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5"/>
    <p:sldMasterId id="2147483653" r:id="rId6"/>
  </p:sldMasterIdLst>
  <p:notesMasterIdLst>
    <p:notesMasterId r:id="rId36"/>
  </p:notesMasterIdLst>
  <p:handoutMasterIdLst>
    <p:handoutMasterId r:id="rId37"/>
  </p:handoutMasterIdLst>
  <p:sldIdLst>
    <p:sldId id="261" r:id="rId7"/>
    <p:sldId id="877" r:id="rId8"/>
    <p:sldId id="3769" r:id="rId9"/>
    <p:sldId id="3940" r:id="rId10"/>
    <p:sldId id="4117" r:id="rId11"/>
    <p:sldId id="4118" r:id="rId12"/>
    <p:sldId id="4102" r:id="rId13"/>
    <p:sldId id="3942" r:id="rId14"/>
    <p:sldId id="4109" r:id="rId15"/>
    <p:sldId id="4106" r:id="rId16"/>
    <p:sldId id="3938" r:id="rId17"/>
    <p:sldId id="4112" r:id="rId18"/>
    <p:sldId id="4111" r:id="rId19"/>
    <p:sldId id="3879" r:id="rId20"/>
    <p:sldId id="3889" r:id="rId21"/>
    <p:sldId id="4113" r:id="rId22"/>
    <p:sldId id="4114" r:id="rId23"/>
    <p:sldId id="3935" r:id="rId24"/>
    <p:sldId id="3881" r:id="rId25"/>
    <p:sldId id="3850" r:id="rId26"/>
    <p:sldId id="3928" r:id="rId27"/>
    <p:sldId id="3922" r:id="rId28"/>
    <p:sldId id="3923" r:id="rId29"/>
    <p:sldId id="4108" r:id="rId30"/>
    <p:sldId id="3887" r:id="rId31"/>
    <p:sldId id="4119" r:id="rId32"/>
    <p:sldId id="4115" r:id="rId33"/>
    <p:sldId id="3915" r:id="rId34"/>
    <p:sldId id="4121" r:id="rId35"/>
  </p:sldIdLst>
  <p:sldSz cx="12192000" cy="6858000"/>
  <p:notesSz cx="6794500" cy="9906000"/>
  <p:defaultTextStyle>
    <a:defPPr>
      <a:defRPr lang="it-IT"/>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5pPr>
    <a:lvl6pPr marL="2286000" algn="l" defTabSz="914400" rtl="0" eaLnBrk="1" latinLnBrk="0" hangingPunct="1">
      <a:defRPr sz="1000" kern="1200">
        <a:solidFill>
          <a:schemeClr val="tx1"/>
        </a:solidFill>
        <a:latin typeface="Arial" panose="020B0604020202020204" pitchFamily="34" charset="0"/>
        <a:ea typeface="+mn-ea"/>
        <a:cs typeface="+mn-cs"/>
      </a:defRPr>
    </a:lvl6pPr>
    <a:lvl7pPr marL="2743200" algn="l" defTabSz="914400" rtl="0" eaLnBrk="1" latinLnBrk="0" hangingPunct="1">
      <a:defRPr sz="1000" kern="1200">
        <a:solidFill>
          <a:schemeClr val="tx1"/>
        </a:solidFill>
        <a:latin typeface="Arial" panose="020B0604020202020204" pitchFamily="34" charset="0"/>
        <a:ea typeface="+mn-ea"/>
        <a:cs typeface="+mn-cs"/>
      </a:defRPr>
    </a:lvl7pPr>
    <a:lvl8pPr marL="3200400" algn="l" defTabSz="914400" rtl="0" eaLnBrk="1" latinLnBrk="0" hangingPunct="1">
      <a:defRPr sz="1000" kern="1200">
        <a:solidFill>
          <a:schemeClr val="tx1"/>
        </a:solidFill>
        <a:latin typeface="Arial" panose="020B0604020202020204" pitchFamily="34" charset="0"/>
        <a:ea typeface="+mn-ea"/>
        <a:cs typeface="+mn-cs"/>
      </a:defRPr>
    </a:lvl8pPr>
    <a:lvl9pPr marL="3657600" algn="l" defTabSz="914400" rtl="0" eaLnBrk="1" latinLnBrk="0" hangingPunct="1">
      <a:defRPr sz="10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37">
          <p15:clr>
            <a:srgbClr val="A4A3A4"/>
          </p15:clr>
        </p15:guide>
        <p15:guide id="2" pos="2865">
          <p15:clr>
            <a:srgbClr val="A4A3A4"/>
          </p15:clr>
        </p15:guide>
      </p15:sldGuideLst>
    </p:ext>
    <p:ext uri="{2D200454-40CA-4A62-9FC3-DE9A4176ACB9}">
      <p15:notesGuideLst xmlns:p15="http://schemas.microsoft.com/office/powerpoint/2012/main">
        <p15:guide id="1" orient="horz" pos="3121">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ia Chiara Guardo"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EFFF"/>
    <a:srgbClr val="92D050"/>
    <a:srgbClr val="006600"/>
    <a:srgbClr val="FF6699"/>
    <a:srgbClr val="E7F5FF"/>
    <a:srgbClr val="4D4D4D"/>
    <a:srgbClr val="DDDDDD"/>
    <a:srgbClr val="C5E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ile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Stile medio 2 - Color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458" autoAdjust="0"/>
    <p:restoredTop sz="94129" autoAdjust="0"/>
  </p:normalViewPr>
  <p:slideViewPr>
    <p:cSldViewPr snapToGrid="0">
      <p:cViewPr varScale="1">
        <p:scale>
          <a:sx n="59" d="100"/>
          <a:sy n="59" d="100"/>
        </p:scale>
        <p:origin x="836" y="60"/>
      </p:cViewPr>
      <p:guideLst>
        <p:guide orient="horz" pos="2137"/>
        <p:guide pos="2865"/>
      </p:guideLst>
    </p:cSldViewPr>
  </p:slideViewPr>
  <p:outlineViewPr>
    <p:cViewPr>
      <p:scale>
        <a:sx n="33" d="100"/>
        <a:sy n="33" d="100"/>
      </p:scale>
      <p:origin x="0" y="486"/>
    </p:cViewPr>
  </p:outlineViewPr>
  <p:notesTextViewPr>
    <p:cViewPr>
      <p:scale>
        <a:sx n="100" d="100"/>
        <a:sy n="100" d="100"/>
      </p:scale>
      <p:origin x="0" y="0"/>
    </p:cViewPr>
  </p:notesTextViewPr>
  <p:sorterViewPr>
    <p:cViewPr>
      <p:scale>
        <a:sx n="200" d="100"/>
        <a:sy n="200" d="100"/>
      </p:scale>
      <p:origin x="0" y="0"/>
    </p:cViewPr>
  </p:sorterViewPr>
  <p:notesViewPr>
    <p:cSldViewPr snapToGrid="0">
      <p:cViewPr varScale="1">
        <p:scale>
          <a:sx n="44" d="100"/>
          <a:sy n="44" d="100"/>
        </p:scale>
        <p:origin x="2780" y="60"/>
      </p:cViewPr>
      <p:guideLst>
        <p:guide orient="horz" pos="3121"/>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presProps" Target="presProps.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tableStyles" Target="tableStyles.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8" Type="http://schemas.openxmlformats.org/officeDocument/2006/relationships/slide" Target="slides/slide2.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B993997C-232D-D181-7FA5-52D6F382B533}"/>
              </a:ext>
            </a:extLst>
          </p:cNvPr>
          <p:cNvSpPr>
            <a:spLocks noGrp="1" noChangeArrowheads="1"/>
          </p:cNvSpPr>
          <p:nvPr>
            <p:ph type="hdr" sz="quarter"/>
          </p:nvPr>
        </p:nvSpPr>
        <p:spPr bwMode="auto">
          <a:xfrm>
            <a:off x="0" y="0"/>
            <a:ext cx="2946400" cy="495300"/>
          </a:xfrm>
          <a:prstGeom prst="rect">
            <a:avLst/>
          </a:prstGeom>
          <a:noFill/>
          <a:ln w="9525">
            <a:noFill/>
            <a:miter lim="800000"/>
            <a:headEnd/>
            <a:tailEnd/>
          </a:ln>
          <a:effectLst/>
        </p:spPr>
        <p:txBody>
          <a:bodyPr vert="horz" wrap="square" lIns="92222" tIns="46111" rIns="92222" bIns="46111" numCol="1" anchor="t" anchorCtr="0" compatLnSpc="1">
            <a:prstTxWarp prst="textNoShape">
              <a:avLst/>
            </a:prstTxWarp>
          </a:bodyPr>
          <a:lstStyle>
            <a:lvl1pPr algn="l" defTabSz="922535">
              <a:buClrTx/>
              <a:buSzTx/>
              <a:buFontTx/>
              <a:buNone/>
              <a:defRPr sz="1200">
                <a:latin typeface="Times New Roman" pitchFamily="18" charset="0"/>
              </a:defRPr>
            </a:lvl1pPr>
          </a:lstStyle>
          <a:p>
            <a:pPr>
              <a:defRPr/>
            </a:pPr>
            <a:r>
              <a:rPr lang="it-IT"/>
              <a:t>SAL dell'introduzione di MIRO</a:t>
            </a:r>
          </a:p>
        </p:txBody>
      </p:sp>
      <p:sp>
        <p:nvSpPr>
          <p:cNvPr id="11267" name="Rectangle 3">
            <a:extLst>
              <a:ext uri="{FF2B5EF4-FFF2-40B4-BE49-F238E27FC236}">
                <a16:creationId xmlns:a16="http://schemas.microsoft.com/office/drawing/2014/main" id="{E57D00D2-8D5F-0E8C-3A63-A06B1439D4CC}"/>
              </a:ext>
            </a:extLst>
          </p:cNvPr>
          <p:cNvSpPr>
            <a:spLocks noGrp="1" noChangeArrowheads="1"/>
          </p:cNvSpPr>
          <p:nvPr>
            <p:ph type="dt" sz="quarter" idx="1"/>
          </p:nvPr>
        </p:nvSpPr>
        <p:spPr bwMode="auto">
          <a:xfrm>
            <a:off x="3848100" y="0"/>
            <a:ext cx="2946400" cy="495300"/>
          </a:xfrm>
          <a:prstGeom prst="rect">
            <a:avLst/>
          </a:prstGeom>
          <a:noFill/>
          <a:ln w="9525">
            <a:noFill/>
            <a:miter lim="800000"/>
            <a:headEnd/>
            <a:tailEnd/>
          </a:ln>
          <a:effectLst/>
        </p:spPr>
        <p:txBody>
          <a:bodyPr vert="horz" wrap="square" lIns="92222" tIns="46111" rIns="92222" bIns="46111" numCol="1" anchor="t" anchorCtr="0" compatLnSpc="1">
            <a:prstTxWarp prst="textNoShape">
              <a:avLst/>
            </a:prstTxWarp>
          </a:bodyPr>
          <a:lstStyle>
            <a:lvl1pPr algn="r" defTabSz="922535">
              <a:buClrTx/>
              <a:buSzTx/>
              <a:buFontTx/>
              <a:buNone/>
              <a:defRPr sz="1200">
                <a:latin typeface="Times New Roman" pitchFamily="18" charset="0"/>
              </a:defRPr>
            </a:lvl1pPr>
          </a:lstStyle>
          <a:p>
            <a:pPr>
              <a:defRPr/>
            </a:pPr>
            <a:r>
              <a:rPr lang="it-IT"/>
              <a:t>Bologna, 12 Febbraio 2003</a:t>
            </a:r>
          </a:p>
        </p:txBody>
      </p:sp>
      <p:sp>
        <p:nvSpPr>
          <p:cNvPr id="11268" name="Rectangle 4">
            <a:extLst>
              <a:ext uri="{FF2B5EF4-FFF2-40B4-BE49-F238E27FC236}">
                <a16:creationId xmlns:a16="http://schemas.microsoft.com/office/drawing/2014/main" id="{769F5D15-BF97-590F-9015-BC85F66801F4}"/>
              </a:ext>
            </a:extLst>
          </p:cNvPr>
          <p:cNvSpPr>
            <a:spLocks noGrp="1" noChangeArrowheads="1"/>
          </p:cNvSpPr>
          <p:nvPr>
            <p:ph type="ftr" sz="quarter" idx="2"/>
          </p:nvPr>
        </p:nvSpPr>
        <p:spPr bwMode="auto">
          <a:xfrm>
            <a:off x="0" y="9410700"/>
            <a:ext cx="2946400" cy="495300"/>
          </a:xfrm>
          <a:prstGeom prst="rect">
            <a:avLst/>
          </a:prstGeom>
          <a:noFill/>
          <a:ln w="9525">
            <a:noFill/>
            <a:miter lim="800000"/>
            <a:headEnd/>
            <a:tailEnd/>
          </a:ln>
          <a:effectLst/>
        </p:spPr>
        <p:txBody>
          <a:bodyPr vert="horz" wrap="square" lIns="92222" tIns="46111" rIns="92222" bIns="46111" numCol="1" anchor="b" anchorCtr="0" compatLnSpc="1">
            <a:prstTxWarp prst="textNoShape">
              <a:avLst/>
            </a:prstTxWarp>
          </a:bodyPr>
          <a:lstStyle>
            <a:lvl1pPr algn="l" defTabSz="922535">
              <a:buClrTx/>
              <a:buSzTx/>
              <a:buFontTx/>
              <a:buNone/>
              <a:defRPr sz="1200">
                <a:latin typeface="Times New Roman" pitchFamily="18" charset="0"/>
              </a:defRPr>
            </a:lvl1pPr>
          </a:lstStyle>
          <a:p>
            <a:pPr>
              <a:defRPr/>
            </a:pPr>
            <a:r>
              <a:rPr lang="it-IT"/>
              <a:t>G. Isani (Guido.Isani@nch.it)</a:t>
            </a:r>
          </a:p>
        </p:txBody>
      </p:sp>
      <p:sp>
        <p:nvSpPr>
          <p:cNvPr id="11269" name="Rectangle 5">
            <a:extLst>
              <a:ext uri="{FF2B5EF4-FFF2-40B4-BE49-F238E27FC236}">
                <a16:creationId xmlns:a16="http://schemas.microsoft.com/office/drawing/2014/main" id="{24A38B94-23E2-AC66-F18D-7DFF215EB8AB}"/>
              </a:ext>
            </a:extLst>
          </p:cNvPr>
          <p:cNvSpPr>
            <a:spLocks noGrp="1" noChangeArrowheads="1"/>
          </p:cNvSpPr>
          <p:nvPr>
            <p:ph type="sldNum" sz="quarter" idx="3"/>
          </p:nvPr>
        </p:nvSpPr>
        <p:spPr bwMode="auto">
          <a:xfrm>
            <a:off x="3848100" y="9410700"/>
            <a:ext cx="2946400" cy="495300"/>
          </a:xfrm>
          <a:prstGeom prst="rect">
            <a:avLst/>
          </a:prstGeom>
          <a:noFill/>
          <a:ln w="9525">
            <a:noFill/>
            <a:miter lim="800000"/>
            <a:headEnd/>
            <a:tailEnd/>
          </a:ln>
          <a:effectLst/>
        </p:spPr>
        <p:txBody>
          <a:bodyPr vert="horz" wrap="square" lIns="92222" tIns="46111" rIns="92222" bIns="46111" numCol="1" anchor="b" anchorCtr="0" compatLnSpc="1">
            <a:prstTxWarp prst="textNoShape">
              <a:avLst/>
            </a:prstTxWarp>
          </a:bodyPr>
          <a:lstStyle>
            <a:lvl1pPr algn="r" defTabSz="921153">
              <a:defRPr sz="1200">
                <a:latin typeface="Times New Roman" panose="02020603050405020304" pitchFamily="18" charset="0"/>
              </a:defRPr>
            </a:lvl1pPr>
          </a:lstStyle>
          <a:p>
            <a:pPr>
              <a:defRPr/>
            </a:pPr>
            <a:fld id="{3447B43F-AA01-4E5E-9E06-A6C0D648A11B}" type="slidenum">
              <a:rPr lang="it-IT" altLang="it-IT"/>
              <a:pPr>
                <a:defRPr/>
              </a:pPr>
              <a:t>‹#›</a:t>
            </a:fld>
            <a:endParaRPr lang="it-IT" altLang="it-IT"/>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A5F2BB23-286E-E431-8306-411AFE1108F8}"/>
              </a:ext>
            </a:extLst>
          </p:cNvPr>
          <p:cNvSpPr>
            <a:spLocks noGrp="1" noChangeArrowheads="1"/>
          </p:cNvSpPr>
          <p:nvPr>
            <p:ph type="hdr" sz="quarter"/>
          </p:nvPr>
        </p:nvSpPr>
        <p:spPr bwMode="auto">
          <a:xfrm>
            <a:off x="0" y="0"/>
            <a:ext cx="4548188" cy="495300"/>
          </a:xfrm>
          <a:prstGeom prst="rect">
            <a:avLst/>
          </a:prstGeom>
          <a:noFill/>
          <a:ln w="9525">
            <a:noFill/>
            <a:miter lim="800000"/>
            <a:headEnd/>
            <a:tailEnd/>
          </a:ln>
          <a:effectLst/>
        </p:spPr>
        <p:txBody>
          <a:bodyPr vert="horz" wrap="square" lIns="92222" tIns="46111" rIns="92222" bIns="46111" numCol="1" anchor="t" anchorCtr="0" compatLnSpc="1">
            <a:prstTxWarp prst="textNoShape">
              <a:avLst/>
            </a:prstTxWarp>
          </a:bodyPr>
          <a:lstStyle>
            <a:lvl1pPr algn="l" defTabSz="922535">
              <a:buClrTx/>
              <a:buSzTx/>
              <a:buFontTx/>
              <a:buNone/>
              <a:defRPr>
                <a:latin typeface="Trebuchet MS" pitchFamily="34" charset="0"/>
              </a:defRPr>
            </a:lvl1pPr>
          </a:lstStyle>
          <a:p>
            <a:pPr>
              <a:defRPr/>
            </a:pPr>
            <a:r>
              <a:rPr lang="it-IT"/>
              <a:t>SAL dell'introduzione di MIRO</a:t>
            </a:r>
          </a:p>
        </p:txBody>
      </p:sp>
      <p:sp>
        <p:nvSpPr>
          <p:cNvPr id="9219" name="Rectangle 3">
            <a:extLst>
              <a:ext uri="{FF2B5EF4-FFF2-40B4-BE49-F238E27FC236}">
                <a16:creationId xmlns:a16="http://schemas.microsoft.com/office/drawing/2014/main" id="{F173F5DD-4067-A742-6C09-CB7BFA7437BA}"/>
              </a:ext>
            </a:extLst>
          </p:cNvPr>
          <p:cNvSpPr>
            <a:spLocks noGrp="1" noChangeArrowheads="1"/>
          </p:cNvSpPr>
          <p:nvPr>
            <p:ph type="dt" idx="1"/>
          </p:nvPr>
        </p:nvSpPr>
        <p:spPr bwMode="auto">
          <a:xfrm>
            <a:off x="4605338" y="0"/>
            <a:ext cx="2189162" cy="495300"/>
          </a:xfrm>
          <a:prstGeom prst="rect">
            <a:avLst/>
          </a:prstGeom>
          <a:noFill/>
          <a:ln w="9525">
            <a:noFill/>
            <a:miter lim="800000"/>
            <a:headEnd/>
            <a:tailEnd/>
          </a:ln>
          <a:effectLst/>
        </p:spPr>
        <p:txBody>
          <a:bodyPr vert="horz" wrap="square" lIns="92222" tIns="46111" rIns="92222" bIns="46111" numCol="1" anchor="t" anchorCtr="0" compatLnSpc="1">
            <a:prstTxWarp prst="textNoShape">
              <a:avLst/>
            </a:prstTxWarp>
          </a:bodyPr>
          <a:lstStyle>
            <a:lvl1pPr algn="r" defTabSz="922535">
              <a:buClrTx/>
              <a:buSzTx/>
              <a:buFontTx/>
              <a:buNone/>
              <a:defRPr>
                <a:latin typeface="Trebuchet MS" pitchFamily="34" charset="0"/>
              </a:defRPr>
            </a:lvl1pPr>
          </a:lstStyle>
          <a:p>
            <a:pPr>
              <a:defRPr/>
            </a:pPr>
            <a:r>
              <a:rPr lang="it-IT"/>
              <a:t>Bologna, 12 Febbraio 2003</a:t>
            </a:r>
          </a:p>
        </p:txBody>
      </p:sp>
      <p:sp>
        <p:nvSpPr>
          <p:cNvPr id="7172" name="Rectangle 4">
            <a:extLst>
              <a:ext uri="{FF2B5EF4-FFF2-40B4-BE49-F238E27FC236}">
                <a16:creationId xmlns:a16="http://schemas.microsoft.com/office/drawing/2014/main" id="{9559652B-29C3-643C-152F-62D2BC9D7A8E}"/>
              </a:ext>
            </a:extLst>
          </p:cNvPr>
          <p:cNvSpPr>
            <a:spLocks noGrp="1" noRot="1" noChangeAspect="1" noChangeArrowheads="1" noTextEdit="1"/>
          </p:cNvSpPr>
          <p:nvPr>
            <p:ph type="sldImg" idx="2"/>
          </p:nvPr>
        </p:nvSpPr>
        <p:spPr bwMode="auto">
          <a:xfrm>
            <a:off x="95250" y="742950"/>
            <a:ext cx="6605588" cy="37147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a16="http://schemas.microsoft.com/office/drawing/2014/main" id="{CFE5296D-D681-1AA9-A578-24ED7AA488FE}"/>
              </a:ext>
            </a:extLst>
          </p:cNvPr>
          <p:cNvSpPr>
            <a:spLocks noGrp="1" noChangeArrowheads="1"/>
          </p:cNvSpPr>
          <p:nvPr>
            <p:ph type="body" sz="quarter" idx="3"/>
          </p:nvPr>
        </p:nvSpPr>
        <p:spPr bwMode="auto">
          <a:xfrm>
            <a:off x="908050" y="4708525"/>
            <a:ext cx="4978400" cy="4454525"/>
          </a:xfrm>
          <a:prstGeom prst="rect">
            <a:avLst/>
          </a:prstGeom>
          <a:noFill/>
          <a:ln w="9525">
            <a:noFill/>
            <a:miter lim="800000"/>
            <a:headEnd/>
            <a:tailEnd/>
          </a:ln>
          <a:effectLst/>
        </p:spPr>
        <p:txBody>
          <a:bodyPr vert="horz" wrap="square" lIns="92222" tIns="46111" rIns="92222" bIns="46111"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9222" name="Rectangle 6">
            <a:extLst>
              <a:ext uri="{FF2B5EF4-FFF2-40B4-BE49-F238E27FC236}">
                <a16:creationId xmlns:a16="http://schemas.microsoft.com/office/drawing/2014/main" id="{AB3D1A24-5139-0AC4-E1A5-209DA9EE3226}"/>
              </a:ext>
            </a:extLst>
          </p:cNvPr>
          <p:cNvSpPr>
            <a:spLocks noGrp="1" noChangeArrowheads="1"/>
          </p:cNvSpPr>
          <p:nvPr>
            <p:ph type="ftr" sz="quarter" idx="4"/>
          </p:nvPr>
        </p:nvSpPr>
        <p:spPr bwMode="auto">
          <a:xfrm>
            <a:off x="0" y="9410700"/>
            <a:ext cx="2946400" cy="495300"/>
          </a:xfrm>
          <a:prstGeom prst="rect">
            <a:avLst/>
          </a:prstGeom>
          <a:noFill/>
          <a:ln w="9525">
            <a:noFill/>
            <a:miter lim="800000"/>
            <a:headEnd/>
            <a:tailEnd/>
          </a:ln>
          <a:effectLst/>
        </p:spPr>
        <p:txBody>
          <a:bodyPr vert="horz" wrap="square" lIns="92222" tIns="46111" rIns="92222" bIns="46111" numCol="1" anchor="b" anchorCtr="0" compatLnSpc="1">
            <a:prstTxWarp prst="textNoShape">
              <a:avLst/>
            </a:prstTxWarp>
          </a:bodyPr>
          <a:lstStyle>
            <a:lvl1pPr algn="l" defTabSz="922535">
              <a:buClrTx/>
              <a:buSzTx/>
              <a:buFontTx/>
              <a:buNone/>
              <a:defRPr>
                <a:latin typeface="Trebuchet MS" pitchFamily="34" charset="0"/>
              </a:defRPr>
            </a:lvl1pPr>
          </a:lstStyle>
          <a:p>
            <a:pPr>
              <a:defRPr/>
            </a:pPr>
            <a:r>
              <a:rPr lang="it-IT"/>
              <a:t>G. Isani (Guido.Isani@nch.it)</a:t>
            </a:r>
          </a:p>
        </p:txBody>
      </p:sp>
      <p:sp>
        <p:nvSpPr>
          <p:cNvPr id="9223" name="Rectangle 7">
            <a:extLst>
              <a:ext uri="{FF2B5EF4-FFF2-40B4-BE49-F238E27FC236}">
                <a16:creationId xmlns:a16="http://schemas.microsoft.com/office/drawing/2014/main" id="{1D840E8A-52FF-F86C-F2F8-BE65A64F5F68}"/>
              </a:ext>
            </a:extLst>
          </p:cNvPr>
          <p:cNvSpPr>
            <a:spLocks noGrp="1" noChangeArrowheads="1"/>
          </p:cNvSpPr>
          <p:nvPr>
            <p:ph type="sldNum" sz="quarter" idx="5"/>
          </p:nvPr>
        </p:nvSpPr>
        <p:spPr bwMode="auto">
          <a:xfrm>
            <a:off x="3848100" y="9410700"/>
            <a:ext cx="2946400" cy="495300"/>
          </a:xfrm>
          <a:prstGeom prst="rect">
            <a:avLst/>
          </a:prstGeom>
          <a:noFill/>
          <a:ln w="9525">
            <a:noFill/>
            <a:miter lim="800000"/>
            <a:headEnd/>
            <a:tailEnd/>
          </a:ln>
          <a:effectLst/>
        </p:spPr>
        <p:txBody>
          <a:bodyPr vert="horz" wrap="square" lIns="92222" tIns="46111" rIns="92222" bIns="46111" numCol="1" anchor="b" anchorCtr="0" compatLnSpc="1">
            <a:prstTxWarp prst="textNoShape">
              <a:avLst/>
            </a:prstTxWarp>
          </a:bodyPr>
          <a:lstStyle>
            <a:lvl1pPr algn="r" defTabSz="921153">
              <a:defRPr>
                <a:latin typeface="Trebuchet MS" panose="020B0603020202020204" pitchFamily="34" charset="0"/>
              </a:defRPr>
            </a:lvl1pPr>
          </a:lstStyle>
          <a:p>
            <a:pPr>
              <a:defRPr/>
            </a:pPr>
            <a:fld id="{87D4EB2C-4CA4-44F4-815E-256FD2989654}" type="slidenum">
              <a:rPr lang="it-IT" altLang="it-IT"/>
              <a:pPr>
                <a:defRPr/>
              </a:pPr>
              <a:t>‹#›</a:t>
            </a:fld>
            <a:endParaRPr lang="it-IT" altLang="it-IT"/>
          </a:p>
        </p:txBody>
      </p:sp>
    </p:spTree>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000" kern="1200">
        <a:solidFill>
          <a:schemeClr val="tx1"/>
        </a:solidFill>
        <a:latin typeface="Trebuchet MS" pitchFamily="34" charset="0"/>
        <a:ea typeface="+mn-ea"/>
        <a:cs typeface="+mn-cs"/>
      </a:defRPr>
    </a:lvl1pPr>
    <a:lvl2pPr marL="457200" algn="l" rtl="0" eaLnBrk="0" fontAlgn="base" hangingPunct="0">
      <a:spcBef>
        <a:spcPct val="30000"/>
      </a:spcBef>
      <a:spcAft>
        <a:spcPct val="0"/>
      </a:spcAft>
      <a:defRPr sz="1000" kern="1200">
        <a:solidFill>
          <a:schemeClr val="tx1"/>
        </a:solidFill>
        <a:latin typeface="Trebuchet MS" pitchFamily="34" charset="0"/>
        <a:ea typeface="+mn-ea"/>
        <a:cs typeface="+mn-cs"/>
      </a:defRPr>
    </a:lvl2pPr>
    <a:lvl3pPr marL="914400" algn="l" rtl="0" eaLnBrk="0" fontAlgn="base" hangingPunct="0">
      <a:spcBef>
        <a:spcPct val="30000"/>
      </a:spcBef>
      <a:spcAft>
        <a:spcPct val="0"/>
      </a:spcAft>
      <a:defRPr sz="1000" kern="1200">
        <a:solidFill>
          <a:schemeClr val="tx1"/>
        </a:solidFill>
        <a:latin typeface="Trebuchet MS" pitchFamily="34" charset="0"/>
        <a:ea typeface="+mn-ea"/>
        <a:cs typeface="+mn-cs"/>
      </a:defRPr>
    </a:lvl3pPr>
    <a:lvl4pPr marL="1371600" algn="l" rtl="0" eaLnBrk="0" fontAlgn="base" hangingPunct="0">
      <a:spcBef>
        <a:spcPct val="30000"/>
      </a:spcBef>
      <a:spcAft>
        <a:spcPct val="0"/>
      </a:spcAft>
      <a:defRPr sz="1000" kern="1200">
        <a:solidFill>
          <a:schemeClr val="tx1"/>
        </a:solidFill>
        <a:latin typeface="Trebuchet MS" pitchFamily="34" charset="0"/>
        <a:ea typeface="+mn-ea"/>
        <a:cs typeface="+mn-cs"/>
      </a:defRPr>
    </a:lvl4pPr>
    <a:lvl5pPr marL="1828800" algn="l" rtl="0" eaLnBrk="0" fontAlgn="base" hangingPunct="0">
      <a:spcBef>
        <a:spcPct val="30000"/>
      </a:spcBef>
      <a:spcAft>
        <a:spcPct val="0"/>
      </a:spcAft>
      <a:defRPr sz="1000" kern="1200">
        <a:solidFill>
          <a:schemeClr val="tx1"/>
        </a:solidFill>
        <a:latin typeface="Trebuchet MS"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0E6FCCC9-FCC4-B35D-E6ED-18C526FB9F7C}"/>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defRPr sz="1000">
                <a:solidFill>
                  <a:schemeClr val="tx1"/>
                </a:solidFill>
                <a:latin typeface="Arial" panose="020B0604020202020204" pitchFamily="34" charset="0"/>
              </a:defRPr>
            </a:lvl1pPr>
            <a:lvl2pPr marL="739775" indent="-284163" defTabSz="920750">
              <a:defRPr sz="1000">
                <a:solidFill>
                  <a:schemeClr val="tx1"/>
                </a:solidFill>
                <a:latin typeface="Arial" panose="020B0604020202020204" pitchFamily="34" charset="0"/>
              </a:defRPr>
            </a:lvl2pPr>
            <a:lvl3pPr marL="1138238" indent="-227013" defTabSz="920750">
              <a:defRPr sz="1000">
                <a:solidFill>
                  <a:schemeClr val="tx1"/>
                </a:solidFill>
                <a:latin typeface="Arial" panose="020B0604020202020204" pitchFamily="34" charset="0"/>
              </a:defRPr>
            </a:lvl3pPr>
            <a:lvl4pPr marL="1593850" indent="-227013" defTabSz="920750">
              <a:defRPr sz="1000">
                <a:solidFill>
                  <a:schemeClr val="tx1"/>
                </a:solidFill>
                <a:latin typeface="Arial" panose="020B0604020202020204" pitchFamily="34" charset="0"/>
              </a:defRPr>
            </a:lvl4pPr>
            <a:lvl5pPr marL="2051050" indent="-227013" defTabSz="920750">
              <a:defRPr sz="1000">
                <a:solidFill>
                  <a:schemeClr val="tx1"/>
                </a:solidFill>
                <a:latin typeface="Arial" panose="020B0604020202020204" pitchFamily="34" charset="0"/>
              </a:defRPr>
            </a:lvl5pPr>
            <a:lvl6pPr marL="2508250" indent="-227013" defTabSz="920750" eaLnBrk="0" fontAlgn="base" hangingPunct="0">
              <a:spcBef>
                <a:spcPct val="0"/>
              </a:spcBef>
              <a:spcAft>
                <a:spcPct val="0"/>
              </a:spcAft>
              <a:defRPr sz="1000">
                <a:solidFill>
                  <a:schemeClr val="tx1"/>
                </a:solidFill>
                <a:latin typeface="Arial" panose="020B0604020202020204" pitchFamily="34" charset="0"/>
              </a:defRPr>
            </a:lvl6pPr>
            <a:lvl7pPr marL="2965450" indent="-227013" defTabSz="920750" eaLnBrk="0" fontAlgn="base" hangingPunct="0">
              <a:spcBef>
                <a:spcPct val="0"/>
              </a:spcBef>
              <a:spcAft>
                <a:spcPct val="0"/>
              </a:spcAft>
              <a:defRPr sz="1000">
                <a:solidFill>
                  <a:schemeClr val="tx1"/>
                </a:solidFill>
                <a:latin typeface="Arial" panose="020B0604020202020204" pitchFamily="34" charset="0"/>
              </a:defRPr>
            </a:lvl7pPr>
            <a:lvl8pPr marL="3422650" indent="-227013" defTabSz="920750" eaLnBrk="0" fontAlgn="base" hangingPunct="0">
              <a:spcBef>
                <a:spcPct val="0"/>
              </a:spcBef>
              <a:spcAft>
                <a:spcPct val="0"/>
              </a:spcAft>
              <a:defRPr sz="1000">
                <a:solidFill>
                  <a:schemeClr val="tx1"/>
                </a:solidFill>
                <a:latin typeface="Arial" panose="020B0604020202020204" pitchFamily="34" charset="0"/>
              </a:defRPr>
            </a:lvl8pPr>
            <a:lvl9pPr marL="3879850" indent="-227013" defTabSz="920750" eaLnBrk="0" fontAlgn="base" hangingPunct="0">
              <a:spcBef>
                <a:spcPct val="0"/>
              </a:spcBef>
              <a:spcAft>
                <a:spcPct val="0"/>
              </a:spcAft>
              <a:defRPr sz="1000">
                <a:solidFill>
                  <a:schemeClr val="tx1"/>
                </a:solidFill>
                <a:latin typeface="Arial" panose="020B0604020202020204" pitchFamily="34" charset="0"/>
              </a:defRPr>
            </a:lvl9pPr>
          </a:lstStyle>
          <a:p>
            <a:r>
              <a:rPr lang="it-IT" altLang="it-IT">
                <a:latin typeface="Trebuchet MS" panose="020B0603020202020204" pitchFamily="34" charset="0"/>
              </a:rPr>
              <a:t>SAL dell'introduzione di MIRO</a:t>
            </a:r>
          </a:p>
        </p:txBody>
      </p:sp>
      <p:sp>
        <p:nvSpPr>
          <p:cNvPr id="10243" name="Rectangle 3">
            <a:extLst>
              <a:ext uri="{FF2B5EF4-FFF2-40B4-BE49-F238E27FC236}">
                <a16:creationId xmlns:a16="http://schemas.microsoft.com/office/drawing/2014/main" id="{A534715E-B3C9-CCC0-8B61-493631AF21A2}"/>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defRPr sz="1000">
                <a:solidFill>
                  <a:schemeClr val="tx1"/>
                </a:solidFill>
                <a:latin typeface="Arial" panose="020B0604020202020204" pitchFamily="34" charset="0"/>
              </a:defRPr>
            </a:lvl1pPr>
            <a:lvl2pPr marL="739775" indent="-284163" defTabSz="920750">
              <a:defRPr sz="1000">
                <a:solidFill>
                  <a:schemeClr val="tx1"/>
                </a:solidFill>
                <a:latin typeface="Arial" panose="020B0604020202020204" pitchFamily="34" charset="0"/>
              </a:defRPr>
            </a:lvl2pPr>
            <a:lvl3pPr marL="1138238" indent="-227013" defTabSz="920750">
              <a:defRPr sz="1000">
                <a:solidFill>
                  <a:schemeClr val="tx1"/>
                </a:solidFill>
                <a:latin typeface="Arial" panose="020B0604020202020204" pitchFamily="34" charset="0"/>
              </a:defRPr>
            </a:lvl3pPr>
            <a:lvl4pPr marL="1593850" indent="-227013" defTabSz="920750">
              <a:defRPr sz="1000">
                <a:solidFill>
                  <a:schemeClr val="tx1"/>
                </a:solidFill>
                <a:latin typeface="Arial" panose="020B0604020202020204" pitchFamily="34" charset="0"/>
              </a:defRPr>
            </a:lvl4pPr>
            <a:lvl5pPr marL="2051050" indent="-227013" defTabSz="920750">
              <a:defRPr sz="1000">
                <a:solidFill>
                  <a:schemeClr val="tx1"/>
                </a:solidFill>
                <a:latin typeface="Arial" panose="020B0604020202020204" pitchFamily="34" charset="0"/>
              </a:defRPr>
            </a:lvl5pPr>
            <a:lvl6pPr marL="2508250" indent="-227013" defTabSz="920750" eaLnBrk="0" fontAlgn="base" hangingPunct="0">
              <a:spcBef>
                <a:spcPct val="0"/>
              </a:spcBef>
              <a:spcAft>
                <a:spcPct val="0"/>
              </a:spcAft>
              <a:defRPr sz="1000">
                <a:solidFill>
                  <a:schemeClr val="tx1"/>
                </a:solidFill>
                <a:latin typeface="Arial" panose="020B0604020202020204" pitchFamily="34" charset="0"/>
              </a:defRPr>
            </a:lvl6pPr>
            <a:lvl7pPr marL="2965450" indent="-227013" defTabSz="920750" eaLnBrk="0" fontAlgn="base" hangingPunct="0">
              <a:spcBef>
                <a:spcPct val="0"/>
              </a:spcBef>
              <a:spcAft>
                <a:spcPct val="0"/>
              </a:spcAft>
              <a:defRPr sz="1000">
                <a:solidFill>
                  <a:schemeClr val="tx1"/>
                </a:solidFill>
                <a:latin typeface="Arial" panose="020B0604020202020204" pitchFamily="34" charset="0"/>
              </a:defRPr>
            </a:lvl7pPr>
            <a:lvl8pPr marL="3422650" indent="-227013" defTabSz="920750" eaLnBrk="0" fontAlgn="base" hangingPunct="0">
              <a:spcBef>
                <a:spcPct val="0"/>
              </a:spcBef>
              <a:spcAft>
                <a:spcPct val="0"/>
              </a:spcAft>
              <a:defRPr sz="1000">
                <a:solidFill>
                  <a:schemeClr val="tx1"/>
                </a:solidFill>
                <a:latin typeface="Arial" panose="020B0604020202020204" pitchFamily="34" charset="0"/>
              </a:defRPr>
            </a:lvl8pPr>
            <a:lvl9pPr marL="3879850" indent="-227013" defTabSz="920750" eaLnBrk="0" fontAlgn="base" hangingPunct="0">
              <a:spcBef>
                <a:spcPct val="0"/>
              </a:spcBef>
              <a:spcAft>
                <a:spcPct val="0"/>
              </a:spcAft>
              <a:defRPr sz="1000">
                <a:solidFill>
                  <a:schemeClr val="tx1"/>
                </a:solidFill>
                <a:latin typeface="Arial" panose="020B0604020202020204" pitchFamily="34" charset="0"/>
              </a:defRPr>
            </a:lvl9pPr>
          </a:lstStyle>
          <a:p>
            <a:r>
              <a:rPr lang="it-IT" altLang="it-IT">
                <a:latin typeface="Trebuchet MS" panose="020B0603020202020204" pitchFamily="34" charset="0"/>
              </a:rPr>
              <a:t>Bologna, 12 Febbraio 2003</a:t>
            </a:r>
          </a:p>
        </p:txBody>
      </p:sp>
      <p:sp>
        <p:nvSpPr>
          <p:cNvPr id="10244" name="Rectangle 6">
            <a:extLst>
              <a:ext uri="{FF2B5EF4-FFF2-40B4-BE49-F238E27FC236}">
                <a16:creationId xmlns:a16="http://schemas.microsoft.com/office/drawing/2014/main" id="{A19E2A53-CAD9-2E9A-4B1F-ACB3128F721D}"/>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defRPr sz="1000">
                <a:solidFill>
                  <a:schemeClr val="tx1"/>
                </a:solidFill>
                <a:latin typeface="Arial" panose="020B0604020202020204" pitchFamily="34" charset="0"/>
              </a:defRPr>
            </a:lvl1pPr>
            <a:lvl2pPr marL="739775" indent="-284163" defTabSz="920750">
              <a:defRPr sz="1000">
                <a:solidFill>
                  <a:schemeClr val="tx1"/>
                </a:solidFill>
                <a:latin typeface="Arial" panose="020B0604020202020204" pitchFamily="34" charset="0"/>
              </a:defRPr>
            </a:lvl2pPr>
            <a:lvl3pPr marL="1138238" indent="-227013" defTabSz="920750">
              <a:defRPr sz="1000">
                <a:solidFill>
                  <a:schemeClr val="tx1"/>
                </a:solidFill>
                <a:latin typeface="Arial" panose="020B0604020202020204" pitchFamily="34" charset="0"/>
              </a:defRPr>
            </a:lvl3pPr>
            <a:lvl4pPr marL="1593850" indent="-227013" defTabSz="920750">
              <a:defRPr sz="1000">
                <a:solidFill>
                  <a:schemeClr val="tx1"/>
                </a:solidFill>
                <a:latin typeface="Arial" panose="020B0604020202020204" pitchFamily="34" charset="0"/>
              </a:defRPr>
            </a:lvl4pPr>
            <a:lvl5pPr marL="2051050" indent="-227013" defTabSz="920750">
              <a:defRPr sz="1000">
                <a:solidFill>
                  <a:schemeClr val="tx1"/>
                </a:solidFill>
                <a:latin typeface="Arial" panose="020B0604020202020204" pitchFamily="34" charset="0"/>
              </a:defRPr>
            </a:lvl5pPr>
            <a:lvl6pPr marL="2508250" indent="-227013" defTabSz="920750" eaLnBrk="0" fontAlgn="base" hangingPunct="0">
              <a:spcBef>
                <a:spcPct val="0"/>
              </a:spcBef>
              <a:spcAft>
                <a:spcPct val="0"/>
              </a:spcAft>
              <a:defRPr sz="1000">
                <a:solidFill>
                  <a:schemeClr val="tx1"/>
                </a:solidFill>
                <a:latin typeface="Arial" panose="020B0604020202020204" pitchFamily="34" charset="0"/>
              </a:defRPr>
            </a:lvl6pPr>
            <a:lvl7pPr marL="2965450" indent="-227013" defTabSz="920750" eaLnBrk="0" fontAlgn="base" hangingPunct="0">
              <a:spcBef>
                <a:spcPct val="0"/>
              </a:spcBef>
              <a:spcAft>
                <a:spcPct val="0"/>
              </a:spcAft>
              <a:defRPr sz="1000">
                <a:solidFill>
                  <a:schemeClr val="tx1"/>
                </a:solidFill>
                <a:latin typeface="Arial" panose="020B0604020202020204" pitchFamily="34" charset="0"/>
              </a:defRPr>
            </a:lvl7pPr>
            <a:lvl8pPr marL="3422650" indent="-227013" defTabSz="920750" eaLnBrk="0" fontAlgn="base" hangingPunct="0">
              <a:spcBef>
                <a:spcPct val="0"/>
              </a:spcBef>
              <a:spcAft>
                <a:spcPct val="0"/>
              </a:spcAft>
              <a:defRPr sz="1000">
                <a:solidFill>
                  <a:schemeClr val="tx1"/>
                </a:solidFill>
                <a:latin typeface="Arial" panose="020B0604020202020204" pitchFamily="34" charset="0"/>
              </a:defRPr>
            </a:lvl8pPr>
            <a:lvl9pPr marL="3879850" indent="-227013" defTabSz="920750" eaLnBrk="0" fontAlgn="base" hangingPunct="0">
              <a:spcBef>
                <a:spcPct val="0"/>
              </a:spcBef>
              <a:spcAft>
                <a:spcPct val="0"/>
              </a:spcAft>
              <a:defRPr sz="1000">
                <a:solidFill>
                  <a:schemeClr val="tx1"/>
                </a:solidFill>
                <a:latin typeface="Arial" panose="020B0604020202020204" pitchFamily="34" charset="0"/>
              </a:defRPr>
            </a:lvl9pPr>
          </a:lstStyle>
          <a:p>
            <a:r>
              <a:rPr lang="it-IT" altLang="it-IT">
                <a:latin typeface="Trebuchet MS" panose="020B0603020202020204" pitchFamily="34" charset="0"/>
              </a:rPr>
              <a:t>G. Isani (Guido.Isani@nch.it)</a:t>
            </a:r>
          </a:p>
        </p:txBody>
      </p:sp>
      <p:sp>
        <p:nvSpPr>
          <p:cNvPr id="10245" name="Rectangle 2">
            <a:extLst>
              <a:ext uri="{FF2B5EF4-FFF2-40B4-BE49-F238E27FC236}">
                <a16:creationId xmlns:a16="http://schemas.microsoft.com/office/drawing/2014/main" id="{6CE5D928-0186-1047-301E-62053B2A34B7}"/>
              </a:ext>
            </a:extLst>
          </p:cNvPr>
          <p:cNvSpPr>
            <a:spLocks noGrp="1" noRot="1" noChangeAspect="1" noChangeArrowheads="1" noTextEdit="1"/>
          </p:cNvSpPr>
          <p:nvPr>
            <p:ph type="sldImg"/>
          </p:nvPr>
        </p:nvSpPr>
        <p:spPr>
          <a:ln/>
        </p:spPr>
      </p:sp>
      <p:sp>
        <p:nvSpPr>
          <p:cNvPr id="10246" name="Rectangle 3">
            <a:extLst>
              <a:ext uri="{FF2B5EF4-FFF2-40B4-BE49-F238E27FC236}">
                <a16:creationId xmlns:a16="http://schemas.microsoft.com/office/drawing/2014/main" id="{2BCA8BF1-0864-083A-3A19-091E2BA4440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48F85F98-8DC7-675F-6F92-BB9F4C9C5F1E}"/>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defRPr sz="1000">
                <a:solidFill>
                  <a:schemeClr val="tx1"/>
                </a:solidFill>
                <a:latin typeface="Arial" panose="020B0604020202020204" pitchFamily="34" charset="0"/>
              </a:defRPr>
            </a:lvl1pPr>
            <a:lvl2pPr marL="739775" indent="-284163" defTabSz="920750">
              <a:defRPr sz="1000">
                <a:solidFill>
                  <a:schemeClr val="tx1"/>
                </a:solidFill>
                <a:latin typeface="Arial" panose="020B0604020202020204" pitchFamily="34" charset="0"/>
              </a:defRPr>
            </a:lvl2pPr>
            <a:lvl3pPr marL="1138238" indent="-227013" defTabSz="920750">
              <a:defRPr sz="1000">
                <a:solidFill>
                  <a:schemeClr val="tx1"/>
                </a:solidFill>
                <a:latin typeface="Arial" panose="020B0604020202020204" pitchFamily="34" charset="0"/>
              </a:defRPr>
            </a:lvl3pPr>
            <a:lvl4pPr marL="1593850" indent="-227013" defTabSz="920750">
              <a:defRPr sz="1000">
                <a:solidFill>
                  <a:schemeClr val="tx1"/>
                </a:solidFill>
                <a:latin typeface="Arial" panose="020B0604020202020204" pitchFamily="34" charset="0"/>
              </a:defRPr>
            </a:lvl4pPr>
            <a:lvl5pPr marL="2051050" indent="-227013" defTabSz="920750">
              <a:defRPr sz="1000">
                <a:solidFill>
                  <a:schemeClr val="tx1"/>
                </a:solidFill>
                <a:latin typeface="Arial" panose="020B0604020202020204" pitchFamily="34" charset="0"/>
              </a:defRPr>
            </a:lvl5pPr>
            <a:lvl6pPr marL="2508250" indent="-227013" defTabSz="920750" eaLnBrk="0" fontAlgn="base" hangingPunct="0">
              <a:spcBef>
                <a:spcPct val="0"/>
              </a:spcBef>
              <a:spcAft>
                <a:spcPct val="0"/>
              </a:spcAft>
              <a:defRPr sz="1000">
                <a:solidFill>
                  <a:schemeClr val="tx1"/>
                </a:solidFill>
                <a:latin typeface="Arial" panose="020B0604020202020204" pitchFamily="34" charset="0"/>
              </a:defRPr>
            </a:lvl6pPr>
            <a:lvl7pPr marL="2965450" indent="-227013" defTabSz="920750" eaLnBrk="0" fontAlgn="base" hangingPunct="0">
              <a:spcBef>
                <a:spcPct val="0"/>
              </a:spcBef>
              <a:spcAft>
                <a:spcPct val="0"/>
              </a:spcAft>
              <a:defRPr sz="1000">
                <a:solidFill>
                  <a:schemeClr val="tx1"/>
                </a:solidFill>
                <a:latin typeface="Arial" panose="020B0604020202020204" pitchFamily="34" charset="0"/>
              </a:defRPr>
            </a:lvl7pPr>
            <a:lvl8pPr marL="3422650" indent="-227013" defTabSz="920750" eaLnBrk="0" fontAlgn="base" hangingPunct="0">
              <a:spcBef>
                <a:spcPct val="0"/>
              </a:spcBef>
              <a:spcAft>
                <a:spcPct val="0"/>
              </a:spcAft>
              <a:defRPr sz="1000">
                <a:solidFill>
                  <a:schemeClr val="tx1"/>
                </a:solidFill>
                <a:latin typeface="Arial" panose="020B0604020202020204" pitchFamily="34" charset="0"/>
              </a:defRPr>
            </a:lvl8pPr>
            <a:lvl9pPr marL="3879850" indent="-227013" defTabSz="920750" eaLnBrk="0" fontAlgn="base" hangingPunct="0">
              <a:spcBef>
                <a:spcPct val="0"/>
              </a:spcBef>
              <a:spcAft>
                <a:spcPct val="0"/>
              </a:spcAft>
              <a:defRPr sz="1000">
                <a:solidFill>
                  <a:schemeClr val="tx1"/>
                </a:solidFill>
                <a:latin typeface="Arial" panose="020B0604020202020204" pitchFamily="34" charset="0"/>
              </a:defRPr>
            </a:lvl9pPr>
          </a:lstStyle>
          <a:p>
            <a:r>
              <a:rPr lang="it-IT" altLang="it-IT">
                <a:solidFill>
                  <a:srgbClr val="000000"/>
                </a:solidFill>
                <a:latin typeface="Trebuchet MS" panose="020B0603020202020204" pitchFamily="34" charset="0"/>
              </a:rPr>
              <a:t>SAL dell'introduzione di MIRO</a:t>
            </a:r>
          </a:p>
        </p:txBody>
      </p:sp>
      <p:sp>
        <p:nvSpPr>
          <p:cNvPr id="12291" name="Rectangle 3">
            <a:extLst>
              <a:ext uri="{FF2B5EF4-FFF2-40B4-BE49-F238E27FC236}">
                <a16:creationId xmlns:a16="http://schemas.microsoft.com/office/drawing/2014/main" id="{29D2F1F6-EAEB-9CB0-4D29-6468107DC4E8}"/>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defRPr sz="1000">
                <a:solidFill>
                  <a:schemeClr val="tx1"/>
                </a:solidFill>
                <a:latin typeface="Arial" panose="020B0604020202020204" pitchFamily="34" charset="0"/>
              </a:defRPr>
            </a:lvl1pPr>
            <a:lvl2pPr marL="739775" indent="-284163" defTabSz="920750">
              <a:defRPr sz="1000">
                <a:solidFill>
                  <a:schemeClr val="tx1"/>
                </a:solidFill>
                <a:latin typeface="Arial" panose="020B0604020202020204" pitchFamily="34" charset="0"/>
              </a:defRPr>
            </a:lvl2pPr>
            <a:lvl3pPr marL="1138238" indent="-227013" defTabSz="920750">
              <a:defRPr sz="1000">
                <a:solidFill>
                  <a:schemeClr val="tx1"/>
                </a:solidFill>
                <a:latin typeface="Arial" panose="020B0604020202020204" pitchFamily="34" charset="0"/>
              </a:defRPr>
            </a:lvl3pPr>
            <a:lvl4pPr marL="1593850" indent="-227013" defTabSz="920750">
              <a:defRPr sz="1000">
                <a:solidFill>
                  <a:schemeClr val="tx1"/>
                </a:solidFill>
                <a:latin typeface="Arial" panose="020B0604020202020204" pitchFamily="34" charset="0"/>
              </a:defRPr>
            </a:lvl4pPr>
            <a:lvl5pPr marL="2051050" indent="-227013" defTabSz="920750">
              <a:defRPr sz="1000">
                <a:solidFill>
                  <a:schemeClr val="tx1"/>
                </a:solidFill>
                <a:latin typeface="Arial" panose="020B0604020202020204" pitchFamily="34" charset="0"/>
              </a:defRPr>
            </a:lvl5pPr>
            <a:lvl6pPr marL="2508250" indent="-227013" defTabSz="920750" eaLnBrk="0" fontAlgn="base" hangingPunct="0">
              <a:spcBef>
                <a:spcPct val="0"/>
              </a:spcBef>
              <a:spcAft>
                <a:spcPct val="0"/>
              </a:spcAft>
              <a:defRPr sz="1000">
                <a:solidFill>
                  <a:schemeClr val="tx1"/>
                </a:solidFill>
                <a:latin typeface="Arial" panose="020B0604020202020204" pitchFamily="34" charset="0"/>
              </a:defRPr>
            </a:lvl6pPr>
            <a:lvl7pPr marL="2965450" indent="-227013" defTabSz="920750" eaLnBrk="0" fontAlgn="base" hangingPunct="0">
              <a:spcBef>
                <a:spcPct val="0"/>
              </a:spcBef>
              <a:spcAft>
                <a:spcPct val="0"/>
              </a:spcAft>
              <a:defRPr sz="1000">
                <a:solidFill>
                  <a:schemeClr val="tx1"/>
                </a:solidFill>
                <a:latin typeface="Arial" panose="020B0604020202020204" pitchFamily="34" charset="0"/>
              </a:defRPr>
            </a:lvl7pPr>
            <a:lvl8pPr marL="3422650" indent="-227013" defTabSz="920750" eaLnBrk="0" fontAlgn="base" hangingPunct="0">
              <a:spcBef>
                <a:spcPct val="0"/>
              </a:spcBef>
              <a:spcAft>
                <a:spcPct val="0"/>
              </a:spcAft>
              <a:defRPr sz="1000">
                <a:solidFill>
                  <a:schemeClr val="tx1"/>
                </a:solidFill>
                <a:latin typeface="Arial" panose="020B0604020202020204" pitchFamily="34" charset="0"/>
              </a:defRPr>
            </a:lvl8pPr>
            <a:lvl9pPr marL="3879850" indent="-227013" defTabSz="920750" eaLnBrk="0" fontAlgn="base" hangingPunct="0">
              <a:spcBef>
                <a:spcPct val="0"/>
              </a:spcBef>
              <a:spcAft>
                <a:spcPct val="0"/>
              </a:spcAft>
              <a:defRPr sz="1000">
                <a:solidFill>
                  <a:schemeClr val="tx1"/>
                </a:solidFill>
                <a:latin typeface="Arial" panose="020B0604020202020204" pitchFamily="34" charset="0"/>
              </a:defRPr>
            </a:lvl9pPr>
          </a:lstStyle>
          <a:p>
            <a:r>
              <a:rPr lang="it-IT" altLang="it-IT">
                <a:solidFill>
                  <a:srgbClr val="000000"/>
                </a:solidFill>
                <a:latin typeface="Trebuchet MS" panose="020B0603020202020204" pitchFamily="34" charset="0"/>
              </a:rPr>
              <a:t>Bologna, 12 Febbraio 2003</a:t>
            </a:r>
          </a:p>
        </p:txBody>
      </p:sp>
      <p:sp>
        <p:nvSpPr>
          <p:cNvPr id="12292" name="Rectangle 6">
            <a:extLst>
              <a:ext uri="{FF2B5EF4-FFF2-40B4-BE49-F238E27FC236}">
                <a16:creationId xmlns:a16="http://schemas.microsoft.com/office/drawing/2014/main" id="{9971F9E0-05C1-53B7-2EA5-0BC321F7BF2D}"/>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defRPr sz="1000">
                <a:solidFill>
                  <a:schemeClr val="tx1"/>
                </a:solidFill>
                <a:latin typeface="Arial" panose="020B0604020202020204" pitchFamily="34" charset="0"/>
              </a:defRPr>
            </a:lvl1pPr>
            <a:lvl2pPr marL="739775" indent="-284163" defTabSz="920750">
              <a:defRPr sz="1000">
                <a:solidFill>
                  <a:schemeClr val="tx1"/>
                </a:solidFill>
                <a:latin typeface="Arial" panose="020B0604020202020204" pitchFamily="34" charset="0"/>
              </a:defRPr>
            </a:lvl2pPr>
            <a:lvl3pPr marL="1138238" indent="-227013" defTabSz="920750">
              <a:defRPr sz="1000">
                <a:solidFill>
                  <a:schemeClr val="tx1"/>
                </a:solidFill>
                <a:latin typeface="Arial" panose="020B0604020202020204" pitchFamily="34" charset="0"/>
              </a:defRPr>
            </a:lvl3pPr>
            <a:lvl4pPr marL="1593850" indent="-227013" defTabSz="920750">
              <a:defRPr sz="1000">
                <a:solidFill>
                  <a:schemeClr val="tx1"/>
                </a:solidFill>
                <a:latin typeface="Arial" panose="020B0604020202020204" pitchFamily="34" charset="0"/>
              </a:defRPr>
            </a:lvl4pPr>
            <a:lvl5pPr marL="2051050" indent="-227013" defTabSz="920750">
              <a:defRPr sz="1000">
                <a:solidFill>
                  <a:schemeClr val="tx1"/>
                </a:solidFill>
                <a:latin typeface="Arial" panose="020B0604020202020204" pitchFamily="34" charset="0"/>
              </a:defRPr>
            </a:lvl5pPr>
            <a:lvl6pPr marL="2508250" indent="-227013" defTabSz="920750" eaLnBrk="0" fontAlgn="base" hangingPunct="0">
              <a:spcBef>
                <a:spcPct val="0"/>
              </a:spcBef>
              <a:spcAft>
                <a:spcPct val="0"/>
              </a:spcAft>
              <a:defRPr sz="1000">
                <a:solidFill>
                  <a:schemeClr val="tx1"/>
                </a:solidFill>
                <a:latin typeface="Arial" panose="020B0604020202020204" pitchFamily="34" charset="0"/>
              </a:defRPr>
            </a:lvl6pPr>
            <a:lvl7pPr marL="2965450" indent="-227013" defTabSz="920750" eaLnBrk="0" fontAlgn="base" hangingPunct="0">
              <a:spcBef>
                <a:spcPct val="0"/>
              </a:spcBef>
              <a:spcAft>
                <a:spcPct val="0"/>
              </a:spcAft>
              <a:defRPr sz="1000">
                <a:solidFill>
                  <a:schemeClr val="tx1"/>
                </a:solidFill>
                <a:latin typeface="Arial" panose="020B0604020202020204" pitchFamily="34" charset="0"/>
              </a:defRPr>
            </a:lvl7pPr>
            <a:lvl8pPr marL="3422650" indent="-227013" defTabSz="920750" eaLnBrk="0" fontAlgn="base" hangingPunct="0">
              <a:spcBef>
                <a:spcPct val="0"/>
              </a:spcBef>
              <a:spcAft>
                <a:spcPct val="0"/>
              </a:spcAft>
              <a:defRPr sz="1000">
                <a:solidFill>
                  <a:schemeClr val="tx1"/>
                </a:solidFill>
                <a:latin typeface="Arial" panose="020B0604020202020204" pitchFamily="34" charset="0"/>
              </a:defRPr>
            </a:lvl8pPr>
            <a:lvl9pPr marL="3879850" indent="-227013" defTabSz="920750" eaLnBrk="0" fontAlgn="base" hangingPunct="0">
              <a:spcBef>
                <a:spcPct val="0"/>
              </a:spcBef>
              <a:spcAft>
                <a:spcPct val="0"/>
              </a:spcAft>
              <a:defRPr sz="1000">
                <a:solidFill>
                  <a:schemeClr val="tx1"/>
                </a:solidFill>
                <a:latin typeface="Arial" panose="020B0604020202020204" pitchFamily="34" charset="0"/>
              </a:defRPr>
            </a:lvl9pPr>
          </a:lstStyle>
          <a:p>
            <a:r>
              <a:rPr lang="it-IT" altLang="it-IT">
                <a:solidFill>
                  <a:srgbClr val="000000"/>
                </a:solidFill>
                <a:latin typeface="Trebuchet MS" panose="020B0603020202020204" pitchFamily="34" charset="0"/>
              </a:rPr>
              <a:t>G. Isani (Guido.Isani@nch.it)</a:t>
            </a:r>
          </a:p>
        </p:txBody>
      </p:sp>
      <p:sp>
        <p:nvSpPr>
          <p:cNvPr id="12293" name="Rectangle 2">
            <a:extLst>
              <a:ext uri="{FF2B5EF4-FFF2-40B4-BE49-F238E27FC236}">
                <a16:creationId xmlns:a16="http://schemas.microsoft.com/office/drawing/2014/main" id="{B576C055-D317-1D51-D15B-AB4DCC46175D}"/>
              </a:ext>
            </a:extLst>
          </p:cNvPr>
          <p:cNvSpPr>
            <a:spLocks noGrp="1" noRot="1" noChangeAspect="1" noChangeArrowheads="1" noTextEdit="1"/>
          </p:cNvSpPr>
          <p:nvPr>
            <p:ph type="sldImg"/>
          </p:nvPr>
        </p:nvSpPr>
        <p:spPr>
          <a:ln/>
        </p:spPr>
      </p:sp>
      <p:sp>
        <p:nvSpPr>
          <p:cNvPr id="12294" name="Rectangle 3">
            <a:extLst>
              <a:ext uri="{FF2B5EF4-FFF2-40B4-BE49-F238E27FC236}">
                <a16:creationId xmlns:a16="http://schemas.microsoft.com/office/drawing/2014/main" id="{23686B6D-201C-2790-96E7-4CC2202BEB9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914400" y="2130428"/>
            <a:ext cx="10363200" cy="1470025"/>
          </a:xfrm>
        </p:spPr>
        <p:txBody>
          <a:bodyPr/>
          <a:lstStyle>
            <a:lvl1pPr>
              <a:defRPr>
                <a:latin typeface="Century Gothic" panose="020B0502020202020204" pitchFamily="34" charset="0"/>
              </a:defRPr>
            </a:lvl1pPr>
          </a:lstStyle>
          <a:p>
            <a:r>
              <a:rPr lang="it-IT" dirty="0"/>
              <a:t>Fare clic per modificare lo stile del titolo</a:t>
            </a:r>
          </a:p>
        </p:txBody>
      </p:sp>
      <p:sp>
        <p:nvSpPr>
          <p:cNvPr id="3" name="Sottotitolo 2"/>
          <p:cNvSpPr>
            <a:spLocks noGrp="1"/>
          </p:cNvSpPr>
          <p:nvPr>
            <p:ph type="subTitle" idx="1"/>
          </p:nvPr>
        </p:nvSpPr>
        <p:spPr>
          <a:xfrm>
            <a:off x="1828800" y="3886200"/>
            <a:ext cx="8534400" cy="1752600"/>
          </a:xfrm>
        </p:spPr>
        <p:txBody>
          <a:bodyPr/>
          <a:lstStyle>
            <a:lvl1pPr marL="0" indent="0" algn="ctr">
              <a:buNone/>
              <a:defRPr/>
            </a:lvl1pPr>
            <a:lvl2pPr marL="562722" indent="0" algn="ctr">
              <a:buNone/>
              <a:defRPr/>
            </a:lvl2pPr>
            <a:lvl3pPr marL="1125444" indent="0" algn="ctr">
              <a:buNone/>
              <a:defRPr/>
            </a:lvl3pPr>
            <a:lvl4pPr marL="1688165" indent="0" algn="ctr">
              <a:buNone/>
              <a:defRPr/>
            </a:lvl4pPr>
            <a:lvl5pPr marL="2250887" indent="0" algn="ctr">
              <a:buNone/>
              <a:defRPr/>
            </a:lvl5pPr>
            <a:lvl6pPr marL="2813609" indent="0" algn="ctr">
              <a:buNone/>
              <a:defRPr/>
            </a:lvl6pPr>
            <a:lvl7pPr marL="3376331" indent="0" algn="ctr">
              <a:buNone/>
              <a:defRPr/>
            </a:lvl7pPr>
            <a:lvl8pPr marL="3939052" indent="0" algn="ctr">
              <a:buNone/>
              <a:defRPr/>
            </a:lvl8pPr>
            <a:lvl9pPr marL="4501774" indent="0" algn="ctr">
              <a:buNone/>
              <a:defRPr/>
            </a:lvl9pPr>
          </a:lstStyle>
          <a:p>
            <a:r>
              <a:rPr lang="it-IT"/>
              <a:t>Fare clic per modificare lo stile del sottotitolo dello schema</a:t>
            </a:r>
          </a:p>
        </p:txBody>
      </p:sp>
      <p:sp>
        <p:nvSpPr>
          <p:cNvPr id="4" name="Rectangle 20">
            <a:extLst>
              <a:ext uri="{FF2B5EF4-FFF2-40B4-BE49-F238E27FC236}">
                <a16:creationId xmlns:a16="http://schemas.microsoft.com/office/drawing/2014/main" id="{163DFFFB-F62D-C93F-E8FC-C35455D5067D}"/>
              </a:ext>
            </a:extLst>
          </p:cNvPr>
          <p:cNvSpPr>
            <a:spLocks noGrp="1" noChangeArrowheads="1"/>
          </p:cNvSpPr>
          <p:nvPr>
            <p:ph type="sldNum" sz="quarter" idx="10"/>
          </p:nvPr>
        </p:nvSpPr>
        <p:spPr/>
        <p:txBody>
          <a:bodyPr/>
          <a:lstStyle>
            <a:lvl1pPr>
              <a:defRPr>
                <a:solidFill>
                  <a:schemeClr val="bg1"/>
                </a:solidFill>
              </a:defRPr>
            </a:lvl1pPr>
          </a:lstStyle>
          <a:p>
            <a:pPr>
              <a:defRPr/>
            </a:pPr>
            <a:fld id="{143CBBD4-81F9-454C-AD06-E3C332B625D7}" type="slidenum">
              <a:rPr lang="it-IT" altLang="it-IT"/>
              <a:pPr>
                <a:defRPr/>
              </a:pPr>
              <a:t>‹#›</a:t>
            </a:fld>
            <a:endParaRPr lang="it-IT" altLang="it-IT"/>
          </a:p>
        </p:txBody>
      </p:sp>
    </p:spTree>
    <p:extLst>
      <p:ext uri="{BB962C8B-B14F-4D97-AF65-F5344CB8AC3E}">
        <p14:creationId xmlns:p14="http://schemas.microsoft.com/office/powerpoint/2010/main" val="902608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3">
            <a:extLst>
              <a:ext uri="{FF2B5EF4-FFF2-40B4-BE49-F238E27FC236}">
                <a16:creationId xmlns:a16="http://schemas.microsoft.com/office/drawing/2014/main" id="{B1AE7E97-632A-037E-0990-F80B8ED7870A}"/>
              </a:ext>
            </a:extLst>
          </p:cNvPr>
          <p:cNvSpPr>
            <a:spLocks noGrp="1"/>
          </p:cNvSpPr>
          <p:nvPr>
            <p:ph type="dt" sz="half" idx="10"/>
          </p:nvPr>
        </p:nvSpPr>
        <p:spPr/>
        <p:txBody>
          <a:bodyPr/>
          <a:lstStyle>
            <a:lvl1pPr>
              <a:defRPr/>
            </a:lvl1pPr>
          </a:lstStyle>
          <a:p>
            <a:pPr>
              <a:defRPr/>
            </a:pPr>
            <a:fld id="{9204EE95-26F2-48D5-943A-CEFAD29C105C}" type="datetimeFigureOut">
              <a:rPr lang="it-IT"/>
              <a:pPr>
                <a:defRPr/>
              </a:pPr>
              <a:t>06/04/2023</a:t>
            </a:fld>
            <a:endParaRPr lang="it-IT"/>
          </a:p>
        </p:txBody>
      </p:sp>
      <p:sp>
        <p:nvSpPr>
          <p:cNvPr id="8" name="Segnaposto piè di pagina 4">
            <a:extLst>
              <a:ext uri="{FF2B5EF4-FFF2-40B4-BE49-F238E27FC236}">
                <a16:creationId xmlns:a16="http://schemas.microsoft.com/office/drawing/2014/main" id="{31B7C053-2B69-22CE-C7C7-0B7A443A8D91}"/>
              </a:ext>
            </a:extLst>
          </p:cNvPr>
          <p:cNvSpPr>
            <a:spLocks noGrp="1"/>
          </p:cNvSpPr>
          <p:nvPr>
            <p:ph type="ftr" sz="quarter" idx="11"/>
          </p:nvPr>
        </p:nvSpPr>
        <p:spPr/>
        <p:txBody>
          <a:bodyPr/>
          <a:lstStyle>
            <a:lvl1pPr>
              <a:defRPr/>
            </a:lvl1pPr>
          </a:lstStyle>
          <a:p>
            <a:pPr>
              <a:defRPr/>
            </a:pPr>
            <a:endParaRPr lang="it-IT"/>
          </a:p>
        </p:txBody>
      </p:sp>
      <p:sp>
        <p:nvSpPr>
          <p:cNvPr id="9" name="Segnaposto numero diapositiva 5">
            <a:extLst>
              <a:ext uri="{FF2B5EF4-FFF2-40B4-BE49-F238E27FC236}">
                <a16:creationId xmlns:a16="http://schemas.microsoft.com/office/drawing/2014/main" id="{FCAA686B-756E-5C27-7A86-1E047EDE932A}"/>
              </a:ext>
            </a:extLst>
          </p:cNvPr>
          <p:cNvSpPr>
            <a:spLocks noGrp="1"/>
          </p:cNvSpPr>
          <p:nvPr>
            <p:ph type="sldNum" sz="quarter" idx="12"/>
          </p:nvPr>
        </p:nvSpPr>
        <p:spPr/>
        <p:txBody>
          <a:bodyPr/>
          <a:lstStyle>
            <a:lvl1pPr>
              <a:defRPr/>
            </a:lvl1pPr>
          </a:lstStyle>
          <a:p>
            <a:pPr>
              <a:defRPr/>
            </a:pPr>
            <a:fld id="{3631C41B-0070-432C-B501-45C247342945}" type="slidenum">
              <a:rPr lang="it-IT" altLang="it-IT"/>
              <a:pPr>
                <a:defRPr/>
              </a:pPr>
              <a:t>‹#›</a:t>
            </a:fld>
            <a:endParaRPr lang="it-IT" altLang="it-IT"/>
          </a:p>
        </p:txBody>
      </p:sp>
    </p:spTree>
    <p:extLst>
      <p:ext uri="{BB962C8B-B14F-4D97-AF65-F5344CB8AC3E}">
        <p14:creationId xmlns:p14="http://schemas.microsoft.com/office/powerpoint/2010/main" val="3247037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3">
            <a:extLst>
              <a:ext uri="{FF2B5EF4-FFF2-40B4-BE49-F238E27FC236}">
                <a16:creationId xmlns:a16="http://schemas.microsoft.com/office/drawing/2014/main" id="{37D85398-4A99-9570-72C0-F7FC93FF9F2B}"/>
              </a:ext>
            </a:extLst>
          </p:cNvPr>
          <p:cNvSpPr>
            <a:spLocks noGrp="1"/>
          </p:cNvSpPr>
          <p:nvPr>
            <p:ph type="dt" sz="half" idx="10"/>
          </p:nvPr>
        </p:nvSpPr>
        <p:spPr/>
        <p:txBody>
          <a:bodyPr/>
          <a:lstStyle>
            <a:lvl1pPr>
              <a:defRPr/>
            </a:lvl1pPr>
          </a:lstStyle>
          <a:p>
            <a:pPr>
              <a:defRPr/>
            </a:pPr>
            <a:fld id="{CEC9C3E5-9C0C-4FA3-A201-59CE85D45562}" type="datetimeFigureOut">
              <a:rPr lang="it-IT"/>
              <a:pPr>
                <a:defRPr/>
              </a:pPr>
              <a:t>06/04/2023</a:t>
            </a:fld>
            <a:endParaRPr lang="it-IT"/>
          </a:p>
        </p:txBody>
      </p:sp>
      <p:sp>
        <p:nvSpPr>
          <p:cNvPr id="4" name="Segnaposto piè di pagina 4">
            <a:extLst>
              <a:ext uri="{FF2B5EF4-FFF2-40B4-BE49-F238E27FC236}">
                <a16:creationId xmlns:a16="http://schemas.microsoft.com/office/drawing/2014/main" id="{9108F1ED-4247-0135-8D77-53990054850C}"/>
              </a:ext>
            </a:extLst>
          </p:cNvPr>
          <p:cNvSpPr>
            <a:spLocks noGrp="1"/>
          </p:cNvSpPr>
          <p:nvPr>
            <p:ph type="ftr" sz="quarter" idx="11"/>
          </p:nvPr>
        </p:nvSpPr>
        <p:spPr/>
        <p:txBody>
          <a:bodyPr/>
          <a:lstStyle>
            <a:lvl1pPr>
              <a:defRPr/>
            </a:lvl1pPr>
          </a:lstStyle>
          <a:p>
            <a:pPr>
              <a:defRPr/>
            </a:pPr>
            <a:endParaRPr lang="it-IT"/>
          </a:p>
        </p:txBody>
      </p:sp>
      <p:sp>
        <p:nvSpPr>
          <p:cNvPr id="5" name="Segnaposto numero diapositiva 5">
            <a:extLst>
              <a:ext uri="{FF2B5EF4-FFF2-40B4-BE49-F238E27FC236}">
                <a16:creationId xmlns:a16="http://schemas.microsoft.com/office/drawing/2014/main" id="{6112395A-62CF-671F-1A89-F3B2CB3F6B93}"/>
              </a:ext>
            </a:extLst>
          </p:cNvPr>
          <p:cNvSpPr>
            <a:spLocks noGrp="1"/>
          </p:cNvSpPr>
          <p:nvPr>
            <p:ph type="sldNum" sz="quarter" idx="12"/>
          </p:nvPr>
        </p:nvSpPr>
        <p:spPr/>
        <p:txBody>
          <a:bodyPr/>
          <a:lstStyle>
            <a:lvl1pPr>
              <a:defRPr/>
            </a:lvl1pPr>
          </a:lstStyle>
          <a:p>
            <a:pPr>
              <a:defRPr/>
            </a:pPr>
            <a:fld id="{5450AD57-E51B-4895-B066-9D4069A5AAAD}" type="slidenum">
              <a:rPr lang="it-IT" altLang="it-IT"/>
              <a:pPr>
                <a:defRPr/>
              </a:pPr>
              <a:t>‹#›</a:t>
            </a:fld>
            <a:endParaRPr lang="it-IT" altLang="it-IT"/>
          </a:p>
        </p:txBody>
      </p:sp>
    </p:spTree>
    <p:extLst>
      <p:ext uri="{BB962C8B-B14F-4D97-AF65-F5344CB8AC3E}">
        <p14:creationId xmlns:p14="http://schemas.microsoft.com/office/powerpoint/2010/main" val="32115911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a:extLst>
              <a:ext uri="{FF2B5EF4-FFF2-40B4-BE49-F238E27FC236}">
                <a16:creationId xmlns:a16="http://schemas.microsoft.com/office/drawing/2014/main" id="{A1AFBB77-4963-E206-9A3D-68556738DB63}"/>
              </a:ext>
            </a:extLst>
          </p:cNvPr>
          <p:cNvSpPr>
            <a:spLocks noGrp="1"/>
          </p:cNvSpPr>
          <p:nvPr>
            <p:ph type="dt" sz="half" idx="10"/>
          </p:nvPr>
        </p:nvSpPr>
        <p:spPr/>
        <p:txBody>
          <a:bodyPr/>
          <a:lstStyle>
            <a:lvl1pPr>
              <a:defRPr/>
            </a:lvl1pPr>
          </a:lstStyle>
          <a:p>
            <a:pPr>
              <a:defRPr/>
            </a:pPr>
            <a:fld id="{C96DE34D-2A37-4C28-B7E0-E31654D3AA6A}" type="datetimeFigureOut">
              <a:rPr lang="it-IT"/>
              <a:pPr>
                <a:defRPr/>
              </a:pPr>
              <a:t>06/04/2023</a:t>
            </a:fld>
            <a:endParaRPr lang="it-IT"/>
          </a:p>
        </p:txBody>
      </p:sp>
      <p:sp>
        <p:nvSpPr>
          <p:cNvPr id="3" name="Segnaposto piè di pagina 4">
            <a:extLst>
              <a:ext uri="{FF2B5EF4-FFF2-40B4-BE49-F238E27FC236}">
                <a16:creationId xmlns:a16="http://schemas.microsoft.com/office/drawing/2014/main" id="{C666CA55-A6CA-5954-ABC3-874F1FDDE754}"/>
              </a:ext>
            </a:extLst>
          </p:cNvPr>
          <p:cNvSpPr>
            <a:spLocks noGrp="1"/>
          </p:cNvSpPr>
          <p:nvPr>
            <p:ph type="ftr" sz="quarter" idx="11"/>
          </p:nvPr>
        </p:nvSpPr>
        <p:spPr/>
        <p:txBody>
          <a:bodyPr/>
          <a:lstStyle>
            <a:lvl1pPr>
              <a:defRPr/>
            </a:lvl1pPr>
          </a:lstStyle>
          <a:p>
            <a:pPr>
              <a:defRPr/>
            </a:pPr>
            <a:endParaRPr lang="it-IT"/>
          </a:p>
        </p:txBody>
      </p:sp>
      <p:sp>
        <p:nvSpPr>
          <p:cNvPr id="4" name="Segnaposto numero diapositiva 5">
            <a:extLst>
              <a:ext uri="{FF2B5EF4-FFF2-40B4-BE49-F238E27FC236}">
                <a16:creationId xmlns:a16="http://schemas.microsoft.com/office/drawing/2014/main" id="{B414F705-083D-4620-990B-64BBA138F7CE}"/>
              </a:ext>
            </a:extLst>
          </p:cNvPr>
          <p:cNvSpPr>
            <a:spLocks noGrp="1"/>
          </p:cNvSpPr>
          <p:nvPr>
            <p:ph type="sldNum" sz="quarter" idx="12"/>
          </p:nvPr>
        </p:nvSpPr>
        <p:spPr/>
        <p:txBody>
          <a:bodyPr/>
          <a:lstStyle>
            <a:lvl1pPr>
              <a:defRPr/>
            </a:lvl1pPr>
          </a:lstStyle>
          <a:p>
            <a:pPr>
              <a:defRPr/>
            </a:pPr>
            <a:fld id="{4B642460-604F-4B5A-934C-A4BE1A5F3C32}" type="slidenum">
              <a:rPr lang="it-IT" altLang="it-IT"/>
              <a:pPr>
                <a:defRPr/>
              </a:pPr>
              <a:t>‹#›</a:t>
            </a:fld>
            <a:endParaRPr lang="it-IT" altLang="it-IT"/>
          </a:p>
        </p:txBody>
      </p:sp>
    </p:spTree>
    <p:extLst>
      <p:ext uri="{BB962C8B-B14F-4D97-AF65-F5344CB8AC3E}">
        <p14:creationId xmlns:p14="http://schemas.microsoft.com/office/powerpoint/2010/main" val="15783641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3">
            <a:extLst>
              <a:ext uri="{FF2B5EF4-FFF2-40B4-BE49-F238E27FC236}">
                <a16:creationId xmlns:a16="http://schemas.microsoft.com/office/drawing/2014/main" id="{7D992A51-F8F6-6DEB-6CF4-6A2A4E7D1AB6}"/>
              </a:ext>
            </a:extLst>
          </p:cNvPr>
          <p:cNvSpPr>
            <a:spLocks noGrp="1"/>
          </p:cNvSpPr>
          <p:nvPr>
            <p:ph type="dt" sz="half" idx="10"/>
          </p:nvPr>
        </p:nvSpPr>
        <p:spPr/>
        <p:txBody>
          <a:bodyPr/>
          <a:lstStyle>
            <a:lvl1pPr>
              <a:defRPr/>
            </a:lvl1pPr>
          </a:lstStyle>
          <a:p>
            <a:pPr>
              <a:defRPr/>
            </a:pPr>
            <a:fld id="{ACBD5EFE-F5C1-44D1-876F-86B57DC5E260}" type="datetimeFigureOut">
              <a:rPr lang="it-IT"/>
              <a:pPr>
                <a:defRPr/>
              </a:pPr>
              <a:t>06/04/2023</a:t>
            </a:fld>
            <a:endParaRPr lang="it-IT"/>
          </a:p>
        </p:txBody>
      </p:sp>
      <p:sp>
        <p:nvSpPr>
          <p:cNvPr id="6" name="Segnaposto piè di pagina 4">
            <a:extLst>
              <a:ext uri="{FF2B5EF4-FFF2-40B4-BE49-F238E27FC236}">
                <a16:creationId xmlns:a16="http://schemas.microsoft.com/office/drawing/2014/main" id="{13FA7E3A-B15D-E15B-09F6-74E6E4668876}"/>
              </a:ext>
            </a:extLst>
          </p:cNvPr>
          <p:cNvSpPr>
            <a:spLocks noGrp="1"/>
          </p:cNvSpPr>
          <p:nvPr>
            <p:ph type="ftr" sz="quarter" idx="11"/>
          </p:nvPr>
        </p:nvSpPr>
        <p:spPr/>
        <p:txBody>
          <a:bodyPr/>
          <a:lstStyle>
            <a:lvl1pPr>
              <a:defRPr/>
            </a:lvl1pPr>
          </a:lstStyle>
          <a:p>
            <a:pPr>
              <a:defRPr/>
            </a:pPr>
            <a:endParaRPr lang="it-IT"/>
          </a:p>
        </p:txBody>
      </p:sp>
      <p:sp>
        <p:nvSpPr>
          <p:cNvPr id="7" name="Segnaposto numero diapositiva 5">
            <a:extLst>
              <a:ext uri="{FF2B5EF4-FFF2-40B4-BE49-F238E27FC236}">
                <a16:creationId xmlns:a16="http://schemas.microsoft.com/office/drawing/2014/main" id="{71383C87-568D-DC4D-917B-91656272A9C5}"/>
              </a:ext>
            </a:extLst>
          </p:cNvPr>
          <p:cNvSpPr>
            <a:spLocks noGrp="1"/>
          </p:cNvSpPr>
          <p:nvPr>
            <p:ph type="sldNum" sz="quarter" idx="12"/>
          </p:nvPr>
        </p:nvSpPr>
        <p:spPr/>
        <p:txBody>
          <a:bodyPr/>
          <a:lstStyle>
            <a:lvl1pPr>
              <a:defRPr/>
            </a:lvl1pPr>
          </a:lstStyle>
          <a:p>
            <a:pPr>
              <a:defRPr/>
            </a:pPr>
            <a:fld id="{1DC1E13F-F46F-45CD-B87E-AC0E4A774AF0}" type="slidenum">
              <a:rPr lang="it-IT" altLang="it-IT"/>
              <a:pPr>
                <a:defRPr/>
              </a:pPr>
              <a:t>‹#›</a:t>
            </a:fld>
            <a:endParaRPr lang="it-IT" altLang="it-IT"/>
          </a:p>
        </p:txBody>
      </p:sp>
    </p:spTree>
    <p:extLst>
      <p:ext uri="{BB962C8B-B14F-4D97-AF65-F5344CB8AC3E}">
        <p14:creationId xmlns:p14="http://schemas.microsoft.com/office/powerpoint/2010/main" val="36184860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3">
            <a:extLst>
              <a:ext uri="{FF2B5EF4-FFF2-40B4-BE49-F238E27FC236}">
                <a16:creationId xmlns:a16="http://schemas.microsoft.com/office/drawing/2014/main" id="{54792EDD-0869-84F9-F178-121B0635C015}"/>
              </a:ext>
            </a:extLst>
          </p:cNvPr>
          <p:cNvSpPr>
            <a:spLocks noGrp="1"/>
          </p:cNvSpPr>
          <p:nvPr>
            <p:ph type="dt" sz="half" idx="10"/>
          </p:nvPr>
        </p:nvSpPr>
        <p:spPr/>
        <p:txBody>
          <a:bodyPr/>
          <a:lstStyle>
            <a:lvl1pPr>
              <a:defRPr/>
            </a:lvl1pPr>
          </a:lstStyle>
          <a:p>
            <a:pPr>
              <a:defRPr/>
            </a:pPr>
            <a:fld id="{AF7876C3-375C-4C2C-9C25-380C4AB76C48}" type="datetimeFigureOut">
              <a:rPr lang="it-IT"/>
              <a:pPr>
                <a:defRPr/>
              </a:pPr>
              <a:t>06/04/2023</a:t>
            </a:fld>
            <a:endParaRPr lang="it-IT"/>
          </a:p>
        </p:txBody>
      </p:sp>
      <p:sp>
        <p:nvSpPr>
          <p:cNvPr id="6" name="Segnaposto piè di pagina 4">
            <a:extLst>
              <a:ext uri="{FF2B5EF4-FFF2-40B4-BE49-F238E27FC236}">
                <a16:creationId xmlns:a16="http://schemas.microsoft.com/office/drawing/2014/main" id="{2DEA6E03-F1A0-9AA2-ED8D-0D2C97D71DCF}"/>
              </a:ext>
            </a:extLst>
          </p:cNvPr>
          <p:cNvSpPr>
            <a:spLocks noGrp="1"/>
          </p:cNvSpPr>
          <p:nvPr>
            <p:ph type="ftr" sz="quarter" idx="11"/>
          </p:nvPr>
        </p:nvSpPr>
        <p:spPr/>
        <p:txBody>
          <a:bodyPr/>
          <a:lstStyle>
            <a:lvl1pPr>
              <a:defRPr/>
            </a:lvl1pPr>
          </a:lstStyle>
          <a:p>
            <a:pPr>
              <a:defRPr/>
            </a:pPr>
            <a:endParaRPr lang="it-IT"/>
          </a:p>
        </p:txBody>
      </p:sp>
      <p:sp>
        <p:nvSpPr>
          <p:cNvPr id="7" name="Segnaposto numero diapositiva 5">
            <a:extLst>
              <a:ext uri="{FF2B5EF4-FFF2-40B4-BE49-F238E27FC236}">
                <a16:creationId xmlns:a16="http://schemas.microsoft.com/office/drawing/2014/main" id="{D67E825C-469D-AA38-6879-F4DDD1C95F0B}"/>
              </a:ext>
            </a:extLst>
          </p:cNvPr>
          <p:cNvSpPr>
            <a:spLocks noGrp="1"/>
          </p:cNvSpPr>
          <p:nvPr>
            <p:ph type="sldNum" sz="quarter" idx="12"/>
          </p:nvPr>
        </p:nvSpPr>
        <p:spPr/>
        <p:txBody>
          <a:bodyPr/>
          <a:lstStyle>
            <a:lvl1pPr>
              <a:defRPr/>
            </a:lvl1pPr>
          </a:lstStyle>
          <a:p>
            <a:pPr>
              <a:defRPr/>
            </a:pPr>
            <a:fld id="{74E7FCB6-E801-49BF-BEE2-91CA946F8B8F}" type="slidenum">
              <a:rPr lang="it-IT" altLang="it-IT"/>
              <a:pPr>
                <a:defRPr/>
              </a:pPr>
              <a:t>‹#›</a:t>
            </a:fld>
            <a:endParaRPr lang="it-IT" altLang="it-IT"/>
          </a:p>
        </p:txBody>
      </p:sp>
    </p:spTree>
    <p:extLst>
      <p:ext uri="{BB962C8B-B14F-4D97-AF65-F5344CB8AC3E}">
        <p14:creationId xmlns:p14="http://schemas.microsoft.com/office/powerpoint/2010/main" val="21570944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279EDA3-D3EC-F296-1A19-AF9ABDE3EC18}"/>
              </a:ext>
            </a:extLst>
          </p:cNvPr>
          <p:cNvSpPr>
            <a:spLocks noGrp="1"/>
          </p:cNvSpPr>
          <p:nvPr>
            <p:ph type="dt" sz="half" idx="10"/>
          </p:nvPr>
        </p:nvSpPr>
        <p:spPr/>
        <p:txBody>
          <a:bodyPr/>
          <a:lstStyle>
            <a:lvl1pPr>
              <a:defRPr/>
            </a:lvl1pPr>
          </a:lstStyle>
          <a:p>
            <a:pPr>
              <a:defRPr/>
            </a:pPr>
            <a:fld id="{470D40DA-A769-405E-A354-35E8BDBA132F}" type="datetimeFigureOut">
              <a:rPr lang="it-IT"/>
              <a:pPr>
                <a:defRPr/>
              </a:pPr>
              <a:t>06/04/2023</a:t>
            </a:fld>
            <a:endParaRPr lang="it-IT"/>
          </a:p>
        </p:txBody>
      </p:sp>
      <p:sp>
        <p:nvSpPr>
          <p:cNvPr id="5" name="Segnaposto piè di pagina 4">
            <a:extLst>
              <a:ext uri="{FF2B5EF4-FFF2-40B4-BE49-F238E27FC236}">
                <a16:creationId xmlns:a16="http://schemas.microsoft.com/office/drawing/2014/main" id="{7E47CC9E-142B-70BA-ADF4-3C798F2B8691}"/>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3D3AB346-2487-F381-0459-FAF48E410256}"/>
              </a:ext>
            </a:extLst>
          </p:cNvPr>
          <p:cNvSpPr>
            <a:spLocks noGrp="1"/>
          </p:cNvSpPr>
          <p:nvPr>
            <p:ph type="sldNum" sz="quarter" idx="12"/>
          </p:nvPr>
        </p:nvSpPr>
        <p:spPr/>
        <p:txBody>
          <a:bodyPr/>
          <a:lstStyle>
            <a:lvl1pPr>
              <a:defRPr/>
            </a:lvl1pPr>
          </a:lstStyle>
          <a:p>
            <a:pPr>
              <a:defRPr/>
            </a:pPr>
            <a:fld id="{B9CC517C-8BCD-4D46-B11A-255E980A0214}" type="slidenum">
              <a:rPr lang="it-IT" altLang="it-IT"/>
              <a:pPr>
                <a:defRPr/>
              </a:pPr>
              <a:t>‹#›</a:t>
            </a:fld>
            <a:endParaRPr lang="it-IT" altLang="it-IT"/>
          </a:p>
        </p:txBody>
      </p:sp>
    </p:spTree>
    <p:extLst>
      <p:ext uri="{BB962C8B-B14F-4D97-AF65-F5344CB8AC3E}">
        <p14:creationId xmlns:p14="http://schemas.microsoft.com/office/powerpoint/2010/main" val="17764934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7CCBCEB-0705-64E7-3075-DA4F99A241DB}"/>
              </a:ext>
            </a:extLst>
          </p:cNvPr>
          <p:cNvSpPr>
            <a:spLocks noGrp="1"/>
          </p:cNvSpPr>
          <p:nvPr>
            <p:ph type="dt" sz="half" idx="10"/>
          </p:nvPr>
        </p:nvSpPr>
        <p:spPr/>
        <p:txBody>
          <a:bodyPr/>
          <a:lstStyle>
            <a:lvl1pPr>
              <a:defRPr/>
            </a:lvl1pPr>
          </a:lstStyle>
          <a:p>
            <a:pPr>
              <a:defRPr/>
            </a:pPr>
            <a:fld id="{EC1DF220-FA74-436A-9523-912860408306}" type="datetimeFigureOut">
              <a:rPr lang="it-IT"/>
              <a:pPr>
                <a:defRPr/>
              </a:pPr>
              <a:t>06/04/2023</a:t>
            </a:fld>
            <a:endParaRPr lang="it-IT"/>
          </a:p>
        </p:txBody>
      </p:sp>
      <p:sp>
        <p:nvSpPr>
          <p:cNvPr id="5" name="Segnaposto piè di pagina 4">
            <a:extLst>
              <a:ext uri="{FF2B5EF4-FFF2-40B4-BE49-F238E27FC236}">
                <a16:creationId xmlns:a16="http://schemas.microsoft.com/office/drawing/2014/main" id="{815E0712-1F82-3186-B608-DD6F3A717949}"/>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7A09ED92-E0BE-2FF7-6EBE-DBB8552F02D9}"/>
              </a:ext>
            </a:extLst>
          </p:cNvPr>
          <p:cNvSpPr>
            <a:spLocks noGrp="1"/>
          </p:cNvSpPr>
          <p:nvPr>
            <p:ph type="sldNum" sz="quarter" idx="12"/>
          </p:nvPr>
        </p:nvSpPr>
        <p:spPr/>
        <p:txBody>
          <a:bodyPr/>
          <a:lstStyle>
            <a:lvl1pPr>
              <a:defRPr/>
            </a:lvl1pPr>
          </a:lstStyle>
          <a:p>
            <a:pPr>
              <a:defRPr/>
            </a:pPr>
            <a:fld id="{1FE105C7-26FD-448D-BEA1-D5E2C0B31617}" type="slidenum">
              <a:rPr lang="it-IT" altLang="it-IT"/>
              <a:pPr>
                <a:defRPr/>
              </a:pPr>
              <a:t>‹#›</a:t>
            </a:fld>
            <a:endParaRPr lang="it-IT" altLang="it-IT"/>
          </a:p>
        </p:txBody>
      </p:sp>
    </p:spTree>
    <p:extLst>
      <p:ext uri="{BB962C8B-B14F-4D97-AF65-F5344CB8AC3E}">
        <p14:creationId xmlns:p14="http://schemas.microsoft.com/office/powerpoint/2010/main" val="2052047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2" name="Rectangle 20">
            <a:extLst>
              <a:ext uri="{FF2B5EF4-FFF2-40B4-BE49-F238E27FC236}">
                <a16:creationId xmlns:a16="http://schemas.microsoft.com/office/drawing/2014/main" id="{FBF65CD2-E752-F4EE-106D-811E66D8F130}"/>
              </a:ext>
            </a:extLst>
          </p:cNvPr>
          <p:cNvSpPr txBox="1">
            <a:spLocks noChangeArrowheads="1"/>
          </p:cNvSpPr>
          <p:nvPr userDrawn="1"/>
        </p:nvSpPr>
        <p:spPr>
          <a:xfrm>
            <a:off x="4837113" y="6481763"/>
            <a:ext cx="2536825" cy="250825"/>
          </a:xfrm>
          <a:prstGeom prst="rect">
            <a:avLst/>
          </a:prstGeom>
          <a:ln/>
        </p:spPr>
        <p:txBody>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lgn="ctr">
              <a:defRPr/>
            </a:pPr>
            <a:fld id="{14F8515B-06D5-4907-AA9D-84D6D7BF9692}" type="slidenum">
              <a:rPr lang="it-IT" altLang="it-IT" sz="1100" smtClean="0">
                <a:latin typeface="Century Gothic" panose="020B0502020202020204" pitchFamily="34" charset="0"/>
              </a:rPr>
              <a:pPr algn="ctr">
                <a:defRPr/>
              </a:pPr>
              <a:t>‹#›</a:t>
            </a:fld>
            <a:endParaRPr lang="it-IT" altLang="it-IT" sz="1100">
              <a:latin typeface="Century Gothic" panose="020B0502020202020204" pitchFamily="34" charset="0"/>
            </a:endParaRPr>
          </a:p>
        </p:txBody>
      </p:sp>
      <p:pic>
        <p:nvPicPr>
          <p:cNvPr id="4" name="Segnaposto contenuto 4" descr="Immagine che contiene disegnando&#10;&#10;Descrizione generata automaticamente">
            <a:extLst>
              <a:ext uri="{FF2B5EF4-FFF2-40B4-BE49-F238E27FC236}">
                <a16:creationId xmlns:a16="http://schemas.microsoft.com/office/drawing/2014/main" id="{11570295-CD52-4DE1-BC8E-D7B3BBDFEEFC}"/>
              </a:ext>
            </a:extLst>
          </p:cNvPr>
          <p:cNvPicPr>
            <a:picLocks noChangeAspect="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404600" y="6335713"/>
            <a:ext cx="503238"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sp>
        <p:nvSpPr>
          <p:cNvPr id="3" name="Segnaposto contenuto 2"/>
          <p:cNvSpPr>
            <a:spLocks noGrp="1"/>
          </p:cNvSpPr>
          <p:nvPr>
            <p:ph idx="1"/>
          </p:nvPr>
        </p:nvSpPr>
        <p:spPr>
          <a:xfrm>
            <a:off x="616688" y="876300"/>
            <a:ext cx="10978412" cy="5289553"/>
          </a:xfrm>
        </p:spPr>
        <p:txBody>
          <a:bodyPr/>
          <a:lstStyle>
            <a:lvl1pPr algn="just">
              <a:lnSpc>
                <a:spcPct val="110000"/>
              </a:lnSpc>
              <a:defRPr sz="1700">
                <a:latin typeface="Century Gothic" panose="020B0502020202020204" pitchFamily="34" charset="0"/>
              </a:defRPr>
            </a:lvl1pPr>
            <a:lvl2pPr>
              <a:defRPr sz="1700">
                <a:latin typeface="Century Gothic" panose="020B0502020202020204" pitchFamily="34" charset="0"/>
              </a:defRPr>
            </a:lvl2pPr>
            <a:lvl3pPr>
              <a:defRPr sz="1700">
                <a:latin typeface="Century Gothic" panose="020B0502020202020204" pitchFamily="34" charset="0"/>
              </a:defRPr>
            </a:lvl3pPr>
            <a:lvl4pPr>
              <a:defRPr sz="1700">
                <a:latin typeface="Century Gothic" panose="020B0502020202020204" pitchFamily="34" charset="0"/>
              </a:defRPr>
            </a:lvl4pPr>
            <a:lvl5pPr>
              <a:defRPr sz="1700">
                <a:latin typeface="Century Gothic" panose="020B0502020202020204" pitchFamily="34" charset="0"/>
              </a:defRPr>
            </a:lvl5p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5" name="Titolo 4"/>
          <p:cNvSpPr>
            <a:spLocks noGrp="1"/>
          </p:cNvSpPr>
          <p:nvPr>
            <p:ph type="title"/>
          </p:nvPr>
        </p:nvSpPr>
        <p:spPr>
          <a:xfrm>
            <a:off x="616688" y="107947"/>
            <a:ext cx="10978412" cy="428758"/>
          </a:xfrm>
          <a:prstGeom prst="rect">
            <a:avLst/>
          </a:prstGeom>
        </p:spPr>
        <p:txBody>
          <a:bodyPr anchor="ctr"/>
          <a:lstStyle>
            <a:lvl1pPr algn="l">
              <a:defRPr sz="2800">
                <a:solidFill>
                  <a:schemeClr val="bg1"/>
                </a:solidFill>
                <a:latin typeface="Century Gothic" panose="020B0502020202020204" pitchFamily="34" charset="0"/>
              </a:defRPr>
            </a:lvl1pPr>
          </a:lstStyle>
          <a:p>
            <a:r>
              <a:rPr lang="it-IT" dirty="0"/>
              <a:t>Fare clic per modificare lo stile del titolo</a:t>
            </a:r>
          </a:p>
        </p:txBody>
      </p:sp>
    </p:spTree>
    <p:extLst>
      <p:ext uri="{BB962C8B-B14F-4D97-AF65-F5344CB8AC3E}">
        <p14:creationId xmlns:p14="http://schemas.microsoft.com/office/powerpoint/2010/main" val="3269558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Rectangle 20">
            <a:extLst>
              <a:ext uri="{FF2B5EF4-FFF2-40B4-BE49-F238E27FC236}">
                <a16:creationId xmlns:a16="http://schemas.microsoft.com/office/drawing/2014/main" id="{CA6F45B2-FF34-80FC-4BC5-AA8537A88064}"/>
              </a:ext>
            </a:extLst>
          </p:cNvPr>
          <p:cNvSpPr>
            <a:spLocks noGrp="1" noChangeArrowheads="1"/>
          </p:cNvSpPr>
          <p:nvPr>
            <p:ph type="sldNum" sz="quarter" idx="10"/>
          </p:nvPr>
        </p:nvSpPr>
        <p:spPr>
          <a:xfrm>
            <a:off x="4830763" y="6511925"/>
            <a:ext cx="2536825" cy="250825"/>
          </a:xfrm>
        </p:spPr>
        <p:txBody>
          <a:bodyPr/>
          <a:lstStyle>
            <a:lvl1pPr>
              <a:defRPr/>
            </a:lvl1pPr>
          </a:lstStyle>
          <a:p>
            <a:pPr>
              <a:defRPr/>
            </a:pPr>
            <a:fld id="{005031DF-A659-4BE2-8E20-AC2DE6E50D6B}" type="slidenum">
              <a:rPr lang="it-IT" altLang="it-IT"/>
              <a:pPr>
                <a:defRPr/>
              </a:pPr>
              <a:t>‹#›</a:t>
            </a:fld>
            <a:endParaRPr lang="it-IT" altLang="it-IT"/>
          </a:p>
        </p:txBody>
      </p:sp>
    </p:spTree>
    <p:extLst>
      <p:ext uri="{BB962C8B-B14F-4D97-AF65-F5344CB8AC3E}">
        <p14:creationId xmlns:p14="http://schemas.microsoft.com/office/powerpoint/2010/main" val="1454007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914400" y="1600200"/>
            <a:ext cx="5087815" cy="4114800"/>
          </a:xfrm>
        </p:spPr>
        <p:txBody>
          <a:bodyPr/>
          <a:lstStyle>
            <a:lvl1pPr>
              <a:defRPr sz="2000">
                <a:latin typeface="Century Gothic" panose="020B0502020202020204" pitchFamily="34" charset="0"/>
              </a:defRPr>
            </a:lvl1pPr>
            <a:lvl2pPr>
              <a:defRPr sz="1846">
                <a:latin typeface="Century Gothic" panose="020B0502020202020204" pitchFamily="34" charset="0"/>
              </a:defRPr>
            </a:lvl2pPr>
            <a:lvl3pPr>
              <a:defRPr sz="1846">
                <a:latin typeface="Century Gothic" panose="020B0502020202020204" pitchFamily="34" charset="0"/>
              </a:defRPr>
            </a:lvl3pPr>
            <a:lvl4pPr>
              <a:defRPr sz="1846">
                <a:latin typeface="Century Gothic" panose="020B0502020202020204" pitchFamily="34" charset="0"/>
              </a:defRPr>
            </a:lvl4pPr>
            <a:lvl5pPr>
              <a:defRPr sz="1846">
                <a:latin typeface="Century Gothic" panose="020B0502020202020204" pitchFamily="34" charset="0"/>
              </a:defRPr>
            </a:lvl5pPr>
            <a:lvl6pPr>
              <a:defRPr sz="2215"/>
            </a:lvl6pPr>
            <a:lvl7pPr>
              <a:defRPr sz="2215"/>
            </a:lvl7pPr>
            <a:lvl8pPr>
              <a:defRPr sz="2215"/>
            </a:lvl8pPr>
            <a:lvl9pPr>
              <a:defRPr sz="2215"/>
            </a:lvl9p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contenuto 3"/>
          <p:cNvSpPr>
            <a:spLocks noGrp="1"/>
          </p:cNvSpPr>
          <p:nvPr>
            <p:ph sz="half" idx="2"/>
          </p:nvPr>
        </p:nvSpPr>
        <p:spPr>
          <a:xfrm>
            <a:off x="6189786" y="1600200"/>
            <a:ext cx="5087815" cy="4114800"/>
          </a:xfrm>
        </p:spPr>
        <p:txBody>
          <a:bodyPr/>
          <a:lstStyle>
            <a:lvl1pPr>
              <a:defRPr sz="2000">
                <a:latin typeface="Century Gothic" panose="020B0502020202020204" pitchFamily="34" charset="0"/>
              </a:defRPr>
            </a:lvl1pPr>
            <a:lvl2pPr>
              <a:defRPr sz="1846">
                <a:latin typeface="Century Gothic" panose="020B0502020202020204" pitchFamily="34" charset="0"/>
              </a:defRPr>
            </a:lvl2pPr>
            <a:lvl3pPr>
              <a:defRPr sz="1846">
                <a:latin typeface="Century Gothic" panose="020B0502020202020204" pitchFamily="34" charset="0"/>
              </a:defRPr>
            </a:lvl3pPr>
            <a:lvl4pPr>
              <a:defRPr sz="1846">
                <a:latin typeface="Century Gothic" panose="020B0502020202020204" pitchFamily="34" charset="0"/>
              </a:defRPr>
            </a:lvl4pPr>
            <a:lvl5pPr>
              <a:defRPr sz="1846">
                <a:latin typeface="Century Gothic" panose="020B0502020202020204" pitchFamily="34" charset="0"/>
              </a:defRPr>
            </a:lvl5pPr>
            <a:lvl6pPr>
              <a:defRPr sz="2215"/>
            </a:lvl6pPr>
            <a:lvl7pPr>
              <a:defRPr sz="2215"/>
            </a:lvl7pPr>
            <a:lvl8pPr>
              <a:defRPr sz="2215"/>
            </a:lvl8pPr>
            <a:lvl9pPr>
              <a:defRPr sz="2215"/>
            </a:lvl9p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2" name="Rectangle 20">
            <a:extLst>
              <a:ext uri="{FF2B5EF4-FFF2-40B4-BE49-F238E27FC236}">
                <a16:creationId xmlns:a16="http://schemas.microsoft.com/office/drawing/2014/main" id="{FDF8108D-579E-CDA7-D026-64B8DE9D96D7}"/>
              </a:ext>
            </a:extLst>
          </p:cNvPr>
          <p:cNvSpPr>
            <a:spLocks noGrp="1" noChangeArrowheads="1"/>
          </p:cNvSpPr>
          <p:nvPr>
            <p:ph type="sldNum" sz="quarter" idx="10"/>
          </p:nvPr>
        </p:nvSpPr>
        <p:spPr>
          <a:xfrm>
            <a:off x="4830763" y="6511925"/>
            <a:ext cx="2536825" cy="250825"/>
          </a:xfrm>
        </p:spPr>
        <p:txBody>
          <a:bodyPr/>
          <a:lstStyle>
            <a:lvl1pPr>
              <a:defRPr/>
            </a:lvl1pPr>
          </a:lstStyle>
          <a:p>
            <a:pPr>
              <a:defRPr/>
            </a:pPr>
            <a:fld id="{409B5CC6-9427-4DEC-B295-B81BC82BBDCF}" type="slidenum">
              <a:rPr lang="it-IT" altLang="it-IT"/>
              <a:pPr>
                <a:defRPr/>
              </a:pPr>
              <a:t>‹#›</a:t>
            </a:fld>
            <a:endParaRPr lang="it-IT" altLang="it-IT"/>
          </a:p>
        </p:txBody>
      </p:sp>
    </p:spTree>
    <p:extLst>
      <p:ext uri="{BB962C8B-B14F-4D97-AF65-F5344CB8AC3E}">
        <p14:creationId xmlns:p14="http://schemas.microsoft.com/office/powerpoint/2010/main" val="1407725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Vuota">
    <p:spTree>
      <p:nvGrpSpPr>
        <p:cNvPr id="1" name=""/>
        <p:cNvGrpSpPr/>
        <p:nvPr/>
      </p:nvGrpSpPr>
      <p:grpSpPr>
        <a:xfrm>
          <a:off x="0" y="0"/>
          <a:ext cx="0" cy="0"/>
          <a:chOff x="0" y="0"/>
          <a:chExt cx="0" cy="0"/>
        </a:xfrm>
      </p:grpSpPr>
      <p:sp>
        <p:nvSpPr>
          <p:cNvPr id="2" name="Rectangle 20">
            <a:extLst>
              <a:ext uri="{FF2B5EF4-FFF2-40B4-BE49-F238E27FC236}">
                <a16:creationId xmlns:a16="http://schemas.microsoft.com/office/drawing/2014/main" id="{8F453B38-D347-E4CF-42C2-328E808AAFEE}"/>
              </a:ext>
            </a:extLst>
          </p:cNvPr>
          <p:cNvSpPr>
            <a:spLocks noGrp="1" noChangeArrowheads="1"/>
          </p:cNvSpPr>
          <p:nvPr>
            <p:ph type="sldNum" sz="quarter" idx="10"/>
          </p:nvPr>
        </p:nvSpPr>
        <p:spPr/>
        <p:txBody>
          <a:bodyPr/>
          <a:lstStyle>
            <a:lvl1pPr>
              <a:defRPr/>
            </a:lvl1pPr>
          </a:lstStyle>
          <a:p>
            <a:pPr>
              <a:defRPr/>
            </a:pPr>
            <a:fld id="{77E10359-C824-4D54-8479-87CAADA2F711}" type="slidenum">
              <a:rPr lang="it-IT" altLang="it-IT"/>
              <a:pPr>
                <a:defRPr/>
              </a:pPr>
              <a:t>‹#›</a:t>
            </a:fld>
            <a:endParaRPr lang="it-IT" altLang="it-IT"/>
          </a:p>
        </p:txBody>
      </p:sp>
    </p:spTree>
    <p:extLst>
      <p:ext uri="{BB962C8B-B14F-4D97-AF65-F5344CB8AC3E}">
        <p14:creationId xmlns:p14="http://schemas.microsoft.com/office/powerpoint/2010/main" val="386076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9FBB29B5-F428-F304-2747-17F1E8BD4741}"/>
              </a:ext>
            </a:extLst>
          </p:cNvPr>
          <p:cNvSpPr>
            <a:spLocks noGrp="1"/>
          </p:cNvSpPr>
          <p:nvPr>
            <p:ph type="dt" sz="half" idx="10"/>
          </p:nvPr>
        </p:nvSpPr>
        <p:spPr/>
        <p:txBody>
          <a:bodyPr/>
          <a:lstStyle>
            <a:lvl1pPr>
              <a:defRPr/>
            </a:lvl1pPr>
          </a:lstStyle>
          <a:p>
            <a:pPr>
              <a:defRPr/>
            </a:pPr>
            <a:fld id="{7A60EFCA-BD5B-42C6-9600-ABA4B41A4A81}" type="datetimeFigureOut">
              <a:rPr lang="it-IT"/>
              <a:pPr>
                <a:defRPr/>
              </a:pPr>
              <a:t>06/04/2023</a:t>
            </a:fld>
            <a:endParaRPr lang="it-IT"/>
          </a:p>
        </p:txBody>
      </p:sp>
      <p:sp>
        <p:nvSpPr>
          <p:cNvPr id="5" name="Segnaposto piè di pagina 4">
            <a:extLst>
              <a:ext uri="{FF2B5EF4-FFF2-40B4-BE49-F238E27FC236}">
                <a16:creationId xmlns:a16="http://schemas.microsoft.com/office/drawing/2014/main" id="{B1195E0B-291D-5EAC-E908-8DCF1F2F81F4}"/>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FA1C4858-B41A-112A-A8A5-9010391C6987}"/>
              </a:ext>
            </a:extLst>
          </p:cNvPr>
          <p:cNvSpPr>
            <a:spLocks noGrp="1"/>
          </p:cNvSpPr>
          <p:nvPr>
            <p:ph type="sldNum" sz="quarter" idx="12"/>
          </p:nvPr>
        </p:nvSpPr>
        <p:spPr/>
        <p:txBody>
          <a:bodyPr/>
          <a:lstStyle>
            <a:lvl1pPr>
              <a:defRPr/>
            </a:lvl1pPr>
          </a:lstStyle>
          <a:p>
            <a:pPr>
              <a:defRPr/>
            </a:pPr>
            <a:fld id="{E8EA884E-DD9D-4339-827C-8C2B2387AA88}" type="slidenum">
              <a:rPr lang="it-IT" altLang="it-IT"/>
              <a:pPr>
                <a:defRPr/>
              </a:pPr>
              <a:t>‹#›</a:t>
            </a:fld>
            <a:endParaRPr lang="it-IT" altLang="it-IT"/>
          </a:p>
        </p:txBody>
      </p:sp>
    </p:spTree>
    <p:extLst>
      <p:ext uri="{BB962C8B-B14F-4D97-AF65-F5344CB8AC3E}">
        <p14:creationId xmlns:p14="http://schemas.microsoft.com/office/powerpoint/2010/main" val="3283092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CB71BC7-08D7-E7A2-AC54-C82703A8B6C2}"/>
              </a:ext>
            </a:extLst>
          </p:cNvPr>
          <p:cNvSpPr>
            <a:spLocks noGrp="1"/>
          </p:cNvSpPr>
          <p:nvPr>
            <p:ph type="dt" sz="half" idx="10"/>
          </p:nvPr>
        </p:nvSpPr>
        <p:spPr/>
        <p:txBody>
          <a:bodyPr/>
          <a:lstStyle>
            <a:lvl1pPr>
              <a:defRPr/>
            </a:lvl1pPr>
          </a:lstStyle>
          <a:p>
            <a:pPr>
              <a:defRPr/>
            </a:pPr>
            <a:fld id="{80AEDACC-7009-4BA8-97F9-7FC7F753D3A7}" type="datetimeFigureOut">
              <a:rPr lang="it-IT"/>
              <a:pPr>
                <a:defRPr/>
              </a:pPr>
              <a:t>06/04/2023</a:t>
            </a:fld>
            <a:endParaRPr lang="it-IT"/>
          </a:p>
        </p:txBody>
      </p:sp>
      <p:sp>
        <p:nvSpPr>
          <p:cNvPr id="5" name="Segnaposto piè di pagina 4">
            <a:extLst>
              <a:ext uri="{FF2B5EF4-FFF2-40B4-BE49-F238E27FC236}">
                <a16:creationId xmlns:a16="http://schemas.microsoft.com/office/drawing/2014/main" id="{76130D24-A73B-71A3-66B9-46240C99BB93}"/>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95E52020-B130-3F2F-0A59-C219A3882949}"/>
              </a:ext>
            </a:extLst>
          </p:cNvPr>
          <p:cNvSpPr>
            <a:spLocks noGrp="1"/>
          </p:cNvSpPr>
          <p:nvPr>
            <p:ph type="sldNum" sz="quarter" idx="12"/>
          </p:nvPr>
        </p:nvSpPr>
        <p:spPr/>
        <p:txBody>
          <a:bodyPr/>
          <a:lstStyle>
            <a:lvl1pPr>
              <a:defRPr/>
            </a:lvl1pPr>
          </a:lstStyle>
          <a:p>
            <a:pPr>
              <a:defRPr/>
            </a:pPr>
            <a:fld id="{6FC2A1F8-02E2-4C8C-ABAC-0D7ADDBD6F8C}" type="slidenum">
              <a:rPr lang="it-IT" altLang="it-IT"/>
              <a:pPr>
                <a:defRPr/>
              </a:pPr>
              <a:t>‹#›</a:t>
            </a:fld>
            <a:endParaRPr lang="it-IT" altLang="it-IT"/>
          </a:p>
        </p:txBody>
      </p:sp>
    </p:spTree>
    <p:extLst>
      <p:ext uri="{BB962C8B-B14F-4D97-AF65-F5344CB8AC3E}">
        <p14:creationId xmlns:p14="http://schemas.microsoft.com/office/powerpoint/2010/main" val="655590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stili del testo dello schema</a:t>
            </a:r>
          </a:p>
        </p:txBody>
      </p:sp>
      <p:sp>
        <p:nvSpPr>
          <p:cNvPr id="4" name="Segnaposto data 3">
            <a:extLst>
              <a:ext uri="{FF2B5EF4-FFF2-40B4-BE49-F238E27FC236}">
                <a16:creationId xmlns:a16="http://schemas.microsoft.com/office/drawing/2014/main" id="{CCAD0F97-00D6-0C5C-96B6-E2705BE1367C}"/>
              </a:ext>
            </a:extLst>
          </p:cNvPr>
          <p:cNvSpPr>
            <a:spLocks noGrp="1"/>
          </p:cNvSpPr>
          <p:nvPr>
            <p:ph type="dt" sz="half" idx="10"/>
          </p:nvPr>
        </p:nvSpPr>
        <p:spPr/>
        <p:txBody>
          <a:bodyPr/>
          <a:lstStyle>
            <a:lvl1pPr>
              <a:defRPr/>
            </a:lvl1pPr>
          </a:lstStyle>
          <a:p>
            <a:pPr>
              <a:defRPr/>
            </a:pPr>
            <a:fld id="{7F39450F-63B8-483E-9C7C-5B2276F0D550}" type="datetimeFigureOut">
              <a:rPr lang="it-IT"/>
              <a:pPr>
                <a:defRPr/>
              </a:pPr>
              <a:t>06/04/2023</a:t>
            </a:fld>
            <a:endParaRPr lang="it-IT"/>
          </a:p>
        </p:txBody>
      </p:sp>
      <p:sp>
        <p:nvSpPr>
          <p:cNvPr id="5" name="Segnaposto piè di pagina 4">
            <a:extLst>
              <a:ext uri="{FF2B5EF4-FFF2-40B4-BE49-F238E27FC236}">
                <a16:creationId xmlns:a16="http://schemas.microsoft.com/office/drawing/2014/main" id="{2B9E81B8-7C2D-6C38-A617-D7DD6FF02349}"/>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DE9E32EC-2EDD-45A7-D7C2-64CB2A375D96}"/>
              </a:ext>
            </a:extLst>
          </p:cNvPr>
          <p:cNvSpPr>
            <a:spLocks noGrp="1"/>
          </p:cNvSpPr>
          <p:nvPr>
            <p:ph type="sldNum" sz="quarter" idx="12"/>
          </p:nvPr>
        </p:nvSpPr>
        <p:spPr/>
        <p:txBody>
          <a:bodyPr/>
          <a:lstStyle>
            <a:lvl1pPr>
              <a:defRPr/>
            </a:lvl1pPr>
          </a:lstStyle>
          <a:p>
            <a:pPr>
              <a:defRPr/>
            </a:pPr>
            <a:fld id="{CA4C98B5-7DA8-4E73-B69E-F96DCABBEF71}" type="slidenum">
              <a:rPr lang="it-IT" altLang="it-IT"/>
              <a:pPr>
                <a:defRPr/>
              </a:pPr>
              <a:t>‹#›</a:t>
            </a:fld>
            <a:endParaRPr lang="it-IT" altLang="it-IT"/>
          </a:p>
        </p:txBody>
      </p:sp>
    </p:spTree>
    <p:extLst>
      <p:ext uri="{BB962C8B-B14F-4D97-AF65-F5344CB8AC3E}">
        <p14:creationId xmlns:p14="http://schemas.microsoft.com/office/powerpoint/2010/main" val="1878131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3">
            <a:extLst>
              <a:ext uri="{FF2B5EF4-FFF2-40B4-BE49-F238E27FC236}">
                <a16:creationId xmlns:a16="http://schemas.microsoft.com/office/drawing/2014/main" id="{4F8A911C-614D-E1FD-823D-B663AADF9C8E}"/>
              </a:ext>
            </a:extLst>
          </p:cNvPr>
          <p:cNvSpPr>
            <a:spLocks noGrp="1"/>
          </p:cNvSpPr>
          <p:nvPr>
            <p:ph type="dt" sz="half" idx="10"/>
          </p:nvPr>
        </p:nvSpPr>
        <p:spPr/>
        <p:txBody>
          <a:bodyPr/>
          <a:lstStyle>
            <a:lvl1pPr>
              <a:defRPr/>
            </a:lvl1pPr>
          </a:lstStyle>
          <a:p>
            <a:pPr>
              <a:defRPr/>
            </a:pPr>
            <a:fld id="{AD52076F-90FE-4041-8055-B1273F2508DF}" type="datetimeFigureOut">
              <a:rPr lang="it-IT"/>
              <a:pPr>
                <a:defRPr/>
              </a:pPr>
              <a:t>06/04/2023</a:t>
            </a:fld>
            <a:endParaRPr lang="it-IT"/>
          </a:p>
        </p:txBody>
      </p:sp>
      <p:sp>
        <p:nvSpPr>
          <p:cNvPr id="6" name="Segnaposto piè di pagina 4">
            <a:extLst>
              <a:ext uri="{FF2B5EF4-FFF2-40B4-BE49-F238E27FC236}">
                <a16:creationId xmlns:a16="http://schemas.microsoft.com/office/drawing/2014/main" id="{22EA546E-0192-BEFA-4BB4-741BA43F4B34}"/>
              </a:ext>
            </a:extLst>
          </p:cNvPr>
          <p:cNvSpPr>
            <a:spLocks noGrp="1"/>
          </p:cNvSpPr>
          <p:nvPr>
            <p:ph type="ftr" sz="quarter" idx="11"/>
          </p:nvPr>
        </p:nvSpPr>
        <p:spPr/>
        <p:txBody>
          <a:bodyPr/>
          <a:lstStyle>
            <a:lvl1pPr>
              <a:defRPr/>
            </a:lvl1pPr>
          </a:lstStyle>
          <a:p>
            <a:pPr>
              <a:defRPr/>
            </a:pPr>
            <a:endParaRPr lang="it-IT"/>
          </a:p>
        </p:txBody>
      </p:sp>
      <p:sp>
        <p:nvSpPr>
          <p:cNvPr id="7" name="Segnaposto numero diapositiva 5">
            <a:extLst>
              <a:ext uri="{FF2B5EF4-FFF2-40B4-BE49-F238E27FC236}">
                <a16:creationId xmlns:a16="http://schemas.microsoft.com/office/drawing/2014/main" id="{02EC4B7D-D4F0-BE68-F292-17A44B413B8D}"/>
              </a:ext>
            </a:extLst>
          </p:cNvPr>
          <p:cNvSpPr>
            <a:spLocks noGrp="1"/>
          </p:cNvSpPr>
          <p:nvPr>
            <p:ph type="sldNum" sz="quarter" idx="12"/>
          </p:nvPr>
        </p:nvSpPr>
        <p:spPr/>
        <p:txBody>
          <a:bodyPr/>
          <a:lstStyle>
            <a:lvl1pPr>
              <a:defRPr/>
            </a:lvl1pPr>
          </a:lstStyle>
          <a:p>
            <a:pPr>
              <a:defRPr/>
            </a:pPr>
            <a:fld id="{373DB7BE-99D1-4C4E-8626-5B01E8EC83AF}" type="slidenum">
              <a:rPr lang="it-IT" altLang="it-IT"/>
              <a:pPr>
                <a:defRPr/>
              </a:pPr>
              <a:t>‹#›</a:t>
            </a:fld>
            <a:endParaRPr lang="it-IT" altLang="it-IT"/>
          </a:p>
        </p:txBody>
      </p:sp>
    </p:spTree>
    <p:extLst>
      <p:ext uri="{BB962C8B-B14F-4D97-AF65-F5344CB8AC3E}">
        <p14:creationId xmlns:p14="http://schemas.microsoft.com/office/powerpoint/2010/main" val="224993697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8">
            <a:extLst>
              <a:ext uri="{FF2B5EF4-FFF2-40B4-BE49-F238E27FC236}">
                <a16:creationId xmlns:a16="http://schemas.microsoft.com/office/drawing/2014/main" id="{ED5B3FBD-A0A4-C5B6-6BB7-5F27E12497BF}"/>
              </a:ext>
            </a:extLst>
          </p:cNvPr>
          <p:cNvSpPr>
            <a:spLocks noChangeArrowheads="1"/>
          </p:cNvSpPr>
          <p:nvPr userDrawn="1"/>
        </p:nvSpPr>
        <p:spPr bwMode="auto">
          <a:xfrm>
            <a:off x="0" y="0"/>
            <a:ext cx="12192000" cy="627063"/>
          </a:xfrm>
          <a:prstGeom prst="rect">
            <a:avLst/>
          </a:prstGeom>
          <a:gradFill rotWithShape="1">
            <a:gsLst>
              <a:gs pos="0">
                <a:srgbClr val="006600"/>
              </a:gs>
              <a:gs pos="100000">
                <a:srgbClr val="008000"/>
              </a:gs>
            </a:gsLst>
            <a:lin ang="5400000" scaled="1"/>
          </a:gradFill>
          <a:ln>
            <a:noFill/>
          </a:ln>
        </p:spPr>
        <p:txBody>
          <a:bodyPr wrap="none" anchor="ct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algn="ctr" eaLnBrk="0" fontAlgn="base" hangingPunct="0">
              <a:spcBef>
                <a:spcPct val="0"/>
              </a:spcBef>
              <a:spcAft>
                <a:spcPct val="0"/>
              </a:spcAft>
              <a:buClr>
                <a:srgbClr val="CC0000"/>
              </a:buClr>
              <a:buSzPct val="70000"/>
              <a:buFont typeface="Wingdings" panose="05000000000000000000" pitchFamily="2" charset="2"/>
              <a:defRPr sz="1000">
                <a:solidFill>
                  <a:schemeClr val="tx1"/>
                </a:solidFill>
                <a:latin typeface="Arial" panose="020B0604020202020204" pitchFamily="34" charset="0"/>
              </a:defRPr>
            </a:lvl6pPr>
            <a:lvl7pPr marL="2971800" indent="-228600" algn="ctr" eaLnBrk="0" fontAlgn="base" hangingPunct="0">
              <a:spcBef>
                <a:spcPct val="0"/>
              </a:spcBef>
              <a:spcAft>
                <a:spcPct val="0"/>
              </a:spcAft>
              <a:buClr>
                <a:srgbClr val="CC0000"/>
              </a:buClr>
              <a:buSzPct val="70000"/>
              <a:buFont typeface="Wingdings" panose="05000000000000000000" pitchFamily="2" charset="2"/>
              <a:defRPr sz="1000">
                <a:solidFill>
                  <a:schemeClr val="tx1"/>
                </a:solidFill>
                <a:latin typeface="Arial" panose="020B0604020202020204" pitchFamily="34" charset="0"/>
              </a:defRPr>
            </a:lvl7pPr>
            <a:lvl8pPr marL="3429000" indent="-228600" algn="ctr" eaLnBrk="0" fontAlgn="base" hangingPunct="0">
              <a:spcBef>
                <a:spcPct val="0"/>
              </a:spcBef>
              <a:spcAft>
                <a:spcPct val="0"/>
              </a:spcAft>
              <a:buClr>
                <a:srgbClr val="CC0000"/>
              </a:buClr>
              <a:buSzPct val="70000"/>
              <a:buFont typeface="Wingdings" panose="05000000000000000000" pitchFamily="2" charset="2"/>
              <a:defRPr sz="1000">
                <a:solidFill>
                  <a:schemeClr val="tx1"/>
                </a:solidFill>
                <a:latin typeface="Arial" panose="020B0604020202020204" pitchFamily="34" charset="0"/>
              </a:defRPr>
            </a:lvl8pPr>
            <a:lvl9pPr marL="3886200" indent="-228600" algn="ctr" eaLnBrk="0" fontAlgn="base" hangingPunct="0">
              <a:spcBef>
                <a:spcPct val="0"/>
              </a:spcBef>
              <a:spcAft>
                <a:spcPct val="0"/>
              </a:spcAft>
              <a:buClr>
                <a:srgbClr val="CC0000"/>
              </a:buClr>
              <a:buSzPct val="70000"/>
              <a:buFont typeface="Wingdings" panose="05000000000000000000" pitchFamily="2" charset="2"/>
              <a:defRPr sz="1000">
                <a:solidFill>
                  <a:schemeClr val="tx1"/>
                </a:solidFill>
                <a:latin typeface="Arial" panose="020B0604020202020204" pitchFamily="34" charset="0"/>
              </a:defRPr>
            </a:lvl9pPr>
          </a:lstStyle>
          <a:p>
            <a:pPr algn="ctr">
              <a:buClr>
                <a:srgbClr val="CC0000"/>
              </a:buClr>
              <a:buSzPct val="70000"/>
              <a:buFont typeface="Wingdings" panose="05000000000000000000" pitchFamily="2" charset="2"/>
              <a:buNone/>
              <a:defRPr/>
            </a:pPr>
            <a:endParaRPr lang="it-IT" altLang="it-IT" sz="1231"/>
          </a:p>
        </p:txBody>
      </p:sp>
      <p:sp>
        <p:nvSpPr>
          <p:cNvPr id="1027" name="Rectangle 3">
            <a:extLst>
              <a:ext uri="{FF2B5EF4-FFF2-40B4-BE49-F238E27FC236}">
                <a16:creationId xmlns:a16="http://schemas.microsoft.com/office/drawing/2014/main" id="{9B7031FC-1634-7F41-7D25-9EF52F471971}"/>
              </a:ext>
            </a:extLst>
          </p:cNvPr>
          <p:cNvSpPr>
            <a:spLocks noGrp="1" noChangeArrowheads="1"/>
          </p:cNvSpPr>
          <p:nvPr>
            <p:ph type="body" idx="1"/>
          </p:nvPr>
        </p:nvSpPr>
        <p:spPr bwMode="auto">
          <a:xfrm>
            <a:off x="595313" y="1217613"/>
            <a:ext cx="11183937" cy="4948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a:t>Fare clic per modificare gli stili del testo dello schema</a:t>
            </a:r>
          </a:p>
          <a:p>
            <a:pPr lvl="1"/>
            <a:r>
              <a:rPr lang="it-IT" altLang="it-IT"/>
              <a:t>Secondo livello</a:t>
            </a:r>
          </a:p>
        </p:txBody>
      </p:sp>
      <p:sp>
        <p:nvSpPr>
          <p:cNvPr id="14" name="Rectangle 20">
            <a:extLst>
              <a:ext uri="{FF2B5EF4-FFF2-40B4-BE49-F238E27FC236}">
                <a16:creationId xmlns:a16="http://schemas.microsoft.com/office/drawing/2014/main" id="{E2515E88-4F4C-4D44-3F71-5C9B22B6D35B}"/>
              </a:ext>
            </a:extLst>
          </p:cNvPr>
          <p:cNvSpPr>
            <a:spLocks noGrp="1" noChangeArrowheads="1"/>
          </p:cNvSpPr>
          <p:nvPr>
            <p:ph type="sldNum" sz="quarter" idx="4"/>
          </p:nvPr>
        </p:nvSpPr>
        <p:spPr>
          <a:xfrm>
            <a:off x="4827588" y="6505575"/>
            <a:ext cx="2536825" cy="250825"/>
          </a:xfrm>
          <a:prstGeom prst="rect">
            <a:avLst/>
          </a:prstGeom>
          <a:ln/>
        </p:spPr>
        <p:txBody>
          <a:bodyPr vert="horz" wrap="square" lIns="91440" tIns="45720" rIns="91440" bIns="45720" numCol="1" anchor="t" anchorCtr="0" compatLnSpc="1">
            <a:prstTxWarp prst="textNoShape">
              <a:avLst/>
            </a:prstTxWarp>
          </a:bodyPr>
          <a:lstStyle>
            <a:lvl1pPr algn="ctr">
              <a:defRPr sz="1100"/>
            </a:lvl1pPr>
          </a:lstStyle>
          <a:p>
            <a:pPr>
              <a:defRPr/>
            </a:pPr>
            <a:fld id="{1B51AA39-C550-44EE-B34D-BBCC81E99212}" type="slidenum">
              <a:rPr lang="it-IT" altLang="it-IT"/>
              <a:pPr>
                <a:defRPr/>
              </a:pPr>
              <a:t>‹#›</a:t>
            </a:fld>
            <a:endParaRPr lang="it-IT" altLang="it-IT"/>
          </a:p>
        </p:txBody>
      </p:sp>
    </p:spTree>
  </p:cSld>
  <p:clrMap bg1="lt1" tx1="dk1" bg2="lt2" tx2="dk2" accent1="accent1" accent2="accent2" accent3="accent3" accent4="accent4" accent5="accent5" accent6="accent6" hlink="hlink" folHlink="folHlink"/>
  <p:sldLayoutIdLst>
    <p:sldLayoutId id="2147485932" r:id="rId1"/>
    <p:sldLayoutId id="2147485933" r:id="rId2"/>
    <p:sldLayoutId id="2147485934" r:id="rId3"/>
    <p:sldLayoutId id="2147485935" r:id="rId4"/>
    <p:sldLayoutId id="2147485920" r:id="rId5"/>
  </p:sldLayoutIdLst>
  <p:hf hdr="0" ftr="0" dt="0"/>
  <p:txStyles>
    <p:titleStyle>
      <a:lvl1pPr algn="l" rtl="0" eaLnBrk="0" fontAlgn="base" hangingPunct="0">
        <a:spcBef>
          <a:spcPct val="0"/>
        </a:spcBef>
        <a:spcAft>
          <a:spcPct val="0"/>
        </a:spcAft>
        <a:defRPr sz="2700" b="1">
          <a:solidFill>
            <a:srgbClr val="006600"/>
          </a:solidFill>
          <a:latin typeface="+mj-lt"/>
          <a:ea typeface="+mj-ea"/>
          <a:cs typeface="+mj-cs"/>
        </a:defRPr>
      </a:lvl1pPr>
      <a:lvl2pPr algn="l" rtl="0" eaLnBrk="0" fontAlgn="base" hangingPunct="0">
        <a:spcBef>
          <a:spcPct val="0"/>
        </a:spcBef>
        <a:spcAft>
          <a:spcPct val="0"/>
        </a:spcAft>
        <a:defRPr sz="2700" b="1">
          <a:solidFill>
            <a:srgbClr val="006600"/>
          </a:solidFill>
          <a:latin typeface="Arial" charset="0"/>
        </a:defRPr>
      </a:lvl2pPr>
      <a:lvl3pPr algn="l" rtl="0" eaLnBrk="0" fontAlgn="base" hangingPunct="0">
        <a:spcBef>
          <a:spcPct val="0"/>
        </a:spcBef>
        <a:spcAft>
          <a:spcPct val="0"/>
        </a:spcAft>
        <a:defRPr sz="2700" b="1">
          <a:solidFill>
            <a:srgbClr val="006600"/>
          </a:solidFill>
          <a:latin typeface="Arial" charset="0"/>
        </a:defRPr>
      </a:lvl3pPr>
      <a:lvl4pPr algn="l" rtl="0" eaLnBrk="0" fontAlgn="base" hangingPunct="0">
        <a:spcBef>
          <a:spcPct val="0"/>
        </a:spcBef>
        <a:spcAft>
          <a:spcPct val="0"/>
        </a:spcAft>
        <a:defRPr sz="2700" b="1">
          <a:solidFill>
            <a:srgbClr val="006600"/>
          </a:solidFill>
          <a:latin typeface="Arial" charset="0"/>
        </a:defRPr>
      </a:lvl4pPr>
      <a:lvl5pPr algn="l" rtl="0" eaLnBrk="0" fontAlgn="base" hangingPunct="0">
        <a:spcBef>
          <a:spcPct val="0"/>
        </a:spcBef>
        <a:spcAft>
          <a:spcPct val="0"/>
        </a:spcAft>
        <a:defRPr sz="2700" b="1">
          <a:solidFill>
            <a:srgbClr val="006600"/>
          </a:solidFill>
          <a:latin typeface="Arial" charset="0"/>
        </a:defRPr>
      </a:lvl5pPr>
      <a:lvl6pPr marL="562722" algn="l" rtl="0" eaLnBrk="0" fontAlgn="base" hangingPunct="0">
        <a:spcBef>
          <a:spcPct val="0"/>
        </a:spcBef>
        <a:spcAft>
          <a:spcPct val="0"/>
        </a:spcAft>
        <a:defRPr sz="2708" b="1">
          <a:solidFill>
            <a:srgbClr val="006600"/>
          </a:solidFill>
          <a:latin typeface="Arial" charset="0"/>
        </a:defRPr>
      </a:lvl6pPr>
      <a:lvl7pPr marL="1125444" algn="l" rtl="0" eaLnBrk="0" fontAlgn="base" hangingPunct="0">
        <a:spcBef>
          <a:spcPct val="0"/>
        </a:spcBef>
        <a:spcAft>
          <a:spcPct val="0"/>
        </a:spcAft>
        <a:defRPr sz="2708" b="1">
          <a:solidFill>
            <a:srgbClr val="006600"/>
          </a:solidFill>
          <a:latin typeface="Arial" charset="0"/>
        </a:defRPr>
      </a:lvl7pPr>
      <a:lvl8pPr marL="1688165" algn="l" rtl="0" eaLnBrk="0" fontAlgn="base" hangingPunct="0">
        <a:spcBef>
          <a:spcPct val="0"/>
        </a:spcBef>
        <a:spcAft>
          <a:spcPct val="0"/>
        </a:spcAft>
        <a:defRPr sz="2708" b="1">
          <a:solidFill>
            <a:srgbClr val="006600"/>
          </a:solidFill>
          <a:latin typeface="Arial" charset="0"/>
        </a:defRPr>
      </a:lvl8pPr>
      <a:lvl9pPr marL="2250887" algn="l" rtl="0" eaLnBrk="0" fontAlgn="base" hangingPunct="0">
        <a:spcBef>
          <a:spcPct val="0"/>
        </a:spcBef>
        <a:spcAft>
          <a:spcPct val="0"/>
        </a:spcAft>
        <a:defRPr sz="2708" b="1">
          <a:solidFill>
            <a:srgbClr val="006600"/>
          </a:solidFill>
          <a:latin typeface="Arial" charset="0"/>
        </a:defRPr>
      </a:lvl9pPr>
    </p:titleStyle>
    <p:bodyStyle>
      <a:lvl1pPr marL="220663" indent="-220663" algn="l" rtl="0" eaLnBrk="0" fontAlgn="base" hangingPunct="0">
        <a:spcBef>
          <a:spcPct val="20000"/>
        </a:spcBef>
        <a:spcAft>
          <a:spcPct val="0"/>
        </a:spcAft>
        <a:buClr>
          <a:srgbClr val="CC0000"/>
        </a:buClr>
        <a:buChar char="•"/>
        <a:defRPr sz="2000">
          <a:solidFill>
            <a:schemeClr val="tx1"/>
          </a:solidFill>
          <a:latin typeface="Century Gothic" panose="020B0502020202020204" pitchFamily="34" charset="0"/>
          <a:ea typeface="+mn-ea"/>
          <a:cs typeface="+mn-cs"/>
        </a:defRPr>
      </a:lvl1pPr>
      <a:lvl2pPr marL="663575" indent="-222250" algn="l" rtl="0" eaLnBrk="0" fontAlgn="base" hangingPunct="0">
        <a:spcBef>
          <a:spcPct val="20000"/>
        </a:spcBef>
        <a:spcAft>
          <a:spcPct val="0"/>
        </a:spcAft>
        <a:buClr>
          <a:srgbClr val="CC0000"/>
        </a:buClr>
        <a:buSzPct val="55000"/>
        <a:buFont typeface="Wingdings" panose="05000000000000000000" pitchFamily="2" charset="2"/>
        <a:buChar char="¡"/>
        <a:defRPr sz="2000">
          <a:solidFill>
            <a:schemeClr val="tx1"/>
          </a:solidFill>
          <a:latin typeface="Century Gothic" panose="020B0502020202020204" pitchFamily="34" charset="0"/>
        </a:defRPr>
      </a:lvl2pPr>
      <a:lvl3pPr marL="1436688" indent="-280988" algn="l" rtl="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itchFamily="34" charset="0"/>
        </a:defRPr>
      </a:lvl3pPr>
      <a:lvl4pPr marL="1968500" indent="-280988" algn="l" rtl="0" eaLnBrk="0" fontAlgn="base" hangingPunct="0">
        <a:spcBef>
          <a:spcPct val="20000"/>
        </a:spcBef>
        <a:spcAft>
          <a:spcPct val="0"/>
        </a:spcAft>
        <a:buClr>
          <a:srgbClr val="CC0000"/>
        </a:buClr>
        <a:buSzPct val="70000"/>
        <a:buFont typeface="Wingdings" panose="05000000000000000000" pitchFamily="2" charset="2"/>
        <a:buChar char="n"/>
        <a:defRPr sz="1900">
          <a:solidFill>
            <a:schemeClr val="tx1"/>
          </a:solidFill>
          <a:latin typeface="Trebuchet MS" pitchFamily="34" charset="0"/>
        </a:defRPr>
      </a:lvl4pPr>
      <a:lvl5pPr marL="2532063" indent="-280988" algn="l" rtl="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itchFamily="34" charset="0"/>
        </a:defRPr>
      </a:lvl5pPr>
      <a:lvl6pPr marL="3094970"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6pPr>
      <a:lvl7pPr marL="3657691"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7pPr>
      <a:lvl8pPr marL="4220413"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8pPr>
      <a:lvl9pPr marL="4783135"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9pPr>
    </p:bodyStyle>
    <p:otherStyle>
      <a:defPPr>
        <a:defRPr lang="it-IT"/>
      </a:defPPr>
      <a:lvl1pPr marL="0" algn="l" defTabSz="1125444" rtl="0" eaLnBrk="1" latinLnBrk="0" hangingPunct="1">
        <a:defRPr sz="2215" kern="1200">
          <a:solidFill>
            <a:schemeClr val="tx1"/>
          </a:solidFill>
          <a:latin typeface="+mn-lt"/>
          <a:ea typeface="+mn-ea"/>
          <a:cs typeface="+mn-cs"/>
        </a:defRPr>
      </a:lvl1pPr>
      <a:lvl2pPr marL="562722" algn="l" defTabSz="1125444" rtl="0" eaLnBrk="1" latinLnBrk="0" hangingPunct="1">
        <a:defRPr sz="2215" kern="1200">
          <a:solidFill>
            <a:schemeClr val="tx1"/>
          </a:solidFill>
          <a:latin typeface="+mn-lt"/>
          <a:ea typeface="+mn-ea"/>
          <a:cs typeface="+mn-cs"/>
        </a:defRPr>
      </a:lvl2pPr>
      <a:lvl3pPr marL="1125444" algn="l" defTabSz="1125444" rtl="0" eaLnBrk="1" latinLnBrk="0" hangingPunct="1">
        <a:defRPr sz="2215" kern="1200">
          <a:solidFill>
            <a:schemeClr val="tx1"/>
          </a:solidFill>
          <a:latin typeface="+mn-lt"/>
          <a:ea typeface="+mn-ea"/>
          <a:cs typeface="+mn-cs"/>
        </a:defRPr>
      </a:lvl3pPr>
      <a:lvl4pPr marL="1688165" algn="l" defTabSz="1125444" rtl="0" eaLnBrk="1" latinLnBrk="0" hangingPunct="1">
        <a:defRPr sz="2215" kern="1200">
          <a:solidFill>
            <a:schemeClr val="tx1"/>
          </a:solidFill>
          <a:latin typeface="+mn-lt"/>
          <a:ea typeface="+mn-ea"/>
          <a:cs typeface="+mn-cs"/>
        </a:defRPr>
      </a:lvl4pPr>
      <a:lvl5pPr marL="2250887" algn="l" defTabSz="1125444" rtl="0" eaLnBrk="1" latinLnBrk="0" hangingPunct="1">
        <a:defRPr sz="2215" kern="1200">
          <a:solidFill>
            <a:schemeClr val="tx1"/>
          </a:solidFill>
          <a:latin typeface="+mn-lt"/>
          <a:ea typeface="+mn-ea"/>
          <a:cs typeface="+mn-cs"/>
        </a:defRPr>
      </a:lvl5pPr>
      <a:lvl6pPr marL="2813609" algn="l" defTabSz="1125444" rtl="0" eaLnBrk="1" latinLnBrk="0" hangingPunct="1">
        <a:defRPr sz="2215" kern="1200">
          <a:solidFill>
            <a:schemeClr val="tx1"/>
          </a:solidFill>
          <a:latin typeface="+mn-lt"/>
          <a:ea typeface="+mn-ea"/>
          <a:cs typeface="+mn-cs"/>
        </a:defRPr>
      </a:lvl6pPr>
      <a:lvl7pPr marL="3376331" algn="l" defTabSz="1125444" rtl="0" eaLnBrk="1" latinLnBrk="0" hangingPunct="1">
        <a:defRPr sz="2215" kern="1200">
          <a:solidFill>
            <a:schemeClr val="tx1"/>
          </a:solidFill>
          <a:latin typeface="+mn-lt"/>
          <a:ea typeface="+mn-ea"/>
          <a:cs typeface="+mn-cs"/>
        </a:defRPr>
      </a:lvl7pPr>
      <a:lvl8pPr marL="3939052" algn="l" defTabSz="1125444" rtl="0" eaLnBrk="1" latinLnBrk="0" hangingPunct="1">
        <a:defRPr sz="2215" kern="1200">
          <a:solidFill>
            <a:schemeClr val="tx1"/>
          </a:solidFill>
          <a:latin typeface="+mn-lt"/>
          <a:ea typeface="+mn-ea"/>
          <a:cs typeface="+mn-cs"/>
        </a:defRPr>
      </a:lvl8pPr>
      <a:lvl9pPr marL="4501774" algn="l" defTabSz="1125444" rtl="0" eaLnBrk="1" latinLnBrk="0" hangingPunct="1">
        <a:defRPr sz="2215"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Segnaposto titolo 1">
            <a:extLst>
              <a:ext uri="{FF2B5EF4-FFF2-40B4-BE49-F238E27FC236}">
                <a16:creationId xmlns:a16="http://schemas.microsoft.com/office/drawing/2014/main" id="{B89E2F15-D28F-805B-9029-AC4A8F52F6D7}"/>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it-IT" altLang="it-IT"/>
              <a:t>Fare clic per modificare lo stile del titolo</a:t>
            </a:r>
          </a:p>
        </p:txBody>
      </p:sp>
      <p:sp>
        <p:nvSpPr>
          <p:cNvPr id="2051" name="Segnaposto testo 2">
            <a:extLst>
              <a:ext uri="{FF2B5EF4-FFF2-40B4-BE49-F238E27FC236}">
                <a16:creationId xmlns:a16="http://schemas.microsoft.com/office/drawing/2014/main" id="{46C46928-F407-A597-05FC-7D59EF05F6DD}"/>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a:t>Fare clic per modificare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4" name="Segnaposto data 3">
            <a:extLst>
              <a:ext uri="{FF2B5EF4-FFF2-40B4-BE49-F238E27FC236}">
                <a16:creationId xmlns:a16="http://schemas.microsoft.com/office/drawing/2014/main" id="{31F4194E-8DFF-2BF0-E831-640FC95EA5B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0D3B9CD2-F2A6-416F-84E8-8BF8E28ACF14}" type="datetimeFigureOut">
              <a:rPr lang="it-IT"/>
              <a:pPr>
                <a:defRPr/>
              </a:pPr>
              <a:t>06/04/2023</a:t>
            </a:fld>
            <a:endParaRPr lang="it-IT"/>
          </a:p>
        </p:txBody>
      </p:sp>
      <p:sp>
        <p:nvSpPr>
          <p:cNvPr id="5" name="Segnaposto piè di pagina 4">
            <a:extLst>
              <a:ext uri="{FF2B5EF4-FFF2-40B4-BE49-F238E27FC236}">
                <a16:creationId xmlns:a16="http://schemas.microsoft.com/office/drawing/2014/main" id="{1F81F7B7-7CF1-6DA5-CAF7-401FCB603F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it-IT"/>
          </a:p>
        </p:txBody>
      </p:sp>
      <p:sp>
        <p:nvSpPr>
          <p:cNvPr id="6" name="Segnaposto numero diapositiva 5">
            <a:extLst>
              <a:ext uri="{FF2B5EF4-FFF2-40B4-BE49-F238E27FC236}">
                <a16:creationId xmlns:a16="http://schemas.microsoft.com/office/drawing/2014/main" id="{8410890A-2373-EED8-A3C4-EE8FD8EC65E2}"/>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8739A68A-7E99-4CE8-9E12-2A7A259C7272}" type="slidenum">
              <a:rPr lang="it-IT" altLang="it-IT"/>
              <a:pPr>
                <a:defRPr/>
              </a:pPr>
              <a:t>‹#›</a:t>
            </a:fld>
            <a:endParaRPr lang="it-IT" altLang="it-IT"/>
          </a:p>
        </p:txBody>
      </p:sp>
    </p:spTree>
  </p:cSld>
  <p:clrMap bg1="lt1" tx1="dk1" bg2="lt2" tx2="dk2" accent1="accent1" accent2="accent2" accent3="accent3" accent4="accent4" accent5="accent5" accent6="accent6" hlink="hlink" folHlink="folHlink"/>
  <p:sldLayoutIdLst>
    <p:sldLayoutId id="2147485921" r:id="rId1"/>
    <p:sldLayoutId id="2147485922" r:id="rId2"/>
    <p:sldLayoutId id="2147485923" r:id="rId3"/>
    <p:sldLayoutId id="2147485924" r:id="rId4"/>
    <p:sldLayoutId id="2147485925" r:id="rId5"/>
    <p:sldLayoutId id="2147485926" r:id="rId6"/>
    <p:sldLayoutId id="2147485927" r:id="rId7"/>
    <p:sldLayoutId id="2147485928" r:id="rId8"/>
    <p:sldLayoutId id="2147485929" r:id="rId9"/>
    <p:sldLayoutId id="2147485930" r:id="rId10"/>
    <p:sldLayoutId id="2147485931"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mailto:intercenter@regione.emilia-romagna.it" TargetMode="Externa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Rettangolo 5">
            <a:extLst>
              <a:ext uri="{FF2B5EF4-FFF2-40B4-BE49-F238E27FC236}">
                <a16:creationId xmlns:a16="http://schemas.microsoft.com/office/drawing/2014/main" id="{E0620761-CD24-30F7-21AA-ACA54BCB90BC}"/>
              </a:ext>
            </a:extLst>
          </p:cNvPr>
          <p:cNvSpPr>
            <a:spLocks noChangeArrowheads="1"/>
          </p:cNvSpPr>
          <p:nvPr/>
        </p:nvSpPr>
        <p:spPr bwMode="auto">
          <a:xfrm>
            <a:off x="6705600" y="5870575"/>
            <a:ext cx="49736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CC0000"/>
              </a:buClr>
              <a:buChar char="•"/>
              <a:defRPr sz="2000">
                <a:solidFill>
                  <a:schemeClr val="tx1"/>
                </a:solidFill>
                <a:latin typeface="Century Gothic" panose="020B0502020202020204" pitchFamily="34" charset="0"/>
              </a:defRPr>
            </a:lvl1pPr>
            <a:lvl2pPr marL="742950" indent="-285750">
              <a:spcBef>
                <a:spcPct val="20000"/>
              </a:spcBef>
              <a:buClr>
                <a:srgbClr val="CC0000"/>
              </a:buClr>
              <a:buSzPct val="55000"/>
              <a:buFont typeface="Wingdings" panose="05000000000000000000" pitchFamily="2" charset="2"/>
              <a:buChar char="¡"/>
              <a:defRPr sz="2000">
                <a:solidFill>
                  <a:schemeClr val="tx1"/>
                </a:solidFill>
                <a:latin typeface="Century Gothic" panose="020B0502020202020204" pitchFamily="34" charset="0"/>
              </a:defRPr>
            </a:lvl2pPr>
            <a:lvl3pPr marL="1143000" indent="-228600">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3pPr>
            <a:lvl4pPr marL="1600200" indent="-228600">
              <a:spcBef>
                <a:spcPct val="20000"/>
              </a:spcBef>
              <a:buClr>
                <a:srgbClr val="CC0000"/>
              </a:buClr>
              <a:buSzPct val="70000"/>
              <a:buFont typeface="Wingdings" panose="05000000000000000000" pitchFamily="2" charset="2"/>
              <a:buChar char="n"/>
              <a:defRPr sz="1900">
                <a:solidFill>
                  <a:schemeClr val="tx1"/>
                </a:solidFill>
                <a:latin typeface="Trebuchet MS" panose="020B0603020202020204" pitchFamily="34" charset="0"/>
              </a:defRPr>
            </a:lvl4pPr>
            <a:lvl5pPr marL="2057400" indent="-228600">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5pPr>
            <a:lvl6pPr marL="25146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6pPr>
            <a:lvl7pPr marL="29718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7pPr>
            <a:lvl8pPr marL="34290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8pPr>
            <a:lvl9pPr marL="38862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9pPr>
          </a:lstStyle>
          <a:p>
            <a:pPr algn="r">
              <a:spcBef>
                <a:spcPct val="0"/>
              </a:spcBef>
              <a:buSzPct val="70000"/>
              <a:buFont typeface="Wingdings" panose="05000000000000000000" pitchFamily="2" charset="2"/>
              <a:buNone/>
            </a:pPr>
            <a:r>
              <a:rPr lang="it-IT" altLang="it-IT" sz="2200" b="1" dirty="0">
                <a:solidFill>
                  <a:schemeClr val="hlink"/>
                </a:solidFill>
              </a:rPr>
              <a:t>5 aprile 2023</a:t>
            </a:r>
          </a:p>
        </p:txBody>
      </p:sp>
      <p:pic>
        <p:nvPicPr>
          <p:cNvPr id="9219" name="Picture 10" descr="Logo Intercent-ER_RGB">
            <a:extLst>
              <a:ext uri="{FF2B5EF4-FFF2-40B4-BE49-F238E27FC236}">
                <a16:creationId xmlns:a16="http://schemas.microsoft.com/office/drawing/2014/main" id="{9012B6F8-81BB-6F42-0A47-1B0290BF2EA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3664" t="9985"/>
          <a:stretch>
            <a:fillRect/>
          </a:stretch>
        </p:blipFill>
        <p:spPr bwMode="auto">
          <a:xfrm>
            <a:off x="8466138" y="685800"/>
            <a:ext cx="3127375" cy="117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0" name="Text Box 11">
            <a:extLst>
              <a:ext uri="{FF2B5EF4-FFF2-40B4-BE49-F238E27FC236}">
                <a16:creationId xmlns:a16="http://schemas.microsoft.com/office/drawing/2014/main" id="{5D97E254-3E20-0FA5-39E3-38ED180BC345}"/>
              </a:ext>
            </a:extLst>
          </p:cNvPr>
          <p:cNvSpPr txBox="1">
            <a:spLocks noChangeArrowheads="1"/>
          </p:cNvSpPr>
          <p:nvPr/>
        </p:nvSpPr>
        <p:spPr bwMode="auto">
          <a:xfrm>
            <a:off x="3757613" y="2101850"/>
            <a:ext cx="8001000" cy="2678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rgbClr val="CC0000"/>
              </a:buClr>
              <a:buChar char="•"/>
              <a:defRPr sz="2000">
                <a:solidFill>
                  <a:schemeClr val="tx1"/>
                </a:solidFill>
                <a:latin typeface="Century Gothic" panose="020B0502020202020204" pitchFamily="34" charset="0"/>
              </a:defRPr>
            </a:lvl1pPr>
            <a:lvl2pPr marL="742950" indent="-285750">
              <a:spcBef>
                <a:spcPct val="20000"/>
              </a:spcBef>
              <a:buClr>
                <a:srgbClr val="CC0000"/>
              </a:buClr>
              <a:buSzPct val="55000"/>
              <a:buFont typeface="Wingdings" panose="05000000000000000000" pitchFamily="2" charset="2"/>
              <a:buChar char="¡"/>
              <a:defRPr sz="2000">
                <a:solidFill>
                  <a:schemeClr val="tx1"/>
                </a:solidFill>
                <a:latin typeface="Century Gothic" panose="020B0502020202020204" pitchFamily="34" charset="0"/>
              </a:defRPr>
            </a:lvl2pPr>
            <a:lvl3pPr marL="1143000" indent="-228600">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3pPr>
            <a:lvl4pPr marL="1600200" indent="-228600">
              <a:spcBef>
                <a:spcPct val="20000"/>
              </a:spcBef>
              <a:buClr>
                <a:srgbClr val="CC0000"/>
              </a:buClr>
              <a:buSzPct val="70000"/>
              <a:buFont typeface="Wingdings" panose="05000000000000000000" pitchFamily="2" charset="2"/>
              <a:buChar char="n"/>
              <a:defRPr sz="1900">
                <a:solidFill>
                  <a:schemeClr val="tx1"/>
                </a:solidFill>
                <a:latin typeface="Trebuchet MS" panose="020B0603020202020204" pitchFamily="34" charset="0"/>
              </a:defRPr>
            </a:lvl4pPr>
            <a:lvl5pPr marL="2057400" indent="-228600">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5pPr>
            <a:lvl6pPr marL="25146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6pPr>
            <a:lvl7pPr marL="29718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7pPr>
            <a:lvl8pPr marL="34290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8pPr>
            <a:lvl9pPr marL="38862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9pPr>
          </a:lstStyle>
          <a:p>
            <a:pPr>
              <a:spcBef>
                <a:spcPct val="0"/>
              </a:spcBef>
              <a:buSzPct val="70000"/>
              <a:buFontTx/>
              <a:buNone/>
            </a:pPr>
            <a:r>
              <a:rPr lang="it-IT" altLang="it-IT" sz="2800" b="1">
                <a:solidFill>
                  <a:srgbClr val="006600"/>
                </a:solidFill>
              </a:rPr>
              <a:t>SERVIZI INTEGRATI DI LAVA-NOLEGGIO A RIDOTTO IMPATTO AMBIENTALE PER L’AUSL DI BOLOGNA, L’ ISTITUTO ORTOPEDICO RIZZOLI E L’ISTITUTO DI RIABILITAZIONE DI MONTECATONE S.P.A. 2</a:t>
            </a:r>
          </a:p>
          <a:p>
            <a:pPr algn="r">
              <a:spcBef>
                <a:spcPct val="0"/>
              </a:spcBef>
              <a:buSzPct val="70000"/>
              <a:buFont typeface="Wingdings" panose="05000000000000000000" pitchFamily="2" charset="2"/>
              <a:buNone/>
            </a:pPr>
            <a:endParaRPr lang="it-IT" altLang="it-IT" sz="2800" b="1">
              <a:solidFill>
                <a:srgbClr val="006600"/>
              </a:solidFill>
            </a:endParaRPr>
          </a:p>
        </p:txBody>
      </p:sp>
      <p:sp>
        <p:nvSpPr>
          <p:cNvPr id="9221" name="Text Box 11">
            <a:extLst>
              <a:ext uri="{FF2B5EF4-FFF2-40B4-BE49-F238E27FC236}">
                <a16:creationId xmlns:a16="http://schemas.microsoft.com/office/drawing/2014/main" id="{85588B18-C74E-4567-3B3C-795662114A3A}"/>
              </a:ext>
            </a:extLst>
          </p:cNvPr>
          <p:cNvSpPr txBox="1">
            <a:spLocks noChangeArrowheads="1"/>
          </p:cNvSpPr>
          <p:nvPr/>
        </p:nvSpPr>
        <p:spPr bwMode="auto">
          <a:xfrm>
            <a:off x="3406775" y="4524375"/>
            <a:ext cx="8351838" cy="1292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rgbClr val="CC0000"/>
              </a:buClr>
              <a:buChar char="•"/>
              <a:defRPr sz="2000">
                <a:solidFill>
                  <a:schemeClr val="tx1"/>
                </a:solidFill>
                <a:latin typeface="Century Gothic" panose="020B0502020202020204" pitchFamily="34" charset="0"/>
              </a:defRPr>
            </a:lvl1pPr>
            <a:lvl2pPr marL="742950" indent="-285750">
              <a:spcBef>
                <a:spcPct val="20000"/>
              </a:spcBef>
              <a:buClr>
                <a:srgbClr val="CC0000"/>
              </a:buClr>
              <a:buSzPct val="55000"/>
              <a:buFont typeface="Wingdings" panose="05000000000000000000" pitchFamily="2" charset="2"/>
              <a:buChar char="¡"/>
              <a:defRPr sz="2000">
                <a:solidFill>
                  <a:schemeClr val="tx1"/>
                </a:solidFill>
                <a:latin typeface="Century Gothic" panose="020B0502020202020204" pitchFamily="34" charset="0"/>
              </a:defRPr>
            </a:lvl2pPr>
            <a:lvl3pPr marL="1143000" indent="-228600">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3pPr>
            <a:lvl4pPr marL="1600200" indent="-228600">
              <a:spcBef>
                <a:spcPct val="20000"/>
              </a:spcBef>
              <a:buClr>
                <a:srgbClr val="CC0000"/>
              </a:buClr>
              <a:buSzPct val="70000"/>
              <a:buFont typeface="Wingdings" panose="05000000000000000000" pitchFamily="2" charset="2"/>
              <a:buChar char="n"/>
              <a:defRPr sz="1900">
                <a:solidFill>
                  <a:schemeClr val="tx1"/>
                </a:solidFill>
                <a:latin typeface="Trebuchet MS" panose="020B0603020202020204" pitchFamily="34" charset="0"/>
              </a:defRPr>
            </a:lvl4pPr>
            <a:lvl5pPr marL="2057400" indent="-228600">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5pPr>
            <a:lvl6pPr marL="25146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6pPr>
            <a:lvl7pPr marL="29718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7pPr>
            <a:lvl8pPr marL="34290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8pPr>
            <a:lvl9pPr marL="38862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9pPr>
          </a:lstStyle>
          <a:p>
            <a:pPr algn="r">
              <a:spcBef>
                <a:spcPct val="0"/>
              </a:spcBef>
              <a:buSzPct val="70000"/>
              <a:buFont typeface="Wingdings" panose="05000000000000000000" pitchFamily="2" charset="2"/>
              <a:buNone/>
            </a:pPr>
            <a:endParaRPr lang="it-IT" altLang="it-IT" sz="2600" b="1" dirty="0">
              <a:solidFill>
                <a:srgbClr val="006600"/>
              </a:solidFill>
            </a:endParaRPr>
          </a:p>
          <a:p>
            <a:pPr algn="r">
              <a:spcBef>
                <a:spcPct val="0"/>
              </a:spcBef>
              <a:buSzPct val="70000"/>
              <a:buFont typeface="Wingdings" panose="05000000000000000000" pitchFamily="2" charset="2"/>
              <a:buNone/>
            </a:pPr>
            <a:r>
              <a:rPr lang="it-IT" altLang="it-IT" sz="2600" b="1" dirty="0">
                <a:solidFill>
                  <a:srgbClr val="006600"/>
                </a:solidFill>
              </a:rPr>
              <a:t>Consultazione preliminare di mercato</a:t>
            </a:r>
          </a:p>
          <a:p>
            <a:pPr algn="r">
              <a:spcBef>
                <a:spcPct val="0"/>
              </a:spcBef>
              <a:buSzPct val="70000"/>
              <a:buFont typeface="Wingdings" panose="05000000000000000000" pitchFamily="2" charset="2"/>
              <a:buNone/>
            </a:pPr>
            <a:endParaRPr lang="it-IT" altLang="it-IT" sz="2600" b="1" dirty="0">
              <a:solidFill>
                <a:srgbClr val="006600"/>
              </a:solidFill>
            </a:endParaRPr>
          </a:p>
        </p:txBody>
      </p:sp>
      <p:sp>
        <p:nvSpPr>
          <p:cNvPr id="7" name="Rectangle 6">
            <a:extLst>
              <a:ext uri="{FF2B5EF4-FFF2-40B4-BE49-F238E27FC236}">
                <a16:creationId xmlns:a16="http://schemas.microsoft.com/office/drawing/2014/main" id="{4CA5FB71-E37B-A2CD-A735-3122BA59A599}"/>
              </a:ext>
            </a:extLst>
          </p:cNvPr>
          <p:cNvSpPr>
            <a:spLocks noChangeArrowheads="1"/>
          </p:cNvSpPr>
          <p:nvPr/>
        </p:nvSpPr>
        <p:spPr bwMode="auto">
          <a:xfrm rot="16200000">
            <a:off x="-1733550" y="1733550"/>
            <a:ext cx="6858000" cy="3390900"/>
          </a:xfrm>
          <a:prstGeom prst="rect">
            <a:avLst/>
          </a:prstGeom>
          <a:gradFill rotWithShape="1">
            <a:gsLst>
              <a:gs pos="0">
                <a:srgbClr val="006600"/>
              </a:gs>
              <a:gs pos="100000">
                <a:srgbClr val="008000"/>
              </a:gs>
            </a:gsLst>
            <a:lin ang="5400000" scaled="1"/>
          </a:gradFill>
          <a:ln>
            <a:noFill/>
          </a:ln>
        </p:spPr>
        <p:txBody>
          <a:bodyPr vert="eaVert" wrap="none" anchor="ctr"/>
          <a:lstStyle>
            <a:lvl1pPr>
              <a:spcBef>
                <a:spcPct val="20000"/>
              </a:spcBef>
              <a:buClr>
                <a:srgbClr val="CC0000"/>
              </a:buClr>
              <a:buChar char="•"/>
              <a:defRPr>
                <a:solidFill>
                  <a:schemeClr val="tx1"/>
                </a:solidFill>
                <a:latin typeface="Tahoma" panose="020B0604030504040204" pitchFamily="34" charset="0"/>
              </a:defRPr>
            </a:lvl1pPr>
            <a:lvl2pPr marL="742950" indent="-285750">
              <a:spcBef>
                <a:spcPct val="20000"/>
              </a:spcBef>
              <a:buClr>
                <a:srgbClr val="CC0000"/>
              </a:buClr>
              <a:buSzPct val="55000"/>
              <a:buFont typeface="Wingdings" panose="05000000000000000000" pitchFamily="2" charset="2"/>
              <a:buChar char="¡"/>
              <a:defRPr>
                <a:solidFill>
                  <a:schemeClr val="tx1"/>
                </a:solidFill>
                <a:latin typeface="Tahoma" panose="020B0604030504040204" pitchFamily="34" charset="0"/>
              </a:defRPr>
            </a:lvl2pPr>
            <a:lvl3pPr marL="1143000" indent="-228600">
              <a:spcBef>
                <a:spcPct val="20000"/>
              </a:spcBef>
              <a:buClr>
                <a:srgbClr val="CC0000"/>
              </a:buClr>
              <a:buSzPct val="70000"/>
              <a:buFont typeface="Wingdings" panose="05000000000000000000" pitchFamily="2" charset="2"/>
              <a:buChar char="o"/>
              <a:defRPr sz="1600">
                <a:solidFill>
                  <a:schemeClr val="tx1"/>
                </a:solidFill>
                <a:latin typeface="Trebuchet MS" panose="020B0603020202020204" pitchFamily="34" charset="0"/>
              </a:defRPr>
            </a:lvl3pPr>
            <a:lvl4pPr marL="1600200" indent="-228600">
              <a:spcBef>
                <a:spcPct val="20000"/>
              </a:spcBef>
              <a:buClr>
                <a:srgbClr val="CC0000"/>
              </a:buClr>
              <a:buSzPct val="70000"/>
              <a:buFont typeface="Wingdings" panose="05000000000000000000" pitchFamily="2" charset="2"/>
              <a:buChar char="n"/>
              <a:defRPr sz="1600">
                <a:solidFill>
                  <a:schemeClr val="tx1"/>
                </a:solidFill>
                <a:latin typeface="Trebuchet MS" panose="020B0603020202020204" pitchFamily="34" charset="0"/>
              </a:defRPr>
            </a:lvl4pPr>
            <a:lvl5pPr marL="2057400" indent="-228600">
              <a:spcBef>
                <a:spcPct val="20000"/>
              </a:spcBef>
              <a:buClr>
                <a:srgbClr val="CC0000"/>
              </a:buClr>
              <a:buSzPct val="70000"/>
              <a:buFont typeface="Wingdings" panose="05000000000000000000" pitchFamily="2" charset="2"/>
              <a:buChar char="o"/>
              <a:defRPr sz="1600">
                <a:solidFill>
                  <a:schemeClr val="tx1"/>
                </a:solidFill>
                <a:latin typeface="Trebuchet MS" panose="020B0603020202020204" pitchFamily="34" charset="0"/>
              </a:defRPr>
            </a:lvl5pPr>
            <a:lvl6pPr marL="2514600" indent="-228600" eaLnBrk="0" fontAlgn="base" hangingPunct="0">
              <a:spcBef>
                <a:spcPct val="20000"/>
              </a:spcBef>
              <a:spcAft>
                <a:spcPct val="0"/>
              </a:spcAft>
              <a:buClr>
                <a:srgbClr val="CC0000"/>
              </a:buClr>
              <a:buSzPct val="70000"/>
              <a:buFont typeface="Wingdings" panose="05000000000000000000" pitchFamily="2" charset="2"/>
              <a:buChar char="o"/>
              <a:defRPr sz="1600">
                <a:solidFill>
                  <a:schemeClr val="tx1"/>
                </a:solidFill>
                <a:latin typeface="Trebuchet MS" panose="020B0603020202020204" pitchFamily="34" charset="0"/>
              </a:defRPr>
            </a:lvl6pPr>
            <a:lvl7pPr marL="2971800" indent="-228600" eaLnBrk="0" fontAlgn="base" hangingPunct="0">
              <a:spcBef>
                <a:spcPct val="20000"/>
              </a:spcBef>
              <a:spcAft>
                <a:spcPct val="0"/>
              </a:spcAft>
              <a:buClr>
                <a:srgbClr val="CC0000"/>
              </a:buClr>
              <a:buSzPct val="70000"/>
              <a:buFont typeface="Wingdings" panose="05000000000000000000" pitchFamily="2" charset="2"/>
              <a:buChar char="o"/>
              <a:defRPr sz="1600">
                <a:solidFill>
                  <a:schemeClr val="tx1"/>
                </a:solidFill>
                <a:latin typeface="Trebuchet MS" panose="020B0603020202020204" pitchFamily="34" charset="0"/>
              </a:defRPr>
            </a:lvl7pPr>
            <a:lvl8pPr marL="3429000" indent="-228600" eaLnBrk="0" fontAlgn="base" hangingPunct="0">
              <a:spcBef>
                <a:spcPct val="20000"/>
              </a:spcBef>
              <a:spcAft>
                <a:spcPct val="0"/>
              </a:spcAft>
              <a:buClr>
                <a:srgbClr val="CC0000"/>
              </a:buClr>
              <a:buSzPct val="70000"/>
              <a:buFont typeface="Wingdings" panose="05000000000000000000" pitchFamily="2" charset="2"/>
              <a:buChar char="o"/>
              <a:defRPr sz="1600">
                <a:solidFill>
                  <a:schemeClr val="tx1"/>
                </a:solidFill>
                <a:latin typeface="Trebuchet MS" panose="020B0603020202020204" pitchFamily="34" charset="0"/>
              </a:defRPr>
            </a:lvl8pPr>
            <a:lvl9pPr marL="3886200" indent="-228600" eaLnBrk="0" fontAlgn="base" hangingPunct="0">
              <a:spcBef>
                <a:spcPct val="20000"/>
              </a:spcBef>
              <a:spcAft>
                <a:spcPct val="0"/>
              </a:spcAft>
              <a:buClr>
                <a:srgbClr val="CC0000"/>
              </a:buClr>
              <a:buSzPct val="70000"/>
              <a:buFont typeface="Wingdings" panose="05000000000000000000" pitchFamily="2" charset="2"/>
              <a:buChar char="o"/>
              <a:defRPr sz="1600">
                <a:solidFill>
                  <a:schemeClr val="tx1"/>
                </a:solidFill>
                <a:latin typeface="Trebuchet MS" panose="020B0603020202020204" pitchFamily="34" charset="0"/>
              </a:defRPr>
            </a:lvl9pPr>
          </a:lstStyle>
          <a:p>
            <a:pPr algn="ctr">
              <a:spcBef>
                <a:spcPct val="0"/>
              </a:spcBef>
              <a:buSzPct val="70000"/>
              <a:buFont typeface="Wingdings" panose="05000000000000000000" pitchFamily="2" charset="2"/>
              <a:buNone/>
              <a:defRPr/>
            </a:pPr>
            <a:endParaRPr lang="it-IT" altLang="it-IT" sz="1231">
              <a:solidFill>
                <a:prstClr val="black"/>
              </a:solidFill>
              <a:latin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contenuto 5">
            <a:extLst>
              <a:ext uri="{FF2B5EF4-FFF2-40B4-BE49-F238E27FC236}">
                <a16:creationId xmlns:a16="http://schemas.microsoft.com/office/drawing/2014/main" id="{BB37D996-62FF-4CDB-D248-E09697948F74}"/>
              </a:ext>
            </a:extLst>
          </p:cNvPr>
          <p:cNvSpPr txBox="1">
            <a:spLocks noChangeArrowheads="1"/>
          </p:cNvSpPr>
          <p:nvPr/>
        </p:nvSpPr>
        <p:spPr bwMode="auto">
          <a:xfrm>
            <a:off x="246063" y="770467"/>
            <a:ext cx="11349037" cy="5899150"/>
          </a:xfrm>
          <a:prstGeom prst="rect">
            <a:avLst/>
          </a:prstGeom>
          <a:noFill/>
          <a:ln>
            <a:noFill/>
          </a:ln>
        </p:spPr>
        <p:txBody>
          <a:bodyPr/>
          <a:lstStyle>
            <a:lvl1pPr marL="220663" indent="-220663" algn="just" rtl="0" eaLnBrk="0" fontAlgn="base" hangingPunct="0">
              <a:lnSpc>
                <a:spcPct val="110000"/>
              </a:lnSpc>
              <a:spcBef>
                <a:spcPct val="20000"/>
              </a:spcBef>
              <a:spcAft>
                <a:spcPct val="0"/>
              </a:spcAft>
              <a:buClr>
                <a:srgbClr val="CC0000"/>
              </a:buClr>
              <a:buChar char="•"/>
              <a:defRPr sz="1700">
                <a:solidFill>
                  <a:schemeClr val="tx1"/>
                </a:solidFill>
                <a:latin typeface="Century Gothic" panose="020B0502020202020204" pitchFamily="34" charset="0"/>
                <a:ea typeface="+mn-ea"/>
                <a:cs typeface="+mn-cs"/>
              </a:defRPr>
            </a:lvl1pPr>
            <a:lvl2pPr marL="663575" indent="-222250" algn="l" rtl="0" eaLnBrk="0" fontAlgn="base" hangingPunct="0">
              <a:spcBef>
                <a:spcPct val="20000"/>
              </a:spcBef>
              <a:spcAft>
                <a:spcPct val="0"/>
              </a:spcAft>
              <a:buClr>
                <a:srgbClr val="CC0000"/>
              </a:buClr>
              <a:buSzPct val="55000"/>
              <a:buFont typeface="Wingdings" panose="05000000000000000000" pitchFamily="2" charset="2"/>
              <a:buChar char="¡"/>
              <a:defRPr sz="1700">
                <a:solidFill>
                  <a:schemeClr val="tx1"/>
                </a:solidFill>
                <a:latin typeface="Century Gothic" panose="020B0502020202020204" pitchFamily="34" charset="0"/>
              </a:defRPr>
            </a:lvl2pPr>
            <a:lvl3pPr marL="1436688" indent="-280988" algn="l" rtl="0" eaLnBrk="0" fontAlgn="base" hangingPunct="0">
              <a:spcBef>
                <a:spcPct val="20000"/>
              </a:spcBef>
              <a:spcAft>
                <a:spcPct val="0"/>
              </a:spcAft>
              <a:buClr>
                <a:srgbClr val="CC0000"/>
              </a:buClr>
              <a:buSzPct val="70000"/>
              <a:buFont typeface="Wingdings" panose="05000000000000000000" pitchFamily="2" charset="2"/>
              <a:buChar char="o"/>
              <a:defRPr sz="1700">
                <a:solidFill>
                  <a:schemeClr val="tx1"/>
                </a:solidFill>
                <a:latin typeface="Century Gothic" panose="020B0502020202020204" pitchFamily="34" charset="0"/>
              </a:defRPr>
            </a:lvl3pPr>
            <a:lvl4pPr marL="1968500" indent="-280988" algn="l" rtl="0" eaLnBrk="0" fontAlgn="base" hangingPunct="0">
              <a:spcBef>
                <a:spcPct val="20000"/>
              </a:spcBef>
              <a:spcAft>
                <a:spcPct val="0"/>
              </a:spcAft>
              <a:buClr>
                <a:srgbClr val="CC0000"/>
              </a:buClr>
              <a:buSzPct val="70000"/>
              <a:buFont typeface="Wingdings" panose="05000000000000000000" pitchFamily="2" charset="2"/>
              <a:buChar char="n"/>
              <a:defRPr sz="1700">
                <a:solidFill>
                  <a:schemeClr val="tx1"/>
                </a:solidFill>
                <a:latin typeface="Century Gothic" panose="020B0502020202020204" pitchFamily="34" charset="0"/>
              </a:defRPr>
            </a:lvl4pPr>
            <a:lvl5pPr marL="2532063" indent="-280988" algn="l" rtl="0" eaLnBrk="0" fontAlgn="base" hangingPunct="0">
              <a:spcBef>
                <a:spcPct val="20000"/>
              </a:spcBef>
              <a:spcAft>
                <a:spcPct val="0"/>
              </a:spcAft>
              <a:buClr>
                <a:srgbClr val="CC0000"/>
              </a:buClr>
              <a:buSzPct val="70000"/>
              <a:buFont typeface="Wingdings" panose="05000000000000000000" pitchFamily="2" charset="2"/>
              <a:buChar char="o"/>
              <a:defRPr sz="1700">
                <a:solidFill>
                  <a:schemeClr val="tx1"/>
                </a:solidFill>
                <a:latin typeface="Century Gothic" panose="020B0502020202020204" pitchFamily="34" charset="0"/>
              </a:defRPr>
            </a:lvl5pPr>
            <a:lvl6pPr marL="3094970"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6pPr>
            <a:lvl7pPr marL="3657691"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7pPr>
            <a:lvl8pPr marL="4220413"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8pPr>
            <a:lvl9pPr marL="4783135"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9pPr>
          </a:lstStyle>
          <a:p>
            <a:pPr>
              <a:buSzPct val="70000"/>
              <a:buFont typeface="Wingdings" panose="05000000000000000000" pitchFamily="2" charset="2"/>
              <a:buNone/>
              <a:defRPr/>
            </a:pPr>
            <a:r>
              <a:rPr lang="it-IT" altLang="it-IT" sz="1600" b="1" dirty="0">
                <a:solidFill>
                  <a:srgbClr val="00B0F0"/>
                </a:solidFill>
                <a:latin typeface="Segoe Print" panose="02000600000000000000" pitchFamily="2" charset="0"/>
              </a:rPr>
              <a:t>Focus sulla distribuzione della biancheria confezionata (2/3)</a:t>
            </a:r>
          </a:p>
          <a:p>
            <a:pPr marL="0" indent="0">
              <a:buNone/>
              <a:defRPr/>
            </a:pPr>
            <a:r>
              <a:rPr lang="it-IT" sz="1600" dirty="0">
                <a:solidFill>
                  <a:srgbClr val="000000"/>
                </a:solidFill>
              </a:rPr>
              <a:t>Il fornitore, nel presente appalto, dovrà implementare il sistema automatizzato di distribuzione e ritiro divise ove già esistente ed avviarlo ove attualmente non presente garantendo almeno il livello di gestione automatizzata già esistente presso i diversi centri di utilizzo dell’AUSL di Bologna e IOR.</a:t>
            </a:r>
          </a:p>
          <a:p>
            <a:pPr marL="0" indent="0">
              <a:buFontTx/>
              <a:buNone/>
              <a:defRPr/>
            </a:pPr>
            <a:endParaRPr lang="it-IT" sz="1600" dirty="0">
              <a:solidFill>
                <a:srgbClr val="000000"/>
              </a:solidFill>
              <a:ea typeface="Calibri" panose="020F0502020204030204" pitchFamily="34" charset="0"/>
            </a:endParaRPr>
          </a:p>
          <a:p>
            <a:pPr marL="0" indent="0">
              <a:buFontTx/>
              <a:buNone/>
              <a:defRPr/>
            </a:pPr>
            <a:r>
              <a:rPr lang="it-IT" sz="1600" dirty="0">
                <a:solidFill>
                  <a:srgbClr val="000000"/>
                </a:solidFill>
                <a:ea typeface="Calibri" panose="020F0502020204030204" pitchFamily="34" charset="0"/>
              </a:rPr>
              <a:t>Pertanto in gara è richiesto: </a:t>
            </a:r>
          </a:p>
          <a:p>
            <a:pPr>
              <a:defRPr/>
            </a:pPr>
            <a:r>
              <a:rPr lang="it-IT" sz="1600" dirty="0">
                <a:solidFill>
                  <a:srgbClr val="000000"/>
                </a:solidFill>
              </a:rPr>
              <a:t>di</a:t>
            </a:r>
            <a:r>
              <a:rPr lang="it-IT" sz="1600" b="1" dirty="0">
                <a:solidFill>
                  <a:srgbClr val="000000"/>
                </a:solidFill>
              </a:rPr>
              <a:t> garantire la «mappatura» </a:t>
            </a:r>
            <a:r>
              <a:rPr lang="it-IT" sz="1600" dirty="0">
                <a:solidFill>
                  <a:srgbClr val="000000"/>
                </a:solidFill>
              </a:rPr>
              <a:t>ossia: il fornitore dovrà </a:t>
            </a:r>
            <a:r>
              <a:rPr lang="it-IT" sz="1600" b="1" dirty="0">
                <a:solidFill>
                  <a:srgbClr val="000000"/>
                </a:solidFill>
              </a:rPr>
              <a:t>obbligatoriamente </a:t>
            </a:r>
            <a:r>
              <a:rPr lang="it-IT" sz="1600" dirty="0">
                <a:solidFill>
                  <a:srgbClr val="000000"/>
                </a:solidFill>
              </a:rPr>
              <a:t>fornire sistemi automatizzati di distribuzione di divise </a:t>
            </a:r>
            <a:r>
              <a:rPr lang="it-IT" sz="1600" dirty="0">
                <a:latin typeface="Arial" panose="020B0604020202020204" pitchFamily="34" charset="0"/>
                <a:ea typeface="Times New Roman" panose="02020603050405020304" pitchFamily="18" charset="0"/>
              </a:rPr>
              <a:t>e </a:t>
            </a:r>
            <a:r>
              <a:rPr lang="it-IT" sz="1600" dirty="0">
                <a:solidFill>
                  <a:srgbClr val="000000"/>
                </a:solidFill>
              </a:rPr>
              <a:t>ritiro sporco già esistenti</a:t>
            </a:r>
            <a:r>
              <a:rPr lang="it-IT" sz="1600" dirty="0">
                <a:latin typeface="Arial" panose="020B0604020202020204" pitchFamily="34" charset="0"/>
                <a:ea typeface="Times New Roman" panose="02020603050405020304" pitchFamily="18" charset="0"/>
              </a:rPr>
              <a:t>;</a:t>
            </a:r>
            <a:endParaRPr lang="it-IT" sz="1600" dirty="0">
              <a:solidFill>
                <a:srgbClr val="000000"/>
              </a:solidFill>
            </a:endParaRPr>
          </a:p>
          <a:p>
            <a:pPr>
              <a:defRPr/>
            </a:pPr>
            <a:r>
              <a:rPr lang="it-IT" sz="1600" dirty="0">
                <a:solidFill>
                  <a:srgbClr val="000000"/>
                </a:solidFill>
              </a:rPr>
              <a:t>un’ </a:t>
            </a:r>
            <a:r>
              <a:rPr lang="it-IT" sz="1600" b="1" dirty="0">
                <a:solidFill>
                  <a:srgbClr val="000000"/>
                </a:solidFill>
              </a:rPr>
              <a:t>integrazione obbligatoria: </a:t>
            </a:r>
            <a:r>
              <a:rPr lang="it-IT" sz="1600" dirty="0">
                <a:solidFill>
                  <a:srgbClr val="000000"/>
                </a:solidFill>
              </a:rPr>
              <a:t>il fornitore dovrà </a:t>
            </a:r>
            <a:r>
              <a:rPr lang="it-IT" sz="1600" b="1" dirty="0">
                <a:solidFill>
                  <a:srgbClr val="000000"/>
                </a:solidFill>
              </a:rPr>
              <a:t>obbligatoriamente</a:t>
            </a:r>
            <a:r>
              <a:rPr lang="it-IT" sz="1600" dirty="0">
                <a:solidFill>
                  <a:srgbClr val="000000"/>
                </a:solidFill>
              </a:rPr>
              <a:t> fornire sistemi automatizzati di distribuzione di divise e ritiro sporco per i centri di utilizzo individuati dall’Azienda Sanitaria;</a:t>
            </a:r>
          </a:p>
          <a:p>
            <a:pPr>
              <a:defRPr/>
            </a:pPr>
            <a:r>
              <a:rPr lang="it-IT" sz="1600" dirty="0">
                <a:solidFill>
                  <a:srgbClr val="000000"/>
                </a:solidFill>
                <a:ea typeface="Calibri" panose="020F0502020204030204" pitchFamily="34" charset="0"/>
              </a:rPr>
              <a:t>un</a:t>
            </a:r>
            <a:r>
              <a:rPr lang="it-IT" sz="1600" b="1" dirty="0">
                <a:solidFill>
                  <a:srgbClr val="000000"/>
                </a:solidFill>
                <a:ea typeface="Calibri" panose="020F0502020204030204" pitchFamily="34" charset="0"/>
              </a:rPr>
              <a:t>’integrazione facoltativa</a:t>
            </a:r>
            <a:r>
              <a:rPr lang="it-IT" sz="1600" dirty="0">
                <a:solidFill>
                  <a:srgbClr val="000000"/>
                </a:solidFill>
                <a:ea typeface="Calibri" panose="020F0502020204030204" pitchFamily="34" charset="0"/>
              </a:rPr>
              <a:t>: </a:t>
            </a:r>
            <a:r>
              <a:rPr lang="it-IT" sz="1600" dirty="0">
                <a:solidFill>
                  <a:srgbClr val="000000"/>
                </a:solidFill>
              </a:rPr>
              <a:t>il fornitore avrà</a:t>
            </a:r>
            <a:r>
              <a:rPr lang="it-IT" sz="1600" dirty="0">
                <a:ea typeface="Times New Roman" panose="02020603050405020304" pitchFamily="18" charset="0"/>
              </a:rPr>
              <a:t> </a:t>
            </a:r>
            <a:r>
              <a:rPr lang="it-IT" sz="1600" b="1" dirty="0">
                <a:ea typeface="Times New Roman" panose="02020603050405020304" pitchFamily="18" charset="0"/>
              </a:rPr>
              <a:t>facoltà</a:t>
            </a:r>
            <a:r>
              <a:rPr lang="it-IT" sz="1600" dirty="0">
                <a:ea typeface="Times New Roman" panose="02020603050405020304" pitchFamily="18" charset="0"/>
              </a:rPr>
              <a:t> di offrire sistemi automatizzati di distribuzione divise e ritiro sporco </a:t>
            </a:r>
            <a:r>
              <a:rPr lang="it-IT" sz="1600" dirty="0">
                <a:solidFill>
                  <a:srgbClr val="000000"/>
                </a:solidFill>
              </a:rPr>
              <a:t>per i centri di utilizzo, individuati dall’Azienda Sanitaria.</a:t>
            </a:r>
          </a:p>
          <a:p>
            <a:pPr>
              <a:defRPr/>
            </a:pPr>
            <a:endParaRPr lang="it-IT" sz="1600" dirty="0">
              <a:solidFill>
                <a:srgbClr val="000000"/>
              </a:solidFill>
              <a:ea typeface="Times New Roman" panose="02020603050405020304" pitchFamily="18" charset="0"/>
            </a:endParaRPr>
          </a:p>
          <a:p>
            <a:pPr marL="0" indent="0">
              <a:buNone/>
              <a:defRPr/>
            </a:pPr>
            <a:r>
              <a:rPr lang="it-IT" sz="1600" dirty="0">
                <a:solidFill>
                  <a:srgbClr val="000000"/>
                </a:solidFill>
              </a:rPr>
              <a:t>I sistemi di automazione della distribuzione dovranno essere forniti nuovi di fabbrica.</a:t>
            </a:r>
          </a:p>
          <a:p>
            <a:pPr>
              <a:defRPr/>
            </a:pPr>
            <a:endParaRPr lang="it-IT" sz="1600" dirty="0">
              <a:ea typeface="Times New Roman" panose="02020603050405020304" pitchFamily="18" charset="0"/>
            </a:endParaRPr>
          </a:p>
        </p:txBody>
      </p:sp>
      <p:sp>
        <p:nvSpPr>
          <p:cNvPr id="23555" name="Titolo 2">
            <a:extLst>
              <a:ext uri="{FF2B5EF4-FFF2-40B4-BE49-F238E27FC236}">
                <a16:creationId xmlns:a16="http://schemas.microsoft.com/office/drawing/2014/main" id="{3CE21DEB-BFC8-60CE-A365-67B871563752}"/>
              </a:ext>
            </a:extLst>
          </p:cNvPr>
          <p:cNvSpPr>
            <a:spLocks noGrp="1" noChangeArrowheads="1"/>
          </p:cNvSpPr>
          <p:nvPr>
            <p:ph type="title"/>
          </p:nvPr>
        </p:nvSpPr>
        <p:spPr bwMode="auto">
          <a:xfrm>
            <a:off x="615950" y="107950"/>
            <a:ext cx="10979150" cy="428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it-IT" altLang="it-IT"/>
              <a:t>FOCUS SU ALCUNI SERVIZI (4/6)</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egnaposto contenuto 5">
            <a:extLst>
              <a:ext uri="{FF2B5EF4-FFF2-40B4-BE49-F238E27FC236}">
                <a16:creationId xmlns:a16="http://schemas.microsoft.com/office/drawing/2014/main" id="{872301D7-1409-F50D-ECA2-0C56C0335BA6}"/>
              </a:ext>
            </a:extLst>
          </p:cNvPr>
          <p:cNvSpPr txBox="1">
            <a:spLocks noChangeArrowheads="1"/>
          </p:cNvSpPr>
          <p:nvPr/>
        </p:nvSpPr>
        <p:spPr bwMode="auto">
          <a:xfrm>
            <a:off x="615950" y="1608138"/>
            <a:ext cx="10979150"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20663" indent="-220663">
              <a:spcBef>
                <a:spcPct val="20000"/>
              </a:spcBef>
              <a:buClr>
                <a:srgbClr val="CC0000"/>
              </a:buClr>
              <a:buChar char="•"/>
              <a:defRPr sz="2000">
                <a:solidFill>
                  <a:schemeClr val="tx1"/>
                </a:solidFill>
                <a:latin typeface="Century Gothic" panose="020B0502020202020204" pitchFamily="34" charset="0"/>
              </a:defRPr>
            </a:lvl1pPr>
            <a:lvl2pPr>
              <a:spcBef>
                <a:spcPct val="20000"/>
              </a:spcBef>
              <a:buClr>
                <a:srgbClr val="CC0000"/>
              </a:buClr>
              <a:buSzPct val="55000"/>
              <a:buFont typeface="Wingdings" panose="05000000000000000000" pitchFamily="2" charset="2"/>
              <a:buChar char="¡"/>
              <a:defRPr sz="2000">
                <a:solidFill>
                  <a:schemeClr val="tx1"/>
                </a:solidFill>
                <a:latin typeface="Century Gothic" panose="020B0502020202020204" pitchFamily="34" charset="0"/>
              </a:defRPr>
            </a:lvl2pPr>
            <a:lvl3pPr marL="1436688" indent="-280988">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3pPr>
            <a:lvl4pPr marL="1968500" indent="-280988">
              <a:spcBef>
                <a:spcPct val="20000"/>
              </a:spcBef>
              <a:buClr>
                <a:srgbClr val="CC0000"/>
              </a:buClr>
              <a:buSzPct val="70000"/>
              <a:buFont typeface="Wingdings" panose="05000000000000000000" pitchFamily="2" charset="2"/>
              <a:buChar char="n"/>
              <a:defRPr sz="1900">
                <a:solidFill>
                  <a:schemeClr val="tx1"/>
                </a:solidFill>
                <a:latin typeface="Trebuchet MS" panose="020B0603020202020204" pitchFamily="34" charset="0"/>
              </a:defRPr>
            </a:lvl4pPr>
            <a:lvl5pPr marL="2532063" indent="-280988">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5pPr>
            <a:lvl6pPr marL="2989263" indent="-280988"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6pPr>
            <a:lvl7pPr marL="3446463" indent="-280988"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7pPr>
            <a:lvl8pPr marL="3903663" indent="-280988"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8pPr>
            <a:lvl9pPr marL="4360863" indent="-280988"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9pPr>
          </a:lstStyle>
          <a:p>
            <a:pPr marL="0" lvl="1" algn="just">
              <a:lnSpc>
                <a:spcPct val="110000"/>
              </a:lnSpc>
              <a:buSzPct val="70000"/>
              <a:buFont typeface="Wingdings" panose="05000000000000000000" pitchFamily="2" charset="2"/>
              <a:buNone/>
            </a:pPr>
            <a:r>
              <a:rPr lang="it-IT" altLang="it-IT" sz="1400" b="1" dirty="0">
                <a:latin typeface="Segoe Print" panose="02000600000000000000" pitchFamily="2" charset="0"/>
              </a:rPr>
              <a:t>Mappatura dei sistemi automatizzati attualmente installati</a:t>
            </a:r>
            <a:endParaRPr lang="it-IT" altLang="en-US" sz="1400" dirty="0">
              <a:ea typeface="ＭＳ Ｐゴシック" panose="020B0600070205080204" pitchFamily="34" charset="-128"/>
              <a:cs typeface="Arial" panose="020B0604020202020204" pitchFamily="34" charset="0"/>
            </a:endParaRPr>
          </a:p>
        </p:txBody>
      </p:sp>
      <p:graphicFrame>
        <p:nvGraphicFramePr>
          <p:cNvPr id="8" name="Table 7">
            <a:extLst>
              <a:ext uri="{FF2B5EF4-FFF2-40B4-BE49-F238E27FC236}">
                <a16:creationId xmlns:a16="http://schemas.microsoft.com/office/drawing/2014/main" id="{13186581-020A-DBAB-020F-464F06AFB477}"/>
              </a:ext>
            </a:extLst>
          </p:cNvPr>
          <p:cNvGraphicFramePr>
            <a:graphicFrameLocks noGrp="1"/>
          </p:cNvGraphicFramePr>
          <p:nvPr/>
        </p:nvGraphicFramePr>
        <p:xfrm>
          <a:off x="685800" y="1887538"/>
          <a:ext cx="10787064" cy="1874836"/>
        </p:xfrm>
        <a:graphic>
          <a:graphicData uri="http://schemas.openxmlformats.org/drawingml/2006/table">
            <a:tbl>
              <a:tblPr firstRow="1" bandRow="1">
                <a:tableStyleId>{5C22544A-7EE6-4342-B048-85BDC9FD1C3A}</a:tableStyleId>
              </a:tblPr>
              <a:tblGrid>
                <a:gridCol w="1977810">
                  <a:extLst>
                    <a:ext uri="{9D8B030D-6E8A-4147-A177-3AD203B41FA5}">
                      <a16:colId xmlns:a16="http://schemas.microsoft.com/office/drawing/2014/main" val="20000"/>
                    </a:ext>
                  </a:extLst>
                </a:gridCol>
                <a:gridCol w="1761851">
                  <a:extLst>
                    <a:ext uri="{9D8B030D-6E8A-4147-A177-3AD203B41FA5}">
                      <a16:colId xmlns:a16="http://schemas.microsoft.com/office/drawing/2014/main" val="20001"/>
                    </a:ext>
                  </a:extLst>
                </a:gridCol>
                <a:gridCol w="1761851">
                  <a:extLst>
                    <a:ext uri="{9D8B030D-6E8A-4147-A177-3AD203B41FA5}">
                      <a16:colId xmlns:a16="http://schemas.microsoft.com/office/drawing/2014/main" val="20002"/>
                    </a:ext>
                  </a:extLst>
                </a:gridCol>
                <a:gridCol w="2286128">
                  <a:extLst>
                    <a:ext uri="{9D8B030D-6E8A-4147-A177-3AD203B41FA5}">
                      <a16:colId xmlns:a16="http://schemas.microsoft.com/office/drawing/2014/main" val="20003"/>
                    </a:ext>
                  </a:extLst>
                </a:gridCol>
                <a:gridCol w="2999424">
                  <a:extLst>
                    <a:ext uri="{9D8B030D-6E8A-4147-A177-3AD203B41FA5}">
                      <a16:colId xmlns:a16="http://schemas.microsoft.com/office/drawing/2014/main" val="20004"/>
                    </a:ext>
                  </a:extLst>
                </a:gridCol>
              </a:tblGrid>
              <a:tr h="259127">
                <a:tc rowSpan="2">
                  <a:txBody>
                    <a:bodyPr/>
                    <a:lstStyle/>
                    <a:p>
                      <a:r>
                        <a:rPr lang="it-IT" sz="1100" dirty="0">
                          <a:solidFill>
                            <a:schemeClr val="tx1"/>
                          </a:solidFill>
                          <a:latin typeface="Century Gothic" panose="020B0502020202020204" pitchFamily="34" charset="0"/>
                        </a:rPr>
                        <a:t>AZIENDA SANITARIA</a:t>
                      </a:r>
                    </a:p>
                  </a:txBody>
                  <a:tcPr marL="91426" marR="91426" marT="45731" marB="45731" anchor="ctr">
                    <a:lnR w="12700" cap="flat" cmpd="sng" algn="ctr">
                      <a:solidFill>
                        <a:schemeClr val="bg1"/>
                      </a:solidFill>
                      <a:prstDash val="solid"/>
                      <a:round/>
                      <a:headEnd type="none" w="med" len="med"/>
                      <a:tailEnd type="none" w="med" len="med"/>
                    </a:lnR>
                    <a:solidFill>
                      <a:schemeClr val="bg1">
                        <a:lumMod val="85000"/>
                      </a:schemeClr>
                    </a:solidFill>
                  </a:tcPr>
                </a:tc>
                <a:tc gridSpan="2">
                  <a:txBody>
                    <a:bodyPr/>
                    <a:lstStyle/>
                    <a:p>
                      <a:pPr algn="ctr"/>
                      <a:r>
                        <a:rPr lang="it-IT" sz="1100" dirty="0">
                          <a:latin typeface="Century Gothic" panose="020B0502020202020204" pitchFamily="34" charset="0"/>
                        </a:rPr>
                        <a:t>DISTRIBUTORI CAPI PIEGATI</a:t>
                      </a:r>
                    </a:p>
                  </a:txBody>
                  <a:tcPr marL="91426" marR="91426" marT="45731" marB="45731"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92D050"/>
                    </a:solidFill>
                  </a:tcPr>
                </a:tc>
                <a:tc hMerge="1">
                  <a:txBody>
                    <a:bodyPr/>
                    <a:lstStyle/>
                    <a:p>
                      <a:endParaRPr lang="it-IT" sz="900"/>
                    </a:p>
                  </a:txBody>
                  <a:tcPr marL="91432" marR="91432" marT="45702" marB="45702"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AFDC7E"/>
                    </a:solidFill>
                  </a:tcPr>
                </a:tc>
                <a:tc>
                  <a:txBody>
                    <a:bodyPr/>
                    <a:lstStyle/>
                    <a:p>
                      <a:pPr algn="ctr"/>
                      <a:r>
                        <a:rPr lang="it-IT" sz="1100" dirty="0">
                          <a:latin typeface="Century Gothic" panose="020B0502020202020204" pitchFamily="34" charset="0"/>
                        </a:rPr>
                        <a:t>RACCOGLITORI SPORCO</a:t>
                      </a:r>
                    </a:p>
                  </a:txBody>
                  <a:tcPr marL="91426" marR="91426" marT="45731" marB="45731"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92D050"/>
                    </a:solidFill>
                  </a:tcPr>
                </a:tc>
                <a:tc rowSpan="2">
                  <a:txBody>
                    <a:bodyPr/>
                    <a:lstStyle/>
                    <a:p>
                      <a:pPr algn="ctr"/>
                      <a:r>
                        <a:rPr lang="it-IT" sz="1100" dirty="0">
                          <a:latin typeface="Century Gothic" panose="020B0502020202020204" pitchFamily="34" charset="0"/>
                        </a:rPr>
                        <a:t>Tot. distributori</a:t>
                      </a:r>
                      <a:r>
                        <a:rPr lang="it-IT" sz="1100" baseline="0" dirty="0">
                          <a:latin typeface="Century Gothic" panose="020B0502020202020204" pitchFamily="34" charset="0"/>
                        </a:rPr>
                        <a:t>/</a:t>
                      </a:r>
                    </a:p>
                    <a:p>
                      <a:pPr algn="ctr"/>
                      <a:r>
                        <a:rPr lang="it-IT" sz="1100" baseline="0" dirty="0">
                          <a:latin typeface="Century Gothic" panose="020B0502020202020204" pitchFamily="34" charset="0"/>
                        </a:rPr>
                        <a:t>raccoglitori</a:t>
                      </a:r>
                      <a:endParaRPr lang="it-IT" sz="1100" dirty="0">
                        <a:latin typeface="Century Gothic" panose="020B0502020202020204" pitchFamily="34" charset="0"/>
                      </a:endParaRPr>
                    </a:p>
                  </a:txBody>
                  <a:tcPr marL="91426" marR="91426" marT="45731" marB="45731"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92D050"/>
                    </a:solidFill>
                  </a:tcPr>
                </a:tc>
                <a:extLst>
                  <a:ext uri="{0D108BD9-81ED-4DB2-BD59-A6C34878D82A}">
                    <a16:rowId xmlns:a16="http://schemas.microsoft.com/office/drawing/2014/main" val="10000"/>
                  </a:ext>
                </a:extLst>
              </a:tr>
              <a:tr h="259127">
                <a:tc vMerge="1">
                  <a:txBody>
                    <a:bodyPr/>
                    <a:lstStyle/>
                    <a:p>
                      <a:endParaRPr lang="it-IT" sz="1200" dirty="0">
                        <a:latin typeface="Century Gothic" panose="020B0502020202020204" pitchFamily="34" charset="0"/>
                      </a:endParaRPr>
                    </a:p>
                  </a:txBody>
                  <a:tcPr marL="91432" marR="91432" marT="45702" marB="45702" anchor="ctr">
                    <a:solidFill>
                      <a:schemeClr val="bg1">
                        <a:lumMod val="75000"/>
                      </a:schemeClr>
                    </a:solidFill>
                  </a:tcPr>
                </a:tc>
                <a:tc>
                  <a:txBody>
                    <a:bodyPr/>
                    <a:lstStyle/>
                    <a:p>
                      <a:pPr algn="ctr"/>
                      <a:r>
                        <a:rPr lang="it-IT" sz="1100" b="1" dirty="0">
                          <a:solidFill>
                            <a:schemeClr val="bg1"/>
                          </a:solidFill>
                          <a:latin typeface="Century Gothic" panose="020B0502020202020204" pitchFamily="34" charset="0"/>
                        </a:rPr>
                        <a:t>N.</a:t>
                      </a:r>
                    </a:p>
                  </a:txBody>
                  <a:tcPr marL="91426" marR="91426" marT="45731" marB="45731"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92D050"/>
                    </a:solidFill>
                  </a:tcPr>
                </a:tc>
                <a:tc>
                  <a:txBody>
                    <a:bodyPr/>
                    <a:lstStyle/>
                    <a:p>
                      <a:pPr algn="ctr"/>
                      <a:r>
                        <a:rPr lang="it-IT" sz="1100" b="1" dirty="0">
                          <a:solidFill>
                            <a:schemeClr val="bg1"/>
                          </a:solidFill>
                          <a:latin typeface="Century Gothic" panose="020B0502020202020204" pitchFamily="34" charset="0"/>
                        </a:rPr>
                        <a:t>Capienza</a:t>
                      </a:r>
                    </a:p>
                  </a:txBody>
                  <a:tcPr marL="91426" marR="91426" marT="45731" marB="45731"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92D050"/>
                    </a:solidFill>
                  </a:tcPr>
                </a:tc>
                <a:tc>
                  <a:txBody>
                    <a:bodyPr/>
                    <a:lstStyle/>
                    <a:p>
                      <a:pPr algn="ctr"/>
                      <a:r>
                        <a:rPr lang="it-IT" sz="1100" b="1" dirty="0">
                          <a:solidFill>
                            <a:schemeClr val="bg1"/>
                          </a:solidFill>
                          <a:latin typeface="Century Gothic" panose="020B0502020202020204" pitchFamily="34" charset="0"/>
                        </a:rPr>
                        <a:t>N.</a:t>
                      </a:r>
                    </a:p>
                  </a:txBody>
                  <a:tcPr marL="91426" marR="91426" marT="45731" marB="45731"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92D050"/>
                    </a:solidFill>
                  </a:tcPr>
                </a:tc>
                <a:tc vMerge="1">
                  <a:txBody>
                    <a:bodyPr/>
                    <a:lstStyle/>
                    <a:p>
                      <a:pPr algn="ctr"/>
                      <a:endParaRPr lang="it-IT" sz="900" b="1" dirty="0">
                        <a:solidFill>
                          <a:schemeClr val="bg1"/>
                        </a:solidFill>
                        <a:latin typeface="Century Gothic" panose="020B0502020202020204" pitchFamily="34" charset="0"/>
                      </a:endParaRPr>
                    </a:p>
                  </a:txBody>
                  <a:tcPr marL="91432" marR="91432" marT="45702" marB="45702"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FDC7E"/>
                    </a:solidFill>
                  </a:tcPr>
                </a:tc>
                <a:extLst>
                  <a:ext uri="{0D108BD9-81ED-4DB2-BD59-A6C34878D82A}">
                    <a16:rowId xmlns:a16="http://schemas.microsoft.com/office/drawing/2014/main" val="10001"/>
                  </a:ext>
                </a:extLst>
              </a:tr>
              <a:tr h="762124">
                <a:tc>
                  <a:txBody>
                    <a:bodyPr/>
                    <a:lstStyle/>
                    <a:p>
                      <a:r>
                        <a:rPr lang="it-IT" sz="1100" b="1" dirty="0">
                          <a:solidFill>
                            <a:schemeClr val="tx1"/>
                          </a:solidFill>
                          <a:latin typeface="Century Gothic" panose="020B0502020202020204" pitchFamily="34" charset="0"/>
                        </a:rPr>
                        <a:t>AUSL BOLOGNA</a:t>
                      </a:r>
                    </a:p>
                  </a:txBody>
                  <a:tcPr marL="91426" marR="91426" marT="45731" marB="45731" anchor="ctr">
                    <a:solidFill>
                      <a:schemeClr val="bg1">
                        <a:lumMod val="85000"/>
                      </a:schemeClr>
                    </a:solidFill>
                  </a:tcPr>
                </a:tc>
                <a:tc>
                  <a:txBody>
                    <a:bodyPr/>
                    <a:lstStyle/>
                    <a:p>
                      <a:pPr marL="0" indent="0" algn="ctr">
                        <a:buFont typeface="Arial" panose="020B0604020202020204" pitchFamily="34" charset="0"/>
                        <a:buNone/>
                      </a:pPr>
                      <a:r>
                        <a:rPr lang="it-IT" sz="1100" b="0" dirty="0">
                          <a:solidFill>
                            <a:schemeClr val="tx1"/>
                          </a:solidFill>
                          <a:latin typeface="Century Gothic" panose="020B0502020202020204" pitchFamily="34" charset="0"/>
                        </a:rPr>
                        <a:t>35</a:t>
                      </a:r>
                    </a:p>
                  </a:txBody>
                  <a:tcPr marL="91426" marR="91426" marT="45731" marB="45731" anchor="ctr">
                    <a:lnR w="12700" cap="flat" cmpd="sng" algn="ctr">
                      <a:solidFill>
                        <a:srgbClr val="92D050"/>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tc>
                  <a:txBody>
                    <a:bodyPr/>
                    <a:lstStyle/>
                    <a:p>
                      <a:pPr marL="85725" indent="-85725" algn="l">
                        <a:buFont typeface="Arial" panose="020B0604020202020204" pitchFamily="34" charset="0"/>
                        <a:buChar char="•"/>
                      </a:pPr>
                      <a:r>
                        <a:rPr lang="it-IT" sz="1100" b="0" dirty="0">
                          <a:solidFill>
                            <a:schemeClr val="tx1"/>
                          </a:solidFill>
                          <a:latin typeface="Century Gothic" panose="020B0502020202020204" pitchFamily="34" charset="0"/>
                        </a:rPr>
                        <a:t>N. 14 da 120 celle</a:t>
                      </a:r>
                    </a:p>
                    <a:p>
                      <a:pPr marL="85725" indent="-85725" algn="l">
                        <a:buFont typeface="Arial" panose="020B0604020202020204" pitchFamily="34" charset="0"/>
                        <a:buChar char="•"/>
                      </a:pPr>
                      <a:r>
                        <a:rPr lang="it-IT" sz="1100" b="0" dirty="0">
                          <a:solidFill>
                            <a:schemeClr val="tx1"/>
                          </a:solidFill>
                          <a:latin typeface="Century Gothic" panose="020B0502020202020204" pitchFamily="34" charset="0"/>
                        </a:rPr>
                        <a:t>N. 1 da 180 celle</a:t>
                      </a:r>
                    </a:p>
                    <a:p>
                      <a:pPr marL="85725" indent="-85725" algn="l">
                        <a:buFont typeface="Arial" panose="020B0604020202020204" pitchFamily="34" charset="0"/>
                        <a:buChar char="•"/>
                      </a:pPr>
                      <a:r>
                        <a:rPr lang="it-IT" sz="1100" b="0" dirty="0">
                          <a:solidFill>
                            <a:schemeClr val="tx1"/>
                          </a:solidFill>
                          <a:latin typeface="Century Gothic" panose="020B0502020202020204" pitchFamily="34" charset="0"/>
                        </a:rPr>
                        <a:t>N. 13 da 200 celle</a:t>
                      </a:r>
                    </a:p>
                    <a:p>
                      <a:pPr marL="85725" indent="-85725" algn="l">
                        <a:buFont typeface="Arial" panose="020B0604020202020204" pitchFamily="34" charset="0"/>
                        <a:buChar char="•"/>
                      </a:pPr>
                      <a:r>
                        <a:rPr lang="it-IT" sz="1100" b="0" dirty="0">
                          <a:solidFill>
                            <a:schemeClr val="tx1"/>
                          </a:solidFill>
                          <a:latin typeface="Century Gothic" panose="020B0502020202020204" pitchFamily="34" charset="0"/>
                        </a:rPr>
                        <a:t>N. 7 da 400 celle</a:t>
                      </a:r>
                    </a:p>
                  </a:txBody>
                  <a:tcPr marL="91426" marR="91426" marT="45731" marB="45731"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tc>
                  <a:txBody>
                    <a:bodyPr/>
                    <a:lstStyle/>
                    <a:p>
                      <a:pPr marL="0" indent="0" algn="ctr">
                        <a:buFont typeface="Arial" panose="020B0604020202020204" pitchFamily="34" charset="0"/>
                        <a:buNone/>
                      </a:pPr>
                      <a:r>
                        <a:rPr lang="it-IT" sz="1100" b="0" dirty="0">
                          <a:latin typeface="Century Gothic" panose="020B0502020202020204" pitchFamily="34" charset="0"/>
                        </a:rPr>
                        <a:t>38</a:t>
                      </a:r>
                    </a:p>
                  </a:txBody>
                  <a:tcPr marL="91426" marR="91426" marT="45731" marB="45731"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tc>
                  <a:txBody>
                    <a:bodyPr/>
                    <a:lstStyle/>
                    <a:p>
                      <a:pPr marL="0" indent="0" algn="ctr">
                        <a:buFont typeface="Arial" panose="020B0604020202020204" pitchFamily="34" charset="0"/>
                        <a:buNone/>
                      </a:pPr>
                      <a:r>
                        <a:rPr lang="it-IT" sz="1100" b="1" dirty="0">
                          <a:solidFill>
                            <a:schemeClr val="tx1"/>
                          </a:solidFill>
                          <a:latin typeface="Century Gothic" panose="020B0502020202020204" pitchFamily="34" charset="0"/>
                        </a:rPr>
                        <a:t>73 macchine</a:t>
                      </a:r>
                    </a:p>
                  </a:txBody>
                  <a:tcPr marL="91426" marR="91426" marT="45731" marB="45731" anchor="ctr">
                    <a:lnL w="12700" cap="flat" cmpd="sng" algn="ctr">
                      <a:solidFill>
                        <a:srgbClr val="92D050"/>
                      </a:solidFill>
                      <a:prstDash val="solid"/>
                      <a:round/>
                      <a:headEnd type="none" w="med" len="med"/>
                      <a:tailEnd type="none" w="med" len="med"/>
                    </a:lnL>
                    <a:lnT w="38100" cap="flat" cmpd="sng" algn="ctr">
                      <a:solidFill>
                        <a:schemeClr val="bg1"/>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10002"/>
                  </a:ext>
                </a:extLst>
              </a:tr>
              <a:tr h="594458">
                <a:tc>
                  <a:txBody>
                    <a:bodyPr/>
                    <a:lstStyle/>
                    <a:p>
                      <a:r>
                        <a:rPr lang="it-IT" sz="1100" b="1" dirty="0">
                          <a:solidFill>
                            <a:schemeClr val="tx1"/>
                          </a:solidFill>
                          <a:latin typeface="Century Gothic" panose="020B0502020202020204" pitchFamily="34" charset="0"/>
                        </a:rPr>
                        <a:t>IOR</a:t>
                      </a:r>
                    </a:p>
                  </a:txBody>
                  <a:tcPr marL="91426" marR="91426" marT="45731" marB="45731" anchor="ctr">
                    <a:solidFill>
                      <a:schemeClr val="bg1">
                        <a:lumMod val="85000"/>
                      </a:schemeClr>
                    </a:solidFill>
                  </a:tcPr>
                </a:tc>
                <a:tc>
                  <a:txBody>
                    <a:bodyPr/>
                    <a:lstStyle/>
                    <a:p>
                      <a:pPr marL="0" indent="0" algn="ctr">
                        <a:buFont typeface="Arial" panose="020B0604020202020204" pitchFamily="34" charset="0"/>
                        <a:buNone/>
                      </a:pPr>
                      <a:r>
                        <a:rPr lang="it-IT" sz="1100" b="0" dirty="0">
                          <a:latin typeface="Century Gothic" panose="020B0502020202020204" pitchFamily="34" charset="0"/>
                        </a:rPr>
                        <a:t>11</a:t>
                      </a:r>
                    </a:p>
                  </a:txBody>
                  <a:tcPr marL="91426" marR="91426" marT="45731" marB="45731" anchor="ctr">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noFill/>
                  </a:tcPr>
                </a:tc>
                <a:tc>
                  <a:txBody>
                    <a:bodyPr/>
                    <a:lstStyle/>
                    <a:p>
                      <a:pPr marL="85725" marR="0" lvl="0" indent="-85725" algn="l" defTabSz="1125444" rtl="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100" b="0" dirty="0">
                          <a:solidFill>
                            <a:schemeClr val="tx1"/>
                          </a:solidFill>
                          <a:latin typeface="Century Gothic" panose="020B0502020202020204" pitchFamily="34" charset="0"/>
                        </a:rPr>
                        <a:t>N. 3 da 90 celle</a:t>
                      </a:r>
                    </a:p>
                    <a:p>
                      <a:pPr marL="85725" marR="0" lvl="0" indent="-85725" algn="l" defTabSz="1125444" rtl="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100" b="0" dirty="0">
                          <a:solidFill>
                            <a:schemeClr val="tx1"/>
                          </a:solidFill>
                          <a:latin typeface="Century Gothic" panose="020B0502020202020204" pitchFamily="34" charset="0"/>
                        </a:rPr>
                        <a:t>N. 5 da 200 celle</a:t>
                      </a:r>
                    </a:p>
                    <a:p>
                      <a:pPr marL="85725" indent="-85725" algn="l">
                        <a:buFont typeface="Arial" panose="020B0604020202020204" pitchFamily="34" charset="0"/>
                        <a:buChar char="•"/>
                      </a:pPr>
                      <a:r>
                        <a:rPr lang="it-IT" sz="1100" b="0" dirty="0">
                          <a:solidFill>
                            <a:schemeClr val="tx1"/>
                          </a:solidFill>
                          <a:latin typeface="Century Gothic" panose="020B0502020202020204" pitchFamily="34" charset="0"/>
                        </a:rPr>
                        <a:t>N. 3 da 400 celle</a:t>
                      </a:r>
                    </a:p>
                  </a:txBody>
                  <a:tcPr marL="91426" marR="91426" marT="45731" marB="45731"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noFill/>
                  </a:tcPr>
                </a:tc>
                <a:tc>
                  <a:txBody>
                    <a:bodyPr/>
                    <a:lstStyle/>
                    <a:p>
                      <a:pPr marL="0" indent="0" algn="ctr">
                        <a:buFont typeface="Arial" panose="020B0604020202020204" pitchFamily="34" charset="0"/>
                        <a:buNone/>
                      </a:pPr>
                      <a:r>
                        <a:rPr lang="it-IT" sz="1100" b="0" dirty="0">
                          <a:latin typeface="Century Gothic" panose="020B0502020202020204" pitchFamily="34" charset="0"/>
                        </a:rPr>
                        <a:t>12</a:t>
                      </a:r>
                    </a:p>
                  </a:txBody>
                  <a:tcPr marL="91426" marR="91426" marT="45731" marB="45731"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noFill/>
                  </a:tcPr>
                </a:tc>
                <a:tc>
                  <a:txBody>
                    <a:bodyPr/>
                    <a:lstStyle/>
                    <a:p>
                      <a:pPr marL="0" indent="0" algn="ctr">
                        <a:buFont typeface="Arial" panose="020B0604020202020204" pitchFamily="34" charset="0"/>
                        <a:buNone/>
                      </a:pPr>
                      <a:r>
                        <a:rPr lang="it-IT" sz="1100" b="1" dirty="0">
                          <a:latin typeface="Century Gothic" panose="020B0502020202020204" pitchFamily="34" charset="0"/>
                        </a:rPr>
                        <a:t>23 macchine</a:t>
                      </a:r>
                    </a:p>
                  </a:txBody>
                  <a:tcPr marL="91426" marR="91426" marT="45731" marB="45731" anchor="ctr">
                    <a:lnL w="12700" cap="flat" cmpd="sng" algn="ctr">
                      <a:solidFill>
                        <a:srgbClr val="92D050"/>
                      </a:solidFill>
                      <a:prstDash val="solid"/>
                      <a:round/>
                      <a:headEnd type="none" w="med" len="med"/>
                      <a:tailEnd type="none" w="med" len="med"/>
                    </a:lnL>
                    <a:lnT w="12700" cap="flat" cmpd="sng" algn="ctr">
                      <a:solidFill>
                        <a:srgbClr val="92D050"/>
                      </a:solidFill>
                      <a:prstDash val="solid"/>
                      <a:round/>
                      <a:headEnd type="none" w="med" len="med"/>
                      <a:tailEnd type="none" w="med" len="med"/>
                    </a:lnT>
                    <a:noFill/>
                  </a:tcPr>
                </a:tc>
                <a:extLst>
                  <a:ext uri="{0D108BD9-81ED-4DB2-BD59-A6C34878D82A}">
                    <a16:rowId xmlns:a16="http://schemas.microsoft.com/office/drawing/2014/main" val="10003"/>
                  </a:ext>
                </a:extLst>
              </a:tr>
            </a:tbl>
          </a:graphicData>
        </a:graphic>
      </p:graphicFrame>
      <p:graphicFrame>
        <p:nvGraphicFramePr>
          <p:cNvPr id="9" name="Table 8">
            <a:extLst>
              <a:ext uri="{FF2B5EF4-FFF2-40B4-BE49-F238E27FC236}">
                <a16:creationId xmlns:a16="http://schemas.microsoft.com/office/drawing/2014/main" id="{F38D2BE0-B8DA-88D6-F73F-CD453F1CE63F}"/>
              </a:ext>
            </a:extLst>
          </p:cNvPr>
          <p:cNvGraphicFramePr>
            <a:graphicFrameLocks noGrp="1"/>
          </p:cNvGraphicFramePr>
          <p:nvPr/>
        </p:nvGraphicFramePr>
        <p:xfrm>
          <a:off x="685800" y="4016375"/>
          <a:ext cx="10863262" cy="1295410"/>
        </p:xfrm>
        <a:graphic>
          <a:graphicData uri="http://schemas.openxmlformats.org/drawingml/2006/table">
            <a:tbl>
              <a:tblPr firstRow="1" bandRow="1">
                <a:tableStyleId>{5C22544A-7EE6-4342-B048-85BDC9FD1C3A}</a:tableStyleId>
              </a:tblPr>
              <a:tblGrid>
                <a:gridCol w="2006600">
                  <a:extLst>
                    <a:ext uri="{9D8B030D-6E8A-4147-A177-3AD203B41FA5}">
                      <a16:colId xmlns:a16="http://schemas.microsoft.com/office/drawing/2014/main" val="20000"/>
                    </a:ext>
                  </a:extLst>
                </a:gridCol>
                <a:gridCol w="2753446">
                  <a:extLst>
                    <a:ext uri="{9D8B030D-6E8A-4147-A177-3AD203B41FA5}">
                      <a16:colId xmlns:a16="http://schemas.microsoft.com/office/drawing/2014/main" val="20001"/>
                    </a:ext>
                  </a:extLst>
                </a:gridCol>
                <a:gridCol w="3051608">
                  <a:extLst>
                    <a:ext uri="{9D8B030D-6E8A-4147-A177-3AD203B41FA5}">
                      <a16:colId xmlns:a16="http://schemas.microsoft.com/office/drawing/2014/main" val="20002"/>
                    </a:ext>
                  </a:extLst>
                </a:gridCol>
                <a:gridCol w="3051608">
                  <a:extLst>
                    <a:ext uri="{9D8B030D-6E8A-4147-A177-3AD203B41FA5}">
                      <a16:colId xmlns:a16="http://schemas.microsoft.com/office/drawing/2014/main" val="20003"/>
                    </a:ext>
                  </a:extLst>
                </a:gridCol>
              </a:tblGrid>
              <a:tr h="259080">
                <a:tc rowSpan="2">
                  <a:txBody>
                    <a:bodyPr/>
                    <a:lstStyle/>
                    <a:p>
                      <a:r>
                        <a:rPr lang="it-IT" sz="1100" dirty="0">
                          <a:solidFill>
                            <a:schemeClr val="tx1"/>
                          </a:solidFill>
                          <a:latin typeface="Century Gothic" panose="020B0502020202020204" pitchFamily="34" charset="0"/>
                        </a:rPr>
                        <a:t>AZIENDA SANITARIA</a:t>
                      </a:r>
                    </a:p>
                  </a:txBody>
                  <a:tcPr marL="91426" marR="91426" marT="45721" marB="45721" anchor="ctr">
                    <a:lnR w="12700" cap="flat" cmpd="sng" algn="ctr">
                      <a:solidFill>
                        <a:schemeClr val="bg1"/>
                      </a:solidFill>
                      <a:prstDash val="solid"/>
                      <a:round/>
                      <a:headEnd type="none" w="med" len="med"/>
                      <a:tailEnd type="none" w="med" len="med"/>
                    </a:lnR>
                    <a:solidFill>
                      <a:schemeClr val="bg1">
                        <a:lumMod val="85000"/>
                      </a:schemeClr>
                    </a:solidFill>
                  </a:tcPr>
                </a:tc>
                <a:tc>
                  <a:txBody>
                    <a:bodyPr/>
                    <a:lstStyle/>
                    <a:p>
                      <a:pPr algn="ctr"/>
                      <a:r>
                        <a:rPr lang="it-IT" sz="1100" dirty="0">
                          <a:latin typeface="Century Gothic" panose="020B0502020202020204" pitchFamily="34" charset="0"/>
                        </a:rPr>
                        <a:t>DISTRIBUTORI CAPI PIEGATI</a:t>
                      </a:r>
                    </a:p>
                  </a:txBody>
                  <a:tcPr marL="91426" marR="91426" marT="45721" marB="45721"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FFC000"/>
                    </a:solidFill>
                  </a:tcPr>
                </a:tc>
                <a:tc>
                  <a:txBody>
                    <a:bodyPr/>
                    <a:lstStyle/>
                    <a:p>
                      <a:pPr algn="ctr"/>
                      <a:r>
                        <a:rPr lang="it-IT" sz="1100" dirty="0">
                          <a:latin typeface="Century Gothic" panose="020B0502020202020204" pitchFamily="34" charset="0"/>
                        </a:rPr>
                        <a:t>RACCOGLITORI SPORCO</a:t>
                      </a:r>
                    </a:p>
                  </a:txBody>
                  <a:tcPr marL="91426" marR="91426" marT="45721" marB="45721"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FFC000"/>
                    </a:solidFill>
                  </a:tcPr>
                </a:tc>
                <a:tc rowSpan="2">
                  <a:txBody>
                    <a:bodyPr/>
                    <a:lstStyle/>
                    <a:p>
                      <a:pPr algn="ctr"/>
                      <a:r>
                        <a:rPr lang="it-IT" sz="1100" dirty="0">
                          <a:latin typeface="Century Gothic" panose="020B0502020202020204" pitchFamily="34" charset="0"/>
                        </a:rPr>
                        <a:t>Tot. distributori</a:t>
                      </a:r>
                      <a:r>
                        <a:rPr lang="it-IT" sz="1100" baseline="0" dirty="0">
                          <a:latin typeface="Century Gothic" panose="020B0502020202020204" pitchFamily="34" charset="0"/>
                        </a:rPr>
                        <a:t>/raccoglitori</a:t>
                      </a:r>
                      <a:endParaRPr lang="it-IT" sz="1100" dirty="0">
                        <a:latin typeface="Century Gothic" panose="020B0502020202020204" pitchFamily="34" charset="0"/>
                      </a:endParaRPr>
                    </a:p>
                  </a:txBody>
                  <a:tcPr marL="91426" marR="91426" marT="45721" marB="45721"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FFC000"/>
                    </a:solidFill>
                  </a:tcPr>
                </a:tc>
                <a:extLst>
                  <a:ext uri="{0D108BD9-81ED-4DB2-BD59-A6C34878D82A}">
                    <a16:rowId xmlns:a16="http://schemas.microsoft.com/office/drawing/2014/main" val="10000"/>
                  </a:ext>
                </a:extLst>
              </a:tr>
              <a:tr h="259080">
                <a:tc vMerge="1">
                  <a:txBody>
                    <a:bodyPr/>
                    <a:lstStyle/>
                    <a:p>
                      <a:endParaRPr lang="it-IT"/>
                    </a:p>
                  </a:txBody>
                  <a:tcPr/>
                </a:tc>
                <a:tc>
                  <a:txBody>
                    <a:bodyPr/>
                    <a:lstStyle/>
                    <a:p>
                      <a:pPr algn="ctr"/>
                      <a:r>
                        <a:rPr lang="it-IT" sz="1100" b="1" dirty="0">
                          <a:solidFill>
                            <a:schemeClr val="bg1"/>
                          </a:solidFill>
                          <a:latin typeface="Century Gothic" panose="020B0502020202020204" pitchFamily="34" charset="0"/>
                        </a:rPr>
                        <a:t>N.</a:t>
                      </a:r>
                    </a:p>
                  </a:txBody>
                  <a:tcPr marL="91426" marR="91426" marT="45721" marB="45721"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algn="ctr"/>
                      <a:r>
                        <a:rPr lang="it-IT" sz="1100" b="1" dirty="0">
                          <a:solidFill>
                            <a:schemeClr val="bg1"/>
                          </a:solidFill>
                          <a:latin typeface="Century Gothic" panose="020B0502020202020204" pitchFamily="34" charset="0"/>
                        </a:rPr>
                        <a:t>N.</a:t>
                      </a:r>
                    </a:p>
                  </a:txBody>
                  <a:tcPr marL="91426" marR="91426" marT="45721" marB="45721"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vMerge="1">
                  <a:txBody>
                    <a:bodyPr/>
                    <a:lstStyle/>
                    <a:p>
                      <a:endParaRPr lang="it-IT"/>
                    </a:p>
                  </a:txBody>
                  <a:tcPr/>
                </a:tc>
                <a:extLst>
                  <a:ext uri="{0D108BD9-81ED-4DB2-BD59-A6C34878D82A}">
                    <a16:rowId xmlns:a16="http://schemas.microsoft.com/office/drawing/2014/main" val="10001"/>
                  </a:ext>
                </a:extLst>
              </a:tr>
              <a:tr h="259080">
                <a:tc>
                  <a:txBody>
                    <a:bodyPr/>
                    <a:lstStyle/>
                    <a:p>
                      <a:r>
                        <a:rPr lang="it-IT" sz="1100" b="1" dirty="0">
                          <a:solidFill>
                            <a:schemeClr val="tx1"/>
                          </a:solidFill>
                          <a:latin typeface="Century Gothic" panose="020B0502020202020204" pitchFamily="34" charset="0"/>
                        </a:rPr>
                        <a:t>AUSL BOLGNA</a:t>
                      </a:r>
                    </a:p>
                  </a:txBody>
                  <a:tcPr marL="91426" marR="91426" marT="45721" marB="45721" anchor="ctr">
                    <a:solidFill>
                      <a:schemeClr val="bg1">
                        <a:lumMod val="85000"/>
                      </a:schemeClr>
                    </a:solidFill>
                  </a:tcPr>
                </a:tc>
                <a:tc>
                  <a:txBody>
                    <a:bodyPr/>
                    <a:lstStyle/>
                    <a:p>
                      <a:pPr marL="0" indent="0" algn="ctr">
                        <a:buFont typeface="Arial" panose="020B0604020202020204" pitchFamily="34" charset="0"/>
                        <a:buNone/>
                      </a:pPr>
                      <a:r>
                        <a:rPr lang="it-IT" sz="1100" b="0" dirty="0">
                          <a:solidFill>
                            <a:schemeClr val="tx1"/>
                          </a:solidFill>
                          <a:latin typeface="Century Gothic" panose="020B0502020202020204" pitchFamily="34" charset="0"/>
                        </a:rPr>
                        <a:t>2</a:t>
                      </a:r>
                    </a:p>
                  </a:txBody>
                  <a:tcPr marL="91426" marR="91426" marT="45721" marB="45721" anchor="ctr">
                    <a:lnR w="12700" cap="flat" cmpd="sng" algn="ctr">
                      <a:solidFill>
                        <a:srgbClr val="FFC000"/>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marL="0" indent="0" algn="ctr">
                        <a:buFont typeface="Arial" panose="020B0604020202020204" pitchFamily="34" charset="0"/>
                        <a:buNone/>
                      </a:pPr>
                      <a:r>
                        <a:rPr lang="it-IT" sz="1100" b="0" dirty="0">
                          <a:solidFill>
                            <a:schemeClr val="tx1"/>
                          </a:solidFill>
                          <a:latin typeface="Century Gothic" panose="020B0502020202020204" pitchFamily="34" charset="0"/>
                        </a:rPr>
                        <a:t>2</a:t>
                      </a:r>
                    </a:p>
                  </a:txBody>
                  <a:tcPr marL="91426" marR="91426" marT="45721" marB="45721"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marL="0" indent="0" algn="ctr">
                        <a:buFont typeface="Arial" panose="020B0604020202020204" pitchFamily="34" charset="0"/>
                        <a:buNone/>
                      </a:pPr>
                      <a:r>
                        <a:rPr lang="it-IT" sz="1100" b="1" dirty="0">
                          <a:solidFill>
                            <a:schemeClr val="tx1"/>
                          </a:solidFill>
                          <a:latin typeface="Century Gothic" panose="020B0502020202020204" pitchFamily="34" charset="0"/>
                        </a:rPr>
                        <a:t>4 macchine</a:t>
                      </a:r>
                    </a:p>
                  </a:txBody>
                  <a:tcPr marL="91426" marR="91426" marT="45721" marB="45721" anchor="ctr">
                    <a:lnL w="12700" cap="flat" cmpd="sng" algn="ctr">
                      <a:solidFill>
                        <a:srgbClr val="FFC000"/>
                      </a:solidFill>
                      <a:prstDash val="solid"/>
                      <a:round/>
                      <a:headEnd type="none" w="med" len="med"/>
                      <a:tailEnd type="none" w="med" len="med"/>
                    </a:lnL>
                    <a:lnT w="38100" cap="flat" cmpd="sng" algn="ctr">
                      <a:solidFill>
                        <a:schemeClr val="bg1"/>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extLst>
                  <a:ext uri="{0D108BD9-81ED-4DB2-BD59-A6C34878D82A}">
                    <a16:rowId xmlns:a16="http://schemas.microsoft.com/office/drawing/2014/main" val="10002"/>
                  </a:ext>
                </a:extLst>
              </a:tr>
              <a:tr h="259080">
                <a:tc>
                  <a:txBody>
                    <a:bodyPr/>
                    <a:lstStyle/>
                    <a:p>
                      <a:r>
                        <a:rPr lang="it-IT" sz="1100" b="1" dirty="0">
                          <a:solidFill>
                            <a:schemeClr val="tx1"/>
                          </a:solidFill>
                          <a:latin typeface="Century Gothic" panose="020B0502020202020204" pitchFamily="34" charset="0"/>
                        </a:rPr>
                        <a:t>IOR</a:t>
                      </a:r>
                    </a:p>
                  </a:txBody>
                  <a:tcPr marL="91426" marR="91426" marT="45721" marB="45721" anchor="ctr">
                    <a:solidFill>
                      <a:schemeClr val="bg1">
                        <a:lumMod val="85000"/>
                      </a:schemeClr>
                    </a:solidFill>
                  </a:tcPr>
                </a:tc>
                <a:tc>
                  <a:txBody>
                    <a:bodyPr/>
                    <a:lstStyle/>
                    <a:p>
                      <a:pPr marL="0" indent="0" algn="ctr">
                        <a:buFont typeface="Arial" panose="020B0604020202020204" pitchFamily="34" charset="0"/>
                        <a:buNone/>
                      </a:pPr>
                      <a:r>
                        <a:rPr lang="it-IT" sz="1100" b="0" dirty="0">
                          <a:latin typeface="Century Gothic" panose="020B0502020202020204" pitchFamily="34" charset="0"/>
                        </a:rPr>
                        <a:t>8</a:t>
                      </a:r>
                    </a:p>
                  </a:txBody>
                  <a:tcPr marL="91426" marR="91426" marT="45721" marB="45721" anchor="ctr">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marL="0" indent="0" algn="ctr">
                        <a:buFont typeface="Arial" panose="020B0604020202020204" pitchFamily="34" charset="0"/>
                        <a:buNone/>
                      </a:pPr>
                      <a:r>
                        <a:rPr lang="it-IT" sz="1100" b="0" dirty="0">
                          <a:latin typeface="Century Gothic" panose="020B0502020202020204" pitchFamily="34" charset="0"/>
                        </a:rPr>
                        <a:t>5</a:t>
                      </a:r>
                    </a:p>
                  </a:txBody>
                  <a:tcPr marL="91426" marR="91426" marT="45721" marB="45721"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marL="0" indent="0" algn="ctr">
                        <a:buFont typeface="Arial" panose="020B0604020202020204" pitchFamily="34" charset="0"/>
                        <a:buNone/>
                      </a:pPr>
                      <a:r>
                        <a:rPr lang="it-IT" sz="1100" b="1" dirty="0">
                          <a:latin typeface="Century Gothic" panose="020B0502020202020204" pitchFamily="34" charset="0"/>
                        </a:rPr>
                        <a:t>13 macchine</a:t>
                      </a:r>
                    </a:p>
                  </a:txBody>
                  <a:tcPr marL="91426" marR="91426" marT="45721" marB="45721" anchor="ctr">
                    <a:lnL w="12700" cap="flat" cmpd="sng" algn="ctr">
                      <a:solidFill>
                        <a:srgbClr val="FFC000"/>
                      </a:solidFill>
                      <a:prstDash val="solid"/>
                      <a:round/>
                      <a:headEnd type="none" w="med" len="med"/>
                      <a:tailEnd type="none" w="med" len="med"/>
                    </a:lnL>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extLst>
                  <a:ext uri="{0D108BD9-81ED-4DB2-BD59-A6C34878D82A}">
                    <a16:rowId xmlns:a16="http://schemas.microsoft.com/office/drawing/2014/main" val="10003"/>
                  </a:ext>
                </a:extLst>
              </a:tr>
              <a:tr h="259080">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it-IT" sz="1100" b="1" kern="1200" dirty="0">
                          <a:solidFill>
                            <a:schemeClr val="tx1"/>
                          </a:solidFill>
                          <a:latin typeface="Century Gothic" panose="020B0502020202020204" pitchFamily="34" charset="0"/>
                          <a:ea typeface="+mn-ea"/>
                          <a:cs typeface="+mn-cs"/>
                        </a:rPr>
                        <a:t>R.I. MONTECATONE</a:t>
                      </a:r>
                    </a:p>
                  </a:txBody>
                  <a:tcPr marL="91426" marR="91426" marT="45721" marB="45721" anchor="ctr">
                    <a:solidFill>
                      <a:schemeClr val="bg1">
                        <a:lumMod val="85000"/>
                      </a:schemeClr>
                    </a:solidFill>
                  </a:tcPr>
                </a:tc>
                <a:tc>
                  <a:txBody>
                    <a:bodyPr/>
                    <a:lstStyle/>
                    <a:p>
                      <a:pPr marL="0" indent="0" algn="ctr">
                        <a:buFont typeface="Arial" panose="020B0604020202020204" pitchFamily="34" charset="0"/>
                        <a:buNone/>
                      </a:pPr>
                      <a:r>
                        <a:rPr lang="it-IT" sz="1100" b="0" dirty="0">
                          <a:latin typeface="Century Gothic" panose="020B0502020202020204" pitchFamily="34" charset="0"/>
                        </a:rPr>
                        <a:t>2</a:t>
                      </a:r>
                    </a:p>
                  </a:txBody>
                  <a:tcPr marL="91426" marR="91426" marT="45721" marB="45721" anchor="ctr">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noFill/>
                  </a:tcPr>
                </a:tc>
                <a:tc>
                  <a:txBody>
                    <a:bodyPr/>
                    <a:lstStyle/>
                    <a:p>
                      <a:pPr marL="0" indent="0" algn="ctr">
                        <a:buFont typeface="Arial" panose="020B0604020202020204" pitchFamily="34" charset="0"/>
                        <a:buNone/>
                      </a:pPr>
                      <a:r>
                        <a:rPr lang="it-IT" sz="1100" b="0" dirty="0">
                          <a:latin typeface="Century Gothic" panose="020B0502020202020204" pitchFamily="34" charset="0"/>
                        </a:rPr>
                        <a:t>2</a:t>
                      </a:r>
                    </a:p>
                  </a:txBody>
                  <a:tcPr marL="91426" marR="91426" marT="45721" marB="45721"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noFill/>
                  </a:tcPr>
                </a:tc>
                <a:tc>
                  <a:txBody>
                    <a:bodyPr/>
                    <a:lstStyle/>
                    <a:p>
                      <a:pPr marL="0" indent="0" algn="ctr">
                        <a:buFont typeface="Arial" panose="020B0604020202020204" pitchFamily="34" charset="0"/>
                        <a:buNone/>
                      </a:pPr>
                      <a:r>
                        <a:rPr lang="it-IT" sz="1100" b="1" dirty="0">
                          <a:latin typeface="Century Gothic" panose="020B0502020202020204" pitchFamily="34" charset="0"/>
                        </a:rPr>
                        <a:t>4 macchine</a:t>
                      </a:r>
                    </a:p>
                  </a:txBody>
                  <a:tcPr marL="91426" marR="91426" marT="45721" marB="45721" anchor="ctr">
                    <a:lnL w="12700" cap="flat" cmpd="sng" algn="ctr">
                      <a:solidFill>
                        <a:srgbClr val="FFC000"/>
                      </a:solidFill>
                      <a:prstDash val="solid"/>
                      <a:round/>
                      <a:headEnd type="none" w="med" len="med"/>
                      <a:tailEnd type="none" w="med" len="med"/>
                    </a:lnL>
                    <a:lnT w="12700" cap="flat" cmpd="sng" algn="ctr">
                      <a:solidFill>
                        <a:srgbClr val="FFC000"/>
                      </a:solidFill>
                      <a:prstDash val="solid"/>
                      <a:round/>
                      <a:headEnd type="none" w="med" len="med"/>
                      <a:tailEnd type="none" w="med" len="med"/>
                    </a:lnT>
                    <a:noFill/>
                  </a:tcPr>
                </a:tc>
                <a:extLst>
                  <a:ext uri="{0D108BD9-81ED-4DB2-BD59-A6C34878D82A}">
                    <a16:rowId xmlns:a16="http://schemas.microsoft.com/office/drawing/2014/main" val="10004"/>
                  </a:ext>
                </a:extLst>
              </a:tr>
            </a:tbl>
          </a:graphicData>
        </a:graphic>
      </p:graphicFrame>
      <p:sp>
        <p:nvSpPr>
          <p:cNvPr id="24652" name="Segnaposto contenuto 5">
            <a:extLst>
              <a:ext uri="{FF2B5EF4-FFF2-40B4-BE49-F238E27FC236}">
                <a16:creationId xmlns:a16="http://schemas.microsoft.com/office/drawing/2014/main" id="{7255179A-3D7B-F910-7368-4822B12BBA31}"/>
              </a:ext>
            </a:extLst>
          </p:cNvPr>
          <p:cNvSpPr txBox="1">
            <a:spLocks noChangeArrowheads="1"/>
          </p:cNvSpPr>
          <p:nvPr/>
        </p:nvSpPr>
        <p:spPr bwMode="auto">
          <a:xfrm>
            <a:off x="604838" y="3765550"/>
            <a:ext cx="10979150"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20663" indent="-220663">
              <a:spcBef>
                <a:spcPct val="20000"/>
              </a:spcBef>
              <a:buClr>
                <a:srgbClr val="CC0000"/>
              </a:buClr>
              <a:buChar char="•"/>
              <a:defRPr sz="2000">
                <a:solidFill>
                  <a:schemeClr val="tx1"/>
                </a:solidFill>
                <a:latin typeface="Century Gothic" panose="020B0502020202020204" pitchFamily="34" charset="0"/>
              </a:defRPr>
            </a:lvl1pPr>
            <a:lvl2pPr>
              <a:spcBef>
                <a:spcPct val="20000"/>
              </a:spcBef>
              <a:buClr>
                <a:srgbClr val="CC0000"/>
              </a:buClr>
              <a:buSzPct val="55000"/>
              <a:buFont typeface="Wingdings" panose="05000000000000000000" pitchFamily="2" charset="2"/>
              <a:buChar char="¡"/>
              <a:defRPr sz="2000">
                <a:solidFill>
                  <a:schemeClr val="tx1"/>
                </a:solidFill>
                <a:latin typeface="Century Gothic" panose="020B0502020202020204" pitchFamily="34" charset="0"/>
              </a:defRPr>
            </a:lvl2pPr>
            <a:lvl3pPr marL="1436688" indent="-280988">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3pPr>
            <a:lvl4pPr marL="1968500" indent="-280988">
              <a:spcBef>
                <a:spcPct val="20000"/>
              </a:spcBef>
              <a:buClr>
                <a:srgbClr val="CC0000"/>
              </a:buClr>
              <a:buSzPct val="70000"/>
              <a:buFont typeface="Wingdings" panose="05000000000000000000" pitchFamily="2" charset="2"/>
              <a:buChar char="n"/>
              <a:defRPr sz="1900">
                <a:solidFill>
                  <a:schemeClr val="tx1"/>
                </a:solidFill>
                <a:latin typeface="Trebuchet MS" panose="020B0603020202020204" pitchFamily="34" charset="0"/>
              </a:defRPr>
            </a:lvl4pPr>
            <a:lvl5pPr marL="2532063" indent="-280988">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5pPr>
            <a:lvl6pPr marL="2989263" indent="-280988"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6pPr>
            <a:lvl7pPr marL="3446463" indent="-280988"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7pPr>
            <a:lvl8pPr marL="3903663" indent="-280988"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8pPr>
            <a:lvl9pPr marL="4360863" indent="-280988"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9pPr>
          </a:lstStyle>
          <a:p>
            <a:pPr marL="0" lvl="1" algn="just">
              <a:lnSpc>
                <a:spcPct val="110000"/>
              </a:lnSpc>
              <a:buSzPct val="70000"/>
              <a:buFont typeface="Wingdings" panose="05000000000000000000" pitchFamily="2" charset="2"/>
              <a:buNone/>
            </a:pPr>
            <a:r>
              <a:rPr lang="it-IT" altLang="it-IT" sz="1400" b="1">
                <a:latin typeface="Segoe Print" panose="02000600000000000000" pitchFamily="2" charset="0"/>
              </a:rPr>
              <a:t>Integrazione obbligatoria</a:t>
            </a:r>
            <a:endParaRPr lang="it-IT" altLang="en-US" sz="1400">
              <a:ea typeface="ＭＳ Ｐゴシック" panose="020B0600070205080204" pitchFamily="34" charset="-128"/>
              <a:cs typeface="Arial" panose="020B0604020202020204" pitchFamily="34" charset="0"/>
            </a:endParaRPr>
          </a:p>
        </p:txBody>
      </p:sp>
      <p:sp>
        <p:nvSpPr>
          <p:cNvPr id="24653" name="Titolo 2">
            <a:extLst>
              <a:ext uri="{FF2B5EF4-FFF2-40B4-BE49-F238E27FC236}">
                <a16:creationId xmlns:a16="http://schemas.microsoft.com/office/drawing/2014/main" id="{FC26C3D5-4994-646E-3B76-F5DEEEC10951}"/>
              </a:ext>
            </a:extLst>
          </p:cNvPr>
          <p:cNvSpPr>
            <a:spLocks noGrp="1" noChangeArrowheads="1"/>
          </p:cNvSpPr>
          <p:nvPr>
            <p:ph type="title"/>
          </p:nvPr>
        </p:nvSpPr>
        <p:spPr bwMode="auto">
          <a:xfrm>
            <a:off x="615950" y="107950"/>
            <a:ext cx="10979150" cy="428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it-IT" altLang="it-IT"/>
              <a:t>FOCUS SU ALCUNI SERVIZI (5/6)</a:t>
            </a:r>
          </a:p>
        </p:txBody>
      </p:sp>
      <p:sp>
        <p:nvSpPr>
          <p:cNvPr id="11" name="Segnaposto contenuto 5">
            <a:extLst>
              <a:ext uri="{FF2B5EF4-FFF2-40B4-BE49-F238E27FC236}">
                <a16:creationId xmlns:a16="http://schemas.microsoft.com/office/drawing/2014/main" id="{489488A5-0E21-CE04-026D-ADCC8F0D1BF2}"/>
              </a:ext>
            </a:extLst>
          </p:cNvPr>
          <p:cNvSpPr txBox="1">
            <a:spLocks noChangeArrowheads="1"/>
          </p:cNvSpPr>
          <p:nvPr/>
        </p:nvSpPr>
        <p:spPr bwMode="auto">
          <a:xfrm>
            <a:off x="493714" y="681038"/>
            <a:ext cx="10979150" cy="925512"/>
          </a:xfrm>
          <a:prstGeom prst="rect">
            <a:avLst/>
          </a:prstGeom>
          <a:noFill/>
          <a:ln>
            <a:noFill/>
          </a:ln>
        </p:spPr>
        <p:txBody>
          <a:bodyPr/>
          <a:lstStyle>
            <a:lvl1pPr marL="220663" indent="-220663" algn="just" rtl="0" eaLnBrk="0" fontAlgn="base" hangingPunct="0">
              <a:lnSpc>
                <a:spcPct val="110000"/>
              </a:lnSpc>
              <a:spcBef>
                <a:spcPct val="20000"/>
              </a:spcBef>
              <a:spcAft>
                <a:spcPct val="0"/>
              </a:spcAft>
              <a:buClr>
                <a:srgbClr val="CC0000"/>
              </a:buClr>
              <a:buChar char="•"/>
              <a:defRPr sz="1700">
                <a:solidFill>
                  <a:schemeClr val="tx1"/>
                </a:solidFill>
                <a:latin typeface="Century Gothic" panose="020B0502020202020204" pitchFamily="34" charset="0"/>
                <a:ea typeface="+mn-ea"/>
                <a:cs typeface="+mn-cs"/>
              </a:defRPr>
            </a:lvl1pPr>
            <a:lvl2pPr marL="663575" indent="-222250" algn="l" rtl="0" eaLnBrk="0" fontAlgn="base" hangingPunct="0">
              <a:spcBef>
                <a:spcPct val="20000"/>
              </a:spcBef>
              <a:spcAft>
                <a:spcPct val="0"/>
              </a:spcAft>
              <a:buClr>
                <a:srgbClr val="CC0000"/>
              </a:buClr>
              <a:buSzPct val="55000"/>
              <a:buFont typeface="Wingdings" panose="05000000000000000000" pitchFamily="2" charset="2"/>
              <a:buChar char="¡"/>
              <a:defRPr sz="1700">
                <a:solidFill>
                  <a:schemeClr val="tx1"/>
                </a:solidFill>
                <a:latin typeface="Century Gothic" panose="020B0502020202020204" pitchFamily="34" charset="0"/>
              </a:defRPr>
            </a:lvl2pPr>
            <a:lvl3pPr marL="1436688" indent="-280988" algn="l" rtl="0" eaLnBrk="0" fontAlgn="base" hangingPunct="0">
              <a:spcBef>
                <a:spcPct val="20000"/>
              </a:spcBef>
              <a:spcAft>
                <a:spcPct val="0"/>
              </a:spcAft>
              <a:buClr>
                <a:srgbClr val="CC0000"/>
              </a:buClr>
              <a:buSzPct val="70000"/>
              <a:buFont typeface="Wingdings" panose="05000000000000000000" pitchFamily="2" charset="2"/>
              <a:buChar char="o"/>
              <a:defRPr sz="1700">
                <a:solidFill>
                  <a:schemeClr val="tx1"/>
                </a:solidFill>
                <a:latin typeface="Century Gothic" panose="020B0502020202020204" pitchFamily="34" charset="0"/>
              </a:defRPr>
            </a:lvl3pPr>
            <a:lvl4pPr marL="1968500" indent="-280988" algn="l" rtl="0" eaLnBrk="0" fontAlgn="base" hangingPunct="0">
              <a:spcBef>
                <a:spcPct val="20000"/>
              </a:spcBef>
              <a:spcAft>
                <a:spcPct val="0"/>
              </a:spcAft>
              <a:buClr>
                <a:srgbClr val="CC0000"/>
              </a:buClr>
              <a:buSzPct val="70000"/>
              <a:buFont typeface="Wingdings" panose="05000000000000000000" pitchFamily="2" charset="2"/>
              <a:buChar char="n"/>
              <a:defRPr sz="1700">
                <a:solidFill>
                  <a:schemeClr val="tx1"/>
                </a:solidFill>
                <a:latin typeface="Century Gothic" panose="020B0502020202020204" pitchFamily="34" charset="0"/>
              </a:defRPr>
            </a:lvl4pPr>
            <a:lvl5pPr marL="2532063" indent="-280988" algn="l" rtl="0" eaLnBrk="0" fontAlgn="base" hangingPunct="0">
              <a:spcBef>
                <a:spcPct val="20000"/>
              </a:spcBef>
              <a:spcAft>
                <a:spcPct val="0"/>
              </a:spcAft>
              <a:buClr>
                <a:srgbClr val="CC0000"/>
              </a:buClr>
              <a:buSzPct val="70000"/>
              <a:buFont typeface="Wingdings" panose="05000000000000000000" pitchFamily="2" charset="2"/>
              <a:buChar char="o"/>
              <a:defRPr sz="1700">
                <a:solidFill>
                  <a:schemeClr val="tx1"/>
                </a:solidFill>
                <a:latin typeface="Century Gothic" panose="020B0502020202020204" pitchFamily="34" charset="0"/>
              </a:defRPr>
            </a:lvl5pPr>
            <a:lvl6pPr marL="3094970"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6pPr>
            <a:lvl7pPr marL="3657691"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7pPr>
            <a:lvl8pPr marL="4220413"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8pPr>
            <a:lvl9pPr marL="4783135"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9pPr>
          </a:lstStyle>
          <a:p>
            <a:pPr>
              <a:buSzPct val="70000"/>
              <a:buFont typeface="Wingdings" panose="05000000000000000000" pitchFamily="2" charset="2"/>
              <a:buNone/>
              <a:defRPr/>
            </a:pPr>
            <a:r>
              <a:rPr lang="it-IT" altLang="it-IT" sz="1600" b="1" dirty="0">
                <a:solidFill>
                  <a:srgbClr val="00B0F0"/>
                </a:solidFill>
                <a:latin typeface="Segoe Print" panose="02000600000000000000" pitchFamily="2" charset="0"/>
              </a:rPr>
              <a:t>Focus sulla distribuzione della biancheria confezionata (3/3)</a:t>
            </a:r>
          </a:p>
          <a:p>
            <a:pPr marL="0" indent="0">
              <a:buFontTx/>
              <a:buNone/>
              <a:defRPr/>
            </a:pPr>
            <a:r>
              <a:rPr lang="it-IT" sz="1600" dirty="0">
                <a:solidFill>
                  <a:srgbClr val="000000"/>
                </a:solidFill>
                <a:ea typeface="Calibri" panose="020F0502020204030204" pitchFamily="34" charset="0"/>
              </a:rPr>
              <a:t>Di seguito si dà evidenza dell’attuale livello di automazione (mappatura) e delle integrazioni obbligatorie e facoltative per ciascuna Azienda:</a:t>
            </a:r>
          </a:p>
        </p:txBody>
      </p:sp>
      <p:graphicFrame>
        <p:nvGraphicFramePr>
          <p:cNvPr id="14" name="Table 13">
            <a:extLst>
              <a:ext uri="{FF2B5EF4-FFF2-40B4-BE49-F238E27FC236}">
                <a16:creationId xmlns:a16="http://schemas.microsoft.com/office/drawing/2014/main" id="{EABCA17C-C4E9-EC16-3AB6-7D0F6BCB0D4E}"/>
              </a:ext>
            </a:extLst>
          </p:cNvPr>
          <p:cNvGraphicFramePr>
            <a:graphicFrameLocks noGrp="1"/>
          </p:cNvGraphicFramePr>
          <p:nvPr/>
        </p:nvGraphicFramePr>
        <p:xfrm>
          <a:off x="695325" y="5722938"/>
          <a:ext cx="7737474" cy="685804"/>
        </p:xfrm>
        <a:graphic>
          <a:graphicData uri="http://schemas.openxmlformats.org/drawingml/2006/table">
            <a:tbl>
              <a:tblPr firstRow="1" bandRow="1">
                <a:tableStyleId>{5C22544A-7EE6-4342-B048-85BDC9FD1C3A}</a:tableStyleId>
              </a:tblPr>
              <a:tblGrid>
                <a:gridCol w="2027086">
                  <a:extLst>
                    <a:ext uri="{9D8B030D-6E8A-4147-A177-3AD203B41FA5}">
                      <a16:colId xmlns:a16="http://schemas.microsoft.com/office/drawing/2014/main" val="20000"/>
                    </a:ext>
                  </a:extLst>
                </a:gridCol>
                <a:gridCol w="2784068">
                  <a:extLst>
                    <a:ext uri="{9D8B030D-6E8A-4147-A177-3AD203B41FA5}">
                      <a16:colId xmlns:a16="http://schemas.microsoft.com/office/drawing/2014/main" val="20001"/>
                    </a:ext>
                  </a:extLst>
                </a:gridCol>
                <a:gridCol w="2926320">
                  <a:extLst>
                    <a:ext uri="{9D8B030D-6E8A-4147-A177-3AD203B41FA5}">
                      <a16:colId xmlns:a16="http://schemas.microsoft.com/office/drawing/2014/main" val="20002"/>
                    </a:ext>
                  </a:extLst>
                </a:gridCol>
              </a:tblGrid>
              <a:tr h="426720">
                <a:tc>
                  <a:txBody>
                    <a:bodyPr/>
                    <a:lstStyle/>
                    <a:p>
                      <a:r>
                        <a:rPr lang="it-IT" sz="1100" dirty="0">
                          <a:solidFill>
                            <a:schemeClr val="tx1"/>
                          </a:solidFill>
                          <a:latin typeface="Century Gothic" panose="020B0502020202020204" pitchFamily="34" charset="0"/>
                        </a:rPr>
                        <a:t>AZIENDA SANITARIA</a:t>
                      </a:r>
                    </a:p>
                  </a:txBody>
                  <a:tcPr marL="91434" marR="91434" marT="45721" marB="45721" anchor="ctr">
                    <a:lnR w="12700" cap="flat" cmpd="sng" algn="ctr">
                      <a:solidFill>
                        <a:schemeClr val="bg1"/>
                      </a:solidFill>
                      <a:prstDash val="solid"/>
                      <a:round/>
                      <a:headEnd type="none" w="med" len="med"/>
                      <a:tailEnd type="none" w="med" len="med"/>
                    </a:lnR>
                    <a:solidFill>
                      <a:schemeClr val="bg1">
                        <a:lumMod val="85000"/>
                      </a:schemeClr>
                    </a:solidFill>
                  </a:tcPr>
                </a:tc>
                <a:tc>
                  <a:txBody>
                    <a:bodyPr/>
                    <a:lstStyle/>
                    <a:p>
                      <a:pPr algn="ctr"/>
                      <a:r>
                        <a:rPr lang="it-IT" sz="1100" dirty="0">
                          <a:latin typeface="Century Gothic" panose="020B0502020202020204" pitchFamily="34" charset="0"/>
                        </a:rPr>
                        <a:t>N. SEDI INDIVIDUATE DA SERVIRE CON DISTRIBUTORI AUTOMATIZZATI</a:t>
                      </a:r>
                    </a:p>
                  </a:txBody>
                  <a:tcPr marL="91434" marR="91434" marT="45721" marB="45721"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F0"/>
                    </a:solidFill>
                  </a:tcPr>
                </a:tc>
                <a:tc>
                  <a:txBody>
                    <a:bodyPr/>
                    <a:lstStyle/>
                    <a:p>
                      <a:pPr algn="ctr"/>
                      <a:r>
                        <a:rPr lang="it-IT" sz="1100" dirty="0">
                          <a:latin typeface="Century Gothic" panose="020B0502020202020204" pitchFamily="34" charset="0"/>
                        </a:rPr>
                        <a:t>N. PERSONE DA SERVIRE</a:t>
                      </a:r>
                    </a:p>
                  </a:txBody>
                  <a:tcPr marL="91434" marR="91434" marT="45721" marB="45721"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F0"/>
                    </a:solidFill>
                  </a:tcPr>
                </a:tc>
                <a:extLst>
                  <a:ext uri="{0D108BD9-81ED-4DB2-BD59-A6C34878D82A}">
                    <a16:rowId xmlns:a16="http://schemas.microsoft.com/office/drawing/2014/main" val="10000"/>
                  </a:ext>
                </a:extLst>
              </a:tr>
              <a:tr h="259080">
                <a:tc>
                  <a:txBody>
                    <a:bodyPr/>
                    <a:lstStyle/>
                    <a:p>
                      <a:r>
                        <a:rPr lang="it-IT" sz="1100" b="1" dirty="0">
                          <a:solidFill>
                            <a:schemeClr val="tx1"/>
                          </a:solidFill>
                          <a:latin typeface="Century Gothic" panose="020B0502020202020204" pitchFamily="34" charset="0"/>
                        </a:rPr>
                        <a:t>AUSL BOLOGNA</a:t>
                      </a:r>
                    </a:p>
                  </a:txBody>
                  <a:tcPr marL="91434" marR="91434" marT="45721" marB="45721" anchor="ctr">
                    <a:solidFill>
                      <a:schemeClr val="bg1">
                        <a:lumMod val="85000"/>
                      </a:schemeClr>
                    </a:solidFill>
                  </a:tcPr>
                </a:tc>
                <a:tc>
                  <a:txBody>
                    <a:bodyPr/>
                    <a:lstStyle/>
                    <a:p>
                      <a:pPr marL="0" indent="0" algn="ctr">
                        <a:buFont typeface="Arial" panose="020B0604020202020204" pitchFamily="34" charset="0"/>
                        <a:buNone/>
                      </a:pPr>
                      <a:r>
                        <a:rPr lang="it-IT" sz="1100" b="1" dirty="0">
                          <a:solidFill>
                            <a:schemeClr val="tx1"/>
                          </a:solidFill>
                          <a:latin typeface="Century Gothic" panose="020B0502020202020204" pitchFamily="34" charset="0"/>
                        </a:rPr>
                        <a:t>10 sedi</a:t>
                      </a:r>
                    </a:p>
                  </a:txBody>
                  <a:tcPr marL="91434" marR="91434" marT="45721" marB="45721" anchor="ctr">
                    <a:lnT w="38100" cap="flat" cmpd="sng" algn="ctr">
                      <a:solidFill>
                        <a:schemeClr val="bg1"/>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marL="0" indent="0" algn="ctr">
                        <a:buFont typeface="Arial" panose="020B0604020202020204" pitchFamily="34" charset="0"/>
                        <a:buNone/>
                      </a:pPr>
                      <a:r>
                        <a:rPr lang="it-IT" sz="1100" b="1" dirty="0">
                          <a:solidFill>
                            <a:schemeClr val="tx1"/>
                          </a:solidFill>
                          <a:latin typeface="Century Gothic" panose="020B0502020202020204" pitchFamily="34" charset="0"/>
                        </a:rPr>
                        <a:t>Circa 200</a:t>
                      </a:r>
                    </a:p>
                  </a:txBody>
                  <a:tcPr marL="91434" marR="91434" marT="45721" marB="45721" anchor="ctr">
                    <a:lnT w="38100" cap="flat" cmpd="sng" algn="ctr">
                      <a:solidFill>
                        <a:schemeClr val="bg1"/>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24674" name="Segnaposto contenuto 5">
            <a:extLst>
              <a:ext uri="{FF2B5EF4-FFF2-40B4-BE49-F238E27FC236}">
                <a16:creationId xmlns:a16="http://schemas.microsoft.com/office/drawing/2014/main" id="{0B8E963D-F575-E95D-191E-E96FE2E1CD99}"/>
              </a:ext>
            </a:extLst>
          </p:cNvPr>
          <p:cNvSpPr txBox="1">
            <a:spLocks noChangeArrowheads="1"/>
          </p:cNvSpPr>
          <p:nvPr/>
        </p:nvSpPr>
        <p:spPr bwMode="auto">
          <a:xfrm>
            <a:off x="604838" y="5340350"/>
            <a:ext cx="10979150"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20663" indent="-220663">
              <a:spcBef>
                <a:spcPct val="20000"/>
              </a:spcBef>
              <a:buClr>
                <a:srgbClr val="CC0000"/>
              </a:buClr>
              <a:buChar char="•"/>
              <a:defRPr sz="2000">
                <a:solidFill>
                  <a:schemeClr val="tx1"/>
                </a:solidFill>
                <a:latin typeface="Century Gothic" panose="020B0502020202020204" pitchFamily="34" charset="0"/>
              </a:defRPr>
            </a:lvl1pPr>
            <a:lvl2pPr>
              <a:spcBef>
                <a:spcPct val="20000"/>
              </a:spcBef>
              <a:buClr>
                <a:srgbClr val="CC0000"/>
              </a:buClr>
              <a:buSzPct val="55000"/>
              <a:buFont typeface="Wingdings" panose="05000000000000000000" pitchFamily="2" charset="2"/>
              <a:buChar char="¡"/>
              <a:defRPr sz="2000">
                <a:solidFill>
                  <a:schemeClr val="tx1"/>
                </a:solidFill>
                <a:latin typeface="Century Gothic" panose="020B0502020202020204" pitchFamily="34" charset="0"/>
              </a:defRPr>
            </a:lvl2pPr>
            <a:lvl3pPr marL="1436688" indent="-280988">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3pPr>
            <a:lvl4pPr marL="1968500" indent="-280988">
              <a:spcBef>
                <a:spcPct val="20000"/>
              </a:spcBef>
              <a:buClr>
                <a:srgbClr val="CC0000"/>
              </a:buClr>
              <a:buSzPct val="70000"/>
              <a:buFont typeface="Wingdings" panose="05000000000000000000" pitchFamily="2" charset="2"/>
              <a:buChar char="n"/>
              <a:defRPr sz="1900">
                <a:solidFill>
                  <a:schemeClr val="tx1"/>
                </a:solidFill>
                <a:latin typeface="Trebuchet MS" panose="020B0603020202020204" pitchFamily="34" charset="0"/>
              </a:defRPr>
            </a:lvl4pPr>
            <a:lvl5pPr marL="2532063" indent="-280988">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5pPr>
            <a:lvl6pPr marL="2989263" indent="-280988"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6pPr>
            <a:lvl7pPr marL="3446463" indent="-280988"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7pPr>
            <a:lvl8pPr marL="3903663" indent="-280988"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8pPr>
            <a:lvl9pPr marL="4360863" indent="-280988"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9pPr>
          </a:lstStyle>
          <a:p>
            <a:pPr marL="0" lvl="1" algn="just">
              <a:lnSpc>
                <a:spcPct val="110000"/>
              </a:lnSpc>
              <a:buSzPct val="70000"/>
              <a:buFont typeface="Wingdings" panose="05000000000000000000" pitchFamily="2" charset="2"/>
              <a:buNone/>
            </a:pPr>
            <a:r>
              <a:rPr lang="it-IT" altLang="it-IT" sz="1400" b="1">
                <a:latin typeface="Segoe Print" panose="02000600000000000000" pitchFamily="2" charset="0"/>
              </a:rPr>
              <a:t>Integrazione facoltativa</a:t>
            </a:r>
            <a:endParaRPr lang="it-IT" altLang="en-US" sz="1400">
              <a:ea typeface="ＭＳ Ｐゴシック" panose="020B0600070205080204" pitchFamily="34" charset="-128"/>
              <a:cs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contenuto 5">
            <a:extLst>
              <a:ext uri="{FF2B5EF4-FFF2-40B4-BE49-F238E27FC236}">
                <a16:creationId xmlns:a16="http://schemas.microsoft.com/office/drawing/2014/main" id="{589A18B0-8D72-3C09-23CE-D201DEB664B7}"/>
              </a:ext>
            </a:extLst>
          </p:cNvPr>
          <p:cNvSpPr txBox="1">
            <a:spLocks noChangeArrowheads="1"/>
          </p:cNvSpPr>
          <p:nvPr/>
        </p:nvSpPr>
        <p:spPr bwMode="auto">
          <a:xfrm>
            <a:off x="606425" y="690563"/>
            <a:ext cx="10979150" cy="5629275"/>
          </a:xfrm>
          <a:prstGeom prst="rect">
            <a:avLst/>
          </a:prstGeom>
          <a:noFill/>
          <a:ln>
            <a:noFill/>
          </a:ln>
        </p:spPr>
        <p:txBody>
          <a:bodyPr/>
          <a:lstStyle>
            <a:lvl1pPr marL="220663" indent="-220663" algn="just" rtl="0" eaLnBrk="0" fontAlgn="base" hangingPunct="0">
              <a:lnSpc>
                <a:spcPct val="110000"/>
              </a:lnSpc>
              <a:spcBef>
                <a:spcPct val="20000"/>
              </a:spcBef>
              <a:spcAft>
                <a:spcPct val="0"/>
              </a:spcAft>
              <a:buClr>
                <a:srgbClr val="CC0000"/>
              </a:buClr>
              <a:buChar char="•"/>
              <a:defRPr sz="1700">
                <a:solidFill>
                  <a:schemeClr val="tx1"/>
                </a:solidFill>
                <a:latin typeface="Century Gothic" panose="020B0502020202020204" pitchFamily="34" charset="0"/>
                <a:ea typeface="+mn-ea"/>
                <a:cs typeface="+mn-cs"/>
              </a:defRPr>
            </a:lvl1pPr>
            <a:lvl2pPr marL="663575" indent="-222250" algn="l" rtl="0" eaLnBrk="0" fontAlgn="base" hangingPunct="0">
              <a:spcBef>
                <a:spcPct val="20000"/>
              </a:spcBef>
              <a:spcAft>
                <a:spcPct val="0"/>
              </a:spcAft>
              <a:buClr>
                <a:srgbClr val="CC0000"/>
              </a:buClr>
              <a:buSzPct val="55000"/>
              <a:buFont typeface="Wingdings" panose="05000000000000000000" pitchFamily="2" charset="2"/>
              <a:buChar char="¡"/>
              <a:defRPr sz="1700">
                <a:solidFill>
                  <a:schemeClr val="tx1"/>
                </a:solidFill>
                <a:latin typeface="Century Gothic" panose="020B0502020202020204" pitchFamily="34" charset="0"/>
              </a:defRPr>
            </a:lvl2pPr>
            <a:lvl3pPr marL="1436688" indent="-280988" algn="l" rtl="0" eaLnBrk="0" fontAlgn="base" hangingPunct="0">
              <a:spcBef>
                <a:spcPct val="20000"/>
              </a:spcBef>
              <a:spcAft>
                <a:spcPct val="0"/>
              </a:spcAft>
              <a:buClr>
                <a:srgbClr val="CC0000"/>
              </a:buClr>
              <a:buSzPct val="70000"/>
              <a:buFont typeface="Wingdings" panose="05000000000000000000" pitchFamily="2" charset="2"/>
              <a:buChar char="o"/>
              <a:defRPr sz="1700">
                <a:solidFill>
                  <a:schemeClr val="tx1"/>
                </a:solidFill>
                <a:latin typeface="Century Gothic" panose="020B0502020202020204" pitchFamily="34" charset="0"/>
              </a:defRPr>
            </a:lvl3pPr>
            <a:lvl4pPr marL="1968500" indent="-280988" algn="l" rtl="0" eaLnBrk="0" fontAlgn="base" hangingPunct="0">
              <a:spcBef>
                <a:spcPct val="20000"/>
              </a:spcBef>
              <a:spcAft>
                <a:spcPct val="0"/>
              </a:spcAft>
              <a:buClr>
                <a:srgbClr val="CC0000"/>
              </a:buClr>
              <a:buSzPct val="70000"/>
              <a:buFont typeface="Wingdings" panose="05000000000000000000" pitchFamily="2" charset="2"/>
              <a:buChar char="n"/>
              <a:defRPr sz="1700">
                <a:solidFill>
                  <a:schemeClr val="tx1"/>
                </a:solidFill>
                <a:latin typeface="Century Gothic" panose="020B0502020202020204" pitchFamily="34" charset="0"/>
              </a:defRPr>
            </a:lvl4pPr>
            <a:lvl5pPr marL="2532063" indent="-280988" algn="l" rtl="0" eaLnBrk="0" fontAlgn="base" hangingPunct="0">
              <a:spcBef>
                <a:spcPct val="20000"/>
              </a:spcBef>
              <a:spcAft>
                <a:spcPct val="0"/>
              </a:spcAft>
              <a:buClr>
                <a:srgbClr val="CC0000"/>
              </a:buClr>
              <a:buSzPct val="70000"/>
              <a:buFont typeface="Wingdings" panose="05000000000000000000" pitchFamily="2" charset="2"/>
              <a:buChar char="o"/>
              <a:defRPr sz="1700">
                <a:solidFill>
                  <a:schemeClr val="tx1"/>
                </a:solidFill>
                <a:latin typeface="Century Gothic" panose="020B0502020202020204" pitchFamily="34" charset="0"/>
              </a:defRPr>
            </a:lvl5pPr>
            <a:lvl6pPr marL="3094970"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6pPr>
            <a:lvl7pPr marL="3657691"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7pPr>
            <a:lvl8pPr marL="4220413"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8pPr>
            <a:lvl9pPr marL="4783135"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9pPr>
          </a:lstStyle>
          <a:p>
            <a:pPr>
              <a:buSzPct val="70000"/>
              <a:buFont typeface="Wingdings" panose="05000000000000000000" pitchFamily="2" charset="2"/>
              <a:buNone/>
              <a:defRPr/>
            </a:pPr>
            <a:r>
              <a:rPr lang="it-IT" altLang="it-IT" sz="1600" b="1" dirty="0">
                <a:solidFill>
                  <a:srgbClr val="006600"/>
                </a:solidFill>
                <a:latin typeface="Segoe Print" panose="02000600000000000000" pitchFamily="2" charset="0"/>
              </a:rPr>
              <a:t>Focus sul sistema di tracciabilità e sul sistema informativo</a:t>
            </a:r>
          </a:p>
          <a:p>
            <a:pPr marL="0" indent="0">
              <a:buFontTx/>
              <a:buNone/>
              <a:defRPr/>
            </a:pPr>
            <a:endParaRPr lang="it-IT" sz="1500" dirty="0">
              <a:solidFill>
                <a:srgbClr val="000000"/>
              </a:solidFill>
              <a:ea typeface="Calibri" panose="020F0502020204030204" pitchFamily="34" charset="0"/>
            </a:endParaRPr>
          </a:p>
          <a:p>
            <a:pPr marL="0" indent="0">
              <a:buFontTx/>
              <a:buNone/>
              <a:defRPr/>
            </a:pPr>
            <a:r>
              <a:rPr lang="it-IT" sz="1500" dirty="0">
                <a:solidFill>
                  <a:srgbClr val="000000"/>
                </a:solidFill>
                <a:ea typeface="Calibri" panose="020F0502020204030204" pitchFamily="34" charset="0"/>
              </a:rPr>
              <a:t>In gara è previsto un </a:t>
            </a:r>
            <a:r>
              <a:rPr lang="it-IT" sz="1500" b="1" dirty="0">
                <a:solidFill>
                  <a:srgbClr val="000000"/>
                </a:solidFill>
                <a:ea typeface="Calibri" panose="020F0502020204030204" pitchFamily="34" charset="0"/>
              </a:rPr>
              <a:t>sistema di tracciabilità basato su microchip </a:t>
            </a:r>
            <a:r>
              <a:rPr lang="it-IT" sz="1500" dirty="0">
                <a:solidFill>
                  <a:srgbClr val="000000"/>
                </a:solidFill>
                <a:ea typeface="Calibri" panose="020F0502020204030204" pitchFamily="34" charset="0"/>
              </a:rPr>
              <a:t>(RFID- TAG) posizionati su tutti i tessili oggetto di noleggio (piana e confezionata) e l’offerta di un </a:t>
            </a:r>
            <a:r>
              <a:rPr lang="it-IT" sz="1500" b="1" dirty="0">
                <a:solidFill>
                  <a:srgbClr val="000000"/>
                </a:solidFill>
                <a:ea typeface="Calibri" panose="020F0502020204030204" pitchFamily="34" charset="0"/>
              </a:rPr>
              <a:t>sistema informativo </a:t>
            </a:r>
            <a:r>
              <a:rPr lang="it-IT" sz="1500" dirty="0">
                <a:solidFill>
                  <a:srgbClr val="000000"/>
                </a:solidFill>
                <a:ea typeface="Calibri" panose="020F0502020204030204" pitchFamily="34" charset="0"/>
              </a:rPr>
              <a:t>web </a:t>
            </a:r>
            <a:r>
              <a:rPr lang="it-IT" sz="1500" dirty="0" err="1">
                <a:solidFill>
                  <a:srgbClr val="000000"/>
                </a:solidFill>
                <a:ea typeface="Calibri" panose="020F0502020204030204" pitchFamily="34" charset="0"/>
              </a:rPr>
              <a:t>based</a:t>
            </a:r>
            <a:r>
              <a:rPr lang="it-IT" sz="1500" dirty="0">
                <a:solidFill>
                  <a:srgbClr val="000000"/>
                </a:solidFill>
                <a:ea typeface="Calibri" panose="020F0502020204030204" pitchFamily="34" charset="0"/>
              </a:rPr>
              <a:t>.</a:t>
            </a:r>
          </a:p>
          <a:p>
            <a:pPr marL="0" indent="0">
              <a:buFontTx/>
              <a:buNone/>
              <a:defRPr/>
            </a:pPr>
            <a:r>
              <a:rPr lang="it-IT" sz="1500" dirty="0">
                <a:solidFill>
                  <a:srgbClr val="000000"/>
                </a:solidFill>
                <a:ea typeface="Calibri" panose="020F0502020204030204" pitchFamily="34" charset="0"/>
              </a:rPr>
              <a:t>Il sistema di tracciabilità permetterà alle Aziende Sanitarie, tramite l’accesso al sistema informativo di reperire tutte le informazioni relative allo svolgimento del servizio a garanzia di un controllo, risparmio di gestione, efficienza e sicurezza del servizio. </a:t>
            </a:r>
          </a:p>
          <a:p>
            <a:pPr marL="0" indent="0">
              <a:buFontTx/>
              <a:buNone/>
              <a:defRPr/>
            </a:pPr>
            <a:r>
              <a:rPr lang="it-IT" sz="1500" b="1" dirty="0">
                <a:solidFill>
                  <a:srgbClr val="000000"/>
                </a:solidFill>
                <a:ea typeface="Calibri" panose="020F0502020204030204" pitchFamily="34" charset="0"/>
              </a:rPr>
              <a:t>Vantaggi connessi all’utilizzo del sistema di tracciabilità e del servizio informativo:</a:t>
            </a:r>
            <a:endParaRPr lang="it-IT" sz="1500" dirty="0">
              <a:solidFill>
                <a:srgbClr val="000000"/>
              </a:solidFill>
              <a:ea typeface="Calibri" panose="020F0502020204030204" pitchFamily="34" charset="0"/>
            </a:endParaRPr>
          </a:p>
          <a:p>
            <a:pPr>
              <a:lnSpc>
                <a:spcPct val="100000"/>
              </a:lnSpc>
              <a:defRPr/>
            </a:pPr>
            <a:r>
              <a:rPr lang="it-IT" sz="1500" dirty="0">
                <a:solidFill>
                  <a:srgbClr val="000000"/>
                </a:solidFill>
                <a:ea typeface="Calibri" panose="020F0502020204030204" pitchFamily="34" charset="0"/>
              </a:rPr>
              <a:t>efficienza del servizio, permettendo la </a:t>
            </a:r>
            <a:r>
              <a:rPr lang="it-IT" sz="1500" b="1" dirty="0">
                <a:solidFill>
                  <a:srgbClr val="000000"/>
                </a:solidFill>
                <a:ea typeface="Calibri" panose="020F0502020204030204" pitchFamily="34" charset="0"/>
              </a:rPr>
              <a:t>riduzione dei capi dispersi </a:t>
            </a:r>
            <a:r>
              <a:rPr lang="it-IT" sz="1500" dirty="0">
                <a:solidFill>
                  <a:srgbClr val="000000"/>
                </a:solidFill>
                <a:ea typeface="Calibri" panose="020F0502020204030204" pitchFamily="34" charset="0"/>
              </a:rPr>
              <a:t>(la tracciabilità permette di conoscere in ogni momento la collocazione del capo), tracciandone il percorso: consegna &gt; utilizzo &gt; ritiro e ricondizionamento &gt; riconsegna</a:t>
            </a:r>
          </a:p>
          <a:p>
            <a:pPr>
              <a:lnSpc>
                <a:spcPct val="100000"/>
              </a:lnSpc>
              <a:defRPr/>
            </a:pPr>
            <a:r>
              <a:rPr lang="it-IT" sz="1500" dirty="0">
                <a:solidFill>
                  <a:srgbClr val="000000"/>
                </a:solidFill>
                <a:ea typeface="Calibri" panose="020F0502020204030204" pitchFamily="34" charset="0"/>
              </a:rPr>
              <a:t>definire la </a:t>
            </a:r>
            <a:r>
              <a:rPr lang="it-IT" sz="1500" b="1" dirty="0">
                <a:solidFill>
                  <a:srgbClr val="000000"/>
                </a:solidFill>
                <a:ea typeface="Calibri" panose="020F0502020204030204" pitchFamily="34" charset="0"/>
              </a:rPr>
              <a:t>giusta dotazione di un centro di utilizzo </a:t>
            </a:r>
            <a:r>
              <a:rPr lang="it-IT" sz="1500" dirty="0">
                <a:solidFill>
                  <a:srgbClr val="000000"/>
                </a:solidFill>
                <a:ea typeface="Calibri" panose="020F0502020204030204" pitchFamily="34" charset="0"/>
              </a:rPr>
              <a:t>(riducendo la quantità di capi dove risulta esserci un eccesso o al contrario aumentando la dotazione iniziale ove questa risulti insufficiente a svolgere l’attività alberghiera e giornaliera dell’Azienda Sanitaria). </a:t>
            </a:r>
            <a:endParaRPr lang="en-US" sz="1500" dirty="0">
              <a:solidFill>
                <a:srgbClr val="000000"/>
              </a:solidFill>
              <a:ea typeface="Calibri" panose="020F0502020204030204" pitchFamily="34" charset="0"/>
            </a:endParaRPr>
          </a:p>
          <a:p>
            <a:pPr>
              <a:lnSpc>
                <a:spcPct val="100000"/>
              </a:lnSpc>
              <a:defRPr/>
            </a:pPr>
            <a:r>
              <a:rPr lang="it-IT" sz="1500" b="1" dirty="0">
                <a:solidFill>
                  <a:srgbClr val="000000"/>
                </a:solidFill>
              </a:rPr>
              <a:t>rilevamento in tempo reale dei dati relativi alla movimentazione</a:t>
            </a:r>
            <a:r>
              <a:rPr lang="it-IT" sz="1500" dirty="0">
                <a:solidFill>
                  <a:srgbClr val="000000"/>
                </a:solidFill>
              </a:rPr>
              <a:t> della biancheria (compresa la </a:t>
            </a:r>
            <a:r>
              <a:rPr lang="it-IT" sz="1500" dirty="0" err="1">
                <a:solidFill>
                  <a:srgbClr val="000000"/>
                </a:solidFill>
              </a:rPr>
              <a:t>materasseria</a:t>
            </a:r>
            <a:r>
              <a:rPr lang="it-IT" sz="1500" dirty="0">
                <a:solidFill>
                  <a:srgbClr val="000000"/>
                </a:solidFill>
              </a:rPr>
              <a:t>);</a:t>
            </a:r>
            <a:endParaRPr lang="en-US" sz="1500" dirty="0">
              <a:solidFill>
                <a:srgbClr val="000000"/>
              </a:solidFill>
            </a:endParaRPr>
          </a:p>
          <a:p>
            <a:pPr>
              <a:lnSpc>
                <a:spcPct val="100000"/>
              </a:lnSpc>
              <a:defRPr/>
            </a:pPr>
            <a:r>
              <a:rPr lang="it-IT" sz="1500" dirty="0">
                <a:solidFill>
                  <a:srgbClr val="000000"/>
                </a:solidFill>
              </a:rPr>
              <a:t>consente al </a:t>
            </a:r>
            <a:r>
              <a:rPr lang="it-IT" sz="1500" b="1" dirty="0">
                <a:solidFill>
                  <a:srgbClr val="000000"/>
                </a:solidFill>
              </a:rPr>
              <a:t>Fornitore</a:t>
            </a:r>
            <a:r>
              <a:rPr lang="it-IT" sz="1500" dirty="0">
                <a:solidFill>
                  <a:srgbClr val="000000"/>
                </a:solidFill>
              </a:rPr>
              <a:t> </a:t>
            </a:r>
            <a:r>
              <a:rPr lang="it-IT" sz="1500" dirty="0">
                <a:solidFill>
                  <a:srgbClr val="000000"/>
                </a:solidFill>
                <a:ea typeface="Calibri" panose="020F0502020204030204" pitchFamily="34" charset="0"/>
              </a:rPr>
              <a:t>di </a:t>
            </a:r>
            <a:r>
              <a:rPr lang="it-IT" sz="1500" b="1" dirty="0">
                <a:solidFill>
                  <a:srgbClr val="000000"/>
                </a:solidFill>
                <a:ea typeface="Calibri" panose="020F0502020204030204" pitchFamily="34" charset="0"/>
              </a:rPr>
              <a:t>monitorare il suo patrimonio circolante </a:t>
            </a:r>
            <a:r>
              <a:rPr lang="it-IT" sz="1500" dirty="0">
                <a:solidFill>
                  <a:srgbClr val="000000"/>
                </a:solidFill>
                <a:ea typeface="Calibri" panose="020F0502020204030204" pitchFamily="34" charset="0"/>
              </a:rPr>
              <a:t>e </a:t>
            </a:r>
            <a:r>
              <a:rPr lang="it-IT" sz="1500" b="1" dirty="0">
                <a:solidFill>
                  <a:srgbClr val="000000"/>
                </a:solidFill>
                <a:ea typeface="Calibri" panose="020F0502020204030204" pitchFamily="34" charset="0"/>
              </a:rPr>
              <a:t>all’Azienda Sanitaria </a:t>
            </a:r>
            <a:r>
              <a:rPr lang="it-IT" sz="1500" dirty="0">
                <a:solidFill>
                  <a:srgbClr val="000000"/>
                </a:solidFill>
                <a:ea typeface="Calibri" panose="020F0502020204030204" pitchFamily="34" charset="0"/>
              </a:rPr>
              <a:t>di avere un </a:t>
            </a:r>
            <a:r>
              <a:rPr lang="it-IT" sz="1500" b="1" dirty="0">
                <a:solidFill>
                  <a:srgbClr val="000000"/>
                </a:solidFill>
                <a:ea typeface="Calibri" panose="020F0502020204030204" pitchFamily="34" charset="0"/>
              </a:rPr>
              <a:t>controllo sull’operato del Fornitore</a:t>
            </a:r>
            <a:r>
              <a:rPr lang="it-IT" sz="1500" dirty="0">
                <a:solidFill>
                  <a:srgbClr val="000000"/>
                </a:solidFill>
                <a:ea typeface="Calibri" panose="020F0502020204030204" pitchFamily="34" charset="0"/>
              </a:rPr>
              <a:t>.</a:t>
            </a:r>
            <a:r>
              <a:rPr lang="it-IT" sz="1500" dirty="0">
                <a:solidFill>
                  <a:srgbClr val="000000"/>
                </a:solidFill>
                <a:latin typeface="Arial" panose="020B0604020202020204" pitchFamily="34" charset="0"/>
                <a:ea typeface="Calibri" panose="020F0502020204030204" pitchFamily="34" charset="0"/>
              </a:rPr>
              <a:t> </a:t>
            </a:r>
            <a:endParaRPr lang="en-US" sz="1500" dirty="0">
              <a:solidFill>
                <a:srgbClr val="000000"/>
              </a:solidFill>
              <a:latin typeface="Times New Roman" panose="02020603050405020304" pitchFamily="18" charset="0"/>
              <a:ea typeface="Calibri" panose="020F0502020204030204" pitchFamily="34" charset="0"/>
            </a:endParaRPr>
          </a:p>
          <a:p>
            <a:pPr>
              <a:lnSpc>
                <a:spcPct val="100000"/>
              </a:lnSpc>
              <a:defRPr/>
            </a:pPr>
            <a:r>
              <a:rPr lang="it-IT" sz="1500" b="1" dirty="0">
                <a:solidFill>
                  <a:srgbClr val="000000"/>
                </a:solidFill>
              </a:rPr>
              <a:t>reperire</a:t>
            </a:r>
            <a:r>
              <a:rPr lang="it-IT" sz="1500" dirty="0">
                <a:solidFill>
                  <a:srgbClr val="000000"/>
                </a:solidFill>
              </a:rPr>
              <a:t> ogni tipo di informazione (da </a:t>
            </a:r>
            <a:r>
              <a:rPr lang="it-IT" sz="1500">
                <a:solidFill>
                  <a:srgbClr val="000000"/>
                </a:solidFill>
              </a:rPr>
              <a:t>parte della A.S.) </a:t>
            </a:r>
            <a:r>
              <a:rPr lang="it-IT" sz="1500" dirty="0">
                <a:solidFill>
                  <a:srgbClr val="000000"/>
                </a:solidFill>
              </a:rPr>
              <a:t>quali ad es. </a:t>
            </a:r>
            <a:r>
              <a:rPr lang="it-IT" sz="1500" b="1" dirty="0">
                <a:solidFill>
                  <a:srgbClr val="000000"/>
                </a:solidFill>
              </a:rPr>
              <a:t>schede tecniche </a:t>
            </a:r>
            <a:r>
              <a:rPr lang="it-IT" sz="1500" dirty="0">
                <a:solidFill>
                  <a:srgbClr val="000000"/>
                </a:solidFill>
              </a:rPr>
              <a:t>dei tessuti, dei detergenti, dei materassi, i risultati delle </a:t>
            </a:r>
            <a:r>
              <a:rPr lang="it-IT" sz="1500" b="1" dirty="0">
                <a:solidFill>
                  <a:srgbClr val="000000"/>
                </a:solidFill>
              </a:rPr>
              <a:t>attività di autocontrollo</a:t>
            </a:r>
            <a:r>
              <a:rPr lang="it-IT" sz="1500" dirty="0">
                <a:solidFill>
                  <a:srgbClr val="000000"/>
                </a:solidFill>
              </a:rPr>
              <a:t> e le </a:t>
            </a:r>
            <a:r>
              <a:rPr lang="it-IT" sz="1500" b="1" dirty="0">
                <a:solidFill>
                  <a:srgbClr val="000000"/>
                </a:solidFill>
              </a:rPr>
              <a:t>segnalazioni di non conformità</a:t>
            </a:r>
            <a:r>
              <a:rPr lang="it-IT" sz="1500" dirty="0">
                <a:solidFill>
                  <a:srgbClr val="000000"/>
                </a:solidFill>
              </a:rPr>
              <a:t> e i relativi interventi correttivi, etc.;</a:t>
            </a:r>
            <a:endParaRPr lang="en-US" sz="1500" dirty="0">
              <a:solidFill>
                <a:srgbClr val="000000"/>
              </a:solidFill>
            </a:endParaRPr>
          </a:p>
          <a:p>
            <a:pPr>
              <a:lnSpc>
                <a:spcPct val="100000"/>
              </a:lnSpc>
              <a:defRPr/>
            </a:pPr>
            <a:r>
              <a:rPr lang="en-US" sz="1500" dirty="0" err="1">
                <a:solidFill>
                  <a:srgbClr val="000000"/>
                </a:solidFill>
              </a:rPr>
              <a:t>Estrarre</a:t>
            </a:r>
            <a:r>
              <a:rPr lang="en-US" sz="1500" dirty="0">
                <a:solidFill>
                  <a:srgbClr val="000000"/>
                </a:solidFill>
              </a:rPr>
              <a:t> </a:t>
            </a:r>
            <a:r>
              <a:rPr lang="it-IT" sz="1500" b="1" dirty="0">
                <a:solidFill>
                  <a:srgbClr val="000000"/>
                </a:solidFill>
              </a:rPr>
              <a:t>reportistiche</a:t>
            </a:r>
            <a:r>
              <a:rPr lang="it-IT" sz="1500" dirty="0">
                <a:solidFill>
                  <a:srgbClr val="000000"/>
                </a:solidFill>
              </a:rPr>
              <a:t> varia come: quantità e tipologie di articoli, operatori vestiti, numero di cambi, ecc.</a:t>
            </a:r>
            <a:endParaRPr lang="en-US" sz="1500" dirty="0">
              <a:solidFill>
                <a:srgbClr val="000000"/>
              </a:solidFill>
            </a:endParaRPr>
          </a:p>
          <a:p>
            <a:pPr marL="0" indent="0">
              <a:buFontTx/>
              <a:buNone/>
              <a:defRPr/>
            </a:pPr>
            <a:endParaRPr lang="it-IT" sz="1600" dirty="0">
              <a:solidFill>
                <a:srgbClr val="000000"/>
              </a:solidFill>
              <a:ea typeface="Calibri" panose="020F0502020204030204" pitchFamily="34" charset="0"/>
            </a:endParaRPr>
          </a:p>
        </p:txBody>
      </p:sp>
      <p:sp>
        <p:nvSpPr>
          <p:cNvPr id="25603" name="Titolo 2">
            <a:extLst>
              <a:ext uri="{FF2B5EF4-FFF2-40B4-BE49-F238E27FC236}">
                <a16:creationId xmlns:a16="http://schemas.microsoft.com/office/drawing/2014/main" id="{ACB28768-6597-CF86-49BE-5BDD4FB62959}"/>
              </a:ext>
            </a:extLst>
          </p:cNvPr>
          <p:cNvSpPr>
            <a:spLocks noGrp="1" noChangeArrowheads="1"/>
          </p:cNvSpPr>
          <p:nvPr>
            <p:ph type="title"/>
          </p:nvPr>
        </p:nvSpPr>
        <p:spPr bwMode="auto">
          <a:xfrm>
            <a:off x="615950" y="107950"/>
            <a:ext cx="10979150" cy="428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it-IT" altLang="it-IT"/>
              <a:t>FOCUS SU ALCUNI SERVIZI (6/6)</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egnaposto contenuto 5">
            <a:extLst>
              <a:ext uri="{FF2B5EF4-FFF2-40B4-BE49-F238E27FC236}">
                <a16:creationId xmlns:a16="http://schemas.microsoft.com/office/drawing/2014/main" id="{1137AD22-6DA8-2B53-2992-EE7F3620D626}"/>
              </a:ext>
            </a:extLst>
          </p:cNvPr>
          <p:cNvSpPr>
            <a:spLocks noGrp="1" noChangeArrowheads="1"/>
          </p:cNvSpPr>
          <p:nvPr>
            <p:ph idx="1"/>
          </p:nvPr>
        </p:nvSpPr>
        <p:spPr>
          <a:xfrm>
            <a:off x="615950" y="885825"/>
            <a:ext cx="10979150" cy="5405438"/>
          </a:xfrm>
        </p:spPr>
        <p:txBody>
          <a:bodyPr/>
          <a:lstStyle/>
          <a:p>
            <a:pPr marL="0" indent="0">
              <a:buFontTx/>
              <a:buNone/>
            </a:pPr>
            <a:r>
              <a:rPr lang="it-IT" altLang="it-IT" b="1">
                <a:ea typeface="ＭＳ Ｐゴシック" panose="020B0600070205080204" pitchFamily="34" charset="-128"/>
              </a:rPr>
              <a:t>Nel 2022</a:t>
            </a:r>
            <a:r>
              <a:rPr lang="it-IT" altLang="it-IT">
                <a:ea typeface="ＭＳ Ｐゴシック" panose="020B0600070205080204" pitchFamily="34" charset="-128"/>
              </a:rPr>
              <a:t> le Aziende operanti nel settore dei servizi integrati di noleggio, sanificazione e sterilizzazione dei dispositivi tessili hanno risentito della </a:t>
            </a:r>
            <a:r>
              <a:rPr lang="it-IT" altLang="it-IT" b="1">
                <a:ea typeface="ＭＳ Ｐゴシック" panose="020B0600070205080204" pitchFamily="34" charset="-128"/>
              </a:rPr>
              <a:t>crisi energetica</a:t>
            </a:r>
            <a:r>
              <a:rPr lang="it-IT" altLang="it-IT">
                <a:ea typeface="ＭＳ Ｐゴシック" panose="020B0600070205080204" pitchFamily="34" charset="-128"/>
              </a:rPr>
              <a:t>. Sul tema è </a:t>
            </a:r>
            <a:r>
              <a:rPr lang="it-IT" altLang="it-IT" b="1">
                <a:ea typeface="ＭＳ Ｐゴシック" panose="020B0600070205080204" pitchFamily="34" charset="-128"/>
              </a:rPr>
              <a:t>intervenuta ANAC</a:t>
            </a:r>
            <a:r>
              <a:rPr lang="it-IT" altLang="it-IT">
                <a:ea typeface="ＭＳ Ｐゴシック" panose="020B0600070205080204" pitchFamily="34" charset="-128"/>
              </a:rPr>
              <a:t> con una serie di </a:t>
            </a:r>
            <a:r>
              <a:rPr lang="it-IT" altLang="it-IT" b="1">
                <a:ea typeface="ＭＳ Ｐゴシック" panose="020B0600070205080204" pitchFamily="34" charset="-128"/>
              </a:rPr>
              <a:t>revisioni sui prezzi di riferimento</a:t>
            </a:r>
            <a:r>
              <a:rPr lang="it-IT" altLang="it-IT">
                <a:ea typeface="ＭＳ Ｐゴシック" panose="020B0600070205080204" pitchFamily="34" charset="-128"/>
              </a:rPr>
              <a:t> la prima </a:t>
            </a:r>
            <a:r>
              <a:rPr lang="it-IT" altLang="it-IT" b="1">
                <a:ea typeface="ＭＳ Ｐゴシック" panose="020B0600070205080204" pitchFamily="34" charset="-128"/>
              </a:rPr>
              <a:t>sulla base dell’indice ISTAT</a:t>
            </a:r>
            <a:r>
              <a:rPr lang="it-IT" altLang="it-IT">
                <a:ea typeface="ＭＳ Ｐゴシック" panose="020B0600070205080204" pitchFamily="34" charset="-128"/>
              </a:rPr>
              <a:t>, le successive </a:t>
            </a:r>
            <a:r>
              <a:rPr lang="it-IT" altLang="it-IT" b="1">
                <a:ea typeface="ＭＳ Ｐゴシック" panose="020B0600070205080204" pitchFamily="34" charset="-128"/>
              </a:rPr>
              <a:t>sulla base di un indice composito specifico per il lavanolo sanitario</a:t>
            </a:r>
            <a:r>
              <a:rPr lang="it-IT" altLang="it-IT">
                <a:ea typeface="ＭＳ Ｐゴシック" panose="020B0600070205080204" pitchFamily="34" charset="-128"/>
              </a:rPr>
              <a:t>, (appositamente elaborato da ANAC tenendo conto delle variazioni delle voci di bilancio delle imprese operanti nel settore lavanolo, rilevate tramite i seguenti indici Istat: prezzi alla produzione industriale (aprile 2022) per le voci di bilancio “detergenti”, “imballaggi”, “biancheria”, “gas naturale”, “energia elettrica”, “carburante”; indice del costo del lavoro; indice dei prezzi al consumo per le famiglie di operai e impiegati - FOI).</a:t>
            </a:r>
          </a:p>
          <a:p>
            <a:pPr marL="0" indent="0">
              <a:buFontTx/>
              <a:buNone/>
            </a:pPr>
            <a:r>
              <a:rPr lang="it-IT" altLang="it-IT">
                <a:ea typeface="ＭＳ Ｐゴシック" panose="020B0600070205080204" pitchFamily="34" charset="-128"/>
              </a:rPr>
              <a:t>Si riporta di seguito il dettaglio dei provvedimenti ANAC:</a:t>
            </a:r>
          </a:p>
          <a:p>
            <a:pPr marL="0" indent="0">
              <a:buFontTx/>
              <a:buNone/>
            </a:pPr>
            <a:endParaRPr lang="it-IT" altLang="it-IT">
              <a:ea typeface="ＭＳ Ｐゴシック" panose="020B0600070205080204" pitchFamily="34" charset="-128"/>
            </a:endParaRPr>
          </a:p>
          <a:p>
            <a:pPr marL="0" indent="0">
              <a:buFontTx/>
              <a:buNone/>
            </a:pPr>
            <a:endParaRPr lang="it-IT" altLang="it-IT">
              <a:ea typeface="ＭＳ Ｐゴシック" panose="020B0600070205080204" pitchFamily="34" charset="-128"/>
            </a:endParaRPr>
          </a:p>
        </p:txBody>
      </p:sp>
      <p:sp>
        <p:nvSpPr>
          <p:cNvPr id="30723" name="Titolo 2">
            <a:extLst>
              <a:ext uri="{FF2B5EF4-FFF2-40B4-BE49-F238E27FC236}">
                <a16:creationId xmlns:a16="http://schemas.microsoft.com/office/drawing/2014/main" id="{3CD29806-FEBC-A82E-A435-111C4AB03777}"/>
              </a:ext>
            </a:extLst>
          </p:cNvPr>
          <p:cNvSpPr>
            <a:spLocks noGrp="1" noChangeArrowheads="1"/>
          </p:cNvSpPr>
          <p:nvPr>
            <p:ph type="title"/>
          </p:nvPr>
        </p:nvSpPr>
        <p:spPr bwMode="auto">
          <a:xfrm>
            <a:off x="615950" y="107950"/>
            <a:ext cx="10979150" cy="428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it-IT" altLang="it-IT" dirty="0"/>
              <a:t>PREZZI DI RIFERIMENTO ANAC (1/2)</a:t>
            </a:r>
          </a:p>
        </p:txBody>
      </p:sp>
      <p:graphicFrame>
        <p:nvGraphicFramePr>
          <p:cNvPr id="4" name="Tabella 2">
            <a:extLst>
              <a:ext uri="{FF2B5EF4-FFF2-40B4-BE49-F238E27FC236}">
                <a16:creationId xmlns:a16="http://schemas.microsoft.com/office/drawing/2014/main" id="{1E0A663A-D37C-62C3-ECDA-FAED54B469E4}"/>
              </a:ext>
            </a:extLst>
          </p:cNvPr>
          <p:cNvGraphicFramePr>
            <a:graphicFrameLocks noGrp="1"/>
          </p:cNvGraphicFramePr>
          <p:nvPr>
            <p:extLst>
              <p:ext uri="{D42A27DB-BD31-4B8C-83A1-F6EECF244321}">
                <p14:modId xmlns:p14="http://schemas.microsoft.com/office/powerpoint/2010/main" val="887634948"/>
              </p:ext>
            </p:extLst>
          </p:nvPr>
        </p:nvGraphicFramePr>
        <p:xfrm>
          <a:off x="1592263" y="3673475"/>
          <a:ext cx="9439275" cy="2303463"/>
        </p:xfrm>
        <a:graphic>
          <a:graphicData uri="http://schemas.openxmlformats.org/drawingml/2006/table">
            <a:tbl>
              <a:tblPr/>
              <a:tblGrid>
                <a:gridCol w="3687992">
                  <a:extLst>
                    <a:ext uri="{9D8B030D-6E8A-4147-A177-3AD203B41FA5}">
                      <a16:colId xmlns:a16="http://schemas.microsoft.com/office/drawing/2014/main" val="20000"/>
                    </a:ext>
                  </a:extLst>
                </a:gridCol>
                <a:gridCol w="3394337">
                  <a:extLst>
                    <a:ext uri="{9D8B030D-6E8A-4147-A177-3AD203B41FA5}">
                      <a16:colId xmlns:a16="http://schemas.microsoft.com/office/drawing/2014/main" val="20001"/>
                    </a:ext>
                  </a:extLst>
                </a:gridCol>
                <a:gridCol w="2356946">
                  <a:extLst>
                    <a:ext uri="{9D8B030D-6E8A-4147-A177-3AD203B41FA5}">
                      <a16:colId xmlns:a16="http://schemas.microsoft.com/office/drawing/2014/main" val="20002"/>
                    </a:ext>
                  </a:extLst>
                </a:gridCol>
              </a:tblGrid>
              <a:tr h="208778">
                <a:tc>
                  <a:txBody>
                    <a:bodyPr/>
                    <a:lstStyle/>
                    <a:p>
                      <a:pPr>
                        <a:lnSpc>
                          <a:spcPct val="107000"/>
                        </a:lnSpc>
                        <a:spcAft>
                          <a:spcPts val="800"/>
                        </a:spcAft>
                      </a:pPr>
                      <a:r>
                        <a:rPr lang="it-IT" sz="1200" b="1"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Provvedimenti ANAC</a:t>
                      </a:r>
                      <a:endParaRPr lang="it-IT"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nSpc>
                          <a:spcPct val="107000"/>
                        </a:lnSpc>
                        <a:spcAft>
                          <a:spcPts val="800"/>
                        </a:spcAft>
                      </a:pPr>
                      <a:r>
                        <a:rPr lang="it-IT" sz="1200" b="1"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Rivalutazioni</a:t>
                      </a:r>
                      <a:endParaRPr lang="it-IT"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nSpc>
                          <a:spcPct val="107000"/>
                        </a:lnSpc>
                        <a:spcAft>
                          <a:spcPts val="800"/>
                        </a:spcAft>
                      </a:pPr>
                      <a:r>
                        <a:rPr lang="it-IT" sz="1200" b="1"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Indice</a:t>
                      </a:r>
                      <a:endParaRPr lang="it-IT"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extLst>
                  <a:ext uri="{0D108BD9-81ED-4DB2-BD59-A6C34878D82A}">
                    <a16:rowId xmlns:a16="http://schemas.microsoft.com/office/drawing/2014/main" val="10000"/>
                  </a:ext>
                </a:extLst>
              </a:tr>
              <a:tr h="401649">
                <a:tc>
                  <a:txBody>
                    <a:bodyPr/>
                    <a:lstStyle/>
                    <a:p>
                      <a:pPr>
                        <a:lnSpc>
                          <a:spcPct val="107000"/>
                        </a:lnSpc>
                        <a:spcAft>
                          <a:spcPts val="800"/>
                        </a:spcAft>
                      </a:pPr>
                      <a:r>
                        <a:rPr lang="it-IT" sz="1200" i="1"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Delibera n.842 del 27/07/2017</a:t>
                      </a:r>
                      <a:endParaRPr lang="it-IT"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it-IT" sz="12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a:t>
                      </a:r>
                      <a:endParaRPr lang="it-IT"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it-IT" sz="12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a:t>
                      </a:r>
                      <a:endParaRPr lang="it-IT"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01649">
                <a:tc>
                  <a:txBody>
                    <a:bodyPr/>
                    <a:lstStyle/>
                    <a:p>
                      <a:pPr>
                        <a:lnSpc>
                          <a:spcPct val="107000"/>
                        </a:lnSpc>
                        <a:spcAft>
                          <a:spcPts val="800"/>
                        </a:spcAft>
                      </a:pPr>
                      <a:r>
                        <a:rPr lang="it-IT" sz="1200" i="1"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Aggiornamento delibera n.842 al 22/02/2022</a:t>
                      </a:r>
                      <a:endParaRPr lang="it-IT"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it-IT" sz="1200" b="1"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+ 7,7%</a:t>
                      </a:r>
                      <a:r>
                        <a:rPr lang="it-IT" sz="12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(rispetto prezzi di luglio 2017)</a:t>
                      </a:r>
                      <a:endParaRPr lang="it-IT"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it-IT" sz="12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ISTAT FOI senza tabacchi</a:t>
                      </a:r>
                      <a:endParaRPr lang="it-IT"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531861">
                <a:tc>
                  <a:txBody>
                    <a:bodyPr/>
                    <a:lstStyle/>
                    <a:p>
                      <a:pPr>
                        <a:lnSpc>
                          <a:spcPct val="107000"/>
                        </a:lnSpc>
                        <a:spcAft>
                          <a:spcPts val="800"/>
                        </a:spcAft>
                      </a:pPr>
                      <a:r>
                        <a:rPr lang="it-IT" sz="1200" i="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Delibera n.369 del 27/07/2022</a:t>
                      </a:r>
                      <a:endParaRPr lang="it-IT"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it-IT" sz="1200" b="1"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+ 11,83%</a:t>
                      </a:r>
                      <a:r>
                        <a:rPr lang="it-IT" sz="12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(rispetto ai prezzi di febbraio 2022)</a:t>
                      </a:r>
                      <a:endParaRPr lang="it-IT"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it-IT" sz="12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Indice composito ANAC</a:t>
                      </a:r>
                      <a:endParaRPr lang="it-IT"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70568">
                <a:tc>
                  <a:txBody>
                    <a:bodyPr/>
                    <a:lstStyle/>
                    <a:p>
                      <a:pPr>
                        <a:lnSpc>
                          <a:spcPct val="107000"/>
                        </a:lnSpc>
                        <a:spcAft>
                          <a:spcPts val="800"/>
                        </a:spcAft>
                      </a:pPr>
                      <a:r>
                        <a:rPr lang="it-IT" sz="1200" i="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Aggiornamento delibera n. 369 al 21/11/2022</a:t>
                      </a:r>
                      <a:endParaRPr lang="it-IT"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it-IT" sz="1200" b="1"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+ 2,89%</a:t>
                      </a:r>
                      <a:r>
                        <a:rPr lang="it-IT" sz="12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(rispetto ai prezzi di luglio 2022)</a:t>
                      </a:r>
                      <a:endParaRPr lang="it-IT"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it-IT" sz="12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Indice composito ANAC</a:t>
                      </a:r>
                      <a:endParaRPr lang="it-IT"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88958">
                <a:tc>
                  <a:txBody>
                    <a:bodyPr/>
                    <a:lstStyle/>
                    <a:p>
                      <a:pPr>
                        <a:lnSpc>
                          <a:spcPct val="107000"/>
                        </a:lnSpc>
                        <a:spcAft>
                          <a:spcPts val="800"/>
                        </a:spcAft>
                      </a:pPr>
                      <a:r>
                        <a:rPr lang="it-IT" sz="1200" i="1" dirty="0">
                          <a:effectLst/>
                          <a:latin typeface="Century Gothic" panose="020B0502020202020204" pitchFamily="34" charset="0"/>
                          <a:ea typeface="Calibri" panose="020F0502020204030204" pitchFamily="34" charset="0"/>
                          <a:cs typeface="Times New Roman" panose="02020603050405020304" pitchFamily="18" charset="0"/>
                        </a:rPr>
                        <a:t>Aggiornamento delibera n. 369 a gennaio 2023</a:t>
                      </a: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1125444" rtl="0" eaLnBrk="1" fontAlgn="auto" latinLnBrk="0" hangingPunct="1">
                        <a:lnSpc>
                          <a:spcPct val="107000"/>
                        </a:lnSpc>
                        <a:spcBef>
                          <a:spcPts val="0"/>
                        </a:spcBef>
                        <a:spcAft>
                          <a:spcPts val="800"/>
                        </a:spcAft>
                        <a:buClrTx/>
                        <a:buSzTx/>
                        <a:buFontTx/>
                        <a:buNone/>
                        <a:tabLst/>
                        <a:defRPr/>
                      </a:pPr>
                      <a:r>
                        <a:rPr lang="it-IT" sz="1200" b="1"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+ 2,68%</a:t>
                      </a:r>
                      <a:r>
                        <a:rPr lang="it-IT" sz="12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(rispetto ai prezzi di novembre 2022)</a:t>
                      </a:r>
                      <a:endParaRPr lang="it-IT"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1125444" rtl="0" eaLnBrk="1" fontAlgn="auto" latinLnBrk="0" hangingPunct="1">
                        <a:lnSpc>
                          <a:spcPct val="107000"/>
                        </a:lnSpc>
                        <a:spcBef>
                          <a:spcPts val="0"/>
                        </a:spcBef>
                        <a:spcAft>
                          <a:spcPts val="800"/>
                        </a:spcAft>
                        <a:buClrTx/>
                        <a:buSzTx/>
                        <a:buFontTx/>
                        <a:buNone/>
                        <a:tabLst/>
                        <a:defRPr/>
                      </a:pPr>
                      <a:r>
                        <a:rPr lang="it-IT" sz="12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Indice composito ANAC</a:t>
                      </a:r>
                      <a:endParaRPr lang="it-IT"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egnaposto contenuto 5">
            <a:extLst>
              <a:ext uri="{FF2B5EF4-FFF2-40B4-BE49-F238E27FC236}">
                <a16:creationId xmlns:a16="http://schemas.microsoft.com/office/drawing/2014/main" id="{6A001A51-0EC7-3142-BD0C-C19F2B27C0E7}"/>
              </a:ext>
            </a:extLst>
          </p:cNvPr>
          <p:cNvSpPr>
            <a:spLocks noGrp="1" noChangeArrowheads="1"/>
          </p:cNvSpPr>
          <p:nvPr>
            <p:ph idx="1"/>
          </p:nvPr>
        </p:nvSpPr>
        <p:spPr>
          <a:xfrm>
            <a:off x="615950" y="885825"/>
            <a:ext cx="10979150" cy="1230313"/>
          </a:xfrm>
        </p:spPr>
        <p:txBody>
          <a:bodyPr/>
          <a:lstStyle/>
          <a:p>
            <a:pPr marL="0" indent="0">
              <a:buFontTx/>
              <a:buNone/>
            </a:pPr>
            <a:r>
              <a:rPr lang="it-IT" altLang="it-IT">
                <a:ea typeface="ＭＳ Ｐゴシック" panose="020B0600070205080204" pitchFamily="34" charset="-128"/>
              </a:rPr>
              <a:t>Di seguito l’evidenza degli aumenti disposti da ANAC e l’andamento dell’aumento dei prezzi di riferimento, rispetto alle variabili di prezzo relative alla gara Intercent-ER:</a:t>
            </a:r>
          </a:p>
          <a:p>
            <a:pPr marL="0" indent="0">
              <a:buFontTx/>
              <a:buNone/>
            </a:pPr>
            <a:endParaRPr lang="it-IT" altLang="it-IT">
              <a:ea typeface="ＭＳ Ｐゴシック" panose="020B0600070205080204" pitchFamily="34" charset="-128"/>
            </a:endParaRPr>
          </a:p>
        </p:txBody>
      </p:sp>
      <p:sp>
        <p:nvSpPr>
          <p:cNvPr id="31747" name="Titolo 2">
            <a:extLst>
              <a:ext uri="{FF2B5EF4-FFF2-40B4-BE49-F238E27FC236}">
                <a16:creationId xmlns:a16="http://schemas.microsoft.com/office/drawing/2014/main" id="{4937558F-E0E7-E22D-7277-5DC5C03A0B54}"/>
              </a:ext>
            </a:extLst>
          </p:cNvPr>
          <p:cNvSpPr>
            <a:spLocks noGrp="1" noChangeArrowheads="1"/>
          </p:cNvSpPr>
          <p:nvPr>
            <p:ph type="title"/>
          </p:nvPr>
        </p:nvSpPr>
        <p:spPr bwMode="auto">
          <a:xfrm>
            <a:off x="606425" y="90488"/>
            <a:ext cx="10979150" cy="428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it-IT" altLang="it-IT"/>
              <a:t>PREZZI DI RIFERIMENTO ANAC (2/2)</a:t>
            </a:r>
          </a:p>
        </p:txBody>
      </p:sp>
      <p:graphicFrame>
        <p:nvGraphicFramePr>
          <p:cNvPr id="5" name="Table 4">
            <a:extLst>
              <a:ext uri="{FF2B5EF4-FFF2-40B4-BE49-F238E27FC236}">
                <a16:creationId xmlns:a16="http://schemas.microsoft.com/office/drawing/2014/main" id="{34BCE04B-D665-CF0B-B8EE-F87239D06B01}"/>
              </a:ext>
            </a:extLst>
          </p:cNvPr>
          <p:cNvGraphicFramePr>
            <a:graphicFrameLocks noGrp="1"/>
          </p:cNvGraphicFramePr>
          <p:nvPr>
            <p:extLst>
              <p:ext uri="{D42A27DB-BD31-4B8C-83A1-F6EECF244321}">
                <p14:modId xmlns:p14="http://schemas.microsoft.com/office/powerpoint/2010/main" val="21403005"/>
              </p:ext>
            </p:extLst>
          </p:nvPr>
        </p:nvGraphicFramePr>
        <p:xfrm>
          <a:off x="669925" y="1927225"/>
          <a:ext cx="10801352" cy="2194008"/>
        </p:xfrm>
        <a:graphic>
          <a:graphicData uri="http://schemas.openxmlformats.org/drawingml/2006/table">
            <a:tbl>
              <a:tblPr firstRow="1" bandRow="1">
                <a:tableStyleId>{5DA37D80-6434-44D0-A028-1B22A696006F}</a:tableStyleId>
              </a:tblPr>
              <a:tblGrid>
                <a:gridCol w="208330">
                  <a:extLst>
                    <a:ext uri="{9D8B030D-6E8A-4147-A177-3AD203B41FA5}">
                      <a16:colId xmlns:a16="http://schemas.microsoft.com/office/drawing/2014/main" val="20000"/>
                    </a:ext>
                  </a:extLst>
                </a:gridCol>
                <a:gridCol w="1882634">
                  <a:extLst>
                    <a:ext uri="{9D8B030D-6E8A-4147-A177-3AD203B41FA5}">
                      <a16:colId xmlns:a16="http://schemas.microsoft.com/office/drawing/2014/main" val="20001"/>
                    </a:ext>
                  </a:extLst>
                </a:gridCol>
                <a:gridCol w="1035608">
                  <a:extLst>
                    <a:ext uri="{9D8B030D-6E8A-4147-A177-3AD203B41FA5}">
                      <a16:colId xmlns:a16="http://schemas.microsoft.com/office/drawing/2014/main" val="20002"/>
                    </a:ext>
                  </a:extLst>
                </a:gridCol>
                <a:gridCol w="1534956">
                  <a:extLst>
                    <a:ext uri="{9D8B030D-6E8A-4147-A177-3AD203B41FA5}">
                      <a16:colId xmlns:a16="http://schemas.microsoft.com/office/drawing/2014/main" val="20003"/>
                    </a:ext>
                  </a:extLst>
                </a:gridCol>
                <a:gridCol w="1534956">
                  <a:extLst>
                    <a:ext uri="{9D8B030D-6E8A-4147-A177-3AD203B41FA5}">
                      <a16:colId xmlns:a16="http://schemas.microsoft.com/office/drawing/2014/main" val="20004"/>
                    </a:ext>
                  </a:extLst>
                </a:gridCol>
                <a:gridCol w="1534956">
                  <a:extLst>
                    <a:ext uri="{9D8B030D-6E8A-4147-A177-3AD203B41FA5}">
                      <a16:colId xmlns:a16="http://schemas.microsoft.com/office/drawing/2014/main" val="20005"/>
                    </a:ext>
                  </a:extLst>
                </a:gridCol>
                <a:gridCol w="1534956">
                  <a:extLst>
                    <a:ext uri="{9D8B030D-6E8A-4147-A177-3AD203B41FA5}">
                      <a16:colId xmlns:a16="http://schemas.microsoft.com/office/drawing/2014/main" val="20006"/>
                    </a:ext>
                  </a:extLst>
                </a:gridCol>
                <a:gridCol w="1534956">
                  <a:extLst>
                    <a:ext uri="{9D8B030D-6E8A-4147-A177-3AD203B41FA5}">
                      <a16:colId xmlns:a16="http://schemas.microsoft.com/office/drawing/2014/main" val="20007"/>
                    </a:ext>
                  </a:extLst>
                </a:gridCol>
              </a:tblGrid>
              <a:tr h="548481">
                <a:tc>
                  <a:txBody>
                    <a:bodyPr/>
                    <a:lstStyle/>
                    <a:p>
                      <a:endParaRPr lang="en-US" sz="1500" b="1" dirty="0">
                        <a:latin typeface="Century Gothic" panose="020B0502020202020204" pitchFamily="34" charset="0"/>
                      </a:endParaRPr>
                    </a:p>
                  </a:txBody>
                  <a:tcPr marL="91465" marR="91465" marT="45651" marB="45651" anchor="ctr">
                    <a:lnL w="12700" cmpd="sng">
                      <a:noFill/>
                    </a:lnL>
                    <a:lnR w="12700" cmpd="sng">
                      <a:noFill/>
                    </a:lnR>
                    <a:lnT w="12700" cap="flat" cmpd="sng" algn="ctr">
                      <a:solidFill>
                        <a:srgbClr val="92D050"/>
                      </a:solidFill>
                      <a:prstDash val="solid"/>
                      <a:round/>
                      <a:headEnd type="none" w="med" len="med"/>
                      <a:tailEnd type="none" w="med" len="med"/>
                    </a:lnT>
                    <a:lnB w="25400" cmpd="sng">
                      <a:noFill/>
                    </a:lnB>
                    <a:lnTlToBr w="12700" cmpd="sng">
                      <a:noFill/>
                      <a:prstDash val="solid"/>
                    </a:lnTlToBr>
                    <a:lnBlToTr w="12700" cmpd="sng">
                      <a:noFill/>
                      <a:prstDash val="solid"/>
                    </a:lnBlToTr>
                  </a:tcPr>
                </a:tc>
                <a:tc>
                  <a:txBody>
                    <a:bodyPr/>
                    <a:lstStyle/>
                    <a:p>
                      <a:r>
                        <a:rPr lang="it-IT" sz="1500" b="1" dirty="0">
                          <a:latin typeface="Century Gothic" panose="020B0502020202020204" pitchFamily="34" charset="0"/>
                        </a:rPr>
                        <a:t>Voce</a:t>
                      </a:r>
                      <a:endParaRPr lang="en-US" sz="1500" b="1" dirty="0">
                        <a:latin typeface="Century Gothic" panose="020B0502020202020204" pitchFamily="34" charset="0"/>
                      </a:endParaRPr>
                    </a:p>
                  </a:txBody>
                  <a:tcPr marL="91465" marR="91465" marT="45651" marB="45651" anchor="ctr">
                    <a:lnL w="12700" cmpd="sng">
                      <a:noFill/>
                    </a:lnL>
                    <a:lnR w="12700" cmpd="sng">
                      <a:noFill/>
                    </a:lnR>
                    <a:lnT w="12700" cap="flat" cmpd="sng" algn="ctr">
                      <a:solidFill>
                        <a:srgbClr val="92D050"/>
                      </a:solidFill>
                      <a:prstDash val="solid"/>
                      <a:round/>
                      <a:headEnd type="none" w="med" len="med"/>
                      <a:tailEnd type="none" w="med" len="med"/>
                    </a:lnT>
                    <a:lnB w="25400" cmpd="sng">
                      <a:noFill/>
                    </a:lnB>
                    <a:lnTlToBr w="12700" cmpd="sng">
                      <a:noFill/>
                      <a:prstDash val="solid"/>
                    </a:lnTlToBr>
                    <a:lnBlToTr w="12700" cmpd="sng">
                      <a:noFill/>
                      <a:prstDash val="solid"/>
                    </a:lnBlToTr>
                  </a:tcPr>
                </a:tc>
                <a:tc>
                  <a:txBody>
                    <a:bodyPr/>
                    <a:lstStyle/>
                    <a:p>
                      <a:pPr algn="ctr"/>
                      <a:r>
                        <a:rPr lang="it-IT" sz="1500" b="1" dirty="0">
                          <a:latin typeface="Century Gothic" panose="020B0502020202020204" pitchFamily="34" charset="0"/>
                        </a:rPr>
                        <a:t>UM</a:t>
                      </a:r>
                      <a:endParaRPr lang="en-US" sz="1500" b="1" dirty="0">
                        <a:latin typeface="Century Gothic" panose="020B0502020202020204" pitchFamily="34" charset="0"/>
                      </a:endParaRPr>
                    </a:p>
                  </a:txBody>
                  <a:tcPr marL="91465" marR="91465" marT="45651" marB="45651" anchor="ctr">
                    <a:lnL w="12700" cmpd="sng">
                      <a:noFill/>
                    </a:lnL>
                    <a:lnR w="12700" cmpd="sng">
                      <a:noFill/>
                    </a:lnR>
                    <a:lnT w="12700" cap="flat" cmpd="sng" algn="ctr">
                      <a:solidFill>
                        <a:srgbClr val="92D050"/>
                      </a:solidFill>
                      <a:prstDash val="solid"/>
                      <a:round/>
                      <a:headEnd type="none" w="med" len="med"/>
                      <a:tailEnd type="none" w="med" len="med"/>
                    </a:lnT>
                    <a:lnB w="25400" cmpd="sng">
                      <a:noFill/>
                    </a:lnB>
                    <a:lnTlToBr w="12700" cmpd="sng">
                      <a:noFill/>
                      <a:prstDash val="solid"/>
                    </a:lnTlToBr>
                    <a:lnBlToTr w="12700" cmpd="sng">
                      <a:noFill/>
                      <a:prstDash val="solid"/>
                    </a:lnBlToTr>
                  </a:tcPr>
                </a:tc>
                <a:tc>
                  <a:txBody>
                    <a:bodyPr/>
                    <a:lstStyle/>
                    <a:p>
                      <a:pPr algn="ctr"/>
                      <a:r>
                        <a:rPr lang="it-IT" sz="1500" b="1" dirty="0">
                          <a:latin typeface="Century Gothic" panose="020B0502020202020204" pitchFamily="34" charset="0"/>
                        </a:rPr>
                        <a:t>Prezzo ANAC 2017</a:t>
                      </a:r>
                      <a:endParaRPr lang="en-US" sz="1500" b="1" dirty="0">
                        <a:latin typeface="Century Gothic" panose="020B0502020202020204" pitchFamily="34" charset="0"/>
                      </a:endParaRPr>
                    </a:p>
                  </a:txBody>
                  <a:tcPr marL="91465" marR="91465" marT="45651" marB="45651" anchor="ctr">
                    <a:lnL w="12700" cmpd="sng">
                      <a:noFill/>
                    </a:lnL>
                    <a:lnR w="12700" cmpd="sng">
                      <a:noFill/>
                    </a:lnR>
                    <a:lnT w="12700" cap="flat" cmpd="sng" algn="ctr">
                      <a:solidFill>
                        <a:srgbClr val="92D050"/>
                      </a:solidFill>
                      <a:prstDash val="solid"/>
                      <a:round/>
                      <a:headEnd type="none" w="med" len="med"/>
                      <a:tailEnd type="none" w="med" len="med"/>
                    </a:lnT>
                    <a:lnB w="25400" cmpd="sng">
                      <a:noFill/>
                    </a:lnB>
                    <a:lnTlToBr w="12700" cmpd="sng">
                      <a:noFill/>
                      <a:prstDash val="solid"/>
                    </a:lnTlToBr>
                    <a:lnBlToTr w="12700" cmpd="sng">
                      <a:noFill/>
                      <a:prstDash val="solid"/>
                    </a:lnBlToTr>
                  </a:tcPr>
                </a:tc>
                <a:tc>
                  <a:txBody>
                    <a:bodyPr/>
                    <a:lstStyle/>
                    <a:p>
                      <a:pPr algn="ctr"/>
                      <a:r>
                        <a:rPr lang="it-IT" sz="1500" b="1" dirty="0">
                          <a:latin typeface="Century Gothic" panose="020B0502020202020204" pitchFamily="34" charset="0"/>
                        </a:rPr>
                        <a:t>Prezzo ANAC</a:t>
                      </a:r>
                    </a:p>
                    <a:p>
                      <a:pPr algn="ctr"/>
                      <a:r>
                        <a:rPr lang="it-IT" sz="1500" b="1" dirty="0">
                          <a:latin typeface="Century Gothic" panose="020B0502020202020204" pitchFamily="34" charset="0"/>
                        </a:rPr>
                        <a:t>Feb-22</a:t>
                      </a:r>
                      <a:endParaRPr lang="en-US" sz="1500" b="1" dirty="0">
                        <a:latin typeface="Century Gothic" panose="020B0502020202020204" pitchFamily="34" charset="0"/>
                      </a:endParaRPr>
                    </a:p>
                  </a:txBody>
                  <a:tcPr marL="91465" marR="91465" marT="45651" marB="45651" anchor="ctr">
                    <a:lnL w="12700" cmpd="sng">
                      <a:noFill/>
                    </a:lnL>
                    <a:lnR w="12700" cmpd="sng">
                      <a:noFill/>
                    </a:lnR>
                    <a:lnT w="12700" cap="flat" cmpd="sng" algn="ctr">
                      <a:solidFill>
                        <a:srgbClr val="92D050"/>
                      </a:solidFill>
                      <a:prstDash val="solid"/>
                      <a:round/>
                      <a:headEnd type="none" w="med" len="med"/>
                      <a:tailEnd type="none" w="med" len="med"/>
                    </a:lnT>
                    <a:lnB w="25400" cmpd="sng">
                      <a:noFill/>
                    </a:lnB>
                    <a:lnTlToBr w="12700" cmpd="sng">
                      <a:noFill/>
                      <a:prstDash val="solid"/>
                    </a:lnTlToBr>
                    <a:lnBlToTr w="12700" cmpd="sng">
                      <a:noFill/>
                      <a:prstDash val="solid"/>
                    </a:lnBlToTr>
                  </a:tcPr>
                </a:tc>
                <a:tc>
                  <a:txBody>
                    <a:bodyPr/>
                    <a:lstStyle/>
                    <a:p>
                      <a:pPr algn="ctr"/>
                      <a:r>
                        <a:rPr lang="it-IT" sz="1500" b="1" dirty="0">
                          <a:latin typeface="Century Gothic" panose="020B0502020202020204" pitchFamily="34" charset="0"/>
                        </a:rPr>
                        <a:t>Prezzo ANAC lug-22</a:t>
                      </a:r>
                      <a:endParaRPr lang="en-US" sz="1500" b="1" dirty="0">
                        <a:latin typeface="Century Gothic" panose="020B0502020202020204" pitchFamily="34" charset="0"/>
                      </a:endParaRPr>
                    </a:p>
                  </a:txBody>
                  <a:tcPr marL="91465" marR="91465" marT="45651" marB="45651" anchor="ctr">
                    <a:lnL w="12700" cmpd="sng">
                      <a:noFill/>
                    </a:lnL>
                    <a:lnR w="12700" cmpd="sng">
                      <a:noFill/>
                    </a:lnR>
                    <a:lnT w="12700" cap="flat" cmpd="sng" algn="ctr">
                      <a:solidFill>
                        <a:srgbClr val="92D050"/>
                      </a:solidFill>
                      <a:prstDash val="solid"/>
                      <a:round/>
                      <a:headEnd type="none" w="med" len="med"/>
                      <a:tailEnd type="none" w="med" len="med"/>
                    </a:lnT>
                    <a:lnB w="25400" cmpd="sng">
                      <a:noFill/>
                    </a:lnB>
                    <a:lnTlToBr w="12700" cmpd="sng">
                      <a:noFill/>
                      <a:prstDash val="solid"/>
                    </a:lnTlToBr>
                    <a:lnBlToTr w="12700" cmpd="sng">
                      <a:noFill/>
                      <a:prstDash val="solid"/>
                    </a:lnBlToTr>
                  </a:tcPr>
                </a:tc>
                <a:tc>
                  <a:txBody>
                    <a:bodyPr/>
                    <a:lstStyle/>
                    <a:p>
                      <a:pPr marL="0" marR="0" lvl="0" indent="0" algn="ctr" defTabSz="1125444" rtl="0" eaLnBrk="1" fontAlgn="auto" latinLnBrk="0" hangingPunct="1">
                        <a:lnSpc>
                          <a:spcPct val="100000"/>
                        </a:lnSpc>
                        <a:spcBef>
                          <a:spcPts val="0"/>
                        </a:spcBef>
                        <a:spcAft>
                          <a:spcPts val="0"/>
                        </a:spcAft>
                        <a:buClrTx/>
                        <a:buSzTx/>
                        <a:buFontTx/>
                        <a:buNone/>
                        <a:tabLst/>
                        <a:defRPr/>
                      </a:pPr>
                      <a:r>
                        <a:rPr lang="it-IT" sz="1500" b="1" dirty="0">
                          <a:latin typeface="Century Gothic" panose="020B0502020202020204" pitchFamily="34" charset="0"/>
                        </a:rPr>
                        <a:t>Prezzo ANAC nov-22</a:t>
                      </a:r>
                      <a:endParaRPr lang="en-US" sz="1500" b="1" dirty="0">
                        <a:latin typeface="Century Gothic" panose="020B0502020202020204" pitchFamily="34" charset="0"/>
                      </a:endParaRPr>
                    </a:p>
                  </a:txBody>
                  <a:tcPr marL="91465" marR="91465" marT="45651" marB="45651" anchor="ctr">
                    <a:lnL w="12700" cmpd="sng">
                      <a:noFill/>
                    </a:lnL>
                    <a:lnR w="12700" cmpd="sng">
                      <a:noFill/>
                    </a:lnR>
                    <a:lnT w="12700" cap="flat" cmpd="sng" algn="ctr">
                      <a:solidFill>
                        <a:srgbClr val="92D050"/>
                      </a:solidFill>
                      <a:prstDash val="solid"/>
                      <a:round/>
                      <a:headEnd type="none" w="med" len="med"/>
                      <a:tailEnd type="none" w="med" len="med"/>
                    </a:lnT>
                    <a:lnB w="25400" cmpd="sng">
                      <a:noFill/>
                    </a:lnB>
                    <a:lnTlToBr w="12700" cmpd="sng">
                      <a:noFill/>
                      <a:prstDash val="solid"/>
                    </a:lnTlToBr>
                    <a:lnBlToTr w="12700" cmpd="sng">
                      <a:noFill/>
                      <a:prstDash val="solid"/>
                    </a:lnBlToTr>
                  </a:tcPr>
                </a:tc>
                <a:tc>
                  <a:txBody>
                    <a:bodyPr/>
                    <a:lstStyle/>
                    <a:p>
                      <a:pPr marL="0" marR="0" lvl="0" indent="0" algn="ctr" defTabSz="1125444" rtl="0" eaLnBrk="1" fontAlgn="auto" latinLnBrk="0" hangingPunct="1">
                        <a:lnSpc>
                          <a:spcPct val="100000"/>
                        </a:lnSpc>
                        <a:spcBef>
                          <a:spcPts val="0"/>
                        </a:spcBef>
                        <a:spcAft>
                          <a:spcPts val="0"/>
                        </a:spcAft>
                        <a:buClrTx/>
                        <a:buSzTx/>
                        <a:buFontTx/>
                        <a:buNone/>
                        <a:tabLst/>
                        <a:defRPr/>
                      </a:pPr>
                      <a:r>
                        <a:rPr lang="it-IT" sz="1500" b="1" dirty="0">
                          <a:latin typeface="Century Gothic" panose="020B0502020202020204" pitchFamily="34" charset="0"/>
                        </a:rPr>
                        <a:t>Prezzo ANAC gen-23</a:t>
                      </a:r>
                      <a:endParaRPr lang="en-US" sz="1500" b="1" dirty="0">
                        <a:latin typeface="Century Gothic" panose="020B0502020202020204" pitchFamily="34" charset="0"/>
                      </a:endParaRPr>
                    </a:p>
                  </a:txBody>
                  <a:tcPr marL="91465" marR="91465" marT="45651" marB="45651" anchor="ctr">
                    <a:lnL w="12700" cmpd="sng">
                      <a:noFill/>
                    </a:lnL>
                    <a:lnR w="12700" cmpd="sng">
                      <a:noFill/>
                    </a:lnR>
                    <a:lnT w="12700" cap="flat" cmpd="sng" algn="ctr">
                      <a:solidFill>
                        <a:srgbClr val="92D050"/>
                      </a:solidFill>
                      <a:prstDash val="solid"/>
                      <a:round/>
                      <a:headEnd type="none" w="med" len="med"/>
                      <a:tailEnd type="none" w="med" len="med"/>
                    </a:lnT>
                    <a:lnB w="254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548481">
                <a:tc>
                  <a:txBody>
                    <a:bodyPr/>
                    <a:lstStyle/>
                    <a:p>
                      <a:r>
                        <a:rPr lang="it-IT" sz="1500" b="1" dirty="0">
                          <a:latin typeface="Century Gothic" panose="020B0502020202020204" pitchFamily="34" charset="0"/>
                        </a:rPr>
                        <a:t>1</a:t>
                      </a:r>
                      <a:endParaRPr lang="en-US" sz="1500" b="1" dirty="0">
                        <a:latin typeface="Century Gothic" panose="020B0502020202020204" pitchFamily="34" charset="0"/>
                      </a:endParaRPr>
                    </a:p>
                  </a:txBody>
                  <a:tcPr marL="91465" marR="91465" marT="45651" marB="45651" anchor="ctr">
                    <a:lnL w="12700" cmpd="sng">
                      <a:noFill/>
                    </a:lnL>
                    <a:lnR w="12700" cmpd="sng">
                      <a:noFill/>
                    </a:lnR>
                    <a:lnT w="12700" cap="flat" cmpd="sng" algn="ctr">
                      <a:noFill/>
                      <a:prstDash val="solid"/>
                      <a:round/>
                      <a:headEnd type="none" w="med" len="med"/>
                      <a:tailEnd type="none" w="med" len="med"/>
                    </a:lnT>
                    <a:lnB w="25400" cmpd="sng">
                      <a:noFill/>
                    </a:lnB>
                    <a:lnTlToBr w="12700" cmpd="sng">
                      <a:noFill/>
                      <a:prstDash val="solid"/>
                    </a:lnTlToBr>
                    <a:lnBlToTr w="12700" cmpd="sng">
                      <a:noFill/>
                      <a:prstDash val="solid"/>
                    </a:lnBlToTr>
                    <a:solidFill>
                      <a:srgbClr val="E5F4D4"/>
                    </a:solidFill>
                  </a:tcPr>
                </a:tc>
                <a:tc>
                  <a:txBody>
                    <a:bodyPr/>
                    <a:lstStyle/>
                    <a:p>
                      <a:r>
                        <a:rPr lang="it-IT" sz="1500" b="0" dirty="0">
                          <a:latin typeface="Century Gothic" panose="020B0502020202020204" pitchFamily="34" charset="0"/>
                        </a:rPr>
                        <a:t>Giornata di degenza</a:t>
                      </a:r>
                      <a:endParaRPr lang="en-US" sz="1500" b="0" dirty="0">
                        <a:latin typeface="Century Gothic" panose="020B0502020202020204" pitchFamily="34" charset="0"/>
                      </a:endParaRPr>
                    </a:p>
                  </a:txBody>
                  <a:tcPr marL="91465" marR="91465" marT="45651" marB="45651" anchor="ctr">
                    <a:lnL w="12700" cmpd="sng">
                      <a:noFill/>
                    </a:lnL>
                    <a:lnR w="12700" cmpd="sng">
                      <a:noFill/>
                    </a:lnR>
                    <a:lnT w="12700" cap="flat" cmpd="sng" algn="ctr">
                      <a:noFill/>
                      <a:prstDash val="solid"/>
                      <a:round/>
                      <a:headEnd type="none" w="med" len="med"/>
                      <a:tailEnd type="none" w="med" len="med"/>
                    </a:lnT>
                    <a:lnB w="25400" cmpd="sng">
                      <a:noFill/>
                    </a:lnB>
                    <a:lnTlToBr w="12700" cmpd="sng">
                      <a:noFill/>
                      <a:prstDash val="solid"/>
                    </a:lnTlToBr>
                    <a:lnBlToTr w="12700" cmpd="sng">
                      <a:noFill/>
                      <a:prstDash val="solid"/>
                    </a:lnBlToTr>
                    <a:solidFill>
                      <a:srgbClr val="E5F4D4"/>
                    </a:solidFill>
                  </a:tcPr>
                </a:tc>
                <a:tc>
                  <a:txBody>
                    <a:bodyPr/>
                    <a:lstStyle/>
                    <a:p>
                      <a:pPr algn="ctr"/>
                      <a:r>
                        <a:rPr lang="it-IT" sz="1500" b="0" dirty="0">
                          <a:latin typeface="Century Gothic" panose="020B0502020202020204" pitchFamily="34" charset="0"/>
                        </a:rPr>
                        <a:t>Giornata</a:t>
                      </a:r>
                      <a:endParaRPr lang="en-US" sz="1500" b="0" dirty="0">
                        <a:latin typeface="Century Gothic" panose="020B0502020202020204" pitchFamily="34" charset="0"/>
                      </a:endParaRPr>
                    </a:p>
                  </a:txBody>
                  <a:tcPr marL="91465" marR="91465" marT="45651" marB="45651" anchor="ctr">
                    <a:lnL w="12700" cmpd="sng">
                      <a:noFill/>
                    </a:lnL>
                    <a:lnR w="12700" cmpd="sng">
                      <a:noFill/>
                    </a:lnR>
                    <a:lnT w="12700" cap="flat" cmpd="sng" algn="ctr">
                      <a:noFill/>
                      <a:prstDash val="solid"/>
                      <a:round/>
                      <a:headEnd type="none" w="med" len="med"/>
                      <a:tailEnd type="none" w="med" len="med"/>
                    </a:lnT>
                    <a:lnB w="25400" cmpd="sng">
                      <a:noFill/>
                    </a:lnB>
                    <a:lnTlToBr w="12700" cmpd="sng">
                      <a:noFill/>
                      <a:prstDash val="solid"/>
                    </a:lnTlToBr>
                    <a:lnBlToTr w="12700" cmpd="sng">
                      <a:noFill/>
                      <a:prstDash val="solid"/>
                    </a:lnBlToTr>
                    <a:solidFill>
                      <a:srgbClr val="E5F4D4"/>
                    </a:solidFill>
                  </a:tcPr>
                </a:tc>
                <a:tc>
                  <a:txBody>
                    <a:bodyPr/>
                    <a:lstStyle/>
                    <a:p>
                      <a:pPr algn="ctr"/>
                      <a:r>
                        <a:rPr lang="en-US" sz="1500" b="0" dirty="0">
                          <a:latin typeface="Century Gothic" panose="020B0502020202020204" pitchFamily="34" charset="0"/>
                        </a:rPr>
                        <a:t>€ 4,07628</a:t>
                      </a:r>
                    </a:p>
                  </a:txBody>
                  <a:tcPr marL="91465" marR="91465" marT="45651" marB="45651" anchor="ctr">
                    <a:lnL w="12700" cmpd="sng">
                      <a:noFill/>
                    </a:lnL>
                    <a:lnR w="12700" cmpd="sng">
                      <a:noFill/>
                    </a:lnR>
                    <a:lnT w="12700" cap="flat" cmpd="sng" algn="ctr">
                      <a:noFill/>
                      <a:prstDash val="solid"/>
                      <a:round/>
                      <a:headEnd type="none" w="med" len="med"/>
                      <a:tailEnd type="none" w="med" len="med"/>
                    </a:lnT>
                    <a:lnB w="25400" cmpd="sng">
                      <a:noFill/>
                    </a:lnB>
                    <a:lnTlToBr w="12700" cmpd="sng">
                      <a:noFill/>
                      <a:prstDash val="solid"/>
                    </a:lnTlToBr>
                    <a:lnBlToTr w="12700" cmpd="sng">
                      <a:noFill/>
                      <a:prstDash val="solid"/>
                    </a:lnBlToTr>
                    <a:solidFill>
                      <a:srgbClr val="E5F4D4"/>
                    </a:solidFill>
                  </a:tcPr>
                </a:tc>
                <a:tc>
                  <a:txBody>
                    <a:bodyPr/>
                    <a:lstStyle/>
                    <a:p>
                      <a:pPr algn="ctr"/>
                      <a:r>
                        <a:rPr lang="it-IT" sz="1500" b="0" dirty="0">
                          <a:latin typeface="Century Gothic" panose="020B0502020202020204" pitchFamily="34" charset="0"/>
                        </a:rPr>
                        <a:t>€ 4,39015</a:t>
                      </a:r>
                      <a:endParaRPr lang="en-US" sz="1500" b="0" dirty="0">
                        <a:latin typeface="Century Gothic" panose="020B0502020202020204" pitchFamily="34" charset="0"/>
                      </a:endParaRPr>
                    </a:p>
                  </a:txBody>
                  <a:tcPr marL="91465" marR="91465" marT="45651" marB="45651" anchor="ctr">
                    <a:lnL w="12700" cmpd="sng">
                      <a:noFill/>
                    </a:lnL>
                    <a:lnR w="12700" cmpd="sng">
                      <a:noFill/>
                    </a:lnR>
                    <a:lnT w="12700" cap="flat" cmpd="sng" algn="ctr">
                      <a:noFill/>
                      <a:prstDash val="solid"/>
                      <a:round/>
                      <a:headEnd type="none" w="med" len="med"/>
                      <a:tailEnd type="none" w="med" len="med"/>
                    </a:lnT>
                    <a:lnB w="25400" cmpd="sng">
                      <a:noFill/>
                    </a:lnB>
                    <a:lnTlToBr w="12700" cmpd="sng">
                      <a:noFill/>
                      <a:prstDash val="solid"/>
                    </a:lnTlToBr>
                    <a:lnBlToTr w="12700" cmpd="sng">
                      <a:noFill/>
                      <a:prstDash val="solid"/>
                    </a:lnBlToTr>
                    <a:solidFill>
                      <a:srgbClr val="E5F4D4"/>
                    </a:solidFill>
                  </a:tcPr>
                </a:tc>
                <a:tc>
                  <a:txBody>
                    <a:bodyPr/>
                    <a:lstStyle/>
                    <a:p>
                      <a:pPr algn="ctr"/>
                      <a:r>
                        <a:rPr lang="it-IT" sz="1500" b="0" dirty="0">
                          <a:latin typeface="Century Gothic" panose="020B0502020202020204" pitchFamily="34" charset="0"/>
                        </a:rPr>
                        <a:t>€ 4,9095</a:t>
                      </a:r>
                      <a:endParaRPr lang="en-US" sz="1500" b="0" dirty="0">
                        <a:latin typeface="Century Gothic" panose="020B0502020202020204" pitchFamily="34" charset="0"/>
                      </a:endParaRPr>
                    </a:p>
                  </a:txBody>
                  <a:tcPr marL="91465" marR="91465" marT="45651" marB="45651" anchor="ctr">
                    <a:lnL w="12700" cmpd="sng">
                      <a:noFill/>
                    </a:lnL>
                    <a:lnR w="12700" cmpd="sng">
                      <a:noFill/>
                    </a:lnR>
                    <a:lnT w="12700" cap="flat" cmpd="sng" algn="ctr">
                      <a:noFill/>
                      <a:prstDash val="solid"/>
                      <a:round/>
                      <a:headEnd type="none" w="med" len="med"/>
                      <a:tailEnd type="none" w="med" len="med"/>
                    </a:lnT>
                    <a:lnB w="25400" cmpd="sng">
                      <a:noFill/>
                    </a:lnB>
                    <a:lnTlToBr w="12700" cmpd="sng">
                      <a:noFill/>
                      <a:prstDash val="solid"/>
                    </a:lnTlToBr>
                    <a:lnBlToTr w="12700" cmpd="sng">
                      <a:noFill/>
                      <a:prstDash val="solid"/>
                    </a:lnBlToTr>
                    <a:solidFill>
                      <a:srgbClr val="E5F4D4"/>
                    </a:solidFill>
                  </a:tcPr>
                </a:tc>
                <a:tc>
                  <a:txBody>
                    <a:bodyPr/>
                    <a:lstStyle/>
                    <a:p>
                      <a:pPr algn="ctr"/>
                      <a:r>
                        <a:rPr lang="it-IT" sz="1500" b="0" dirty="0">
                          <a:latin typeface="Century Gothic" panose="020B0502020202020204" pitchFamily="34" charset="0"/>
                        </a:rPr>
                        <a:t>€ 5,05138</a:t>
                      </a:r>
                      <a:endParaRPr lang="en-US" sz="1500" b="0" dirty="0">
                        <a:latin typeface="Century Gothic" panose="020B0502020202020204" pitchFamily="34" charset="0"/>
                      </a:endParaRPr>
                    </a:p>
                  </a:txBody>
                  <a:tcPr marL="91465" marR="91465" marT="45651" marB="45651" anchor="ctr">
                    <a:lnL w="12700" cmpd="sng">
                      <a:noFill/>
                    </a:lnL>
                    <a:lnR w="12700" cmpd="sng">
                      <a:noFill/>
                    </a:lnR>
                    <a:lnT w="12700" cap="flat" cmpd="sng" algn="ctr">
                      <a:noFill/>
                      <a:prstDash val="solid"/>
                      <a:round/>
                      <a:headEnd type="none" w="med" len="med"/>
                      <a:tailEnd type="none" w="med" len="med"/>
                    </a:lnT>
                    <a:lnB w="25400" cmpd="sng">
                      <a:noFill/>
                    </a:lnB>
                    <a:lnTlToBr w="12700" cmpd="sng">
                      <a:noFill/>
                      <a:prstDash val="solid"/>
                    </a:lnTlToBr>
                    <a:lnBlToTr w="12700" cmpd="sng">
                      <a:noFill/>
                      <a:prstDash val="solid"/>
                    </a:lnBlToTr>
                    <a:solidFill>
                      <a:srgbClr val="E5F4D4"/>
                    </a:solidFill>
                  </a:tcPr>
                </a:tc>
                <a:tc>
                  <a:txBody>
                    <a:bodyPr/>
                    <a:lstStyle/>
                    <a:p>
                      <a:pPr algn="ctr"/>
                      <a:r>
                        <a:rPr lang="en-US" sz="1500" b="0" dirty="0">
                          <a:highlight>
                            <a:srgbClr val="FFFF00"/>
                          </a:highlight>
                          <a:latin typeface="Century Gothic" panose="020B0502020202020204" pitchFamily="34" charset="0"/>
                        </a:rPr>
                        <a:t>€ 5,18676</a:t>
                      </a:r>
                    </a:p>
                  </a:txBody>
                  <a:tcPr marL="91465" marR="91465" marT="45651" marB="45651" anchor="ctr">
                    <a:lnL w="12700" cmpd="sng">
                      <a:noFill/>
                    </a:lnL>
                    <a:lnR w="12700" cmpd="sng">
                      <a:noFill/>
                    </a:lnR>
                    <a:lnT w="12700" cap="flat" cmpd="sng" algn="ctr">
                      <a:noFill/>
                      <a:prstDash val="solid"/>
                      <a:round/>
                      <a:headEnd type="none" w="med" len="med"/>
                      <a:tailEnd type="none" w="med" len="med"/>
                    </a:lnT>
                    <a:lnB w="25400" cmpd="sng">
                      <a:noFill/>
                    </a:lnB>
                    <a:lnTlToBr w="12700" cmpd="sng">
                      <a:noFill/>
                      <a:prstDash val="solid"/>
                    </a:lnTlToBr>
                    <a:lnBlToTr w="12700" cmpd="sng">
                      <a:noFill/>
                      <a:prstDash val="solid"/>
                    </a:lnBlToTr>
                    <a:solidFill>
                      <a:srgbClr val="E5F4D4"/>
                    </a:solidFill>
                  </a:tcPr>
                </a:tc>
                <a:extLst>
                  <a:ext uri="{0D108BD9-81ED-4DB2-BD59-A6C34878D82A}">
                    <a16:rowId xmlns:a16="http://schemas.microsoft.com/office/drawing/2014/main" val="10001"/>
                  </a:ext>
                </a:extLst>
              </a:tr>
              <a:tr h="548481">
                <a:tc>
                  <a:txBody>
                    <a:bodyPr/>
                    <a:lstStyle/>
                    <a:p>
                      <a:r>
                        <a:rPr lang="it-IT" sz="1500" b="1" dirty="0">
                          <a:latin typeface="Century Gothic" panose="020B0502020202020204" pitchFamily="34" charset="0"/>
                        </a:rPr>
                        <a:t>2</a:t>
                      </a:r>
                      <a:endParaRPr lang="en-US" sz="1500" b="1" dirty="0">
                        <a:latin typeface="Century Gothic" panose="020B0502020202020204" pitchFamily="34" charset="0"/>
                      </a:endParaRPr>
                    </a:p>
                  </a:txBody>
                  <a:tcPr marL="91465" marR="91465" marT="45651" marB="45651" anchor="ctr">
                    <a:lnL w="12700" cmpd="sng">
                      <a:noFill/>
                    </a:lnL>
                    <a:lnR w="12700" cmpd="sng">
                      <a:noFill/>
                    </a:lnR>
                    <a:lnT w="12700" cap="flat" cmpd="sng" algn="ctr">
                      <a:noFill/>
                      <a:prstDash val="solid"/>
                      <a:round/>
                      <a:headEnd type="none" w="med" len="med"/>
                      <a:tailEnd type="none" w="med" len="med"/>
                    </a:lnT>
                    <a:lnB w="25400" cmpd="sng">
                      <a:noFill/>
                    </a:lnB>
                    <a:lnTlToBr w="12700" cmpd="sng">
                      <a:noFill/>
                      <a:prstDash val="solid"/>
                    </a:lnTlToBr>
                    <a:lnBlToTr w="12700" cmpd="sng">
                      <a:noFill/>
                      <a:prstDash val="solid"/>
                    </a:lnBlToTr>
                  </a:tcPr>
                </a:tc>
                <a:tc>
                  <a:txBody>
                    <a:bodyPr/>
                    <a:lstStyle/>
                    <a:p>
                      <a:r>
                        <a:rPr lang="it-IT" sz="1500" b="0" dirty="0">
                          <a:latin typeface="Century Gothic" panose="020B0502020202020204" pitchFamily="34" charset="0"/>
                        </a:rPr>
                        <a:t>Giornate DH medici e chirurgici</a:t>
                      </a:r>
                      <a:endParaRPr lang="en-US" sz="1500" b="0" dirty="0">
                        <a:latin typeface="Century Gothic" panose="020B0502020202020204" pitchFamily="34" charset="0"/>
                      </a:endParaRPr>
                    </a:p>
                  </a:txBody>
                  <a:tcPr marL="91465" marR="91465" marT="45651" marB="45651" anchor="ctr">
                    <a:lnL w="12700" cmpd="sng">
                      <a:noFill/>
                    </a:lnL>
                    <a:lnR w="12700" cmpd="sng">
                      <a:noFill/>
                    </a:lnR>
                    <a:lnT w="12700" cap="flat" cmpd="sng" algn="ctr">
                      <a:noFill/>
                      <a:prstDash val="solid"/>
                      <a:round/>
                      <a:headEnd type="none" w="med" len="med"/>
                      <a:tailEnd type="none" w="med" len="med"/>
                    </a:lnT>
                    <a:lnB w="25400" cmpd="sng">
                      <a:noFill/>
                    </a:lnB>
                    <a:lnTlToBr w="12700" cmpd="sng">
                      <a:noFill/>
                      <a:prstDash val="solid"/>
                    </a:lnTlToBr>
                    <a:lnBlToTr w="12700" cmpd="sng">
                      <a:noFill/>
                      <a:prstDash val="solid"/>
                    </a:lnBlToTr>
                  </a:tcPr>
                </a:tc>
                <a:tc>
                  <a:txBody>
                    <a:bodyPr/>
                    <a:lstStyle/>
                    <a:p>
                      <a:pPr algn="ctr"/>
                      <a:r>
                        <a:rPr lang="it-IT" sz="1500" b="0" dirty="0">
                          <a:latin typeface="Century Gothic" panose="020B0502020202020204" pitchFamily="34" charset="0"/>
                        </a:rPr>
                        <a:t>Giornata</a:t>
                      </a:r>
                      <a:endParaRPr lang="en-US" sz="1500" b="0" dirty="0">
                        <a:latin typeface="Century Gothic" panose="020B0502020202020204" pitchFamily="34" charset="0"/>
                      </a:endParaRPr>
                    </a:p>
                  </a:txBody>
                  <a:tcPr marL="91465" marR="91465" marT="45651" marB="45651" anchor="ctr">
                    <a:lnL w="12700" cmpd="sng">
                      <a:noFill/>
                    </a:lnL>
                    <a:lnR w="12700" cmpd="sng">
                      <a:noFill/>
                    </a:lnR>
                    <a:lnT w="12700" cap="flat" cmpd="sng" algn="ctr">
                      <a:noFill/>
                      <a:prstDash val="solid"/>
                      <a:round/>
                      <a:headEnd type="none" w="med" len="med"/>
                      <a:tailEnd type="none" w="med" len="med"/>
                    </a:lnT>
                    <a:lnB w="25400" cmpd="sng">
                      <a:noFill/>
                    </a:lnB>
                    <a:lnTlToBr w="12700" cmpd="sng">
                      <a:noFill/>
                      <a:prstDash val="solid"/>
                    </a:lnTlToBr>
                    <a:lnBlToTr w="12700" cmpd="sng">
                      <a:noFill/>
                      <a:prstDash val="solid"/>
                    </a:lnBlToTr>
                  </a:tcPr>
                </a:tc>
                <a:tc>
                  <a:txBody>
                    <a:bodyPr/>
                    <a:lstStyle/>
                    <a:p>
                      <a:pPr marL="0" marR="0" lvl="0" indent="0" algn="ctr" defTabSz="1125444" rtl="0" eaLnBrk="1" fontAlgn="auto" latinLnBrk="0" hangingPunct="1">
                        <a:lnSpc>
                          <a:spcPct val="100000"/>
                        </a:lnSpc>
                        <a:spcBef>
                          <a:spcPts val="0"/>
                        </a:spcBef>
                        <a:spcAft>
                          <a:spcPts val="0"/>
                        </a:spcAft>
                        <a:buClrTx/>
                        <a:buSzTx/>
                        <a:buFontTx/>
                        <a:buNone/>
                        <a:tabLst/>
                        <a:defRPr/>
                      </a:pPr>
                      <a:r>
                        <a:rPr lang="it-IT" sz="1500" b="0" u="none" dirty="0">
                          <a:latin typeface="Century Gothic" panose="020B0502020202020204" pitchFamily="34" charset="0"/>
                        </a:rPr>
                        <a:t>€ 2,86</a:t>
                      </a:r>
                      <a:endParaRPr lang="en-US" sz="1500" b="0" u="none" dirty="0">
                        <a:latin typeface="Century Gothic" panose="020B0502020202020204" pitchFamily="34" charset="0"/>
                      </a:endParaRPr>
                    </a:p>
                  </a:txBody>
                  <a:tcPr marL="91465" marR="91465" marT="45651" marB="45651" anchor="ctr">
                    <a:lnL w="12700" cmpd="sng">
                      <a:noFill/>
                    </a:lnL>
                    <a:lnR w="12700" cmpd="sng">
                      <a:noFill/>
                    </a:lnR>
                    <a:lnT w="12700" cap="flat" cmpd="sng" algn="ctr">
                      <a:noFill/>
                      <a:prstDash val="solid"/>
                      <a:round/>
                      <a:headEnd type="none" w="med" len="med"/>
                      <a:tailEnd type="none" w="med" len="med"/>
                    </a:lnT>
                    <a:lnB w="25400" cmpd="sng">
                      <a:noFill/>
                    </a:lnB>
                    <a:lnTlToBr w="12700" cmpd="sng">
                      <a:noFill/>
                      <a:prstDash val="solid"/>
                    </a:lnTlToBr>
                    <a:lnBlToTr w="12700" cmpd="sng">
                      <a:noFill/>
                      <a:prstDash val="solid"/>
                    </a:lnBlToTr>
                  </a:tcPr>
                </a:tc>
                <a:tc>
                  <a:txBody>
                    <a:bodyPr/>
                    <a:lstStyle/>
                    <a:p>
                      <a:pPr marL="0" marR="0" lvl="0" indent="0" algn="ctr" defTabSz="1125444" rtl="0" eaLnBrk="1" fontAlgn="auto" latinLnBrk="0" hangingPunct="1">
                        <a:lnSpc>
                          <a:spcPct val="100000"/>
                        </a:lnSpc>
                        <a:spcBef>
                          <a:spcPts val="0"/>
                        </a:spcBef>
                        <a:spcAft>
                          <a:spcPts val="0"/>
                        </a:spcAft>
                        <a:buClrTx/>
                        <a:buSzTx/>
                        <a:buFontTx/>
                        <a:buNone/>
                        <a:tabLst/>
                        <a:defRPr/>
                      </a:pPr>
                      <a:r>
                        <a:rPr lang="it-IT" sz="1500" b="0" u="none" dirty="0">
                          <a:latin typeface="Century Gothic" panose="020B0502020202020204" pitchFamily="34" charset="0"/>
                        </a:rPr>
                        <a:t>€ 3,08022</a:t>
                      </a:r>
                      <a:endParaRPr lang="en-US" sz="1500" b="0" u="none" dirty="0">
                        <a:latin typeface="Century Gothic" panose="020B0502020202020204" pitchFamily="34" charset="0"/>
                      </a:endParaRPr>
                    </a:p>
                  </a:txBody>
                  <a:tcPr marL="91465" marR="91465" marT="45651" marB="45651" anchor="ctr">
                    <a:lnL w="12700" cmpd="sng">
                      <a:noFill/>
                    </a:lnL>
                    <a:lnR w="12700" cmpd="sng">
                      <a:noFill/>
                    </a:lnR>
                    <a:lnT w="12700" cap="flat" cmpd="sng" algn="ctr">
                      <a:noFill/>
                      <a:prstDash val="solid"/>
                      <a:round/>
                      <a:headEnd type="none" w="med" len="med"/>
                      <a:tailEnd type="none" w="med" len="med"/>
                    </a:lnT>
                    <a:lnB w="25400" cmpd="sng">
                      <a:noFill/>
                    </a:lnB>
                    <a:lnTlToBr w="12700" cmpd="sng">
                      <a:noFill/>
                      <a:prstDash val="solid"/>
                    </a:lnTlToBr>
                    <a:lnBlToTr w="12700" cmpd="sng">
                      <a:noFill/>
                      <a:prstDash val="solid"/>
                    </a:lnBlToTr>
                  </a:tcPr>
                </a:tc>
                <a:tc>
                  <a:txBody>
                    <a:bodyPr/>
                    <a:lstStyle/>
                    <a:p>
                      <a:pPr marL="0" marR="0" lvl="0" indent="0" algn="ctr" defTabSz="1125444" rtl="0" eaLnBrk="1" fontAlgn="auto" latinLnBrk="0" hangingPunct="1">
                        <a:lnSpc>
                          <a:spcPct val="100000"/>
                        </a:lnSpc>
                        <a:spcBef>
                          <a:spcPts val="0"/>
                        </a:spcBef>
                        <a:spcAft>
                          <a:spcPts val="0"/>
                        </a:spcAft>
                        <a:buClrTx/>
                        <a:buSzTx/>
                        <a:buFontTx/>
                        <a:buNone/>
                        <a:tabLst/>
                        <a:defRPr/>
                      </a:pPr>
                      <a:r>
                        <a:rPr lang="it-IT" sz="1500" b="0" u="none" dirty="0">
                          <a:latin typeface="Century Gothic" panose="020B0502020202020204" pitchFamily="34" charset="0"/>
                        </a:rPr>
                        <a:t>€ 3,44461</a:t>
                      </a:r>
                      <a:endParaRPr lang="en-US" sz="1500" b="0" u="none" dirty="0">
                        <a:latin typeface="Century Gothic" panose="020B0502020202020204" pitchFamily="34" charset="0"/>
                      </a:endParaRPr>
                    </a:p>
                  </a:txBody>
                  <a:tcPr marL="91465" marR="91465" marT="45651" marB="45651" anchor="ctr">
                    <a:lnL w="12700" cmpd="sng">
                      <a:noFill/>
                    </a:lnL>
                    <a:lnR w="12700" cmpd="sng">
                      <a:noFill/>
                    </a:lnR>
                    <a:lnT w="12700" cap="flat" cmpd="sng" algn="ctr">
                      <a:noFill/>
                      <a:prstDash val="solid"/>
                      <a:round/>
                      <a:headEnd type="none" w="med" len="med"/>
                      <a:tailEnd type="none" w="med" len="med"/>
                    </a:lnT>
                    <a:lnB w="25400" cmpd="sng">
                      <a:noFill/>
                    </a:lnB>
                    <a:lnTlToBr w="12700" cmpd="sng">
                      <a:noFill/>
                      <a:prstDash val="solid"/>
                    </a:lnTlToBr>
                    <a:lnBlToTr w="12700" cmpd="sng">
                      <a:noFill/>
                      <a:prstDash val="solid"/>
                    </a:lnBlToTr>
                  </a:tcPr>
                </a:tc>
                <a:tc>
                  <a:txBody>
                    <a:bodyPr/>
                    <a:lstStyle/>
                    <a:p>
                      <a:pPr marL="0" marR="0" lvl="0" indent="0" algn="ctr" defTabSz="1125444" rtl="0" eaLnBrk="1" fontAlgn="auto" latinLnBrk="0" hangingPunct="1">
                        <a:lnSpc>
                          <a:spcPct val="100000"/>
                        </a:lnSpc>
                        <a:spcBef>
                          <a:spcPts val="0"/>
                        </a:spcBef>
                        <a:spcAft>
                          <a:spcPts val="0"/>
                        </a:spcAft>
                        <a:buClrTx/>
                        <a:buSzTx/>
                        <a:buFontTx/>
                        <a:buNone/>
                        <a:tabLst/>
                        <a:defRPr/>
                      </a:pPr>
                      <a:r>
                        <a:rPr lang="it-IT" sz="1500" b="0" u="none" dirty="0">
                          <a:latin typeface="Century Gothic" panose="020B0502020202020204" pitchFamily="34" charset="0"/>
                        </a:rPr>
                        <a:t>€ 3,54416</a:t>
                      </a:r>
                      <a:endParaRPr lang="en-US" sz="1500" b="0" u="none" dirty="0">
                        <a:latin typeface="Century Gothic" panose="020B0502020202020204" pitchFamily="34" charset="0"/>
                      </a:endParaRPr>
                    </a:p>
                  </a:txBody>
                  <a:tcPr marL="91465" marR="91465" marT="45651" marB="45651" anchor="ctr">
                    <a:lnL w="12700" cmpd="sng">
                      <a:noFill/>
                    </a:lnL>
                    <a:lnR w="12700" cmpd="sng">
                      <a:noFill/>
                    </a:lnR>
                    <a:lnT w="12700" cap="flat" cmpd="sng" algn="ctr">
                      <a:noFill/>
                      <a:prstDash val="solid"/>
                      <a:round/>
                      <a:headEnd type="none" w="med" len="med"/>
                      <a:tailEnd type="none" w="med" len="med"/>
                    </a:lnT>
                    <a:lnB w="25400" cmpd="sng">
                      <a:noFill/>
                    </a:lnB>
                    <a:lnTlToBr w="12700" cmpd="sng">
                      <a:noFill/>
                      <a:prstDash val="solid"/>
                    </a:lnTlToBr>
                    <a:lnBlToTr w="12700" cmpd="sng">
                      <a:noFill/>
                      <a:prstDash val="solid"/>
                    </a:lnBlToTr>
                  </a:tcPr>
                </a:tc>
                <a:tc>
                  <a:txBody>
                    <a:bodyPr/>
                    <a:lstStyle/>
                    <a:p>
                      <a:pPr marL="0" marR="0" lvl="0" indent="0" algn="ctr" defTabSz="1125444" rtl="0" eaLnBrk="1" fontAlgn="auto" latinLnBrk="0" hangingPunct="1">
                        <a:lnSpc>
                          <a:spcPct val="100000"/>
                        </a:lnSpc>
                        <a:spcBef>
                          <a:spcPts val="0"/>
                        </a:spcBef>
                        <a:spcAft>
                          <a:spcPts val="0"/>
                        </a:spcAft>
                        <a:buClrTx/>
                        <a:buSzTx/>
                        <a:buFontTx/>
                        <a:buNone/>
                        <a:tabLst/>
                        <a:defRPr/>
                      </a:pPr>
                      <a:r>
                        <a:rPr lang="en-US" sz="1500" b="0" u="none" dirty="0">
                          <a:highlight>
                            <a:srgbClr val="FFFF00"/>
                          </a:highlight>
                          <a:latin typeface="Century Gothic" panose="020B0502020202020204" pitchFamily="34" charset="0"/>
                        </a:rPr>
                        <a:t>€ 3,63914</a:t>
                      </a:r>
                    </a:p>
                  </a:txBody>
                  <a:tcPr marL="91465" marR="91465" marT="45651" marB="45651" anchor="ctr">
                    <a:lnL w="12700" cmpd="sng">
                      <a:noFill/>
                    </a:lnL>
                    <a:lnR w="12700" cmpd="sng">
                      <a:noFill/>
                    </a:lnR>
                    <a:lnT w="12700" cap="flat" cmpd="sng" algn="ctr">
                      <a:noFill/>
                      <a:prstDash val="solid"/>
                      <a:round/>
                      <a:headEnd type="none" w="med" len="med"/>
                      <a:tailEnd type="none" w="med" len="med"/>
                    </a:lnT>
                    <a:lnB w="254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548481">
                <a:tc>
                  <a:txBody>
                    <a:bodyPr/>
                    <a:lstStyle/>
                    <a:p>
                      <a:r>
                        <a:rPr lang="it-IT" sz="1500" b="1" dirty="0">
                          <a:latin typeface="Century Gothic" panose="020B0502020202020204" pitchFamily="34" charset="0"/>
                        </a:rPr>
                        <a:t>3</a:t>
                      </a:r>
                      <a:endParaRPr lang="en-US" sz="1500" b="1" dirty="0">
                        <a:latin typeface="Century Gothic" panose="020B0502020202020204" pitchFamily="34" charset="0"/>
                      </a:endParaRPr>
                    </a:p>
                  </a:txBody>
                  <a:tcPr marL="91465" marR="91465" marT="45651" marB="45651" anchor="ctr">
                    <a:lnL w="12700" cmpd="sng">
                      <a:noFill/>
                    </a:lnL>
                    <a:lnR w="12700" cmpd="sng">
                      <a:noFill/>
                    </a:lnR>
                    <a:lnT w="12700" cap="flat" cmpd="sng" algn="ctr">
                      <a:noFill/>
                      <a:prstDash val="solid"/>
                      <a:round/>
                      <a:headEnd type="none" w="med" len="med"/>
                      <a:tailEnd type="none" w="med" len="med"/>
                    </a:lnT>
                    <a:lnB w="25400" cmpd="sng">
                      <a:noFill/>
                    </a:lnB>
                    <a:lnTlToBr w="12700" cmpd="sng">
                      <a:noFill/>
                      <a:prstDash val="solid"/>
                    </a:lnTlToBr>
                    <a:lnBlToTr w="12700" cmpd="sng">
                      <a:noFill/>
                      <a:prstDash val="solid"/>
                    </a:lnBlToTr>
                    <a:solidFill>
                      <a:srgbClr val="E5F4D4"/>
                    </a:solidFill>
                  </a:tcPr>
                </a:tc>
                <a:tc>
                  <a:txBody>
                    <a:bodyPr/>
                    <a:lstStyle/>
                    <a:p>
                      <a:r>
                        <a:rPr lang="it-IT" sz="1500" b="0" dirty="0">
                          <a:latin typeface="Century Gothic" panose="020B0502020202020204" pitchFamily="34" charset="0"/>
                        </a:rPr>
                        <a:t>Divise personale</a:t>
                      </a:r>
                      <a:endParaRPr lang="en-US" sz="1500" b="0" dirty="0">
                        <a:latin typeface="Century Gothic" panose="020B0502020202020204" pitchFamily="34" charset="0"/>
                      </a:endParaRPr>
                    </a:p>
                  </a:txBody>
                  <a:tcPr marL="91465" marR="91465" marT="45651" marB="45651" anchor="ctr">
                    <a:lnL w="12700" cmpd="sng">
                      <a:noFill/>
                    </a:lnL>
                    <a:lnR w="12700" cmpd="sng">
                      <a:noFill/>
                    </a:lnR>
                    <a:lnT w="12700" cap="flat" cmpd="sng" algn="ctr">
                      <a:noFill/>
                      <a:prstDash val="solid"/>
                      <a:round/>
                      <a:headEnd type="none" w="med" len="med"/>
                      <a:tailEnd type="none" w="med" len="med"/>
                    </a:lnT>
                    <a:lnB w="25400" cmpd="sng">
                      <a:noFill/>
                    </a:lnB>
                    <a:lnTlToBr w="12700" cmpd="sng">
                      <a:noFill/>
                      <a:prstDash val="solid"/>
                    </a:lnTlToBr>
                    <a:lnBlToTr w="12700" cmpd="sng">
                      <a:noFill/>
                      <a:prstDash val="solid"/>
                    </a:lnBlToTr>
                    <a:solidFill>
                      <a:srgbClr val="E5F4D4"/>
                    </a:solidFill>
                  </a:tcPr>
                </a:tc>
                <a:tc>
                  <a:txBody>
                    <a:bodyPr/>
                    <a:lstStyle/>
                    <a:p>
                      <a:pPr algn="ctr"/>
                      <a:r>
                        <a:rPr lang="it-IT" sz="1500" b="0" dirty="0">
                          <a:latin typeface="Century Gothic" panose="020B0502020202020204" pitchFamily="34" charset="0"/>
                        </a:rPr>
                        <a:t>Canone giornata</a:t>
                      </a:r>
                      <a:endParaRPr lang="en-US" sz="1500" b="0" dirty="0">
                        <a:latin typeface="Century Gothic" panose="020B0502020202020204" pitchFamily="34" charset="0"/>
                      </a:endParaRPr>
                    </a:p>
                  </a:txBody>
                  <a:tcPr marL="91465" marR="91465" marT="45651" marB="45651" anchor="ctr">
                    <a:lnL w="12700" cmpd="sng">
                      <a:noFill/>
                    </a:lnL>
                    <a:lnR w="12700" cmpd="sng">
                      <a:noFill/>
                    </a:lnR>
                    <a:lnT w="12700" cap="flat" cmpd="sng" algn="ctr">
                      <a:noFill/>
                      <a:prstDash val="solid"/>
                      <a:round/>
                      <a:headEnd type="none" w="med" len="med"/>
                      <a:tailEnd type="none" w="med" len="med"/>
                    </a:lnT>
                    <a:lnB w="25400" cmpd="sng">
                      <a:noFill/>
                    </a:lnB>
                    <a:lnTlToBr w="12700" cmpd="sng">
                      <a:noFill/>
                      <a:prstDash val="solid"/>
                    </a:lnTlToBr>
                    <a:lnBlToTr w="12700" cmpd="sng">
                      <a:noFill/>
                      <a:prstDash val="solid"/>
                    </a:lnBlToTr>
                    <a:solidFill>
                      <a:srgbClr val="E5F4D4"/>
                    </a:solidFill>
                  </a:tcPr>
                </a:tc>
                <a:tc>
                  <a:txBody>
                    <a:bodyPr/>
                    <a:lstStyle/>
                    <a:p>
                      <a:pPr algn="ctr"/>
                      <a:r>
                        <a:rPr lang="it-IT" sz="1500" dirty="0">
                          <a:latin typeface="Century Gothic" panose="020B0502020202020204" pitchFamily="34" charset="0"/>
                        </a:rPr>
                        <a:t>€ 0,50</a:t>
                      </a:r>
                      <a:endParaRPr lang="en-US" sz="1500" dirty="0">
                        <a:latin typeface="Century Gothic" panose="020B0502020202020204" pitchFamily="34" charset="0"/>
                      </a:endParaRPr>
                    </a:p>
                  </a:txBody>
                  <a:tcPr marL="91465" marR="91465" marT="45651" marB="45651" anchor="ctr">
                    <a:lnL w="12700" cmpd="sng">
                      <a:noFill/>
                    </a:lnL>
                    <a:lnR w="12700" cmpd="sng">
                      <a:noFill/>
                    </a:lnR>
                    <a:lnT w="12700" cap="flat" cmpd="sng" algn="ctr">
                      <a:noFill/>
                      <a:prstDash val="solid"/>
                      <a:round/>
                      <a:headEnd type="none" w="med" len="med"/>
                      <a:tailEnd type="none" w="med" len="med"/>
                    </a:lnT>
                    <a:lnB w="25400" cmpd="sng">
                      <a:noFill/>
                    </a:lnB>
                    <a:lnTlToBr w="12700" cmpd="sng">
                      <a:noFill/>
                      <a:prstDash val="solid"/>
                    </a:lnTlToBr>
                    <a:lnBlToTr w="12700" cmpd="sng">
                      <a:noFill/>
                      <a:prstDash val="solid"/>
                    </a:lnBlToTr>
                    <a:solidFill>
                      <a:srgbClr val="E5F4D4"/>
                    </a:solidFill>
                  </a:tcPr>
                </a:tc>
                <a:tc>
                  <a:txBody>
                    <a:bodyPr/>
                    <a:lstStyle/>
                    <a:p>
                      <a:pPr algn="ctr"/>
                      <a:r>
                        <a:rPr lang="it-IT" sz="1500" dirty="0">
                          <a:solidFill>
                            <a:schemeClr val="tx1"/>
                          </a:solidFill>
                          <a:latin typeface="Century Gothic" panose="020B0502020202020204" pitchFamily="34" charset="0"/>
                        </a:rPr>
                        <a:t>€ 0,53850</a:t>
                      </a:r>
                      <a:endParaRPr lang="en-US" sz="1500" dirty="0">
                        <a:solidFill>
                          <a:schemeClr val="tx1"/>
                        </a:solidFill>
                        <a:latin typeface="Century Gothic" panose="020B0502020202020204" pitchFamily="34" charset="0"/>
                      </a:endParaRPr>
                    </a:p>
                  </a:txBody>
                  <a:tcPr marL="91465" marR="91465" marT="45651" marB="45651" anchor="ctr">
                    <a:lnL w="12700" cmpd="sng">
                      <a:noFill/>
                    </a:lnL>
                    <a:lnR w="12700" cmpd="sng">
                      <a:noFill/>
                    </a:lnR>
                    <a:lnT w="12700" cap="flat" cmpd="sng" algn="ctr">
                      <a:noFill/>
                      <a:prstDash val="solid"/>
                      <a:round/>
                      <a:headEnd type="none" w="med" len="med"/>
                      <a:tailEnd type="none" w="med" len="med"/>
                    </a:lnT>
                    <a:lnB w="25400" cmpd="sng">
                      <a:noFill/>
                    </a:lnB>
                    <a:lnTlToBr w="12700" cmpd="sng">
                      <a:noFill/>
                      <a:prstDash val="solid"/>
                    </a:lnTlToBr>
                    <a:lnBlToTr w="12700" cmpd="sng">
                      <a:noFill/>
                      <a:prstDash val="solid"/>
                    </a:lnBlToTr>
                    <a:solidFill>
                      <a:srgbClr val="E5F4D4"/>
                    </a:solidFill>
                  </a:tcPr>
                </a:tc>
                <a:tc>
                  <a:txBody>
                    <a:bodyPr/>
                    <a:lstStyle/>
                    <a:p>
                      <a:pPr algn="ctr"/>
                      <a:r>
                        <a:rPr lang="it-IT" sz="1500" dirty="0">
                          <a:latin typeface="Century Gothic" panose="020B0502020202020204" pitchFamily="34" charset="0"/>
                        </a:rPr>
                        <a:t>€ 0,6022</a:t>
                      </a:r>
                      <a:endParaRPr lang="en-US" sz="1500" dirty="0">
                        <a:latin typeface="Century Gothic" panose="020B0502020202020204" pitchFamily="34" charset="0"/>
                      </a:endParaRPr>
                    </a:p>
                  </a:txBody>
                  <a:tcPr marL="91465" marR="91465" marT="45651" marB="45651" anchor="ctr">
                    <a:lnL w="12700" cmpd="sng">
                      <a:noFill/>
                    </a:lnL>
                    <a:lnR w="12700" cmpd="sng">
                      <a:noFill/>
                    </a:lnR>
                    <a:lnT w="12700" cap="flat" cmpd="sng" algn="ctr">
                      <a:noFill/>
                      <a:prstDash val="solid"/>
                      <a:round/>
                      <a:headEnd type="none" w="med" len="med"/>
                      <a:tailEnd type="none" w="med" len="med"/>
                    </a:lnT>
                    <a:lnB w="25400" cmpd="sng">
                      <a:noFill/>
                    </a:lnB>
                    <a:lnTlToBr w="12700" cmpd="sng">
                      <a:noFill/>
                      <a:prstDash val="solid"/>
                    </a:lnTlToBr>
                    <a:lnBlToTr w="12700" cmpd="sng">
                      <a:noFill/>
                      <a:prstDash val="solid"/>
                    </a:lnBlToTr>
                    <a:solidFill>
                      <a:srgbClr val="E5F4D4"/>
                    </a:solidFill>
                  </a:tcPr>
                </a:tc>
                <a:tc>
                  <a:txBody>
                    <a:bodyPr/>
                    <a:lstStyle/>
                    <a:p>
                      <a:pPr algn="ctr"/>
                      <a:r>
                        <a:rPr lang="it-IT" sz="1500" dirty="0">
                          <a:latin typeface="Century Gothic" panose="020B0502020202020204" pitchFamily="34" charset="0"/>
                        </a:rPr>
                        <a:t>€ 0,6196</a:t>
                      </a:r>
                      <a:endParaRPr lang="en-US" sz="1500" dirty="0">
                        <a:latin typeface="Century Gothic" panose="020B0502020202020204" pitchFamily="34" charset="0"/>
                      </a:endParaRPr>
                    </a:p>
                  </a:txBody>
                  <a:tcPr marL="91465" marR="91465" marT="45651" marB="45651" anchor="ctr">
                    <a:lnL w="12700" cmpd="sng">
                      <a:noFill/>
                    </a:lnL>
                    <a:lnR w="12700" cmpd="sng">
                      <a:noFill/>
                    </a:lnR>
                    <a:lnT w="12700" cap="flat" cmpd="sng" algn="ctr">
                      <a:noFill/>
                      <a:prstDash val="solid"/>
                      <a:round/>
                      <a:headEnd type="none" w="med" len="med"/>
                      <a:tailEnd type="none" w="med" len="med"/>
                    </a:lnT>
                    <a:lnB w="25400" cmpd="sng">
                      <a:noFill/>
                    </a:lnB>
                    <a:lnTlToBr w="12700" cmpd="sng">
                      <a:noFill/>
                      <a:prstDash val="solid"/>
                    </a:lnTlToBr>
                    <a:lnBlToTr w="12700" cmpd="sng">
                      <a:noFill/>
                      <a:prstDash val="solid"/>
                    </a:lnBlToTr>
                    <a:solidFill>
                      <a:srgbClr val="E5F4D4"/>
                    </a:solidFill>
                  </a:tcPr>
                </a:tc>
                <a:tc>
                  <a:txBody>
                    <a:bodyPr/>
                    <a:lstStyle/>
                    <a:p>
                      <a:pPr algn="ctr"/>
                      <a:r>
                        <a:rPr lang="en-US" sz="1500" dirty="0">
                          <a:highlight>
                            <a:srgbClr val="FFFF00"/>
                          </a:highlight>
                          <a:latin typeface="Century Gothic" panose="020B0502020202020204" pitchFamily="34" charset="0"/>
                        </a:rPr>
                        <a:t>€ 0,63621</a:t>
                      </a:r>
                    </a:p>
                  </a:txBody>
                  <a:tcPr marL="91465" marR="91465" marT="45651" marB="45651" anchor="ctr">
                    <a:lnL w="12700" cmpd="sng">
                      <a:noFill/>
                    </a:lnL>
                    <a:lnR w="12700" cmpd="sng">
                      <a:noFill/>
                    </a:lnR>
                    <a:lnT w="12700" cap="flat" cmpd="sng" algn="ctr">
                      <a:noFill/>
                      <a:prstDash val="solid"/>
                      <a:round/>
                      <a:headEnd type="none" w="med" len="med"/>
                      <a:tailEnd type="none" w="med" len="med"/>
                    </a:lnT>
                    <a:lnB w="25400" cmpd="sng">
                      <a:noFill/>
                    </a:lnB>
                    <a:lnTlToBr w="12700" cmpd="sng">
                      <a:noFill/>
                      <a:prstDash val="solid"/>
                    </a:lnTlToBr>
                    <a:lnBlToTr w="12700" cmpd="sng">
                      <a:noFill/>
                      <a:prstDash val="solid"/>
                    </a:lnBlToTr>
                    <a:solidFill>
                      <a:srgbClr val="E5F4D4"/>
                    </a:solidFill>
                  </a:tcPr>
                </a:tc>
                <a:extLst>
                  <a:ext uri="{0D108BD9-81ED-4DB2-BD59-A6C34878D82A}">
                    <a16:rowId xmlns:a16="http://schemas.microsoft.com/office/drawing/2014/main" val="10003"/>
                  </a:ext>
                </a:extLst>
              </a:tr>
            </a:tbl>
          </a:graphicData>
        </a:graphic>
      </p:graphicFrame>
      <p:sp>
        <p:nvSpPr>
          <p:cNvPr id="31782" name="Rectangle: Rounded Corners 1">
            <a:extLst>
              <a:ext uri="{FF2B5EF4-FFF2-40B4-BE49-F238E27FC236}">
                <a16:creationId xmlns:a16="http://schemas.microsoft.com/office/drawing/2014/main" id="{747220F2-85C4-E6F3-883C-B3A28BE998D7}"/>
              </a:ext>
            </a:extLst>
          </p:cNvPr>
          <p:cNvSpPr>
            <a:spLocks noChangeArrowheads="1"/>
          </p:cNvSpPr>
          <p:nvPr/>
        </p:nvSpPr>
        <p:spPr bwMode="auto">
          <a:xfrm>
            <a:off x="8288338" y="1919288"/>
            <a:ext cx="3163887" cy="2201862"/>
          </a:xfrm>
          <a:prstGeom prst="roundRect">
            <a:avLst>
              <a:gd name="adj" fmla="val 16667"/>
            </a:avLst>
          </a:prstGeom>
          <a:noFill/>
          <a:ln w="19050" algn="ctr">
            <a:solidFill>
              <a:srgbClr val="FF0000"/>
            </a:solidFill>
            <a:prstDash val="dash"/>
            <a:round/>
            <a:headEnd/>
            <a:tailEnd/>
          </a:ln>
          <a:extLst>
            <a:ext uri="{909E8E84-426E-40DD-AFC4-6F175D3DCCD1}">
              <a14:hiddenFill xmlns:a14="http://schemas.microsoft.com/office/drawing/2010/main">
                <a:solidFill>
                  <a:srgbClr val="FFFFFF"/>
                </a:solidFill>
              </a14:hiddenFill>
            </a:ext>
          </a:extLst>
        </p:spPr>
        <p:txBody>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lgn="ctr">
              <a:buClr>
                <a:srgbClr val="CC0000"/>
              </a:buClr>
              <a:buSzPct val="70000"/>
              <a:buFont typeface="Wingdings" panose="05000000000000000000" pitchFamily="2" charset="2"/>
              <a:buNone/>
            </a:pPr>
            <a:endParaRPr lang="en-US"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8" name="Segnaposto contenuto 5">
            <a:extLst>
              <a:ext uri="{FF2B5EF4-FFF2-40B4-BE49-F238E27FC236}">
                <a16:creationId xmlns:a16="http://schemas.microsoft.com/office/drawing/2014/main" id="{BE68F115-D8D6-8358-5660-7D3DE2CF5E46}"/>
              </a:ext>
            </a:extLst>
          </p:cNvPr>
          <p:cNvSpPr>
            <a:spLocks noGrp="1" noChangeArrowheads="1"/>
          </p:cNvSpPr>
          <p:nvPr>
            <p:ph idx="1"/>
          </p:nvPr>
        </p:nvSpPr>
        <p:spPr>
          <a:xfrm>
            <a:off x="576263" y="885825"/>
            <a:ext cx="11018837" cy="4667250"/>
          </a:xfrm>
        </p:spPr>
        <p:txBody>
          <a:bodyPr/>
          <a:lstStyle/>
          <a:p>
            <a:pPr marL="0" indent="0">
              <a:lnSpc>
                <a:spcPct val="107000"/>
              </a:lnSpc>
              <a:spcAft>
                <a:spcPts val="800"/>
              </a:spcAft>
              <a:buFontTx/>
              <a:buNone/>
              <a:defRPr/>
            </a:pPr>
            <a:r>
              <a:rPr lang="it-IT" dirty="0">
                <a:ea typeface="Calibri" panose="020F0502020204030204" pitchFamily="34" charset="0"/>
                <a:cs typeface="Times New Roman" panose="02020603050405020304" pitchFamily="18" charset="0"/>
              </a:rPr>
              <a:t>Nella presente iniziativa sono stati introdotti elementi di sostenibilità in tutte le fasi procedurali della gara in conformità anche a:</a:t>
            </a:r>
          </a:p>
          <a:p>
            <a:pPr marL="342900" indent="-342900">
              <a:lnSpc>
                <a:spcPct val="107000"/>
              </a:lnSpc>
              <a:spcAft>
                <a:spcPts val="800"/>
              </a:spcAft>
              <a:buFont typeface="Times New Roman" panose="02020603050405020304" pitchFamily="18" charset="0"/>
              <a:buChar char="•"/>
              <a:tabLst>
                <a:tab pos="457200" algn="l"/>
              </a:tabLst>
              <a:defRPr/>
            </a:pPr>
            <a:r>
              <a:rPr lang="it-IT" dirty="0">
                <a:ea typeface="Calibri" panose="020F0502020204030204" pitchFamily="34" charset="0"/>
                <a:cs typeface="Times New Roman" panose="02020603050405020304" pitchFamily="18" charset="0"/>
              </a:rPr>
              <a:t>DM 09 dicembre 2020, (CAM) per l’affidamento del servizio integrato di ricondizionamento, logistica e noleggio di dispositivi tessili, materasseria, indumenti ad alta visibilità, nonché dei dispositivi medici sterili, e al CAM per la fornitura di prodotti tessili in esso ricompreso. </a:t>
            </a:r>
            <a:endParaRPr lang="it-IT" b="1" dirty="0">
              <a:ea typeface="Calibri" panose="020F0502020204030204" pitchFamily="34" charset="0"/>
              <a:cs typeface="Times New Roman" panose="02020603050405020304" pitchFamily="18" charset="0"/>
            </a:endParaRPr>
          </a:p>
          <a:p>
            <a:pPr marL="0" indent="0">
              <a:lnSpc>
                <a:spcPct val="107000"/>
              </a:lnSpc>
              <a:spcAft>
                <a:spcPts val="800"/>
              </a:spcAft>
              <a:buNone/>
              <a:tabLst>
                <a:tab pos="457200" algn="l"/>
              </a:tabLst>
              <a:defRPr/>
            </a:pPr>
            <a:r>
              <a:rPr lang="it-IT" altLang="it-IT" dirty="0">
                <a:cs typeface="Times New Roman" panose="02020603050405020304" pitchFamily="18" charset="0"/>
              </a:rPr>
              <a:t>Al fine di ridurre gli impatti negativi derivanti dal servizio e quindi:</a:t>
            </a:r>
          </a:p>
          <a:p>
            <a:pPr>
              <a:lnSpc>
                <a:spcPct val="107000"/>
              </a:lnSpc>
              <a:spcAft>
                <a:spcPts val="800"/>
              </a:spcAft>
              <a:buFontTx/>
              <a:buChar char="-"/>
              <a:tabLst>
                <a:tab pos="457200" algn="l"/>
              </a:tabLst>
              <a:defRPr/>
            </a:pPr>
            <a:r>
              <a:rPr lang="it-IT" altLang="it-IT" dirty="0">
                <a:ea typeface="ＭＳ Ｐゴシック" panose="020B0600070205080204" pitchFamily="34" charset="-128"/>
                <a:cs typeface="Times New Roman" panose="02020603050405020304" pitchFamily="18" charset="0"/>
              </a:rPr>
              <a:t>Mitigare i cambiamenti climatici;</a:t>
            </a:r>
          </a:p>
          <a:p>
            <a:pPr>
              <a:lnSpc>
                <a:spcPct val="107000"/>
              </a:lnSpc>
              <a:spcAft>
                <a:spcPts val="800"/>
              </a:spcAft>
              <a:buFontTx/>
              <a:buChar char="-"/>
              <a:tabLst>
                <a:tab pos="457200" algn="l"/>
              </a:tabLst>
              <a:defRPr/>
            </a:pPr>
            <a:r>
              <a:rPr lang="it-IT" altLang="it-IT" dirty="0">
                <a:ea typeface="ＭＳ Ｐゴシック" panose="020B0600070205080204" pitchFamily="34" charset="-128"/>
                <a:cs typeface="Times New Roman" panose="02020603050405020304" pitchFamily="18" charset="0"/>
              </a:rPr>
              <a:t>Fare un uso sostenibile delle risorse idriche;</a:t>
            </a:r>
          </a:p>
          <a:p>
            <a:pPr>
              <a:lnSpc>
                <a:spcPct val="107000"/>
              </a:lnSpc>
              <a:spcAft>
                <a:spcPts val="800"/>
              </a:spcAft>
              <a:buFontTx/>
              <a:buChar char="-"/>
              <a:tabLst>
                <a:tab pos="457200" algn="l"/>
              </a:tabLst>
              <a:defRPr/>
            </a:pPr>
            <a:r>
              <a:rPr lang="it-IT" altLang="it-IT" dirty="0">
                <a:ea typeface="ＭＳ Ｐゴシック" panose="020B0600070205080204" pitchFamily="34" charset="-128"/>
                <a:cs typeface="Times New Roman" panose="02020603050405020304" pitchFamily="18" charset="0"/>
              </a:rPr>
              <a:t>Riduzione dell’inquinamento dell’aria, dell’acqua e del suolo;</a:t>
            </a:r>
          </a:p>
          <a:p>
            <a:pPr>
              <a:lnSpc>
                <a:spcPct val="107000"/>
              </a:lnSpc>
              <a:spcAft>
                <a:spcPts val="800"/>
              </a:spcAft>
              <a:buFontTx/>
              <a:buChar char="-"/>
              <a:tabLst>
                <a:tab pos="457200" algn="l"/>
              </a:tabLst>
              <a:defRPr/>
            </a:pPr>
            <a:r>
              <a:rPr lang="it-IT" altLang="it-IT" dirty="0">
                <a:ea typeface="ＭＳ Ｐゴシック" panose="020B0600070205080204" pitchFamily="34" charset="-128"/>
                <a:cs typeface="Times New Roman" panose="02020603050405020304" pitchFamily="18" charset="0"/>
              </a:rPr>
              <a:t>Valorizzare l’economia circolare.</a:t>
            </a:r>
            <a:endParaRPr lang="it-IT" altLang="it-IT" dirty="0">
              <a:ea typeface="ＭＳ Ｐゴシック" panose="020B0600070205080204" pitchFamily="34" charset="-128"/>
            </a:endParaRPr>
          </a:p>
        </p:txBody>
      </p:sp>
      <p:sp>
        <p:nvSpPr>
          <p:cNvPr id="32771" name="Titolo 2">
            <a:extLst>
              <a:ext uri="{FF2B5EF4-FFF2-40B4-BE49-F238E27FC236}">
                <a16:creationId xmlns:a16="http://schemas.microsoft.com/office/drawing/2014/main" id="{E9BE69A9-089C-8B30-6DDE-3F0F1C074075}"/>
              </a:ext>
            </a:extLst>
          </p:cNvPr>
          <p:cNvSpPr>
            <a:spLocks noGrp="1" noChangeArrowheads="1"/>
          </p:cNvSpPr>
          <p:nvPr>
            <p:ph type="title"/>
          </p:nvPr>
        </p:nvSpPr>
        <p:spPr bwMode="auto">
          <a:xfrm>
            <a:off x="615950" y="107950"/>
            <a:ext cx="10979150" cy="428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it-IT" altLang="it-IT"/>
              <a:t>SOSTENIBILITÀ AMBIENTALE (1/2)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olo 2">
            <a:extLst>
              <a:ext uri="{FF2B5EF4-FFF2-40B4-BE49-F238E27FC236}">
                <a16:creationId xmlns:a16="http://schemas.microsoft.com/office/drawing/2014/main" id="{165C5B71-5D68-0479-F647-6B751BC7FA86}"/>
              </a:ext>
            </a:extLst>
          </p:cNvPr>
          <p:cNvSpPr>
            <a:spLocks noGrp="1" noChangeArrowheads="1"/>
          </p:cNvSpPr>
          <p:nvPr>
            <p:ph type="title"/>
          </p:nvPr>
        </p:nvSpPr>
        <p:spPr bwMode="auto">
          <a:xfrm>
            <a:off x="615950" y="107950"/>
            <a:ext cx="10979150" cy="428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it-IT" altLang="it-IT"/>
              <a:t>SOSTENIBILITÀ AMBIENTALE (2/2)</a:t>
            </a:r>
          </a:p>
        </p:txBody>
      </p:sp>
      <p:sp>
        <p:nvSpPr>
          <p:cNvPr id="2" name="Rectangle: Rounded Corners 1">
            <a:extLst>
              <a:ext uri="{FF2B5EF4-FFF2-40B4-BE49-F238E27FC236}">
                <a16:creationId xmlns:a16="http://schemas.microsoft.com/office/drawing/2014/main" id="{1986DEE6-22CA-A604-7698-9798D66C0CAD}"/>
              </a:ext>
            </a:extLst>
          </p:cNvPr>
          <p:cNvSpPr/>
          <p:nvPr/>
        </p:nvSpPr>
        <p:spPr bwMode="auto">
          <a:xfrm>
            <a:off x="423863" y="982663"/>
            <a:ext cx="5595937" cy="3556000"/>
          </a:xfrm>
          <a:prstGeom prst="roundRect">
            <a:avLst/>
          </a:prstGeom>
          <a:ln>
            <a:solidFill>
              <a:srgbClr val="00660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a:lstStyle/>
          <a:p>
            <a:pPr algn="ctr">
              <a:buClr>
                <a:srgbClr val="CC0000"/>
              </a:buClr>
              <a:buSzPct val="70000"/>
              <a:buFont typeface="Wingdings" pitchFamily="2" charset="2"/>
              <a:buNone/>
              <a:defRPr/>
            </a:pPr>
            <a:r>
              <a:rPr lang="it-IT" sz="1200" b="1" dirty="0">
                <a:solidFill>
                  <a:srgbClr val="006600"/>
                </a:solidFill>
                <a:latin typeface="Segoe Print" panose="02000600000000000000" pitchFamily="2" charset="0"/>
              </a:rPr>
              <a:t>Specifiche tecniche CAM previste nel Capitolato tecnico</a:t>
            </a:r>
          </a:p>
          <a:p>
            <a:pPr marL="171450" indent="-171450" eaLnBrk="1" fontAlgn="auto" hangingPunct="1">
              <a:spcBef>
                <a:spcPts val="0"/>
              </a:spcBef>
              <a:spcAft>
                <a:spcPts val="0"/>
              </a:spcAft>
              <a:buFont typeface="Wingdings" panose="05000000000000000000" pitchFamily="2" charset="2"/>
              <a:buChar char="Ø"/>
              <a:defRPr/>
            </a:pPr>
            <a:r>
              <a:rPr lang="it-IT" sz="1200" b="1" dirty="0">
                <a:solidFill>
                  <a:srgbClr val="000000"/>
                </a:solidFill>
                <a:latin typeface="Century Gothic" panose="020B0502020202020204" pitchFamily="34" charset="0"/>
                <a:cs typeface="Times" panose="02020603050405020304" pitchFamily="18" charset="0"/>
              </a:rPr>
              <a:t>Prodotti tessili</a:t>
            </a:r>
            <a:r>
              <a:rPr lang="en-US" sz="1200" dirty="0">
                <a:latin typeface="Century Gothic" panose="020B0502020202020204" pitchFamily="34" charset="0"/>
              </a:rPr>
              <a:t>: </a:t>
            </a:r>
            <a:r>
              <a:rPr lang="it-IT" sz="1200" dirty="0">
                <a:solidFill>
                  <a:srgbClr val="000000"/>
                </a:solidFill>
                <a:latin typeface="Century Gothic" panose="020B0502020202020204" pitchFamily="34" charset="0"/>
                <a:cs typeface="Times" panose="02020603050405020304" pitchFamily="18" charset="0"/>
              </a:rPr>
              <a:t>Rispondenza ai CAM Tessili di cui all’Allegato 1 del DM 22 febbraio 2011</a:t>
            </a:r>
          </a:p>
          <a:p>
            <a:pPr marL="171450" indent="-171450" eaLnBrk="1" fontAlgn="auto" hangingPunct="1">
              <a:spcBef>
                <a:spcPts val="0"/>
              </a:spcBef>
              <a:spcAft>
                <a:spcPts val="0"/>
              </a:spcAft>
              <a:buFont typeface="Wingdings" panose="05000000000000000000" pitchFamily="2" charset="2"/>
              <a:buChar char="Ø"/>
              <a:defRPr/>
            </a:pPr>
            <a:r>
              <a:rPr lang="it-IT" sz="1200" b="1" dirty="0">
                <a:solidFill>
                  <a:srgbClr val="000000"/>
                </a:solidFill>
                <a:latin typeface="Century Gothic" panose="020B0502020202020204" pitchFamily="34" charset="0"/>
                <a:cs typeface="Times" panose="02020603050405020304" pitchFamily="18" charset="0"/>
              </a:rPr>
              <a:t>Materassi e guanciali: </a:t>
            </a:r>
            <a:r>
              <a:rPr lang="it-IT" sz="1200" dirty="0">
                <a:solidFill>
                  <a:srgbClr val="000000"/>
                </a:solidFill>
                <a:latin typeface="Century Gothic" panose="020B0502020202020204" pitchFamily="34" charset="0"/>
                <a:cs typeface="Times" panose="02020603050405020304" pitchFamily="18" charset="0"/>
              </a:rPr>
              <a:t>certificazione </a:t>
            </a:r>
            <a:r>
              <a:rPr lang="it-IT" sz="1200" dirty="0" err="1">
                <a:solidFill>
                  <a:srgbClr val="000000"/>
                </a:solidFill>
                <a:latin typeface="Century Gothic" panose="020B0502020202020204" pitchFamily="34" charset="0"/>
                <a:cs typeface="Times" panose="02020603050405020304" pitchFamily="18" charset="0"/>
              </a:rPr>
              <a:t>CertiPUR</a:t>
            </a:r>
            <a:r>
              <a:rPr lang="it-IT" sz="1200" dirty="0">
                <a:solidFill>
                  <a:srgbClr val="000000"/>
                </a:solidFill>
                <a:latin typeface="Century Gothic" panose="020B0502020202020204" pitchFamily="34" charset="0"/>
                <a:cs typeface="Times" panose="02020603050405020304" pitchFamily="18" charset="0"/>
              </a:rPr>
              <a:t> a garanzia del criterio sulle emissioni di composti organici volatili e fodere e cerniere dotate della certificazione STANDARD 100 by OEKO TEX®</a:t>
            </a:r>
          </a:p>
          <a:p>
            <a:pPr marL="171450" indent="-171450" eaLnBrk="1" fontAlgn="auto" hangingPunct="1">
              <a:spcBef>
                <a:spcPts val="0"/>
              </a:spcBef>
              <a:spcAft>
                <a:spcPts val="0"/>
              </a:spcAft>
              <a:buFont typeface="Wingdings" panose="05000000000000000000" pitchFamily="2" charset="2"/>
              <a:buChar char="Ø"/>
              <a:defRPr/>
            </a:pPr>
            <a:r>
              <a:rPr lang="it-IT" sz="1200" b="1" dirty="0">
                <a:solidFill>
                  <a:srgbClr val="000000"/>
                </a:solidFill>
                <a:latin typeface="Century Gothic" panose="020B0502020202020204" pitchFamily="34" charset="0"/>
                <a:cs typeface="Times" panose="02020603050405020304" pitchFamily="18" charset="0"/>
              </a:rPr>
              <a:t>Presenza di sistemi di recupero delle risorse idriche </a:t>
            </a:r>
            <a:r>
              <a:rPr lang="it-IT" sz="1200" dirty="0">
                <a:latin typeface="Century Gothic" panose="020B0502020202020204" pitchFamily="34" charset="0"/>
              </a:rPr>
              <a:t>per</a:t>
            </a:r>
            <a:r>
              <a:rPr lang="it-IT" sz="1200" dirty="0">
                <a:solidFill>
                  <a:srgbClr val="000000"/>
                </a:solidFill>
                <a:latin typeface="Century Gothic" panose="020B0502020202020204" pitchFamily="34" charset="0"/>
                <a:cs typeface="Times" panose="02020603050405020304" pitchFamily="18" charset="0"/>
              </a:rPr>
              <a:t> filtraggio e riutilizzo dell’acqua</a:t>
            </a:r>
          </a:p>
          <a:p>
            <a:pPr marL="171450" indent="-171450" eaLnBrk="1" fontAlgn="auto" hangingPunct="1">
              <a:spcBef>
                <a:spcPts val="0"/>
              </a:spcBef>
              <a:spcAft>
                <a:spcPts val="0"/>
              </a:spcAft>
              <a:buFont typeface="Wingdings" panose="05000000000000000000" pitchFamily="2" charset="2"/>
              <a:buChar char="Ø"/>
              <a:defRPr/>
            </a:pPr>
            <a:r>
              <a:rPr lang="it-IT" sz="1200" b="1" dirty="0">
                <a:solidFill>
                  <a:srgbClr val="000000"/>
                </a:solidFill>
                <a:latin typeface="Century Gothic" panose="020B0502020202020204" pitchFamily="34" charset="0"/>
                <a:cs typeface="Times" panose="02020603050405020304" pitchFamily="18" charset="0"/>
              </a:rPr>
              <a:t>Detergenti e “sistemi a più componenti” (ammorbidenti, smacchiatori, agenti di risciacquo…) per il lavaggio industriale dei tessili</a:t>
            </a:r>
            <a:r>
              <a:rPr lang="it-IT" sz="1200" dirty="0">
                <a:solidFill>
                  <a:srgbClr val="000000"/>
                </a:solidFill>
                <a:latin typeface="Century Gothic" panose="020B0502020202020204" pitchFamily="34" charset="0"/>
                <a:cs typeface="Times" panose="02020603050405020304" pitchFamily="18" charset="0"/>
              </a:rPr>
              <a:t>: utilizzo di prodotti in possesso del marchio di qualità ecologica Ecolabel (UE) o di un'equivalente etichetta ambientale di cui alla UNI EN ISO 14024 o con detergenti e sostanze chimiche conformi ai Criteri Ambientali Minimi di cui al punto D del DM, muniti di rapporti di prova rilasciati da un laboratorio operante nel settore chimico sulle matrici di riferimento, accreditato UNI EN ISO/IEC 17025</a:t>
            </a:r>
            <a:endParaRPr lang="en-US" sz="1200" dirty="0">
              <a:latin typeface="Century Gothic" panose="020B0502020202020204" pitchFamily="34" charset="0"/>
            </a:endParaRPr>
          </a:p>
        </p:txBody>
      </p:sp>
      <p:sp>
        <p:nvSpPr>
          <p:cNvPr id="5" name="Rectangle: Rounded Corners 4">
            <a:extLst>
              <a:ext uri="{FF2B5EF4-FFF2-40B4-BE49-F238E27FC236}">
                <a16:creationId xmlns:a16="http://schemas.microsoft.com/office/drawing/2014/main" id="{1BB7FC84-89E0-ECC2-1E58-C6164976B360}"/>
              </a:ext>
            </a:extLst>
          </p:cNvPr>
          <p:cNvSpPr/>
          <p:nvPr/>
        </p:nvSpPr>
        <p:spPr bwMode="auto">
          <a:xfrm>
            <a:off x="6183313" y="982663"/>
            <a:ext cx="5594350" cy="4841875"/>
          </a:xfrm>
          <a:prstGeom prst="roundRect">
            <a:avLst/>
          </a:prstGeom>
          <a:ln>
            <a:solidFill>
              <a:srgbClr val="00660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a:lstStyle/>
          <a:p>
            <a:pPr algn="ctr">
              <a:buClr>
                <a:srgbClr val="CC0000"/>
              </a:buClr>
              <a:buSzPct val="70000"/>
              <a:buFont typeface="Wingdings" pitchFamily="2" charset="2"/>
              <a:buNone/>
              <a:defRPr/>
            </a:pPr>
            <a:r>
              <a:rPr lang="it-IT" sz="1200" b="1" dirty="0">
                <a:solidFill>
                  <a:srgbClr val="006600"/>
                </a:solidFill>
                <a:latin typeface="Segoe Print" panose="02000600000000000000" pitchFamily="2" charset="0"/>
              </a:rPr>
              <a:t>Criteri di valutazione tecnica</a:t>
            </a:r>
          </a:p>
          <a:p>
            <a:pPr algn="ctr">
              <a:buClr>
                <a:srgbClr val="CC0000"/>
              </a:buClr>
              <a:buSzPct val="70000"/>
              <a:buFont typeface="Wingdings" pitchFamily="2" charset="2"/>
              <a:buNone/>
              <a:defRPr/>
            </a:pPr>
            <a:endParaRPr lang="it-IT" sz="1200" b="1" dirty="0">
              <a:solidFill>
                <a:srgbClr val="006600"/>
              </a:solidFill>
              <a:latin typeface="Segoe Print" panose="02000600000000000000" pitchFamily="2" charset="0"/>
            </a:endParaRPr>
          </a:p>
          <a:p>
            <a:pPr marL="171450" indent="-171450" eaLnBrk="1" fontAlgn="auto" hangingPunct="1">
              <a:spcBef>
                <a:spcPts val="0"/>
              </a:spcBef>
              <a:spcAft>
                <a:spcPts val="0"/>
              </a:spcAft>
              <a:buFont typeface="Arial" panose="020B0604020202020204" pitchFamily="34" charset="0"/>
              <a:buChar char="•"/>
              <a:defRPr/>
            </a:pPr>
            <a:r>
              <a:rPr lang="it-IT" sz="1200" b="1" dirty="0">
                <a:latin typeface="Century Gothic" panose="020B0502020202020204" pitchFamily="34" charset="0"/>
              </a:rPr>
              <a:t>Riduzione</a:t>
            </a:r>
            <a:r>
              <a:rPr lang="it-IT" sz="1200" dirty="0">
                <a:latin typeface="Century Gothic" panose="020B0502020202020204" pitchFamily="34" charset="0"/>
              </a:rPr>
              <a:t> dell’</a:t>
            </a:r>
            <a:r>
              <a:rPr lang="it-IT" sz="1200" b="1" dirty="0">
                <a:latin typeface="Century Gothic" panose="020B0502020202020204" pitchFamily="34" charset="0"/>
              </a:rPr>
              <a:t>impatto ambientale</a:t>
            </a:r>
            <a:r>
              <a:rPr lang="it-IT" sz="1200" dirty="0">
                <a:latin typeface="Century Gothic" panose="020B0502020202020204" pitchFamily="34" charset="0"/>
              </a:rPr>
              <a:t> mediante:</a:t>
            </a:r>
          </a:p>
          <a:p>
            <a:pPr marL="171450" indent="-171450" eaLnBrk="1" fontAlgn="auto" hangingPunct="1">
              <a:spcBef>
                <a:spcPts val="0"/>
              </a:spcBef>
              <a:spcAft>
                <a:spcPts val="0"/>
              </a:spcAft>
              <a:buFont typeface="Wingdings" panose="05000000000000000000" pitchFamily="2" charset="2"/>
              <a:buChar char="Ø"/>
              <a:defRPr/>
            </a:pPr>
            <a:r>
              <a:rPr lang="it-IT" sz="1200" dirty="0">
                <a:latin typeface="Century Gothic" panose="020B0502020202020204" pitchFamily="34" charset="0"/>
              </a:rPr>
              <a:t>Esecuzione di </a:t>
            </a:r>
            <a:r>
              <a:rPr lang="it-IT" sz="1200" b="1" dirty="0">
                <a:latin typeface="Century Gothic" panose="020B0502020202020204" pitchFamily="34" charset="0"/>
              </a:rPr>
              <a:t>interventi di efficientamento energetico</a:t>
            </a:r>
            <a:r>
              <a:rPr lang="it-IT" sz="1200" dirty="0">
                <a:latin typeface="Century Gothic" panose="020B0502020202020204" pitchFamily="34" charset="0"/>
              </a:rPr>
              <a:t> (lettera a) CAM)</a:t>
            </a:r>
          </a:p>
          <a:p>
            <a:pPr marL="171450" indent="-171450" eaLnBrk="1" fontAlgn="auto" hangingPunct="1">
              <a:spcBef>
                <a:spcPts val="0"/>
              </a:spcBef>
              <a:spcAft>
                <a:spcPts val="0"/>
              </a:spcAft>
              <a:buFont typeface="Wingdings" panose="05000000000000000000" pitchFamily="2" charset="2"/>
              <a:buChar char="Ø"/>
              <a:defRPr/>
            </a:pPr>
            <a:r>
              <a:rPr lang="it-IT" sz="1200" dirty="0">
                <a:latin typeface="Century Gothic" panose="020B0502020202020204" pitchFamily="34" charset="0"/>
              </a:rPr>
              <a:t>Installazione di </a:t>
            </a:r>
            <a:r>
              <a:rPr lang="it-IT" sz="1200" b="1" dirty="0">
                <a:latin typeface="Century Gothic" panose="020B0502020202020204" pitchFamily="34" charset="0"/>
              </a:rPr>
              <a:t>impianti di produzione di energia</a:t>
            </a:r>
            <a:r>
              <a:rPr lang="it-IT" sz="1200" dirty="0">
                <a:latin typeface="Century Gothic" panose="020B0502020202020204" pitchFamily="34" charset="0"/>
              </a:rPr>
              <a:t> (lettera b) CAM)</a:t>
            </a:r>
          </a:p>
          <a:p>
            <a:pPr marL="171450" indent="-171450" eaLnBrk="1" fontAlgn="auto" hangingPunct="1">
              <a:spcBef>
                <a:spcPts val="0"/>
              </a:spcBef>
              <a:spcAft>
                <a:spcPts val="0"/>
              </a:spcAft>
              <a:buFont typeface="Wingdings" panose="05000000000000000000" pitchFamily="2" charset="2"/>
              <a:buChar char="Ø"/>
              <a:defRPr/>
            </a:pPr>
            <a:r>
              <a:rPr lang="it-IT" sz="1200" b="1" dirty="0">
                <a:latin typeface="Century Gothic" panose="020B0502020202020204" pitchFamily="34" charset="0"/>
              </a:rPr>
              <a:t>Altri interventi</a:t>
            </a:r>
            <a:r>
              <a:rPr lang="it-IT" sz="1200" dirty="0">
                <a:latin typeface="Century Gothic" panose="020B0502020202020204" pitchFamily="34" charset="0"/>
              </a:rPr>
              <a:t> a seguito dei quali sono stati ottenuti </a:t>
            </a:r>
            <a:r>
              <a:rPr lang="it-IT" sz="1200" b="1" dirty="0">
                <a:latin typeface="Century Gothic" panose="020B0502020202020204" pitchFamily="34" charset="0"/>
              </a:rPr>
              <a:t>incentivi nell’ambito del conto solare termico</a:t>
            </a:r>
            <a:r>
              <a:rPr lang="it-IT" sz="1200" dirty="0">
                <a:latin typeface="Century Gothic" panose="020B0502020202020204" pitchFamily="34" charset="0"/>
              </a:rPr>
              <a:t> o altri analoghi eventuali incentivi fiscali (lettera c) CAM</a:t>
            </a:r>
          </a:p>
          <a:p>
            <a:pPr marL="171450" indent="-171450" eaLnBrk="1" fontAlgn="auto" hangingPunct="1">
              <a:spcBef>
                <a:spcPts val="0"/>
              </a:spcBef>
              <a:spcAft>
                <a:spcPts val="0"/>
              </a:spcAft>
              <a:buFont typeface="Wingdings" panose="05000000000000000000" pitchFamily="2" charset="2"/>
              <a:buChar char="Ø"/>
              <a:defRPr/>
            </a:pPr>
            <a:r>
              <a:rPr lang="it-IT" sz="1200" dirty="0">
                <a:latin typeface="Century Gothic" panose="020B0502020202020204" pitchFamily="34" charset="0"/>
              </a:rPr>
              <a:t>Realizzazione di </a:t>
            </a:r>
            <a:r>
              <a:rPr lang="it-IT" sz="1200" b="1" dirty="0">
                <a:latin typeface="Century Gothic" panose="020B0502020202020204" pitchFamily="34" charset="0"/>
              </a:rPr>
              <a:t>interventi di efficientamento idrico e/o termico e/o energetico</a:t>
            </a:r>
            <a:r>
              <a:rPr lang="it-IT" sz="1200" dirty="0">
                <a:latin typeface="Century Gothic" panose="020B0502020202020204" pitchFamily="34" charset="0"/>
              </a:rPr>
              <a:t>, indicati nell’ambito di un sistema di gestione dell’organizzazione e/o una certificazione di prodotto in corso di validità (lettera d) CAM)</a:t>
            </a:r>
          </a:p>
          <a:p>
            <a:pPr marL="171450" indent="-171450" eaLnBrk="1" fontAlgn="auto" hangingPunct="1">
              <a:spcBef>
                <a:spcPts val="0"/>
              </a:spcBef>
              <a:spcAft>
                <a:spcPts val="0"/>
              </a:spcAft>
              <a:buFont typeface="Wingdings" panose="05000000000000000000" pitchFamily="2" charset="2"/>
              <a:buChar char="Ø"/>
              <a:defRPr/>
            </a:pPr>
            <a:r>
              <a:rPr lang="it-IT" sz="1200" dirty="0">
                <a:latin typeface="Century Gothic" panose="020B0502020202020204" pitchFamily="34" charset="0"/>
              </a:rPr>
              <a:t>Utilizzo di </a:t>
            </a:r>
            <a:r>
              <a:rPr lang="it-IT" sz="1200" b="1" dirty="0">
                <a:latin typeface="Century Gothic" panose="020B0502020202020204" pitchFamily="34" charset="0"/>
              </a:rPr>
              <a:t>energia da fonti rinnovabili </a:t>
            </a:r>
            <a:r>
              <a:rPr lang="it-IT" sz="1200" dirty="0">
                <a:latin typeface="Century Gothic" panose="020B0502020202020204" pitchFamily="34" charset="0"/>
              </a:rPr>
              <a:t>mediante autoproduzione e/o acquisto lettera e)</a:t>
            </a:r>
          </a:p>
          <a:p>
            <a:pPr marL="171450" indent="-171450" eaLnBrk="1" fontAlgn="auto" hangingPunct="1">
              <a:spcBef>
                <a:spcPts val="0"/>
              </a:spcBef>
              <a:spcAft>
                <a:spcPts val="0"/>
              </a:spcAft>
              <a:buFont typeface="Wingdings" panose="05000000000000000000" pitchFamily="2" charset="2"/>
              <a:buChar char="Ø"/>
              <a:defRPr/>
            </a:pPr>
            <a:endParaRPr lang="it-IT" sz="1200" dirty="0">
              <a:latin typeface="Century Gothic" panose="020B0502020202020204" pitchFamily="34" charset="0"/>
            </a:endParaRPr>
          </a:p>
          <a:p>
            <a:pPr marL="171450" indent="-171450" eaLnBrk="1" fontAlgn="auto" hangingPunct="1">
              <a:spcBef>
                <a:spcPts val="0"/>
              </a:spcBef>
              <a:spcAft>
                <a:spcPts val="0"/>
              </a:spcAft>
              <a:buFont typeface="Arial" panose="020B0604020202020204" pitchFamily="34" charset="0"/>
              <a:buChar char="•"/>
              <a:defRPr/>
            </a:pPr>
            <a:r>
              <a:rPr lang="it-IT" sz="1200" b="1" dirty="0">
                <a:latin typeface="Century Gothic" panose="020B0502020202020204" pitchFamily="34" charset="0"/>
              </a:rPr>
              <a:t>Certificazioni ambientali in riferimento allo stabilimento </a:t>
            </a:r>
            <a:r>
              <a:rPr lang="it-IT" sz="1200" dirty="0">
                <a:latin typeface="Century Gothic" panose="020B0502020202020204" pitchFamily="34" charset="0"/>
              </a:rPr>
              <a:t>presso cui sarà eseguito il servizio</a:t>
            </a:r>
          </a:p>
          <a:p>
            <a:pPr marL="171450" indent="-171450" eaLnBrk="1" fontAlgn="auto" hangingPunct="1">
              <a:spcBef>
                <a:spcPts val="0"/>
              </a:spcBef>
              <a:spcAft>
                <a:spcPts val="0"/>
              </a:spcAft>
              <a:buFont typeface="Arial" panose="020B0604020202020204" pitchFamily="34" charset="0"/>
              <a:buChar char="•"/>
              <a:defRPr/>
            </a:pPr>
            <a:r>
              <a:rPr lang="it-IT" sz="1200" b="1" dirty="0">
                <a:latin typeface="Century Gothic" panose="020B0502020202020204" pitchFamily="34" charset="0"/>
              </a:rPr>
              <a:t>Minore contenuto di sostanze pericolose </a:t>
            </a:r>
            <a:r>
              <a:rPr lang="it-IT" sz="1200" dirty="0">
                <a:latin typeface="Century Gothic" panose="020B0502020202020204" pitchFamily="34" charset="0"/>
              </a:rPr>
              <a:t>dei prodotti tessili</a:t>
            </a:r>
          </a:p>
          <a:p>
            <a:pPr marL="171450" indent="-171450" eaLnBrk="1" fontAlgn="auto" hangingPunct="1">
              <a:spcBef>
                <a:spcPts val="0"/>
              </a:spcBef>
              <a:spcAft>
                <a:spcPts val="0"/>
              </a:spcAft>
              <a:buFont typeface="Arial" panose="020B0604020202020204" pitchFamily="34" charset="0"/>
              <a:buChar char="•"/>
              <a:defRPr/>
            </a:pPr>
            <a:r>
              <a:rPr lang="it-IT" sz="1200" b="1" dirty="0">
                <a:latin typeface="Century Gothic" panose="020B0502020202020204" pitchFamily="34" charset="0"/>
              </a:rPr>
              <a:t>Contenuto di fibre biologiche </a:t>
            </a:r>
            <a:r>
              <a:rPr lang="it-IT" sz="1200" dirty="0">
                <a:latin typeface="Century Gothic" panose="020B0502020202020204" pitchFamily="34" charset="0"/>
              </a:rPr>
              <a:t>dei prodotti tessili in fibre naturali sulla biancheria piana</a:t>
            </a:r>
          </a:p>
          <a:p>
            <a:pPr marL="171450" indent="-171450" eaLnBrk="1" fontAlgn="auto" hangingPunct="1">
              <a:spcBef>
                <a:spcPts val="0"/>
              </a:spcBef>
              <a:spcAft>
                <a:spcPts val="0"/>
              </a:spcAft>
              <a:buFont typeface="Arial" panose="020B0604020202020204" pitchFamily="34" charset="0"/>
              <a:buChar char="•"/>
              <a:defRPr/>
            </a:pPr>
            <a:r>
              <a:rPr lang="it-IT" sz="1200" dirty="0">
                <a:latin typeface="Century Gothic" panose="020B0502020202020204" pitchFamily="34" charset="0"/>
              </a:rPr>
              <a:t>Misure volte a massimizzare il </a:t>
            </a:r>
            <a:r>
              <a:rPr lang="it-IT" sz="1200" b="1" dirty="0">
                <a:latin typeface="Century Gothic" panose="020B0502020202020204" pitchFamily="34" charset="0"/>
              </a:rPr>
              <a:t>riuso dei capi</a:t>
            </a:r>
          </a:p>
          <a:p>
            <a:pPr marL="171450" indent="-171450" eaLnBrk="1" fontAlgn="auto" hangingPunct="1">
              <a:spcBef>
                <a:spcPts val="0"/>
              </a:spcBef>
              <a:spcAft>
                <a:spcPts val="0"/>
              </a:spcAft>
              <a:buFont typeface="Arial" panose="020B0604020202020204" pitchFamily="34" charset="0"/>
              <a:buChar char="•"/>
              <a:defRPr/>
            </a:pPr>
            <a:r>
              <a:rPr lang="it-IT" sz="1200" b="1" dirty="0">
                <a:solidFill>
                  <a:schemeClr val="tx1"/>
                </a:solidFill>
                <a:latin typeface="Century Gothic" panose="020B0502020202020204" pitchFamily="34" charset="0"/>
              </a:rPr>
              <a:t>Riduzione</a:t>
            </a:r>
            <a:r>
              <a:rPr lang="it-IT" sz="1200" dirty="0">
                <a:solidFill>
                  <a:schemeClr val="tx1"/>
                </a:solidFill>
                <a:latin typeface="Century Gothic" panose="020B0502020202020204" pitchFamily="34" charset="0"/>
              </a:rPr>
              <a:t> della dispersione di </a:t>
            </a:r>
            <a:r>
              <a:rPr lang="it-IT" sz="1200" b="1" dirty="0">
                <a:solidFill>
                  <a:schemeClr val="tx1"/>
                </a:solidFill>
                <a:latin typeface="Century Gothic" panose="020B0502020202020204" pitchFamily="34" charset="0"/>
              </a:rPr>
              <a:t>microplastiche</a:t>
            </a:r>
            <a:r>
              <a:rPr lang="it-IT" sz="1200" dirty="0">
                <a:solidFill>
                  <a:schemeClr val="tx1"/>
                </a:solidFill>
                <a:latin typeface="Century Gothic" panose="020B0502020202020204" pitchFamily="34" charset="0"/>
              </a:rPr>
              <a:t> nelle acque reflue</a:t>
            </a:r>
          </a:p>
          <a:p>
            <a:pPr marL="171450" indent="-171450" eaLnBrk="1" fontAlgn="auto" hangingPunct="1">
              <a:spcBef>
                <a:spcPts val="0"/>
              </a:spcBef>
              <a:spcAft>
                <a:spcPts val="0"/>
              </a:spcAft>
              <a:buFont typeface="Wingdings" panose="05000000000000000000" pitchFamily="2" charset="2"/>
              <a:buChar char="Ø"/>
              <a:defRPr/>
            </a:pPr>
            <a:endParaRPr lang="it-IT" sz="1200" dirty="0">
              <a:latin typeface="Century Gothic" panose="020B0502020202020204" pitchFamily="34" charset="0"/>
            </a:endParaRPr>
          </a:p>
          <a:p>
            <a:pPr marL="171450" indent="-171450" eaLnBrk="1" fontAlgn="auto" hangingPunct="1">
              <a:spcBef>
                <a:spcPts val="0"/>
              </a:spcBef>
              <a:spcAft>
                <a:spcPts val="0"/>
              </a:spcAft>
              <a:buFont typeface="Wingdings" panose="05000000000000000000" pitchFamily="2" charset="2"/>
              <a:buChar char="Ø"/>
              <a:defRPr/>
            </a:pPr>
            <a:endParaRPr lang="it-IT" sz="1200" dirty="0">
              <a:latin typeface="Century Gothic" panose="020B0502020202020204" pitchFamily="34" charset="0"/>
            </a:endParaRPr>
          </a:p>
          <a:p>
            <a:pPr marL="171450" indent="-171450" eaLnBrk="1" fontAlgn="auto" hangingPunct="1">
              <a:spcBef>
                <a:spcPts val="0"/>
              </a:spcBef>
              <a:spcAft>
                <a:spcPts val="0"/>
              </a:spcAft>
              <a:buFont typeface="Wingdings" panose="05000000000000000000" pitchFamily="2" charset="2"/>
              <a:buChar char="Ø"/>
              <a:defRPr/>
            </a:pPr>
            <a:endParaRPr lang="it-IT" sz="1200" dirty="0">
              <a:latin typeface="Century Gothic" panose="020B0502020202020204" pitchFamily="34" charset="0"/>
            </a:endParaRPr>
          </a:p>
          <a:p>
            <a:pPr marL="171450" indent="-171450" eaLnBrk="1" fontAlgn="auto" hangingPunct="1">
              <a:spcBef>
                <a:spcPts val="0"/>
              </a:spcBef>
              <a:spcAft>
                <a:spcPts val="0"/>
              </a:spcAft>
              <a:buFont typeface="Wingdings" panose="05000000000000000000" pitchFamily="2" charset="2"/>
              <a:buChar char="Ø"/>
              <a:defRPr/>
            </a:pPr>
            <a:endParaRPr lang="it-IT" sz="1200" dirty="0">
              <a:latin typeface="Century Gothic" panose="020B0502020202020204" pitchFamily="34" charset="0"/>
            </a:endParaRPr>
          </a:p>
          <a:p>
            <a:pPr marL="171450" indent="-171450" eaLnBrk="1" fontAlgn="auto" hangingPunct="1">
              <a:spcBef>
                <a:spcPts val="0"/>
              </a:spcBef>
              <a:spcAft>
                <a:spcPts val="0"/>
              </a:spcAft>
              <a:buFont typeface="Wingdings" panose="05000000000000000000" pitchFamily="2" charset="2"/>
              <a:buChar char="Ø"/>
              <a:defRPr/>
            </a:pPr>
            <a:endParaRPr lang="it-IT" sz="1200" dirty="0">
              <a:latin typeface="Century Gothic" panose="020B0502020202020204" pitchFamily="34" charset="0"/>
            </a:endParaRPr>
          </a:p>
          <a:p>
            <a:pPr marL="171450" indent="-171450" eaLnBrk="1" fontAlgn="auto" hangingPunct="1">
              <a:spcBef>
                <a:spcPts val="0"/>
              </a:spcBef>
              <a:spcAft>
                <a:spcPts val="0"/>
              </a:spcAft>
              <a:buFont typeface="Wingdings" panose="05000000000000000000" pitchFamily="2" charset="2"/>
              <a:buChar char="Ø"/>
              <a:defRPr/>
            </a:pPr>
            <a:endParaRPr lang="it-IT" sz="1200" dirty="0">
              <a:latin typeface="Century Gothic" panose="020B0502020202020204" pitchFamily="34" charset="0"/>
            </a:endParaRPr>
          </a:p>
          <a:p>
            <a:pPr marL="171450" indent="-171450" eaLnBrk="1" fontAlgn="auto" hangingPunct="1">
              <a:spcBef>
                <a:spcPts val="0"/>
              </a:spcBef>
              <a:spcAft>
                <a:spcPts val="0"/>
              </a:spcAft>
              <a:buFont typeface="Wingdings" panose="05000000000000000000" pitchFamily="2" charset="2"/>
              <a:buChar char="Ø"/>
              <a:defRPr/>
            </a:pPr>
            <a:endParaRPr lang="en-US" sz="1200" dirty="0">
              <a:latin typeface="Century Gothic" panose="020B0502020202020204" pitchFamily="34" charset="0"/>
            </a:endParaRPr>
          </a:p>
        </p:txBody>
      </p:sp>
      <p:sp>
        <p:nvSpPr>
          <p:cNvPr id="6" name="Rectangle: Rounded Corners 5">
            <a:extLst>
              <a:ext uri="{FF2B5EF4-FFF2-40B4-BE49-F238E27FC236}">
                <a16:creationId xmlns:a16="http://schemas.microsoft.com/office/drawing/2014/main" id="{82C76F8B-8593-25FF-5F8D-A42F742DF341}"/>
              </a:ext>
            </a:extLst>
          </p:cNvPr>
          <p:cNvSpPr/>
          <p:nvPr/>
        </p:nvSpPr>
        <p:spPr bwMode="auto">
          <a:xfrm>
            <a:off x="492125" y="4622800"/>
            <a:ext cx="5584825" cy="1252538"/>
          </a:xfrm>
          <a:prstGeom prst="roundRect">
            <a:avLst>
              <a:gd name="adj" fmla="val 39263"/>
            </a:avLst>
          </a:prstGeom>
          <a:ln>
            <a:solidFill>
              <a:srgbClr val="00660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a:lstStyle/>
          <a:p>
            <a:pPr algn="ctr">
              <a:buClr>
                <a:srgbClr val="CC0000"/>
              </a:buClr>
              <a:buSzPct val="70000"/>
              <a:buFont typeface="Wingdings" pitchFamily="2" charset="2"/>
              <a:buNone/>
              <a:defRPr/>
            </a:pPr>
            <a:r>
              <a:rPr lang="it-IT" sz="1200" b="1" dirty="0">
                <a:solidFill>
                  <a:srgbClr val="006600"/>
                </a:solidFill>
                <a:latin typeface="Segoe Print" panose="02000600000000000000" pitchFamily="2" charset="0"/>
              </a:rPr>
              <a:t>Clausole contrattuali</a:t>
            </a:r>
          </a:p>
          <a:p>
            <a:pPr marL="285750" indent="-285750" eaLnBrk="1" fontAlgn="auto" hangingPunct="1">
              <a:spcBef>
                <a:spcPts val="0"/>
              </a:spcBef>
              <a:spcAft>
                <a:spcPts val="0"/>
              </a:spcAft>
              <a:buFont typeface="Wingdings" panose="05000000000000000000" pitchFamily="2" charset="2"/>
              <a:buChar char="Ø"/>
              <a:defRPr/>
            </a:pPr>
            <a:r>
              <a:rPr lang="it-IT" sz="1200" b="1" dirty="0">
                <a:solidFill>
                  <a:schemeClr val="tx1"/>
                </a:solidFill>
                <a:latin typeface="Century Gothic" panose="020B0502020202020204" pitchFamily="34" charset="0"/>
              </a:rPr>
              <a:t>Gestione del rischio e controllo </a:t>
            </a:r>
            <a:r>
              <a:rPr lang="it-IT" sz="1200" dirty="0">
                <a:solidFill>
                  <a:schemeClr val="tx1"/>
                </a:solidFill>
                <a:latin typeface="Century Gothic" panose="020B0502020202020204" pitchFamily="34" charset="0"/>
              </a:rPr>
              <a:t>della</a:t>
            </a:r>
            <a:r>
              <a:rPr lang="it-IT" sz="1200" b="1" dirty="0">
                <a:solidFill>
                  <a:schemeClr val="tx1"/>
                </a:solidFill>
                <a:latin typeface="Century Gothic" panose="020B0502020202020204" pitchFamily="34" charset="0"/>
              </a:rPr>
              <a:t> biocontaminazione</a:t>
            </a:r>
            <a:endParaRPr lang="en-US" sz="1200" dirty="0">
              <a:solidFill>
                <a:schemeClr val="tx1"/>
              </a:solidFill>
            </a:endParaRPr>
          </a:p>
          <a:p>
            <a:pPr marL="285750" indent="-285750" eaLnBrk="1" fontAlgn="auto" hangingPunct="1">
              <a:spcBef>
                <a:spcPts val="0"/>
              </a:spcBef>
              <a:spcAft>
                <a:spcPts val="0"/>
              </a:spcAft>
              <a:buFont typeface="Wingdings" panose="05000000000000000000" pitchFamily="2" charset="2"/>
              <a:buChar char="Ø"/>
              <a:defRPr/>
            </a:pPr>
            <a:r>
              <a:rPr lang="it-IT" sz="1200" b="1" dirty="0">
                <a:solidFill>
                  <a:schemeClr val="tx1"/>
                </a:solidFill>
                <a:latin typeface="Century Gothic" panose="020B0502020202020204" pitchFamily="34" charset="0"/>
              </a:rPr>
              <a:t>Sistema di gestione ambientale</a:t>
            </a:r>
            <a:endParaRPr lang="en-US" sz="1200" dirty="0">
              <a:solidFill>
                <a:schemeClr val="tx1"/>
              </a:solidFill>
            </a:endParaRPr>
          </a:p>
          <a:p>
            <a:pPr marL="285750" indent="-285750" algn="just" eaLnBrk="1" fontAlgn="auto" hangingPunct="1">
              <a:spcBef>
                <a:spcPts val="0"/>
              </a:spcBef>
              <a:spcAft>
                <a:spcPts val="0"/>
              </a:spcAft>
              <a:buFont typeface="Wingdings" panose="05000000000000000000" pitchFamily="2" charset="2"/>
              <a:buChar char="Ø"/>
              <a:defRPr/>
            </a:pPr>
            <a:r>
              <a:rPr lang="it-IT" sz="1200" dirty="0">
                <a:solidFill>
                  <a:schemeClr val="tx1"/>
                </a:solidFill>
                <a:latin typeface="Century Gothic" panose="020B0502020202020204" pitchFamily="34" charset="0"/>
                <a:cs typeface="Times" panose="02020603050405020304" pitchFamily="18" charset="0"/>
              </a:rPr>
              <a:t>Verifica del mantenimento di </a:t>
            </a:r>
            <a:r>
              <a:rPr lang="it-IT" sz="1200" b="1" dirty="0">
                <a:solidFill>
                  <a:schemeClr val="tx1"/>
                </a:solidFill>
                <a:latin typeface="Century Gothic" panose="020B0502020202020204" pitchFamily="34" charset="0"/>
                <a:cs typeface="Times" panose="02020603050405020304" pitchFamily="18" charset="0"/>
              </a:rPr>
              <a:t>qualità del servizio </a:t>
            </a:r>
            <a:r>
              <a:rPr lang="it-IT" sz="1200" dirty="0">
                <a:solidFill>
                  <a:schemeClr val="tx1"/>
                </a:solidFill>
                <a:latin typeface="Century Gothic" panose="020B0502020202020204" pitchFamily="34" charset="0"/>
                <a:cs typeface="Times" panose="02020603050405020304" pitchFamily="18" charset="0"/>
              </a:rPr>
              <a:t>come dichiarato in gara</a:t>
            </a:r>
            <a:endParaRPr lang="en-US" sz="1200" dirty="0">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olo 2">
            <a:extLst>
              <a:ext uri="{FF2B5EF4-FFF2-40B4-BE49-F238E27FC236}">
                <a16:creationId xmlns:a16="http://schemas.microsoft.com/office/drawing/2014/main" id="{E6598C01-1B70-8DED-8263-51A2DA08CB2C}"/>
              </a:ext>
            </a:extLst>
          </p:cNvPr>
          <p:cNvSpPr>
            <a:spLocks noGrp="1" noChangeArrowheads="1"/>
          </p:cNvSpPr>
          <p:nvPr>
            <p:ph type="title"/>
          </p:nvPr>
        </p:nvSpPr>
        <p:spPr bwMode="auto">
          <a:xfrm>
            <a:off x="615950" y="107950"/>
            <a:ext cx="10979150" cy="428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it-IT" altLang="it-IT"/>
              <a:t>SOSTENIBILITÀ SOCIALE</a:t>
            </a:r>
          </a:p>
        </p:txBody>
      </p:sp>
      <p:sp>
        <p:nvSpPr>
          <p:cNvPr id="2" name="Rectangle: Rounded Corners 1">
            <a:extLst>
              <a:ext uri="{FF2B5EF4-FFF2-40B4-BE49-F238E27FC236}">
                <a16:creationId xmlns:a16="http://schemas.microsoft.com/office/drawing/2014/main" id="{2BE37C32-3A8D-C970-D37D-B453A031EE05}"/>
              </a:ext>
            </a:extLst>
          </p:cNvPr>
          <p:cNvSpPr/>
          <p:nvPr/>
        </p:nvSpPr>
        <p:spPr bwMode="auto">
          <a:xfrm>
            <a:off x="423863" y="784225"/>
            <a:ext cx="11247437" cy="3471863"/>
          </a:xfrm>
          <a:prstGeom prst="roundRect">
            <a:avLst/>
          </a:prstGeom>
          <a:ln>
            <a:solidFill>
              <a:srgbClr val="FF6699"/>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a:lstStyle/>
          <a:p>
            <a:pPr algn="ctr">
              <a:buClr>
                <a:srgbClr val="CC0000"/>
              </a:buClr>
              <a:buSzPct val="70000"/>
              <a:buFont typeface="Wingdings" pitchFamily="2" charset="2"/>
              <a:buNone/>
              <a:defRPr/>
            </a:pPr>
            <a:r>
              <a:rPr lang="it-IT" sz="1200" b="1" dirty="0">
                <a:solidFill>
                  <a:srgbClr val="FF6699"/>
                </a:solidFill>
                <a:latin typeface="Segoe Print" panose="02000600000000000000" pitchFamily="2" charset="0"/>
              </a:rPr>
              <a:t>Elementi presenti nella documentazione di gara</a:t>
            </a:r>
          </a:p>
          <a:p>
            <a:pPr eaLnBrk="1" fontAlgn="auto" hangingPunct="1">
              <a:spcBef>
                <a:spcPts val="0"/>
              </a:spcBef>
              <a:spcAft>
                <a:spcPts val="0"/>
              </a:spcAft>
              <a:defRPr/>
            </a:pPr>
            <a:r>
              <a:rPr lang="it-IT" sz="1200" b="1" dirty="0">
                <a:solidFill>
                  <a:srgbClr val="000000"/>
                </a:solidFill>
                <a:latin typeface="Century Gothic" panose="020B0502020202020204" pitchFamily="34" charset="0"/>
                <a:cs typeface="Times" panose="02020603050405020304" pitchFamily="18" charset="0"/>
              </a:rPr>
              <a:t>Clausola sociale di riassorbimento della manodopera</a:t>
            </a:r>
            <a:endParaRPr lang="en-US" sz="1200" dirty="0"/>
          </a:p>
          <a:p>
            <a:pPr algn="just" eaLnBrk="1" fontAlgn="auto" hangingPunct="1">
              <a:spcBef>
                <a:spcPts val="0"/>
              </a:spcBef>
              <a:spcAft>
                <a:spcPts val="0"/>
              </a:spcAft>
              <a:defRPr/>
            </a:pPr>
            <a:r>
              <a:rPr lang="it-IT" sz="1200" dirty="0">
                <a:solidFill>
                  <a:srgbClr val="000000"/>
                </a:solidFill>
                <a:latin typeface="Century Gothic" panose="020B0502020202020204" pitchFamily="34" charset="0"/>
                <a:cs typeface="Times" panose="02020603050405020304" pitchFamily="18" charset="0"/>
              </a:rPr>
              <a:t>Ai sensi dell'art. 50 e dell’art. 100 del D.lgs. 50/2016 e </a:t>
            </a:r>
            <a:r>
              <a:rPr lang="it-IT" sz="1200" dirty="0" err="1">
                <a:solidFill>
                  <a:srgbClr val="000000"/>
                </a:solidFill>
                <a:latin typeface="Century Gothic" panose="020B0502020202020204" pitchFamily="34" charset="0"/>
                <a:cs typeface="Times" panose="02020603050405020304" pitchFamily="18" charset="0"/>
              </a:rPr>
              <a:t>s.m.i.</a:t>
            </a:r>
            <a:r>
              <a:rPr lang="it-IT" sz="1200" dirty="0">
                <a:solidFill>
                  <a:srgbClr val="000000"/>
                </a:solidFill>
                <a:latin typeface="Century Gothic" panose="020B0502020202020204" pitchFamily="34" charset="0"/>
                <a:cs typeface="Times" panose="02020603050405020304" pitchFamily="18" charset="0"/>
              </a:rPr>
              <a:t>, al fine di garantire i livelli occupazionali esistenti, </a:t>
            </a:r>
            <a:r>
              <a:rPr lang="it-IT" sz="1200" b="1" dirty="0">
                <a:solidFill>
                  <a:srgbClr val="000000"/>
                </a:solidFill>
                <a:latin typeface="Century Gothic" panose="020B0502020202020204" pitchFamily="34" charset="0"/>
                <a:cs typeface="Times" panose="02020603050405020304" pitchFamily="18" charset="0"/>
              </a:rPr>
              <a:t>si applicano le disposizioni previste dalla contrattazione collettiva in materia di riassorbimento del personale</a:t>
            </a:r>
            <a:r>
              <a:rPr lang="it-IT" sz="1200" b="1" dirty="0">
                <a:solidFill>
                  <a:schemeClr val="tx1"/>
                </a:solidFill>
                <a:latin typeface="Century Gothic" panose="020B0502020202020204" pitchFamily="34" charset="0"/>
                <a:cs typeface="Times" panose="02020603050405020304" pitchFamily="18" charset="0"/>
              </a:rPr>
              <a:t>.</a:t>
            </a:r>
            <a:r>
              <a:rPr lang="it-IT" sz="1200" dirty="0">
                <a:solidFill>
                  <a:schemeClr val="tx1"/>
                </a:solidFill>
                <a:latin typeface="Century Gothic" panose="020B0502020202020204" pitchFamily="34" charset="0"/>
                <a:cs typeface="Times" panose="02020603050405020304" pitchFamily="18" charset="0"/>
              </a:rPr>
              <a:t> </a:t>
            </a:r>
          </a:p>
          <a:p>
            <a:pPr algn="just" eaLnBrk="1" fontAlgn="auto" hangingPunct="1">
              <a:spcBef>
                <a:spcPts val="0"/>
              </a:spcBef>
              <a:spcAft>
                <a:spcPts val="0"/>
              </a:spcAft>
              <a:defRPr/>
            </a:pPr>
            <a:r>
              <a:rPr lang="it-IT" sz="1200" dirty="0">
                <a:solidFill>
                  <a:schemeClr val="tx1"/>
                </a:solidFill>
                <a:latin typeface="Century Gothic" panose="020B0502020202020204" pitchFamily="34" charset="0"/>
                <a:cs typeface="Times" panose="02020603050405020304" pitchFamily="18" charset="0"/>
              </a:rPr>
              <a:t>Il CCNL di riferimento è «Lavoratori dipendenti dalle imprese del sistema industriale integrato di servizi tessili e medici affini».</a:t>
            </a:r>
          </a:p>
          <a:p>
            <a:pPr algn="just" eaLnBrk="1" fontAlgn="auto" hangingPunct="1">
              <a:spcBef>
                <a:spcPts val="0"/>
              </a:spcBef>
              <a:spcAft>
                <a:spcPts val="0"/>
              </a:spcAft>
              <a:defRPr/>
            </a:pPr>
            <a:endParaRPr lang="it-IT" sz="1200" dirty="0">
              <a:solidFill>
                <a:srgbClr val="000000"/>
              </a:solidFill>
              <a:latin typeface="Century Gothic" panose="020B0502020202020204" pitchFamily="34" charset="0"/>
              <a:cs typeface="Times" panose="02020603050405020304" pitchFamily="18" charset="0"/>
            </a:endParaRPr>
          </a:p>
          <a:p>
            <a:pPr algn="just" eaLnBrk="1" fontAlgn="auto" hangingPunct="1">
              <a:spcBef>
                <a:spcPts val="0"/>
              </a:spcBef>
              <a:spcAft>
                <a:spcPts val="0"/>
              </a:spcAft>
              <a:defRPr/>
            </a:pPr>
            <a:r>
              <a:rPr lang="it-IT" sz="1200" dirty="0">
                <a:solidFill>
                  <a:srgbClr val="000000"/>
                </a:solidFill>
                <a:latin typeface="Century Gothic" panose="020B0502020202020204" pitchFamily="34" charset="0"/>
                <a:cs typeface="Times" panose="02020603050405020304" pitchFamily="18" charset="0"/>
              </a:rPr>
              <a:t>In particolare, il Fornitore si impegna ad assumere il personale regolarmente e continuativamente impiegato dalla precedente gestione alle condizioni non inferiori a quelle già riconosciute, a condizione che il loro numero e la loro qualifica siano armonizzabili con l’organizzazione d’impresa prescelta dal Fornitore subentrante.</a:t>
            </a:r>
            <a:endParaRPr lang="en-US" sz="1200" dirty="0"/>
          </a:p>
          <a:p>
            <a:pPr algn="just" eaLnBrk="1" fontAlgn="auto" hangingPunct="1">
              <a:spcBef>
                <a:spcPts val="0"/>
              </a:spcBef>
              <a:spcAft>
                <a:spcPts val="0"/>
              </a:spcAft>
              <a:defRPr/>
            </a:pPr>
            <a:r>
              <a:rPr lang="it-IT" sz="1200" dirty="0">
                <a:solidFill>
                  <a:srgbClr val="000000"/>
                </a:solidFill>
                <a:latin typeface="Century Gothic" panose="020B0502020202020204" pitchFamily="34" charset="0"/>
                <a:cs typeface="Times" panose="02020603050405020304" pitchFamily="18" charset="0"/>
              </a:rPr>
              <a:t>Si prevede inoltre che </a:t>
            </a:r>
            <a:r>
              <a:rPr lang="it-IT" sz="1200" b="1" dirty="0">
                <a:solidFill>
                  <a:srgbClr val="000000"/>
                </a:solidFill>
                <a:latin typeface="Century Gothic" panose="020B0502020202020204" pitchFamily="34" charset="0"/>
                <a:cs typeface="Times" panose="02020603050405020304" pitchFamily="18" charset="0"/>
              </a:rPr>
              <a:t>su richiesta scritta delle rappresentanze sindacali o dei sindacati di categoria</a:t>
            </a:r>
            <a:r>
              <a:rPr lang="it-IT" sz="1200" dirty="0">
                <a:solidFill>
                  <a:srgbClr val="000000"/>
                </a:solidFill>
                <a:latin typeface="Century Gothic" panose="020B0502020202020204" pitchFamily="34" charset="0"/>
                <a:cs typeface="Times" panose="02020603050405020304" pitchFamily="18" charset="0"/>
              </a:rPr>
              <a:t>, l’appaltatore uscente, l’appaltatore entrante, l’Azienda sanitaria contraente, con l’eventuale coinvolgimento della stazione appaltante, siano tenuti ad espletare, prima dell’avvio delle attività, un </a:t>
            </a:r>
            <a:r>
              <a:rPr lang="it-IT" sz="1200" b="1" dirty="0">
                <a:solidFill>
                  <a:srgbClr val="000000"/>
                </a:solidFill>
                <a:latin typeface="Century Gothic" panose="020B0502020202020204" pitchFamily="34" charset="0"/>
                <a:cs typeface="Times" panose="02020603050405020304" pitchFamily="18" charset="0"/>
              </a:rPr>
              <a:t>esame congiunto con i soggetti sindacali richiedenti al fine di garantire il rispetto della clausola sociale, la corretta applicazione contrattuale a tutela dei diritti e della retribuzione dei lavoratori e definire le modalità di ricorso al subappalto</a:t>
            </a:r>
            <a:r>
              <a:rPr lang="it-IT" sz="1200" dirty="0">
                <a:solidFill>
                  <a:srgbClr val="000000"/>
                </a:solidFill>
                <a:latin typeface="Century Gothic" panose="020B0502020202020204" pitchFamily="34" charset="0"/>
                <a:cs typeface="Times" panose="02020603050405020304" pitchFamily="18" charset="0"/>
              </a:rPr>
              <a:t>.</a:t>
            </a:r>
            <a:endParaRPr lang="en-US" sz="1200" dirty="0"/>
          </a:p>
          <a:p>
            <a:pPr algn="just" eaLnBrk="1" fontAlgn="auto" hangingPunct="1">
              <a:spcBef>
                <a:spcPts val="0"/>
              </a:spcBef>
              <a:spcAft>
                <a:spcPts val="0"/>
              </a:spcAft>
              <a:defRPr/>
            </a:pPr>
            <a:r>
              <a:rPr lang="it-IT" sz="1200" dirty="0">
                <a:solidFill>
                  <a:schemeClr val="tx1"/>
                </a:solidFill>
                <a:latin typeface="Century Gothic" panose="020B0502020202020204" pitchFamily="34" charset="0"/>
                <a:cs typeface="Times" panose="02020603050405020304" pitchFamily="18" charset="0"/>
              </a:rPr>
              <a:t>Ai fini del rispetto della clausola sociale di cui al presente punto, </a:t>
            </a:r>
            <a:r>
              <a:rPr lang="it-IT" sz="1200" b="1" dirty="0">
                <a:solidFill>
                  <a:schemeClr val="tx1"/>
                </a:solidFill>
                <a:latin typeface="Century Gothic" panose="020B0502020202020204" pitchFamily="34" charset="0"/>
                <a:cs typeface="Times" panose="02020603050405020304" pitchFamily="18" charset="0"/>
              </a:rPr>
              <a:t>il concorrente è tenuto a presentare</a:t>
            </a:r>
            <a:r>
              <a:rPr lang="it-IT" sz="1200" dirty="0">
                <a:solidFill>
                  <a:schemeClr val="tx1"/>
                </a:solidFill>
                <a:latin typeface="Century Gothic" panose="020B0502020202020204" pitchFamily="34" charset="0"/>
                <a:cs typeface="Times" panose="02020603050405020304" pitchFamily="18" charset="0"/>
              </a:rPr>
              <a:t>, alle Aziende sanitarie contraenti, </a:t>
            </a:r>
            <a:r>
              <a:rPr lang="it-IT" sz="1200" b="1" dirty="0">
                <a:solidFill>
                  <a:schemeClr val="tx1"/>
                </a:solidFill>
                <a:latin typeface="Century Gothic" panose="020B0502020202020204" pitchFamily="34" charset="0"/>
                <a:cs typeface="Times" panose="02020603050405020304" pitchFamily="18" charset="0"/>
              </a:rPr>
              <a:t>un progetto di assorbimento </a:t>
            </a:r>
            <a:r>
              <a:rPr lang="it-IT" sz="1200" dirty="0">
                <a:solidFill>
                  <a:schemeClr val="tx1"/>
                </a:solidFill>
                <a:latin typeface="Century Gothic" panose="020B0502020202020204" pitchFamily="34" charset="0"/>
                <a:cs typeface="Times" panose="02020603050405020304" pitchFamily="18" charset="0"/>
              </a:rPr>
              <a:t>(i cui contenuti devono essere conformi a quanto previsto dalla Delibera ANAC n. 114 del 2019 contenente le Linee Guida n. 13 recanti “La disciplina delle clausole sociali”) atto ad illustrare le concrete modalità di applicazione della clausola sociale preliminarmente all’emissione dell’Ordinativo di Fornitura.</a:t>
            </a:r>
            <a:endParaRPr lang="en-US" sz="1200" dirty="0">
              <a:solidFill>
                <a:schemeClr val="tx1"/>
              </a:solidFill>
            </a:endParaRPr>
          </a:p>
        </p:txBody>
      </p:sp>
      <p:sp>
        <p:nvSpPr>
          <p:cNvPr id="5" name="Rectangle: Rounded Corners 4">
            <a:extLst>
              <a:ext uri="{FF2B5EF4-FFF2-40B4-BE49-F238E27FC236}">
                <a16:creationId xmlns:a16="http://schemas.microsoft.com/office/drawing/2014/main" id="{8038F823-833D-F610-D125-1158F06186D5}"/>
              </a:ext>
            </a:extLst>
          </p:cNvPr>
          <p:cNvSpPr/>
          <p:nvPr/>
        </p:nvSpPr>
        <p:spPr bwMode="auto">
          <a:xfrm>
            <a:off x="338138" y="4408488"/>
            <a:ext cx="11333162" cy="1501775"/>
          </a:xfrm>
          <a:prstGeom prst="roundRect">
            <a:avLst>
              <a:gd name="adj" fmla="val 35093"/>
            </a:avLst>
          </a:prstGeom>
          <a:ln>
            <a:solidFill>
              <a:srgbClr val="FF6699"/>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a:lstStyle/>
          <a:p>
            <a:pPr algn="ctr">
              <a:buClr>
                <a:srgbClr val="CC0000"/>
              </a:buClr>
              <a:buSzPct val="70000"/>
              <a:buFont typeface="Wingdings" pitchFamily="2" charset="2"/>
              <a:buNone/>
              <a:defRPr/>
            </a:pPr>
            <a:r>
              <a:rPr lang="it-IT" sz="1200" b="1" dirty="0">
                <a:solidFill>
                  <a:srgbClr val="FF6699"/>
                </a:solidFill>
                <a:latin typeface="Segoe Print" panose="02000600000000000000" pitchFamily="2" charset="0"/>
              </a:rPr>
              <a:t>Criteri di valutazione tecnica</a:t>
            </a:r>
          </a:p>
          <a:p>
            <a:pPr algn="ctr">
              <a:buClr>
                <a:srgbClr val="CC0000"/>
              </a:buClr>
              <a:buSzPct val="70000"/>
              <a:buFont typeface="Wingdings" pitchFamily="2" charset="2"/>
              <a:buNone/>
              <a:defRPr/>
            </a:pPr>
            <a:endParaRPr lang="it-IT" sz="1200" b="1" dirty="0">
              <a:solidFill>
                <a:srgbClr val="006600"/>
              </a:solidFill>
              <a:latin typeface="Segoe Print" panose="02000600000000000000" pitchFamily="2" charset="0"/>
            </a:endParaRPr>
          </a:p>
          <a:p>
            <a:pPr marL="171450" indent="-171450" eaLnBrk="1" fontAlgn="auto" hangingPunct="1">
              <a:spcBef>
                <a:spcPts val="0"/>
              </a:spcBef>
              <a:spcAft>
                <a:spcPts val="0"/>
              </a:spcAft>
              <a:buFont typeface="Wingdings" panose="05000000000000000000" pitchFamily="2" charset="2"/>
              <a:buChar char="Ø"/>
              <a:defRPr/>
            </a:pPr>
            <a:r>
              <a:rPr lang="it-IT" sz="1200" b="1" dirty="0">
                <a:solidFill>
                  <a:srgbClr val="000000"/>
                </a:solidFill>
                <a:latin typeface="Century Gothic" panose="020B0502020202020204" pitchFamily="34" charset="0"/>
                <a:cs typeface="Times" panose="02020603050405020304" pitchFamily="18" charset="0"/>
              </a:rPr>
              <a:t>Possesso della certificazione SA8000: </a:t>
            </a:r>
            <a:r>
              <a:rPr lang="it-IT" sz="1200" dirty="0">
                <a:solidFill>
                  <a:srgbClr val="000000"/>
                </a:solidFill>
                <a:latin typeface="Century Gothic" panose="020B0502020202020204" pitchFamily="34" charset="0"/>
                <a:cs typeface="Times" panose="02020603050405020304" pitchFamily="18" charset="0"/>
              </a:rPr>
              <a:t>È prevista l’attribuzione del punteggio al concorrente in possesso della certificazione SA8000</a:t>
            </a:r>
          </a:p>
          <a:p>
            <a:pPr marL="171450" indent="-171450" eaLnBrk="1" fontAlgn="auto" hangingPunct="1">
              <a:spcBef>
                <a:spcPts val="0"/>
              </a:spcBef>
              <a:spcAft>
                <a:spcPts val="0"/>
              </a:spcAft>
              <a:buFont typeface="Wingdings" panose="05000000000000000000" pitchFamily="2" charset="2"/>
              <a:buChar char="Ø"/>
              <a:defRPr/>
            </a:pPr>
            <a:r>
              <a:rPr lang="it-IT" sz="1200" dirty="0">
                <a:solidFill>
                  <a:srgbClr val="000000"/>
                </a:solidFill>
                <a:latin typeface="Century Gothic" panose="020B0502020202020204" pitchFamily="34" charset="0"/>
                <a:cs typeface="Times" panose="02020603050405020304" pitchFamily="18" charset="0"/>
              </a:rPr>
              <a:t>Adozione di </a:t>
            </a:r>
            <a:r>
              <a:rPr lang="it-IT" sz="1200" b="1" dirty="0">
                <a:solidFill>
                  <a:srgbClr val="000000"/>
                </a:solidFill>
                <a:latin typeface="Century Gothic" panose="020B0502020202020204" pitchFamily="34" charset="0"/>
                <a:cs typeface="Times" panose="02020603050405020304" pitchFamily="18" charset="0"/>
              </a:rPr>
              <a:t>strumenti di conciliazione</a:t>
            </a:r>
            <a:r>
              <a:rPr lang="it-IT" sz="1200" dirty="0">
                <a:solidFill>
                  <a:srgbClr val="000000"/>
                </a:solidFill>
                <a:latin typeface="Century Gothic" panose="020B0502020202020204" pitchFamily="34" charset="0"/>
                <a:cs typeface="Times" panose="02020603050405020304" pitchFamily="18" charset="0"/>
              </a:rPr>
              <a:t> e di modalità innovative di organizzazione del lavoro</a:t>
            </a:r>
          </a:p>
          <a:p>
            <a:pPr marL="171450" indent="-171450" eaLnBrk="1" fontAlgn="auto" hangingPunct="1">
              <a:spcBef>
                <a:spcPts val="0"/>
              </a:spcBef>
              <a:spcAft>
                <a:spcPts val="0"/>
              </a:spcAft>
              <a:buFont typeface="Wingdings" panose="05000000000000000000" pitchFamily="2" charset="2"/>
              <a:buChar char="Ø"/>
              <a:defRPr/>
            </a:pPr>
            <a:r>
              <a:rPr lang="it-IT" sz="1200" b="1" dirty="0">
                <a:solidFill>
                  <a:srgbClr val="000000"/>
                </a:solidFill>
                <a:latin typeface="Century Gothic" panose="020B0502020202020204" pitchFamily="34" charset="0"/>
                <a:cs typeface="Times" panose="02020603050405020304" pitchFamily="18" charset="0"/>
              </a:rPr>
              <a:t>Assenza</a:t>
            </a:r>
            <a:r>
              <a:rPr lang="it-IT" sz="1200" dirty="0">
                <a:solidFill>
                  <a:srgbClr val="000000"/>
                </a:solidFill>
                <a:latin typeface="Century Gothic" panose="020B0502020202020204" pitchFamily="34" charset="0"/>
                <a:cs typeface="Times" panose="02020603050405020304" pitchFamily="18" charset="0"/>
              </a:rPr>
              <a:t> di verbali di </a:t>
            </a:r>
            <a:r>
              <a:rPr lang="it-IT" sz="1200" b="1" dirty="0">
                <a:solidFill>
                  <a:srgbClr val="000000"/>
                </a:solidFill>
                <a:latin typeface="Century Gothic" panose="020B0502020202020204" pitchFamily="34" charset="0"/>
                <a:cs typeface="Times" panose="02020603050405020304" pitchFamily="18" charset="0"/>
              </a:rPr>
              <a:t>discriminazione di genere</a:t>
            </a:r>
          </a:p>
          <a:p>
            <a:pPr marL="171450" indent="-171450" eaLnBrk="1" fontAlgn="auto" hangingPunct="1">
              <a:spcBef>
                <a:spcPts val="0"/>
              </a:spcBef>
              <a:spcAft>
                <a:spcPts val="0"/>
              </a:spcAft>
              <a:buFont typeface="Wingdings" panose="05000000000000000000" pitchFamily="2" charset="2"/>
              <a:buChar char="Ø"/>
              <a:defRPr/>
            </a:pPr>
            <a:r>
              <a:rPr lang="it-IT" sz="1200" dirty="0">
                <a:solidFill>
                  <a:srgbClr val="000000"/>
                </a:solidFill>
                <a:latin typeface="Century Gothic" panose="020B0502020202020204" pitchFamily="34" charset="0"/>
                <a:cs typeface="Times" panose="02020603050405020304" pitchFamily="18" charset="0"/>
              </a:rPr>
              <a:t>Politiche per la </a:t>
            </a:r>
            <a:r>
              <a:rPr lang="it-IT" sz="1200" b="1" dirty="0">
                <a:solidFill>
                  <a:srgbClr val="000000"/>
                </a:solidFill>
                <a:latin typeface="Century Gothic" panose="020B0502020202020204" pitchFamily="34" charset="0"/>
                <a:cs typeface="Times" panose="02020603050405020304" pitchFamily="18" charset="0"/>
              </a:rPr>
              <a:t>promozione della parità di genere (percentuale di donne in ruoli apicali)</a:t>
            </a:r>
          </a:p>
          <a:p>
            <a:pPr marL="171450" indent="-171450" eaLnBrk="1" fontAlgn="auto" hangingPunct="1">
              <a:spcBef>
                <a:spcPts val="0"/>
              </a:spcBef>
              <a:spcAft>
                <a:spcPts val="0"/>
              </a:spcAft>
              <a:buFont typeface="Wingdings" panose="05000000000000000000" pitchFamily="2" charset="2"/>
              <a:buChar char="Ø"/>
              <a:defRPr/>
            </a:pPr>
            <a:endParaRPr lang="en-US" sz="1200" dirty="0">
              <a:solidFill>
                <a:srgbClr val="000000"/>
              </a:solidFill>
              <a:latin typeface="Century Gothic" panose="020B0502020202020204" pitchFamily="34" charset="0"/>
              <a:cs typeface="Times" panose="02020603050405020304" pitchFamily="18" charset="0"/>
            </a:endParaRPr>
          </a:p>
          <a:p>
            <a:pPr eaLnBrk="1" fontAlgn="auto" hangingPunct="1">
              <a:spcBef>
                <a:spcPts val="0"/>
              </a:spcBef>
              <a:spcAft>
                <a:spcPts val="0"/>
              </a:spcAft>
              <a:defRPr/>
            </a:pP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olo 2">
            <a:extLst>
              <a:ext uri="{FF2B5EF4-FFF2-40B4-BE49-F238E27FC236}">
                <a16:creationId xmlns:a16="http://schemas.microsoft.com/office/drawing/2014/main" id="{C6FFC25A-D9E8-CEDE-A610-FE71E1A981F9}"/>
              </a:ext>
            </a:extLst>
          </p:cNvPr>
          <p:cNvSpPr>
            <a:spLocks noGrp="1" noChangeArrowheads="1"/>
          </p:cNvSpPr>
          <p:nvPr>
            <p:ph type="title"/>
          </p:nvPr>
        </p:nvSpPr>
        <p:spPr bwMode="auto">
          <a:xfrm>
            <a:off x="615950" y="107950"/>
            <a:ext cx="10979150" cy="428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it-IT" altLang="it-IT"/>
              <a:t>COSTO DELLA MANODOPERA</a:t>
            </a:r>
          </a:p>
        </p:txBody>
      </p:sp>
      <p:sp>
        <p:nvSpPr>
          <p:cNvPr id="12" name="Segnaposto contenuto 5">
            <a:extLst>
              <a:ext uri="{FF2B5EF4-FFF2-40B4-BE49-F238E27FC236}">
                <a16:creationId xmlns:a16="http://schemas.microsoft.com/office/drawing/2014/main" id="{2D26CC82-B0E3-12F2-6C1E-904AF5E489D6}"/>
              </a:ext>
            </a:extLst>
          </p:cNvPr>
          <p:cNvSpPr>
            <a:spLocks noGrp="1" noChangeArrowheads="1"/>
          </p:cNvSpPr>
          <p:nvPr>
            <p:ph idx="1"/>
          </p:nvPr>
        </p:nvSpPr>
        <p:spPr>
          <a:xfrm>
            <a:off x="615950" y="885825"/>
            <a:ext cx="10979150" cy="3785235"/>
          </a:xfrm>
        </p:spPr>
        <p:txBody>
          <a:bodyPr/>
          <a:lstStyle/>
          <a:p>
            <a:pPr marL="0" indent="0">
              <a:buFontTx/>
              <a:buNone/>
              <a:defRPr/>
            </a:pPr>
            <a:r>
              <a:rPr lang="it-IT" dirty="0"/>
              <a:t>Ai sensi dell’art. 23, comma 16, del Codice l’importo a base di gara comprende i costi della manodopera che l’Agenzia ha stimato pari a </a:t>
            </a:r>
            <a:r>
              <a:rPr lang="it-IT" b="1" dirty="0"/>
              <a:t>circa il 16% del valore complessivo annuo dell’appalto </a:t>
            </a:r>
          </a:p>
          <a:p>
            <a:pPr marL="0" indent="0">
              <a:buFontTx/>
              <a:buNone/>
              <a:defRPr/>
            </a:pPr>
            <a:r>
              <a:rPr lang="it-IT" dirty="0"/>
              <a:t>Tali costi sono stati stimati sulla base dei seguenti elementi:</a:t>
            </a:r>
            <a:endParaRPr lang="en-US" dirty="0"/>
          </a:p>
          <a:p>
            <a:pPr>
              <a:defRPr/>
            </a:pPr>
            <a:r>
              <a:rPr lang="it-IT" dirty="0"/>
              <a:t>Personale, CCNL, qualifica, livello, mansione, ore settimanali di impiego, anzianità lavorativa del personale attualmente impiegato nell’esecuzione del servizio;</a:t>
            </a:r>
            <a:endParaRPr lang="en-US" dirty="0"/>
          </a:p>
          <a:p>
            <a:pPr>
              <a:defRPr/>
            </a:pPr>
            <a:r>
              <a:rPr lang="it-IT" dirty="0"/>
              <a:t>Costo medio orario del personale dipendente di cui alle Tabelle del Ministero del lavoro delle Politiche sociali. </a:t>
            </a:r>
          </a:p>
          <a:p>
            <a:pPr marL="0" indent="0">
              <a:buFontTx/>
              <a:buNone/>
              <a:defRPr/>
            </a:pPr>
            <a:endParaRPr lang="it-IT" dirty="0"/>
          </a:p>
          <a:p>
            <a:pPr marL="0" indent="0">
              <a:buFontTx/>
              <a:buNone/>
              <a:defRPr/>
            </a:pPr>
            <a:r>
              <a:rPr lang="it-IT" dirty="0"/>
              <a:t>Tra gli allegati di gara sarà fornito l’</a:t>
            </a:r>
            <a:r>
              <a:rPr lang="it-IT" b="1" dirty="0"/>
              <a:t>Elenco del personale attualmente impiegato nell’appalto</a:t>
            </a:r>
            <a:r>
              <a:rPr lang="it-IT" dirty="0"/>
              <a:t> che contiene il numero degli addetti, con l’indicazione degli eventuali lavoratori svantaggiati ex L. 381/91, la qualifica, gli scatti di anzianità (si/no) e il monte ore.</a:t>
            </a:r>
            <a:endParaRPr lang="en-US" dirty="0"/>
          </a:p>
          <a:p>
            <a:pPr>
              <a:defRPr/>
            </a:pPr>
            <a:endParaRPr lang="it-IT" altLang="it-IT" dirty="0">
              <a:ea typeface="ＭＳ Ｐゴシック" panose="020B0600070205080204" pitchFamily="34" charset="-128"/>
            </a:endParaRPr>
          </a:p>
          <a:p>
            <a:pPr>
              <a:defRPr/>
            </a:pPr>
            <a:endParaRPr lang="it-IT" altLang="it-IT" dirty="0">
              <a:ea typeface="ＭＳ Ｐゴシック" panose="020B0600070205080204" pitchFamily="34" charset="-12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olo 2">
            <a:extLst>
              <a:ext uri="{FF2B5EF4-FFF2-40B4-BE49-F238E27FC236}">
                <a16:creationId xmlns:a16="http://schemas.microsoft.com/office/drawing/2014/main" id="{9BF55A2A-0FEB-6244-246D-80034CC77164}"/>
              </a:ext>
            </a:extLst>
          </p:cNvPr>
          <p:cNvSpPr>
            <a:spLocks noGrp="1" noChangeArrowheads="1"/>
          </p:cNvSpPr>
          <p:nvPr>
            <p:ph type="title"/>
          </p:nvPr>
        </p:nvSpPr>
        <p:spPr bwMode="auto">
          <a:xfrm>
            <a:off x="615950" y="107950"/>
            <a:ext cx="10979150" cy="428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it-IT" altLang="it-IT"/>
              <a:t>STRATEGIA DI GARA (1/8)</a:t>
            </a:r>
          </a:p>
        </p:txBody>
      </p:sp>
      <p:sp>
        <p:nvSpPr>
          <p:cNvPr id="22531" name="Segnaposto contenuto 5">
            <a:extLst>
              <a:ext uri="{FF2B5EF4-FFF2-40B4-BE49-F238E27FC236}">
                <a16:creationId xmlns:a16="http://schemas.microsoft.com/office/drawing/2014/main" id="{97A91FF0-6959-41BD-34FF-58C7BD5CBE33}"/>
              </a:ext>
            </a:extLst>
          </p:cNvPr>
          <p:cNvSpPr>
            <a:spLocks noGrp="1" noChangeArrowheads="1"/>
          </p:cNvSpPr>
          <p:nvPr>
            <p:ph idx="1"/>
          </p:nvPr>
        </p:nvSpPr>
        <p:spPr>
          <a:xfrm>
            <a:off x="615950" y="876300"/>
            <a:ext cx="10979150" cy="5289550"/>
          </a:xfrm>
        </p:spPr>
        <p:txBody>
          <a:bodyPr/>
          <a:lstStyle/>
          <a:p>
            <a:pPr>
              <a:spcBef>
                <a:spcPts val="600"/>
              </a:spcBef>
              <a:buSzPct val="70000"/>
              <a:buFontTx/>
              <a:buNone/>
              <a:defRPr/>
            </a:pPr>
            <a:r>
              <a:rPr lang="it-IT" altLang="it-IT" sz="2400" dirty="0">
                <a:ea typeface="ＭＳ Ｐゴシック" panose="020B0600070205080204" pitchFamily="34" charset="-128"/>
                <a:cs typeface="Arial" panose="020B0604020202020204" pitchFamily="34" charset="0"/>
              </a:rPr>
              <a:t>Nelle seguenti slide verranno approfonditi i seguenti punti:</a:t>
            </a:r>
          </a:p>
          <a:p>
            <a:pPr marL="285750" indent="-285750">
              <a:spcBef>
                <a:spcPts val="600"/>
              </a:spcBef>
              <a:buSzPct val="70000"/>
              <a:buFont typeface="Arial" panose="020B0604020202020204" pitchFamily="34" charset="0"/>
              <a:buChar char="•"/>
              <a:defRPr/>
            </a:pPr>
            <a:r>
              <a:rPr lang="it-IT" altLang="it-IT" sz="2400" dirty="0">
                <a:ea typeface="ＭＳ Ｐゴシック" panose="020B0600070205080204" pitchFamily="34" charset="-128"/>
                <a:cs typeface="Arial" panose="020B0604020202020204" pitchFamily="34" charset="0"/>
              </a:rPr>
              <a:t>Requisiti di partecipazione</a:t>
            </a:r>
          </a:p>
          <a:p>
            <a:pPr marL="285750" indent="-285750">
              <a:spcBef>
                <a:spcPts val="600"/>
              </a:spcBef>
              <a:buSzPct val="70000"/>
              <a:buFont typeface="Arial" panose="020B0604020202020204" pitchFamily="34" charset="0"/>
              <a:buChar char="•"/>
              <a:defRPr/>
            </a:pPr>
            <a:r>
              <a:rPr lang="it-IT" altLang="it-IT" sz="2400" dirty="0">
                <a:ea typeface="ＭＳ Ｐゴシック" panose="020B0600070205080204" pitchFamily="34" charset="-128"/>
                <a:cs typeface="Arial" panose="020B0604020202020204" pitchFamily="34" charset="0"/>
              </a:rPr>
              <a:t>Ripartizione in lotti</a:t>
            </a:r>
          </a:p>
          <a:p>
            <a:pPr marL="285750" indent="-285750">
              <a:spcBef>
                <a:spcPts val="600"/>
              </a:spcBef>
              <a:buSzPct val="70000"/>
              <a:buFont typeface="Arial" panose="020B0604020202020204" pitchFamily="34" charset="0"/>
              <a:buChar char="•"/>
              <a:defRPr/>
            </a:pPr>
            <a:r>
              <a:rPr lang="it-IT" altLang="it-IT" sz="2400" dirty="0">
                <a:ea typeface="ＭＳ Ｐゴシック" panose="020B0600070205080204" pitchFamily="34" charset="-128"/>
                <a:cs typeface="Arial" panose="020B0604020202020204" pitchFamily="34" charset="0"/>
              </a:rPr>
              <a:t>Criterio di aggiudicazione</a:t>
            </a:r>
          </a:p>
          <a:p>
            <a:pPr marL="285750" indent="-285750">
              <a:spcBef>
                <a:spcPts val="600"/>
              </a:spcBef>
              <a:buSzPct val="70000"/>
              <a:buFont typeface="Arial" panose="020B0604020202020204" pitchFamily="34" charset="0"/>
              <a:buChar char="•"/>
              <a:defRPr/>
            </a:pPr>
            <a:r>
              <a:rPr lang="it-IT" altLang="it-IT" sz="2400" dirty="0">
                <a:ea typeface="ＭＳ Ｐゴシック" panose="020B0600070205080204" pitchFamily="34" charset="-128"/>
                <a:cs typeface="Arial" panose="020B0604020202020204" pitchFamily="34" charset="0"/>
              </a:rPr>
              <a:t>Offerta economica</a:t>
            </a:r>
          </a:p>
          <a:p>
            <a:pPr marL="285750" indent="-285750">
              <a:spcBef>
                <a:spcPts val="600"/>
              </a:spcBef>
              <a:buSzPct val="70000"/>
              <a:buFont typeface="Arial" panose="020B0604020202020204" pitchFamily="34" charset="0"/>
              <a:buChar char="•"/>
              <a:defRPr/>
            </a:pPr>
            <a:r>
              <a:rPr lang="it-IT" altLang="it-IT" sz="2400" dirty="0">
                <a:ea typeface="ＭＳ Ｐゴシック" panose="020B0600070205080204" pitchFamily="34" charset="-128"/>
                <a:cs typeface="Arial" panose="020B0604020202020204" pitchFamily="34" charset="0"/>
              </a:rPr>
              <a:t>Convenzione e Ordinativi di fornitura</a:t>
            </a:r>
          </a:p>
        </p:txBody>
      </p:sp>
      <p:sp>
        <p:nvSpPr>
          <p:cNvPr id="4" name="Oval 3">
            <a:extLst>
              <a:ext uri="{FF2B5EF4-FFF2-40B4-BE49-F238E27FC236}">
                <a16:creationId xmlns:a16="http://schemas.microsoft.com/office/drawing/2014/main" id="{BD6923A3-4E29-F97D-A818-C4C42C79F931}"/>
              </a:ext>
            </a:extLst>
          </p:cNvPr>
          <p:cNvSpPr>
            <a:spLocks noChangeAspect="1"/>
          </p:cNvSpPr>
          <p:nvPr/>
        </p:nvSpPr>
        <p:spPr>
          <a:xfrm>
            <a:off x="533400" y="1423988"/>
            <a:ext cx="360363" cy="360362"/>
          </a:xfrm>
          <a:prstGeom prst="ellipse">
            <a:avLst/>
          </a:prstGeom>
          <a:solidFill>
            <a:srgbClr val="002060"/>
          </a:solidFill>
          <a:ln w="57150" cap="flat" cmpd="sng" algn="ctr">
            <a:solidFill>
              <a:sysClr val="window" lastClr="FFFFFF"/>
            </a:solidFill>
            <a:prstDash val="solid"/>
          </a:ln>
          <a:effectLst/>
        </p:spPr>
        <p:txBody>
          <a:bodyPr lIns="91413" tIns="45708" rIns="91413" bIns="45708" anchor="ctr"/>
          <a:lstStyle/>
          <a:p>
            <a:pPr algn="ctr" defTabSz="799860" eaLnBrk="1" fontAlgn="auto" hangingPunct="1">
              <a:spcBef>
                <a:spcPts val="0"/>
              </a:spcBef>
              <a:spcAft>
                <a:spcPts val="0"/>
              </a:spcAft>
              <a:defRPr/>
            </a:pPr>
            <a:r>
              <a:rPr lang="it-IT" sz="2000" b="1" i="1" kern="0" dirty="0">
                <a:solidFill>
                  <a:prstClr val="white"/>
                </a:solidFill>
                <a:latin typeface="Calibri"/>
              </a:rPr>
              <a:t>1</a:t>
            </a:r>
          </a:p>
        </p:txBody>
      </p:sp>
      <p:sp>
        <p:nvSpPr>
          <p:cNvPr id="5" name="Oval 4">
            <a:extLst>
              <a:ext uri="{FF2B5EF4-FFF2-40B4-BE49-F238E27FC236}">
                <a16:creationId xmlns:a16="http://schemas.microsoft.com/office/drawing/2014/main" id="{444499DB-3362-9777-1CEC-52474B8D3E89}"/>
              </a:ext>
            </a:extLst>
          </p:cNvPr>
          <p:cNvSpPr>
            <a:spLocks noChangeAspect="1"/>
          </p:cNvSpPr>
          <p:nvPr/>
        </p:nvSpPr>
        <p:spPr>
          <a:xfrm>
            <a:off x="533400" y="1901825"/>
            <a:ext cx="360363" cy="360363"/>
          </a:xfrm>
          <a:prstGeom prst="ellipse">
            <a:avLst/>
          </a:prstGeom>
          <a:solidFill>
            <a:srgbClr val="92D050"/>
          </a:solidFill>
          <a:ln w="57150" cap="flat" cmpd="sng" algn="ctr">
            <a:solidFill>
              <a:sysClr val="window" lastClr="FFFFFF"/>
            </a:solidFill>
            <a:prstDash val="solid"/>
          </a:ln>
          <a:effectLst/>
        </p:spPr>
        <p:txBody>
          <a:bodyPr lIns="91413" tIns="45708" rIns="91413" bIns="45708" anchor="ctr"/>
          <a:lstStyle/>
          <a:p>
            <a:pPr algn="ctr" defTabSz="799860" eaLnBrk="1" fontAlgn="auto" hangingPunct="1">
              <a:spcBef>
                <a:spcPts val="0"/>
              </a:spcBef>
              <a:spcAft>
                <a:spcPts val="0"/>
              </a:spcAft>
              <a:defRPr/>
            </a:pPr>
            <a:r>
              <a:rPr lang="it-IT" sz="2000" b="1" i="1" kern="0" dirty="0">
                <a:solidFill>
                  <a:prstClr val="white"/>
                </a:solidFill>
                <a:latin typeface="Calibri"/>
              </a:rPr>
              <a:t>2</a:t>
            </a:r>
          </a:p>
        </p:txBody>
      </p:sp>
      <p:sp>
        <p:nvSpPr>
          <p:cNvPr id="6" name="Oval 5">
            <a:extLst>
              <a:ext uri="{FF2B5EF4-FFF2-40B4-BE49-F238E27FC236}">
                <a16:creationId xmlns:a16="http://schemas.microsoft.com/office/drawing/2014/main" id="{D35F3809-FBFF-D559-D2D2-4CBD3FC308A0}"/>
              </a:ext>
            </a:extLst>
          </p:cNvPr>
          <p:cNvSpPr>
            <a:spLocks noChangeAspect="1"/>
          </p:cNvSpPr>
          <p:nvPr/>
        </p:nvSpPr>
        <p:spPr>
          <a:xfrm>
            <a:off x="533400" y="2379663"/>
            <a:ext cx="360363" cy="360362"/>
          </a:xfrm>
          <a:prstGeom prst="ellipse">
            <a:avLst/>
          </a:prstGeom>
          <a:solidFill>
            <a:schemeClr val="accent5"/>
          </a:solidFill>
          <a:ln w="57150" cap="flat" cmpd="sng" algn="ctr">
            <a:solidFill>
              <a:sysClr val="window" lastClr="FFFFFF"/>
            </a:solidFill>
            <a:prstDash val="solid"/>
          </a:ln>
          <a:effectLst/>
        </p:spPr>
        <p:txBody>
          <a:bodyPr lIns="91413" tIns="45708" rIns="91413" bIns="45708" anchor="ctr"/>
          <a:lstStyle/>
          <a:p>
            <a:pPr algn="ctr" defTabSz="799860" eaLnBrk="1" fontAlgn="auto" hangingPunct="1">
              <a:spcBef>
                <a:spcPts val="0"/>
              </a:spcBef>
              <a:spcAft>
                <a:spcPts val="0"/>
              </a:spcAft>
              <a:defRPr/>
            </a:pPr>
            <a:r>
              <a:rPr lang="it-IT" sz="2000" b="1" i="1" kern="0" dirty="0">
                <a:solidFill>
                  <a:prstClr val="white"/>
                </a:solidFill>
                <a:latin typeface="Calibri"/>
              </a:rPr>
              <a:t>3</a:t>
            </a:r>
          </a:p>
        </p:txBody>
      </p:sp>
      <p:sp>
        <p:nvSpPr>
          <p:cNvPr id="7" name="Oval 6">
            <a:extLst>
              <a:ext uri="{FF2B5EF4-FFF2-40B4-BE49-F238E27FC236}">
                <a16:creationId xmlns:a16="http://schemas.microsoft.com/office/drawing/2014/main" id="{C74E24C1-07AE-21F8-21BC-79FE9E8CE79A}"/>
              </a:ext>
            </a:extLst>
          </p:cNvPr>
          <p:cNvSpPr>
            <a:spLocks noChangeAspect="1"/>
          </p:cNvSpPr>
          <p:nvPr/>
        </p:nvSpPr>
        <p:spPr>
          <a:xfrm>
            <a:off x="533400" y="2855913"/>
            <a:ext cx="360363" cy="360362"/>
          </a:xfrm>
          <a:prstGeom prst="ellipse">
            <a:avLst/>
          </a:prstGeom>
          <a:solidFill>
            <a:srgbClr val="DF8000"/>
          </a:solidFill>
          <a:ln w="57150" cap="flat" cmpd="sng" algn="ctr">
            <a:solidFill>
              <a:sysClr val="window" lastClr="FFFFFF"/>
            </a:solidFill>
            <a:prstDash val="solid"/>
          </a:ln>
          <a:effectLst/>
        </p:spPr>
        <p:txBody>
          <a:bodyPr lIns="91413" tIns="45708" rIns="91413" bIns="45708" anchor="ctr"/>
          <a:lstStyle/>
          <a:p>
            <a:pPr algn="ctr" defTabSz="799860" eaLnBrk="1" fontAlgn="auto" hangingPunct="1">
              <a:spcBef>
                <a:spcPts val="0"/>
              </a:spcBef>
              <a:spcAft>
                <a:spcPts val="0"/>
              </a:spcAft>
              <a:defRPr/>
            </a:pPr>
            <a:r>
              <a:rPr lang="it-IT" sz="2000" b="1" i="1" kern="0" dirty="0">
                <a:solidFill>
                  <a:prstClr val="white"/>
                </a:solidFill>
                <a:latin typeface="Calibri"/>
              </a:rPr>
              <a:t>4</a:t>
            </a:r>
          </a:p>
        </p:txBody>
      </p:sp>
      <p:sp>
        <p:nvSpPr>
          <p:cNvPr id="8" name="Oval 7">
            <a:extLst>
              <a:ext uri="{FF2B5EF4-FFF2-40B4-BE49-F238E27FC236}">
                <a16:creationId xmlns:a16="http://schemas.microsoft.com/office/drawing/2014/main" id="{B922ED7A-07ED-46A2-0A45-079EABEB3AAA}"/>
              </a:ext>
            </a:extLst>
          </p:cNvPr>
          <p:cNvSpPr>
            <a:spLocks noChangeAspect="1"/>
          </p:cNvSpPr>
          <p:nvPr/>
        </p:nvSpPr>
        <p:spPr>
          <a:xfrm>
            <a:off x="533400" y="3333750"/>
            <a:ext cx="360363" cy="360363"/>
          </a:xfrm>
          <a:prstGeom prst="ellipse">
            <a:avLst/>
          </a:prstGeom>
          <a:solidFill>
            <a:srgbClr val="00B0F0"/>
          </a:solidFill>
          <a:ln w="57150" cap="flat" cmpd="sng" algn="ctr">
            <a:solidFill>
              <a:sysClr val="window" lastClr="FFFFFF"/>
            </a:solidFill>
            <a:prstDash val="solid"/>
          </a:ln>
          <a:effectLst/>
        </p:spPr>
        <p:txBody>
          <a:bodyPr lIns="91413" tIns="45708" rIns="91413" bIns="45708" anchor="ctr"/>
          <a:lstStyle/>
          <a:p>
            <a:pPr algn="ctr" defTabSz="799860" eaLnBrk="1" fontAlgn="auto" hangingPunct="1">
              <a:spcBef>
                <a:spcPts val="0"/>
              </a:spcBef>
              <a:spcAft>
                <a:spcPts val="0"/>
              </a:spcAft>
              <a:defRPr/>
            </a:pPr>
            <a:r>
              <a:rPr lang="it-IT" sz="2000" b="1" i="1" kern="0" dirty="0">
                <a:solidFill>
                  <a:prstClr val="white"/>
                </a:solidFill>
                <a:latin typeface="Calibri"/>
              </a:rPr>
              <a:t>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5B4BB9A-3B14-743E-E0ED-6D33510FD1F7}"/>
              </a:ext>
            </a:extLst>
          </p:cNvPr>
          <p:cNvSpPr>
            <a:spLocks noChangeArrowheads="1"/>
          </p:cNvSpPr>
          <p:nvPr/>
        </p:nvSpPr>
        <p:spPr bwMode="auto">
          <a:xfrm rot="16200000">
            <a:off x="-1733550" y="1733550"/>
            <a:ext cx="6858000" cy="3390900"/>
          </a:xfrm>
          <a:prstGeom prst="rect">
            <a:avLst/>
          </a:prstGeom>
          <a:gradFill rotWithShape="1">
            <a:gsLst>
              <a:gs pos="0">
                <a:srgbClr val="006600"/>
              </a:gs>
              <a:gs pos="100000">
                <a:srgbClr val="008000"/>
              </a:gs>
            </a:gsLst>
            <a:lin ang="5400000" scaled="1"/>
          </a:gradFill>
          <a:ln>
            <a:noFill/>
          </a:ln>
        </p:spPr>
        <p:txBody>
          <a:bodyPr vert="eaVert" wrap="none" anchor="ctr"/>
          <a:lstStyle>
            <a:lvl1pPr>
              <a:spcBef>
                <a:spcPct val="20000"/>
              </a:spcBef>
              <a:buClr>
                <a:srgbClr val="CC0000"/>
              </a:buClr>
              <a:buChar char="•"/>
              <a:defRPr>
                <a:solidFill>
                  <a:schemeClr val="tx1"/>
                </a:solidFill>
                <a:latin typeface="Tahoma" panose="020B0604030504040204" pitchFamily="34" charset="0"/>
              </a:defRPr>
            </a:lvl1pPr>
            <a:lvl2pPr marL="742950" indent="-285750">
              <a:spcBef>
                <a:spcPct val="20000"/>
              </a:spcBef>
              <a:buClr>
                <a:srgbClr val="CC0000"/>
              </a:buClr>
              <a:buSzPct val="55000"/>
              <a:buFont typeface="Wingdings" panose="05000000000000000000" pitchFamily="2" charset="2"/>
              <a:buChar char="¡"/>
              <a:defRPr>
                <a:solidFill>
                  <a:schemeClr val="tx1"/>
                </a:solidFill>
                <a:latin typeface="Tahoma" panose="020B0604030504040204" pitchFamily="34" charset="0"/>
              </a:defRPr>
            </a:lvl2pPr>
            <a:lvl3pPr marL="1143000" indent="-228600">
              <a:spcBef>
                <a:spcPct val="20000"/>
              </a:spcBef>
              <a:buClr>
                <a:srgbClr val="CC0000"/>
              </a:buClr>
              <a:buSzPct val="70000"/>
              <a:buFont typeface="Wingdings" panose="05000000000000000000" pitchFamily="2" charset="2"/>
              <a:buChar char="o"/>
              <a:defRPr sz="1600">
                <a:solidFill>
                  <a:schemeClr val="tx1"/>
                </a:solidFill>
                <a:latin typeface="Trebuchet MS" panose="020B0603020202020204" pitchFamily="34" charset="0"/>
              </a:defRPr>
            </a:lvl3pPr>
            <a:lvl4pPr marL="1600200" indent="-228600">
              <a:spcBef>
                <a:spcPct val="20000"/>
              </a:spcBef>
              <a:buClr>
                <a:srgbClr val="CC0000"/>
              </a:buClr>
              <a:buSzPct val="70000"/>
              <a:buFont typeface="Wingdings" panose="05000000000000000000" pitchFamily="2" charset="2"/>
              <a:buChar char="n"/>
              <a:defRPr sz="1600">
                <a:solidFill>
                  <a:schemeClr val="tx1"/>
                </a:solidFill>
                <a:latin typeface="Trebuchet MS" panose="020B0603020202020204" pitchFamily="34" charset="0"/>
              </a:defRPr>
            </a:lvl4pPr>
            <a:lvl5pPr marL="2057400" indent="-228600">
              <a:spcBef>
                <a:spcPct val="20000"/>
              </a:spcBef>
              <a:buClr>
                <a:srgbClr val="CC0000"/>
              </a:buClr>
              <a:buSzPct val="70000"/>
              <a:buFont typeface="Wingdings" panose="05000000000000000000" pitchFamily="2" charset="2"/>
              <a:buChar char="o"/>
              <a:defRPr sz="1600">
                <a:solidFill>
                  <a:schemeClr val="tx1"/>
                </a:solidFill>
                <a:latin typeface="Trebuchet MS" panose="020B0603020202020204" pitchFamily="34" charset="0"/>
              </a:defRPr>
            </a:lvl5pPr>
            <a:lvl6pPr marL="2514600" indent="-228600" eaLnBrk="0" fontAlgn="base" hangingPunct="0">
              <a:spcBef>
                <a:spcPct val="20000"/>
              </a:spcBef>
              <a:spcAft>
                <a:spcPct val="0"/>
              </a:spcAft>
              <a:buClr>
                <a:srgbClr val="CC0000"/>
              </a:buClr>
              <a:buSzPct val="70000"/>
              <a:buFont typeface="Wingdings" panose="05000000000000000000" pitchFamily="2" charset="2"/>
              <a:buChar char="o"/>
              <a:defRPr sz="1600">
                <a:solidFill>
                  <a:schemeClr val="tx1"/>
                </a:solidFill>
                <a:latin typeface="Trebuchet MS" panose="020B0603020202020204" pitchFamily="34" charset="0"/>
              </a:defRPr>
            </a:lvl6pPr>
            <a:lvl7pPr marL="2971800" indent="-228600" eaLnBrk="0" fontAlgn="base" hangingPunct="0">
              <a:spcBef>
                <a:spcPct val="20000"/>
              </a:spcBef>
              <a:spcAft>
                <a:spcPct val="0"/>
              </a:spcAft>
              <a:buClr>
                <a:srgbClr val="CC0000"/>
              </a:buClr>
              <a:buSzPct val="70000"/>
              <a:buFont typeface="Wingdings" panose="05000000000000000000" pitchFamily="2" charset="2"/>
              <a:buChar char="o"/>
              <a:defRPr sz="1600">
                <a:solidFill>
                  <a:schemeClr val="tx1"/>
                </a:solidFill>
                <a:latin typeface="Trebuchet MS" panose="020B0603020202020204" pitchFamily="34" charset="0"/>
              </a:defRPr>
            </a:lvl7pPr>
            <a:lvl8pPr marL="3429000" indent="-228600" eaLnBrk="0" fontAlgn="base" hangingPunct="0">
              <a:spcBef>
                <a:spcPct val="20000"/>
              </a:spcBef>
              <a:spcAft>
                <a:spcPct val="0"/>
              </a:spcAft>
              <a:buClr>
                <a:srgbClr val="CC0000"/>
              </a:buClr>
              <a:buSzPct val="70000"/>
              <a:buFont typeface="Wingdings" panose="05000000000000000000" pitchFamily="2" charset="2"/>
              <a:buChar char="o"/>
              <a:defRPr sz="1600">
                <a:solidFill>
                  <a:schemeClr val="tx1"/>
                </a:solidFill>
                <a:latin typeface="Trebuchet MS" panose="020B0603020202020204" pitchFamily="34" charset="0"/>
              </a:defRPr>
            </a:lvl8pPr>
            <a:lvl9pPr marL="3886200" indent="-228600" eaLnBrk="0" fontAlgn="base" hangingPunct="0">
              <a:spcBef>
                <a:spcPct val="20000"/>
              </a:spcBef>
              <a:spcAft>
                <a:spcPct val="0"/>
              </a:spcAft>
              <a:buClr>
                <a:srgbClr val="CC0000"/>
              </a:buClr>
              <a:buSzPct val="70000"/>
              <a:buFont typeface="Wingdings" panose="05000000000000000000" pitchFamily="2" charset="2"/>
              <a:buChar char="o"/>
              <a:defRPr sz="1600">
                <a:solidFill>
                  <a:schemeClr val="tx1"/>
                </a:solidFill>
                <a:latin typeface="Trebuchet MS" panose="020B0603020202020204" pitchFamily="34" charset="0"/>
              </a:defRPr>
            </a:lvl9pPr>
          </a:lstStyle>
          <a:p>
            <a:pPr algn="ctr">
              <a:spcBef>
                <a:spcPct val="0"/>
              </a:spcBef>
              <a:buSzPct val="70000"/>
              <a:buFont typeface="Wingdings" panose="05000000000000000000" pitchFamily="2" charset="2"/>
              <a:buNone/>
              <a:defRPr/>
            </a:pPr>
            <a:endParaRPr lang="it-IT" altLang="it-IT" sz="1231">
              <a:solidFill>
                <a:prstClr val="black"/>
              </a:solidFill>
              <a:latin typeface="Arial" panose="020B0604020202020204" pitchFamily="34" charset="0"/>
            </a:endParaRPr>
          </a:p>
        </p:txBody>
      </p:sp>
      <p:sp>
        <p:nvSpPr>
          <p:cNvPr id="11267" name="CasellaDiTesto 9">
            <a:extLst>
              <a:ext uri="{FF2B5EF4-FFF2-40B4-BE49-F238E27FC236}">
                <a16:creationId xmlns:a16="http://schemas.microsoft.com/office/drawing/2014/main" id="{F5F19DFC-D0D2-E7B1-0901-71BC7C14774D}"/>
              </a:ext>
            </a:extLst>
          </p:cNvPr>
          <p:cNvSpPr txBox="1">
            <a:spLocks noChangeArrowheads="1"/>
          </p:cNvSpPr>
          <p:nvPr/>
        </p:nvSpPr>
        <p:spPr bwMode="auto">
          <a:xfrm>
            <a:off x="3019425" y="1446053"/>
            <a:ext cx="7380288" cy="396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42925" indent="-542925">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eaLnBrk="1" hangingPunct="1">
              <a:lnSpc>
                <a:spcPct val="150000"/>
              </a:lnSpc>
              <a:buClr>
                <a:schemeClr val="bg1"/>
              </a:buClr>
              <a:buSzPct val="150000"/>
              <a:buFont typeface="Arial" panose="020B0604020202020204" pitchFamily="34" charset="0"/>
              <a:buChar char="•"/>
            </a:pPr>
            <a:r>
              <a:rPr lang="it-IT" altLang="it-IT" sz="1700" b="1" dirty="0">
                <a:solidFill>
                  <a:srgbClr val="006600"/>
                </a:solidFill>
                <a:latin typeface="Century Gothic" panose="020B0502020202020204" pitchFamily="34" charset="0"/>
              </a:rPr>
              <a:t>Premessa</a:t>
            </a:r>
          </a:p>
          <a:p>
            <a:pPr eaLnBrk="1" hangingPunct="1">
              <a:lnSpc>
                <a:spcPct val="150000"/>
              </a:lnSpc>
              <a:buClr>
                <a:schemeClr val="bg1"/>
              </a:buClr>
              <a:buSzPct val="150000"/>
              <a:buFont typeface="Arial" panose="020B0604020202020204" pitchFamily="34" charset="0"/>
              <a:buChar char="•"/>
            </a:pPr>
            <a:r>
              <a:rPr lang="it-IT" altLang="it-IT" sz="1700" b="1" dirty="0">
                <a:solidFill>
                  <a:srgbClr val="006600"/>
                </a:solidFill>
                <a:latin typeface="Century Gothic" panose="020B0502020202020204" pitchFamily="34" charset="0"/>
              </a:rPr>
              <a:t>Oggetto della procedura</a:t>
            </a:r>
          </a:p>
          <a:p>
            <a:pPr eaLnBrk="1" hangingPunct="1">
              <a:lnSpc>
                <a:spcPct val="150000"/>
              </a:lnSpc>
              <a:buClr>
                <a:schemeClr val="bg1"/>
              </a:buClr>
              <a:buSzPct val="150000"/>
              <a:buFont typeface="Arial" panose="020B0604020202020204" pitchFamily="34" charset="0"/>
              <a:buChar char="•"/>
            </a:pPr>
            <a:r>
              <a:rPr lang="it-IT" altLang="it-IT" sz="1700" b="1" dirty="0">
                <a:solidFill>
                  <a:srgbClr val="006600"/>
                </a:solidFill>
                <a:latin typeface="Century Gothic" panose="020B0502020202020204" pitchFamily="34" charset="0"/>
              </a:rPr>
              <a:t>Focus su alcuni servizi</a:t>
            </a:r>
          </a:p>
          <a:p>
            <a:pPr eaLnBrk="1" hangingPunct="1">
              <a:lnSpc>
                <a:spcPct val="150000"/>
              </a:lnSpc>
              <a:buClr>
                <a:schemeClr val="bg1"/>
              </a:buClr>
              <a:buSzPct val="150000"/>
              <a:buFont typeface="Arial" panose="020B0604020202020204" pitchFamily="34" charset="0"/>
              <a:buChar char="•"/>
            </a:pPr>
            <a:r>
              <a:rPr lang="it-IT" altLang="it-IT" sz="1700" b="1" dirty="0">
                <a:solidFill>
                  <a:srgbClr val="006600"/>
                </a:solidFill>
                <a:latin typeface="Century Gothic" panose="020B0502020202020204" pitchFamily="34" charset="0"/>
              </a:rPr>
              <a:t>Prezzi di riferimento ANAC</a:t>
            </a:r>
          </a:p>
          <a:p>
            <a:pPr eaLnBrk="1" hangingPunct="1">
              <a:lnSpc>
                <a:spcPct val="150000"/>
              </a:lnSpc>
              <a:buClr>
                <a:schemeClr val="bg1"/>
              </a:buClr>
              <a:buSzPct val="150000"/>
              <a:buFont typeface="Arial" panose="020B0604020202020204" pitchFamily="34" charset="0"/>
              <a:buChar char="•"/>
            </a:pPr>
            <a:r>
              <a:rPr lang="it-IT" altLang="it-IT" sz="1700" b="1" dirty="0">
                <a:solidFill>
                  <a:srgbClr val="006600"/>
                </a:solidFill>
                <a:latin typeface="Century Gothic" panose="020B0502020202020204" pitchFamily="34" charset="0"/>
              </a:rPr>
              <a:t>Sostenibilità ambientale</a:t>
            </a:r>
          </a:p>
          <a:p>
            <a:pPr eaLnBrk="1" hangingPunct="1">
              <a:lnSpc>
                <a:spcPct val="150000"/>
              </a:lnSpc>
              <a:buClr>
                <a:schemeClr val="bg1"/>
              </a:buClr>
              <a:buSzPct val="150000"/>
              <a:buFont typeface="Arial" panose="020B0604020202020204" pitchFamily="34" charset="0"/>
              <a:buChar char="•"/>
            </a:pPr>
            <a:r>
              <a:rPr lang="it-IT" altLang="it-IT" sz="1700" b="1" dirty="0">
                <a:solidFill>
                  <a:srgbClr val="006600"/>
                </a:solidFill>
                <a:latin typeface="Century Gothic" panose="020B0502020202020204" pitchFamily="34" charset="0"/>
              </a:rPr>
              <a:t>Sostenibilità sociale</a:t>
            </a:r>
          </a:p>
          <a:p>
            <a:pPr eaLnBrk="1" hangingPunct="1">
              <a:lnSpc>
                <a:spcPct val="150000"/>
              </a:lnSpc>
              <a:buClr>
                <a:schemeClr val="bg1"/>
              </a:buClr>
              <a:buSzPct val="150000"/>
              <a:buFont typeface="Arial" panose="020B0604020202020204" pitchFamily="34" charset="0"/>
              <a:buChar char="•"/>
            </a:pPr>
            <a:r>
              <a:rPr lang="it-IT" altLang="it-IT" sz="1700" b="1" dirty="0">
                <a:solidFill>
                  <a:srgbClr val="006600"/>
                </a:solidFill>
                <a:latin typeface="Century Gothic" panose="020B0502020202020204" pitchFamily="34" charset="0"/>
              </a:rPr>
              <a:t>Costo della manodopera</a:t>
            </a:r>
          </a:p>
          <a:p>
            <a:pPr eaLnBrk="1" hangingPunct="1">
              <a:lnSpc>
                <a:spcPct val="150000"/>
              </a:lnSpc>
              <a:buClr>
                <a:schemeClr val="bg1"/>
              </a:buClr>
              <a:buSzPct val="150000"/>
              <a:buFont typeface="Arial" panose="020B0604020202020204" pitchFamily="34" charset="0"/>
              <a:buChar char="•"/>
            </a:pPr>
            <a:r>
              <a:rPr lang="it-IT" altLang="it-IT" sz="1700" b="1" dirty="0">
                <a:solidFill>
                  <a:srgbClr val="006600"/>
                </a:solidFill>
                <a:latin typeface="Century Gothic" panose="020B0502020202020204" pitchFamily="34" charset="0"/>
              </a:rPr>
              <a:t>Strategia di gara</a:t>
            </a:r>
          </a:p>
          <a:p>
            <a:pPr eaLnBrk="1" hangingPunct="1">
              <a:lnSpc>
                <a:spcPct val="150000"/>
              </a:lnSpc>
              <a:buClr>
                <a:schemeClr val="bg1"/>
              </a:buClr>
              <a:buSzPct val="150000"/>
              <a:buFont typeface="Arial" panose="020B0604020202020204" pitchFamily="34" charset="0"/>
              <a:buChar char="•"/>
            </a:pPr>
            <a:r>
              <a:rPr lang="it-IT" altLang="it-IT" sz="1700" b="1" dirty="0">
                <a:solidFill>
                  <a:srgbClr val="006600"/>
                </a:solidFill>
                <a:latin typeface="Century Gothic" panose="020B0502020202020204" pitchFamily="34" charset="0"/>
              </a:rPr>
              <a:t>Quesiti da parte dell’Agenzia</a:t>
            </a:r>
          </a:p>
          <a:p>
            <a:pPr eaLnBrk="1" hangingPunct="1">
              <a:lnSpc>
                <a:spcPct val="150000"/>
              </a:lnSpc>
              <a:buClr>
                <a:schemeClr val="bg1"/>
              </a:buClr>
              <a:buSzPct val="150000"/>
              <a:buFont typeface="Arial" panose="020B0604020202020204" pitchFamily="34" charset="0"/>
              <a:buChar char="•"/>
            </a:pPr>
            <a:r>
              <a:rPr lang="it-IT" altLang="it-IT" sz="1700" b="1" dirty="0">
                <a:solidFill>
                  <a:srgbClr val="006600"/>
                </a:solidFill>
                <a:latin typeface="Century Gothic" panose="020B0502020202020204" pitchFamily="34" charset="0"/>
              </a:rPr>
              <a:t>Sintesi delle principali caratteristiche</a:t>
            </a:r>
          </a:p>
        </p:txBody>
      </p:sp>
      <p:sp>
        <p:nvSpPr>
          <p:cNvPr id="11268" name="Text Box 11">
            <a:extLst>
              <a:ext uri="{FF2B5EF4-FFF2-40B4-BE49-F238E27FC236}">
                <a16:creationId xmlns:a16="http://schemas.microsoft.com/office/drawing/2014/main" id="{BE53BF4E-CFF7-FACD-FA82-0CEDB663F7D9}"/>
              </a:ext>
            </a:extLst>
          </p:cNvPr>
          <p:cNvSpPr txBox="1">
            <a:spLocks noChangeArrowheads="1"/>
          </p:cNvSpPr>
          <p:nvPr/>
        </p:nvSpPr>
        <p:spPr bwMode="auto">
          <a:xfrm>
            <a:off x="2327275" y="220663"/>
            <a:ext cx="9034463" cy="615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rgbClr val="CC0000"/>
              </a:buClr>
              <a:buChar char="•"/>
              <a:defRPr sz="2000">
                <a:solidFill>
                  <a:schemeClr val="tx1"/>
                </a:solidFill>
                <a:latin typeface="Century Gothic" panose="020B0502020202020204" pitchFamily="34" charset="0"/>
              </a:defRPr>
            </a:lvl1pPr>
            <a:lvl2pPr marL="742950" indent="-285750">
              <a:spcBef>
                <a:spcPct val="20000"/>
              </a:spcBef>
              <a:buClr>
                <a:srgbClr val="CC0000"/>
              </a:buClr>
              <a:buSzPct val="55000"/>
              <a:buFont typeface="Wingdings" panose="05000000000000000000" pitchFamily="2" charset="2"/>
              <a:buChar char="¡"/>
              <a:defRPr sz="2000">
                <a:solidFill>
                  <a:schemeClr val="tx1"/>
                </a:solidFill>
                <a:latin typeface="Century Gothic" panose="020B0502020202020204" pitchFamily="34" charset="0"/>
              </a:defRPr>
            </a:lvl2pPr>
            <a:lvl3pPr marL="1143000" indent="-228600">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3pPr>
            <a:lvl4pPr marL="1600200" indent="-228600">
              <a:spcBef>
                <a:spcPct val="20000"/>
              </a:spcBef>
              <a:buClr>
                <a:srgbClr val="CC0000"/>
              </a:buClr>
              <a:buSzPct val="70000"/>
              <a:buFont typeface="Wingdings" panose="05000000000000000000" pitchFamily="2" charset="2"/>
              <a:buChar char="n"/>
              <a:defRPr sz="1900">
                <a:solidFill>
                  <a:schemeClr val="tx1"/>
                </a:solidFill>
                <a:latin typeface="Trebuchet MS" panose="020B0603020202020204" pitchFamily="34" charset="0"/>
              </a:defRPr>
            </a:lvl4pPr>
            <a:lvl5pPr marL="2057400" indent="-228600">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5pPr>
            <a:lvl6pPr marL="25146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6pPr>
            <a:lvl7pPr marL="29718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7pPr>
            <a:lvl8pPr marL="34290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8pPr>
            <a:lvl9pPr marL="38862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9pPr>
          </a:lstStyle>
          <a:p>
            <a:pPr algn="r">
              <a:spcBef>
                <a:spcPct val="0"/>
              </a:spcBef>
              <a:buSzPct val="70000"/>
              <a:buFont typeface="Wingdings" panose="05000000000000000000" pitchFamily="2" charset="2"/>
              <a:buNone/>
            </a:pPr>
            <a:r>
              <a:rPr lang="it-IT" altLang="it-IT" sz="3400" b="1">
                <a:solidFill>
                  <a:srgbClr val="006600"/>
                </a:solidFill>
              </a:rPr>
              <a:t>SOMMARIO</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ounded Rectangle 2">
            <a:extLst>
              <a:ext uri="{FF2B5EF4-FFF2-40B4-BE49-F238E27FC236}">
                <a16:creationId xmlns:a16="http://schemas.microsoft.com/office/drawing/2014/main" id="{1E4CBD08-DC24-5F75-FEA1-571C7CECA15D}"/>
              </a:ext>
            </a:extLst>
          </p:cNvPr>
          <p:cNvSpPr>
            <a:spLocks noChangeArrowheads="1"/>
          </p:cNvSpPr>
          <p:nvPr/>
        </p:nvSpPr>
        <p:spPr bwMode="auto">
          <a:xfrm>
            <a:off x="392113" y="2266950"/>
            <a:ext cx="11202987" cy="4197350"/>
          </a:xfrm>
          <a:prstGeom prst="roundRect">
            <a:avLst>
              <a:gd name="adj" fmla="val 16667"/>
            </a:avLst>
          </a:prstGeom>
          <a:noFill/>
          <a:ln>
            <a:noFill/>
          </a:ln>
        </p:spPr>
        <p:txBody>
          <a:bodyPr anchor="ct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defTabSz="914123" eaLnBrk="1" fontAlgn="auto" hangingPunct="1">
              <a:spcBef>
                <a:spcPts val="0"/>
              </a:spcBef>
              <a:spcAft>
                <a:spcPts val="0"/>
              </a:spcAft>
              <a:defRPr/>
            </a:pPr>
            <a:r>
              <a:rPr lang="it-IT" altLang="it-IT" sz="1500" dirty="0">
                <a:latin typeface="Century Gothic" panose="020B0502020202020204" pitchFamily="34" charset="0"/>
                <a:ea typeface="ＭＳ Ｐゴシック" panose="020B0600070205080204" pitchFamily="34" charset="-128"/>
                <a:cs typeface="Arial" panose="020B0604020202020204" pitchFamily="34" charset="0"/>
              </a:rPr>
              <a:t>Alla luce dei CAM e di quanto previsto nelle LLGG dei SSAA, saranno richiesti pertanto i seguenti requisiti:</a:t>
            </a:r>
          </a:p>
          <a:p>
            <a:pPr marL="285750" indent="-285750" defTabSz="914123" eaLnBrk="1" fontAlgn="auto" hangingPunct="1">
              <a:spcBef>
                <a:spcPts val="0"/>
              </a:spcBef>
              <a:spcAft>
                <a:spcPts val="0"/>
              </a:spcAft>
              <a:buFont typeface="Arial" panose="020B0604020202020204" pitchFamily="34" charset="0"/>
              <a:buChar char="•"/>
              <a:defRPr/>
            </a:pPr>
            <a:endParaRPr lang="en-US" sz="1500" b="1" kern="0" dirty="0">
              <a:latin typeface="Century Gothic" panose="020B0502020202020204" pitchFamily="34" charset="0"/>
              <a:ea typeface="ＭＳ Ｐゴシック" charset="-128"/>
              <a:sym typeface="Wingdings" pitchFamily="2" charset="2"/>
            </a:endParaRPr>
          </a:p>
          <a:p>
            <a:pPr marL="285750" indent="-285750" defTabSz="914123" eaLnBrk="1" fontAlgn="auto" hangingPunct="1">
              <a:spcBef>
                <a:spcPts val="0"/>
              </a:spcBef>
              <a:spcAft>
                <a:spcPts val="0"/>
              </a:spcAft>
              <a:buFont typeface="Arial" panose="020B0604020202020204" pitchFamily="34" charset="0"/>
              <a:buChar char="•"/>
              <a:defRPr/>
            </a:pPr>
            <a:r>
              <a:rPr lang="it-IT" sz="1500" b="1" kern="0" dirty="0">
                <a:latin typeface="Century Gothic" panose="020B0502020202020204" pitchFamily="34" charset="0"/>
                <a:ea typeface="ＭＳ Ｐゴシック" charset="-128"/>
                <a:sym typeface="Wingdings" pitchFamily="2" charset="2"/>
              </a:rPr>
              <a:t>Esecuzione</a:t>
            </a:r>
            <a:r>
              <a:rPr lang="en-US" sz="1500" b="1" kern="0" dirty="0">
                <a:latin typeface="Century Gothic" panose="020B0502020202020204" pitchFamily="34" charset="0"/>
                <a:ea typeface="ＭＳ Ｐゴシック" charset="-128"/>
                <a:sym typeface="Wingdings" pitchFamily="2" charset="2"/>
              </a:rPr>
              <a:t> di </a:t>
            </a:r>
            <a:r>
              <a:rPr lang="it-IT" sz="1500" b="1" kern="0" dirty="0">
                <a:latin typeface="Century Gothic" panose="020B0502020202020204" pitchFamily="34" charset="0"/>
                <a:ea typeface="ＭＳ Ｐゴシック" charset="-128"/>
                <a:sym typeface="Wingdings" pitchFamily="2" charset="2"/>
              </a:rPr>
              <a:t>almeno tre contratti</a:t>
            </a:r>
            <a:r>
              <a:rPr lang="it-IT" sz="1500" kern="0" dirty="0">
                <a:latin typeface="Century Gothic" panose="020B0502020202020204" pitchFamily="34" charset="0"/>
                <a:ea typeface="ＭＳ Ｐゴシック" charset="-128"/>
                <a:sym typeface="Wingdings" pitchFamily="2" charset="2"/>
              </a:rPr>
              <a:t> </a:t>
            </a:r>
            <a:r>
              <a:rPr lang="it-IT" sz="1500" b="1" kern="0" dirty="0">
                <a:latin typeface="Century Gothic" panose="020B0502020202020204" pitchFamily="34" charset="0"/>
                <a:ea typeface="ＭＳ Ｐゴシック" charset="-128"/>
                <a:sym typeface="Wingdings" pitchFamily="2" charset="2"/>
              </a:rPr>
              <a:t>nell’ultimo triennio (2020-2021-2022) </a:t>
            </a:r>
            <a:r>
              <a:rPr lang="it-IT" sz="1500" kern="0" dirty="0">
                <a:latin typeface="Century Gothic" panose="020B0502020202020204" pitchFamily="34" charset="0"/>
                <a:ea typeface="ＭＳ Ｐゴシック" charset="-128"/>
                <a:sym typeface="Wingdings" pitchFamily="2" charset="2"/>
              </a:rPr>
              <a:t>per servizi di lava-noleggio o servizi analoghi a quelli oggetto della gara, di cui due realizzati esclusivamente in strutture ospedaliere pubbliche e/o private.</a:t>
            </a:r>
          </a:p>
          <a:p>
            <a:pPr marL="285750" indent="-285750" defTabSz="914123" eaLnBrk="1" fontAlgn="auto" hangingPunct="1">
              <a:spcBef>
                <a:spcPts val="0"/>
              </a:spcBef>
              <a:spcAft>
                <a:spcPts val="0"/>
              </a:spcAft>
              <a:buFont typeface="Arial" panose="020B0604020202020204" pitchFamily="34" charset="0"/>
              <a:buChar char="•"/>
              <a:defRPr/>
            </a:pPr>
            <a:r>
              <a:rPr lang="it-IT" sz="1500" kern="0" dirty="0">
                <a:latin typeface="Century Gothic" panose="020B0502020202020204" pitchFamily="34" charset="0"/>
                <a:ea typeface="ＭＳ Ｐゴシック" charset="-128"/>
                <a:sym typeface="Wingdings" pitchFamily="2" charset="2"/>
              </a:rPr>
              <a:t>Possesso di una valutazione di conformità del proprio </a:t>
            </a:r>
            <a:r>
              <a:rPr lang="it-IT" sz="1500" b="1" kern="0" dirty="0">
                <a:latin typeface="Century Gothic" panose="020B0502020202020204" pitchFamily="34" charset="0"/>
                <a:ea typeface="ＭＳ Ｐゴシック" charset="-128"/>
                <a:sym typeface="Wingdings" pitchFamily="2" charset="2"/>
              </a:rPr>
              <a:t>sistema di gestione della qualità alla norma UNI EN ISO 9001:2015 o equivalente </a:t>
            </a:r>
            <a:r>
              <a:rPr lang="it-IT" sz="1500" kern="0" dirty="0">
                <a:latin typeface="Century Gothic" panose="020B0502020202020204" pitchFamily="34" charset="0"/>
                <a:ea typeface="ＭＳ Ｐゴシック" charset="-128"/>
                <a:sym typeface="Wingdings" pitchFamily="2" charset="2"/>
              </a:rPr>
              <a:t>relativa all’attività di cui al codice EA39, idonea, pertinente e proporzionata al seguente oggetto: servizi integrati di lava-noleggio</a:t>
            </a:r>
          </a:p>
          <a:p>
            <a:pPr marL="285750" indent="-285750" defTabSz="914123" eaLnBrk="1" fontAlgn="auto" hangingPunct="1">
              <a:spcBef>
                <a:spcPts val="0"/>
              </a:spcBef>
              <a:spcAft>
                <a:spcPts val="0"/>
              </a:spcAft>
              <a:buFont typeface="Arial" panose="020B0604020202020204" pitchFamily="34" charset="0"/>
              <a:buChar char="•"/>
              <a:defRPr/>
            </a:pPr>
            <a:r>
              <a:rPr lang="it-IT" sz="1500" kern="0" dirty="0">
                <a:latin typeface="Century Gothic" panose="020B0502020202020204" pitchFamily="34" charset="0"/>
                <a:ea typeface="ＭＳ Ｐゴシック" charset="-128"/>
                <a:sym typeface="Wingdings" pitchFamily="2" charset="2"/>
              </a:rPr>
              <a:t>Possesso di valutazione di conformità del proprio </a:t>
            </a:r>
            <a:r>
              <a:rPr lang="it-IT" sz="1500" b="1" kern="0" dirty="0">
                <a:latin typeface="Century Gothic" panose="020B0502020202020204" pitchFamily="34" charset="0"/>
                <a:ea typeface="ＭＳ Ｐゴシック" charset="-128"/>
                <a:sym typeface="Wingdings" pitchFamily="2" charset="2"/>
              </a:rPr>
              <a:t>sistema di gestione ambientale alla norma tecnica UNI EN ISO 14001 o equivalente relativa all’attività di cui al codice EA 39B1 ovvero alla EMAS</a:t>
            </a:r>
            <a:r>
              <a:rPr lang="it-IT" sz="1500" kern="0" dirty="0">
                <a:latin typeface="Century Gothic" panose="020B0502020202020204" pitchFamily="34" charset="0"/>
                <a:ea typeface="ＭＳ Ｐゴシック" charset="-128"/>
                <a:sym typeface="Wingdings" pitchFamily="2" charset="2"/>
              </a:rPr>
              <a:t> (Regolamento (CE) n. 1221/2009 sull’adesione volontaria delle organizzazioni a un sistema comunitario di ecogestione e audit (EMAS)), relativamente all’attività di cui al codice NACE 96.01.1;</a:t>
            </a:r>
            <a:endParaRPr lang="it-IT" sz="1500" strike="sngStrike" kern="0" dirty="0">
              <a:solidFill>
                <a:srgbClr val="C00000"/>
              </a:solidFill>
              <a:latin typeface="Century Gothic" panose="020B0502020202020204" pitchFamily="34" charset="0"/>
              <a:ea typeface="ＭＳ Ｐゴシック" charset="-128"/>
              <a:sym typeface="Wingdings" pitchFamily="2" charset="2"/>
            </a:endParaRPr>
          </a:p>
          <a:p>
            <a:pPr marL="285750" indent="-285750" defTabSz="914123" eaLnBrk="1" fontAlgn="auto" hangingPunct="1">
              <a:spcBef>
                <a:spcPts val="0"/>
              </a:spcBef>
              <a:spcAft>
                <a:spcPts val="0"/>
              </a:spcAft>
              <a:buFont typeface="Arial" panose="020B0604020202020204" pitchFamily="34" charset="0"/>
              <a:buChar char="•"/>
              <a:defRPr/>
            </a:pPr>
            <a:r>
              <a:rPr lang="it-IT" sz="1500" kern="0" dirty="0">
                <a:latin typeface="Century Gothic" panose="020B0502020202020204" pitchFamily="34" charset="0"/>
                <a:ea typeface="ＭＳ Ｐゴシック" charset="-128"/>
                <a:sym typeface="Wingdings" pitchFamily="2" charset="2"/>
              </a:rPr>
              <a:t>Possesso di una valutazione di conformità del proprio </a:t>
            </a:r>
            <a:r>
              <a:rPr lang="it-IT" sz="1500" b="1" kern="0" dirty="0">
                <a:latin typeface="Century Gothic" panose="020B0502020202020204" pitchFamily="34" charset="0"/>
                <a:ea typeface="ＭＳ Ｐゴシック" charset="-128"/>
                <a:sym typeface="Wingdings" pitchFamily="2" charset="2"/>
              </a:rPr>
              <a:t>sistema di gestione e controllo della biocontaminazione alla norma UNI EN ISO 14065 relativa all’attività di cui al codice EA39 </a:t>
            </a:r>
            <a:r>
              <a:rPr lang="it-IT" sz="1500" kern="0" dirty="0">
                <a:latin typeface="Century Gothic" panose="020B0502020202020204" pitchFamily="34" charset="0"/>
                <a:ea typeface="ＭＳ Ｐゴシック" charset="-128"/>
                <a:sym typeface="Wingdings" pitchFamily="2" charset="2"/>
              </a:rPr>
              <a:t>e secondo le linee guida RABC di </a:t>
            </a:r>
            <a:r>
              <a:rPr lang="it-IT" sz="1500" kern="0" dirty="0" err="1">
                <a:latin typeface="Century Gothic" panose="020B0502020202020204" pitchFamily="34" charset="0"/>
                <a:ea typeface="ＭＳ Ｐゴシック" charset="-128"/>
                <a:sym typeface="Wingdings" pitchFamily="2" charset="2"/>
              </a:rPr>
              <a:t>Assosistema</a:t>
            </a:r>
            <a:r>
              <a:rPr lang="it-IT" sz="1500" kern="0" dirty="0">
                <a:latin typeface="Century Gothic" panose="020B0502020202020204" pitchFamily="34" charset="0"/>
                <a:ea typeface="ＭＳ Ｐゴシック" charset="-128"/>
                <a:sym typeface="Wingdings" pitchFamily="2" charset="2"/>
              </a:rPr>
              <a:t>.</a:t>
            </a:r>
            <a:endParaRPr lang="en-US" sz="1500" strike="sngStrike" kern="0" dirty="0">
              <a:solidFill>
                <a:srgbClr val="C00000"/>
              </a:solidFill>
              <a:latin typeface="Century Gothic" panose="020B0502020202020204" pitchFamily="34" charset="0"/>
              <a:ea typeface="ＭＳ Ｐゴシック" charset="-128"/>
              <a:sym typeface="Wingdings" pitchFamily="2" charset="2"/>
            </a:endParaRPr>
          </a:p>
        </p:txBody>
      </p:sp>
      <p:sp>
        <p:nvSpPr>
          <p:cNvPr id="37891" name="Slide Number Placeholder 1">
            <a:extLst>
              <a:ext uri="{FF2B5EF4-FFF2-40B4-BE49-F238E27FC236}">
                <a16:creationId xmlns:a16="http://schemas.microsoft.com/office/drawing/2014/main" id="{7B42CA51-5852-51D8-E01E-37E889B60087}"/>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CC0000"/>
              </a:buClr>
              <a:buChar char="•"/>
              <a:defRPr sz="2000">
                <a:solidFill>
                  <a:schemeClr val="tx1"/>
                </a:solidFill>
                <a:latin typeface="Century Gothic" panose="020B0502020202020204" pitchFamily="34" charset="0"/>
              </a:defRPr>
            </a:lvl1pPr>
            <a:lvl2pPr marL="742950" indent="-285750">
              <a:spcBef>
                <a:spcPct val="20000"/>
              </a:spcBef>
              <a:buClr>
                <a:srgbClr val="CC0000"/>
              </a:buClr>
              <a:buSzPct val="55000"/>
              <a:buFont typeface="Wingdings" panose="05000000000000000000" pitchFamily="2" charset="2"/>
              <a:buChar char="¡"/>
              <a:defRPr sz="2000">
                <a:solidFill>
                  <a:schemeClr val="tx1"/>
                </a:solidFill>
                <a:latin typeface="Century Gothic" panose="020B0502020202020204" pitchFamily="34" charset="0"/>
              </a:defRPr>
            </a:lvl2pPr>
            <a:lvl3pPr marL="1143000" indent="-228600">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3pPr>
            <a:lvl4pPr marL="1600200" indent="-228600">
              <a:spcBef>
                <a:spcPct val="20000"/>
              </a:spcBef>
              <a:buClr>
                <a:srgbClr val="CC0000"/>
              </a:buClr>
              <a:buSzPct val="70000"/>
              <a:buFont typeface="Wingdings" panose="05000000000000000000" pitchFamily="2" charset="2"/>
              <a:buChar char="n"/>
              <a:defRPr sz="1900">
                <a:solidFill>
                  <a:schemeClr val="tx1"/>
                </a:solidFill>
                <a:latin typeface="Trebuchet MS" panose="020B0603020202020204" pitchFamily="34" charset="0"/>
              </a:defRPr>
            </a:lvl4pPr>
            <a:lvl5pPr marL="2057400" indent="-228600">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5pPr>
            <a:lvl6pPr marL="25146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6pPr>
            <a:lvl7pPr marL="29718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7pPr>
            <a:lvl8pPr marL="34290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8pPr>
            <a:lvl9pPr marL="38862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9pPr>
          </a:lstStyle>
          <a:p>
            <a:pPr>
              <a:spcBef>
                <a:spcPct val="0"/>
              </a:spcBef>
              <a:buFont typeface="Wingdings" panose="05000000000000000000" pitchFamily="2" charset="2"/>
              <a:buNone/>
            </a:pPr>
            <a:fld id="{FB49A5AA-4443-4592-8EC0-F564187322C9}" type="slidenum">
              <a:rPr lang="it-IT" altLang="it-IT" sz="1200" smtClean="0">
                <a:solidFill>
                  <a:srgbClr val="336600"/>
                </a:solidFill>
                <a:latin typeface="Tahoma" panose="020B0604030504040204" pitchFamily="34" charset="0"/>
                <a:ea typeface="ＭＳ Ｐゴシック" panose="020B0600070205080204" pitchFamily="34" charset="-128"/>
              </a:rPr>
              <a:pPr>
                <a:spcBef>
                  <a:spcPct val="0"/>
                </a:spcBef>
                <a:buFont typeface="Wingdings" panose="05000000000000000000" pitchFamily="2" charset="2"/>
                <a:buNone/>
              </a:pPr>
              <a:t>20</a:t>
            </a:fld>
            <a:endParaRPr lang="it-IT" altLang="it-IT" sz="1200">
              <a:solidFill>
                <a:srgbClr val="336600"/>
              </a:solidFill>
              <a:latin typeface="Tahoma" panose="020B0604030504040204" pitchFamily="34" charset="0"/>
              <a:ea typeface="ＭＳ Ｐゴシック" panose="020B0600070205080204" pitchFamily="34" charset="-128"/>
            </a:endParaRPr>
          </a:p>
        </p:txBody>
      </p:sp>
      <p:sp>
        <p:nvSpPr>
          <p:cNvPr id="27" name="Rectangle 26">
            <a:extLst>
              <a:ext uri="{FF2B5EF4-FFF2-40B4-BE49-F238E27FC236}">
                <a16:creationId xmlns:a16="http://schemas.microsoft.com/office/drawing/2014/main" id="{BA883062-6CA5-8243-B605-B4FBA82403BC}"/>
              </a:ext>
            </a:extLst>
          </p:cNvPr>
          <p:cNvSpPr/>
          <p:nvPr/>
        </p:nvSpPr>
        <p:spPr>
          <a:xfrm>
            <a:off x="466725" y="1173163"/>
            <a:ext cx="3600450" cy="900112"/>
          </a:xfrm>
          <a:prstGeom prst="rect">
            <a:avLst/>
          </a:prstGeom>
          <a:solidFill>
            <a:srgbClr val="002060"/>
          </a:solidFill>
          <a:ln w="25400" cap="flat" cmpd="sng" algn="ctr">
            <a:solidFill>
              <a:srgbClr val="002060"/>
            </a:solidFill>
            <a:prstDash val="solid"/>
          </a:ln>
          <a:effectLst/>
        </p:spPr>
        <p:txBody>
          <a:bodyPr lIns="36000" rIns="36000" anchor="ctr"/>
          <a:lstStyle/>
          <a:p>
            <a:pPr marL="533400" indent="-261938" algn="ctr" defTabSz="800100" eaLnBrk="1" fontAlgn="auto" hangingPunct="1">
              <a:spcBef>
                <a:spcPts val="0"/>
              </a:spcBef>
              <a:spcAft>
                <a:spcPts val="0"/>
              </a:spcAft>
              <a:defRPr/>
            </a:pPr>
            <a:r>
              <a:rPr lang="it-IT" sz="1400" b="1" kern="0" dirty="0">
                <a:solidFill>
                  <a:prstClr val="white"/>
                </a:solidFill>
                <a:latin typeface="Century Gothic" panose="020B0502020202020204" pitchFamily="34" charset="0"/>
              </a:rPr>
              <a:t>Requisiti di partecipazione di capacità tecnico professionale</a:t>
            </a:r>
          </a:p>
        </p:txBody>
      </p:sp>
      <p:sp>
        <p:nvSpPr>
          <p:cNvPr id="36" name="Rectangle 35">
            <a:extLst>
              <a:ext uri="{FF2B5EF4-FFF2-40B4-BE49-F238E27FC236}">
                <a16:creationId xmlns:a16="http://schemas.microsoft.com/office/drawing/2014/main" id="{E3E48F39-FD2A-4EB6-1388-95FB9195FA07}"/>
              </a:ext>
            </a:extLst>
          </p:cNvPr>
          <p:cNvSpPr/>
          <p:nvPr/>
        </p:nvSpPr>
        <p:spPr>
          <a:xfrm>
            <a:off x="4181475" y="1173163"/>
            <a:ext cx="7413625" cy="900112"/>
          </a:xfrm>
          <a:prstGeom prst="rect">
            <a:avLst/>
          </a:prstGeom>
          <a:noFill/>
          <a:ln w="19050" cap="flat" cmpd="sng" algn="ctr">
            <a:solidFill>
              <a:srgbClr val="002060"/>
            </a:solidFill>
            <a:prstDash val="dash"/>
          </a:ln>
          <a:effectLst/>
        </p:spPr>
        <p:txBody>
          <a:bodyPr lIns="91413" tIns="36000" rIns="91413" bIns="35990" anchor="ctr"/>
          <a:lstStyle/>
          <a:p>
            <a:pPr algn="just" defTabSz="799700" eaLnBrk="1" fontAlgn="auto" hangingPunct="1">
              <a:spcBef>
                <a:spcPts val="0"/>
              </a:spcBef>
              <a:spcAft>
                <a:spcPts val="0"/>
              </a:spcAft>
              <a:defRPr/>
            </a:pPr>
            <a:r>
              <a:rPr lang="it-IT" sz="1400" b="1" kern="0" dirty="0">
                <a:solidFill>
                  <a:srgbClr val="D4D4D6">
                    <a:lumMod val="50000"/>
                  </a:srgbClr>
                </a:solidFill>
                <a:latin typeface="Century Gothic" panose="020B0502020202020204" pitchFamily="34" charset="0"/>
                <a:cs typeface="Helvetica" pitchFamily="34" charset="0"/>
              </a:rPr>
              <a:t>Contemperare l’interesse a favorire un’ampia partecipazione, anche delle PMI, tenendo comunque conto della complessità e dell’onerosità del servizio.</a:t>
            </a:r>
          </a:p>
          <a:p>
            <a:pPr algn="just" defTabSz="799700" eaLnBrk="1" fontAlgn="auto" hangingPunct="1">
              <a:spcBef>
                <a:spcPts val="0"/>
              </a:spcBef>
              <a:spcAft>
                <a:spcPts val="0"/>
              </a:spcAft>
              <a:defRPr/>
            </a:pPr>
            <a:r>
              <a:rPr lang="it-IT" sz="1400" b="1" kern="0" dirty="0">
                <a:solidFill>
                  <a:srgbClr val="D4D4D6">
                    <a:lumMod val="50000"/>
                  </a:srgbClr>
                </a:solidFill>
                <a:latin typeface="Century Gothic" panose="020B0502020202020204" pitchFamily="34" charset="0"/>
                <a:cs typeface="Helvetica" pitchFamily="34" charset="0"/>
              </a:rPr>
              <a:t>I requisiti di partecipazione proposti tengono conto dei CAM sui servizi di lava-noleggio (GU del 4/01/2021) e delle Linee Guida dei Sogg. Aggregatori (ver. 1.0)</a:t>
            </a:r>
          </a:p>
        </p:txBody>
      </p:sp>
      <p:sp>
        <p:nvSpPr>
          <p:cNvPr id="29" name="Titolo 2">
            <a:extLst>
              <a:ext uri="{FF2B5EF4-FFF2-40B4-BE49-F238E27FC236}">
                <a16:creationId xmlns:a16="http://schemas.microsoft.com/office/drawing/2014/main" id="{86A37A01-727A-F65E-B416-F0267C93B8D8}"/>
              </a:ext>
            </a:extLst>
          </p:cNvPr>
          <p:cNvSpPr txBox="1">
            <a:spLocks noChangeArrowheads="1"/>
          </p:cNvSpPr>
          <p:nvPr/>
        </p:nvSpPr>
        <p:spPr bwMode="auto">
          <a:xfrm>
            <a:off x="615950" y="107950"/>
            <a:ext cx="10979150" cy="428625"/>
          </a:xfrm>
          <a:prstGeom prst="rect">
            <a:avLst/>
          </a:prstGeom>
          <a:noFill/>
        </p:spPr>
        <p:txBody>
          <a:bodyPr/>
          <a:lstStyle>
            <a:lvl1pPr algn="l" rtl="0" eaLnBrk="0" fontAlgn="base" hangingPunct="0">
              <a:spcBef>
                <a:spcPct val="0"/>
              </a:spcBef>
              <a:spcAft>
                <a:spcPct val="0"/>
              </a:spcAft>
              <a:defRPr sz="2700" b="1">
                <a:solidFill>
                  <a:srgbClr val="006600"/>
                </a:solidFill>
                <a:latin typeface="+mj-lt"/>
                <a:ea typeface="+mj-ea"/>
                <a:cs typeface="+mj-cs"/>
              </a:defRPr>
            </a:lvl1pPr>
            <a:lvl2pPr algn="l" rtl="0" eaLnBrk="0" fontAlgn="base" hangingPunct="0">
              <a:spcBef>
                <a:spcPct val="0"/>
              </a:spcBef>
              <a:spcAft>
                <a:spcPct val="0"/>
              </a:spcAft>
              <a:defRPr sz="2700" b="1">
                <a:solidFill>
                  <a:srgbClr val="006600"/>
                </a:solidFill>
                <a:latin typeface="Arial" charset="0"/>
              </a:defRPr>
            </a:lvl2pPr>
            <a:lvl3pPr algn="l" rtl="0" eaLnBrk="0" fontAlgn="base" hangingPunct="0">
              <a:spcBef>
                <a:spcPct val="0"/>
              </a:spcBef>
              <a:spcAft>
                <a:spcPct val="0"/>
              </a:spcAft>
              <a:defRPr sz="2700" b="1">
                <a:solidFill>
                  <a:srgbClr val="006600"/>
                </a:solidFill>
                <a:latin typeface="Arial" charset="0"/>
              </a:defRPr>
            </a:lvl3pPr>
            <a:lvl4pPr algn="l" rtl="0" eaLnBrk="0" fontAlgn="base" hangingPunct="0">
              <a:spcBef>
                <a:spcPct val="0"/>
              </a:spcBef>
              <a:spcAft>
                <a:spcPct val="0"/>
              </a:spcAft>
              <a:defRPr sz="2700" b="1">
                <a:solidFill>
                  <a:srgbClr val="006600"/>
                </a:solidFill>
                <a:latin typeface="Arial" charset="0"/>
              </a:defRPr>
            </a:lvl4pPr>
            <a:lvl5pPr algn="l" rtl="0" eaLnBrk="0" fontAlgn="base" hangingPunct="0">
              <a:spcBef>
                <a:spcPct val="0"/>
              </a:spcBef>
              <a:spcAft>
                <a:spcPct val="0"/>
              </a:spcAft>
              <a:defRPr sz="2700" b="1">
                <a:solidFill>
                  <a:srgbClr val="006600"/>
                </a:solidFill>
                <a:latin typeface="Arial" charset="0"/>
              </a:defRPr>
            </a:lvl5pPr>
            <a:lvl6pPr marL="562722" algn="l" rtl="0" eaLnBrk="0" fontAlgn="base" hangingPunct="0">
              <a:spcBef>
                <a:spcPct val="0"/>
              </a:spcBef>
              <a:spcAft>
                <a:spcPct val="0"/>
              </a:spcAft>
              <a:defRPr sz="2708" b="1">
                <a:solidFill>
                  <a:srgbClr val="006600"/>
                </a:solidFill>
                <a:latin typeface="Arial" charset="0"/>
              </a:defRPr>
            </a:lvl6pPr>
            <a:lvl7pPr marL="1125444" algn="l" rtl="0" eaLnBrk="0" fontAlgn="base" hangingPunct="0">
              <a:spcBef>
                <a:spcPct val="0"/>
              </a:spcBef>
              <a:spcAft>
                <a:spcPct val="0"/>
              </a:spcAft>
              <a:defRPr sz="2708" b="1">
                <a:solidFill>
                  <a:srgbClr val="006600"/>
                </a:solidFill>
                <a:latin typeface="Arial" charset="0"/>
              </a:defRPr>
            </a:lvl7pPr>
            <a:lvl8pPr marL="1688165" algn="l" rtl="0" eaLnBrk="0" fontAlgn="base" hangingPunct="0">
              <a:spcBef>
                <a:spcPct val="0"/>
              </a:spcBef>
              <a:spcAft>
                <a:spcPct val="0"/>
              </a:spcAft>
              <a:defRPr sz="2708" b="1">
                <a:solidFill>
                  <a:srgbClr val="006600"/>
                </a:solidFill>
                <a:latin typeface="Arial" charset="0"/>
              </a:defRPr>
            </a:lvl8pPr>
            <a:lvl9pPr marL="2250887" algn="l" rtl="0" eaLnBrk="0" fontAlgn="base" hangingPunct="0">
              <a:spcBef>
                <a:spcPct val="0"/>
              </a:spcBef>
              <a:spcAft>
                <a:spcPct val="0"/>
              </a:spcAft>
              <a:defRPr sz="2708" b="1">
                <a:solidFill>
                  <a:srgbClr val="006600"/>
                </a:solidFill>
                <a:latin typeface="Arial" charset="0"/>
              </a:defRPr>
            </a:lvl9pPr>
          </a:lstStyle>
          <a:p>
            <a:pPr>
              <a:defRPr/>
            </a:pPr>
            <a:r>
              <a:rPr lang="it-IT" altLang="it-IT" sz="2800" kern="0" dirty="0">
                <a:solidFill>
                  <a:schemeClr val="bg1"/>
                </a:solidFill>
                <a:latin typeface="Century Gothic" panose="020B0502020202020204" pitchFamily="34" charset="0"/>
              </a:rPr>
              <a:t>STRATEGIA DI GARA (</a:t>
            </a:r>
            <a:r>
              <a:rPr lang="it-IT" altLang="it-IT" sz="2800" kern="0">
                <a:solidFill>
                  <a:schemeClr val="bg1"/>
                </a:solidFill>
                <a:latin typeface="Century Gothic" panose="020B0502020202020204" pitchFamily="34" charset="0"/>
              </a:rPr>
              <a:t>2/8</a:t>
            </a:r>
            <a:r>
              <a:rPr lang="it-IT" altLang="it-IT" sz="2800" kern="0" dirty="0">
                <a:solidFill>
                  <a:schemeClr val="bg1"/>
                </a:solidFill>
                <a:latin typeface="Century Gothic" panose="020B0502020202020204" pitchFamily="34" charset="0"/>
              </a:rPr>
              <a:t>)</a:t>
            </a:r>
          </a:p>
        </p:txBody>
      </p:sp>
      <p:sp>
        <p:nvSpPr>
          <p:cNvPr id="37895" name="TextBox 10">
            <a:extLst>
              <a:ext uri="{FF2B5EF4-FFF2-40B4-BE49-F238E27FC236}">
                <a16:creationId xmlns:a16="http://schemas.microsoft.com/office/drawing/2014/main" id="{85E581E8-1D79-60B3-9057-7EFCCDA618CD}"/>
              </a:ext>
            </a:extLst>
          </p:cNvPr>
          <p:cNvSpPr txBox="1">
            <a:spLocks noChangeArrowheads="1"/>
          </p:cNvSpPr>
          <p:nvPr/>
        </p:nvSpPr>
        <p:spPr bwMode="auto">
          <a:xfrm>
            <a:off x="4371975" y="865188"/>
            <a:ext cx="71707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2" rIns="91422" bIns="45712">
            <a:spAutoFit/>
          </a:bodyPr>
          <a:lstStyle>
            <a:lvl1pPr defTabSz="798513">
              <a:defRPr sz="1000">
                <a:solidFill>
                  <a:schemeClr val="tx1"/>
                </a:solidFill>
                <a:latin typeface="Arial" panose="020B0604020202020204" pitchFamily="34" charset="0"/>
              </a:defRPr>
            </a:lvl1pPr>
            <a:lvl2pPr marL="742950" indent="-285750" defTabSz="798513">
              <a:defRPr sz="1000">
                <a:solidFill>
                  <a:schemeClr val="tx1"/>
                </a:solidFill>
                <a:latin typeface="Arial" panose="020B0604020202020204" pitchFamily="34" charset="0"/>
              </a:defRPr>
            </a:lvl2pPr>
            <a:lvl3pPr marL="1143000" indent="-228600" defTabSz="798513">
              <a:defRPr sz="1000">
                <a:solidFill>
                  <a:schemeClr val="tx1"/>
                </a:solidFill>
                <a:latin typeface="Arial" panose="020B0604020202020204" pitchFamily="34" charset="0"/>
              </a:defRPr>
            </a:lvl3pPr>
            <a:lvl4pPr marL="1600200" indent="-228600" defTabSz="798513">
              <a:defRPr sz="1000">
                <a:solidFill>
                  <a:schemeClr val="tx1"/>
                </a:solidFill>
                <a:latin typeface="Arial" panose="020B0604020202020204" pitchFamily="34" charset="0"/>
              </a:defRPr>
            </a:lvl4pPr>
            <a:lvl5pPr marL="2057400" indent="-228600" defTabSz="798513">
              <a:defRPr sz="1000">
                <a:solidFill>
                  <a:schemeClr val="tx1"/>
                </a:solidFill>
                <a:latin typeface="Arial" panose="020B0604020202020204" pitchFamily="34" charset="0"/>
              </a:defRPr>
            </a:lvl5pPr>
            <a:lvl6pPr marL="2514600" indent="-228600" defTabSz="798513" eaLnBrk="0" fontAlgn="base" hangingPunct="0">
              <a:spcBef>
                <a:spcPct val="0"/>
              </a:spcBef>
              <a:spcAft>
                <a:spcPct val="0"/>
              </a:spcAft>
              <a:defRPr sz="1000">
                <a:solidFill>
                  <a:schemeClr val="tx1"/>
                </a:solidFill>
                <a:latin typeface="Arial" panose="020B0604020202020204" pitchFamily="34" charset="0"/>
              </a:defRPr>
            </a:lvl6pPr>
            <a:lvl7pPr marL="2971800" indent="-228600" defTabSz="798513" eaLnBrk="0" fontAlgn="base" hangingPunct="0">
              <a:spcBef>
                <a:spcPct val="0"/>
              </a:spcBef>
              <a:spcAft>
                <a:spcPct val="0"/>
              </a:spcAft>
              <a:defRPr sz="1000">
                <a:solidFill>
                  <a:schemeClr val="tx1"/>
                </a:solidFill>
                <a:latin typeface="Arial" panose="020B0604020202020204" pitchFamily="34" charset="0"/>
              </a:defRPr>
            </a:lvl7pPr>
            <a:lvl8pPr marL="3429000" indent="-228600" defTabSz="798513" eaLnBrk="0" fontAlgn="base" hangingPunct="0">
              <a:spcBef>
                <a:spcPct val="0"/>
              </a:spcBef>
              <a:spcAft>
                <a:spcPct val="0"/>
              </a:spcAft>
              <a:defRPr sz="1000">
                <a:solidFill>
                  <a:schemeClr val="tx1"/>
                </a:solidFill>
                <a:latin typeface="Arial" panose="020B0604020202020204" pitchFamily="34" charset="0"/>
              </a:defRPr>
            </a:lvl8pPr>
            <a:lvl9pPr marL="3886200" indent="-228600" defTabSz="798513" eaLnBrk="0" fontAlgn="base" hangingPunct="0">
              <a:spcBef>
                <a:spcPct val="0"/>
              </a:spcBef>
              <a:spcAft>
                <a:spcPct val="0"/>
              </a:spcAft>
              <a:defRPr sz="1000">
                <a:solidFill>
                  <a:schemeClr val="tx1"/>
                </a:solidFill>
                <a:latin typeface="Arial" panose="020B0604020202020204" pitchFamily="34" charset="0"/>
              </a:defRPr>
            </a:lvl9pPr>
          </a:lstStyle>
          <a:p>
            <a:pPr algn="ctr" eaLnBrk="1" hangingPunct="1"/>
            <a:r>
              <a:rPr lang="it-IT" altLang="it-IT" sz="1400" b="1">
                <a:solidFill>
                  <a:srgbClr val="262626"/>
                </a:solidFill>
                <a:latin typeface="Segoe Print" panose="02000600000000000000" pitchFamily="2" charset="0"/>
                <a:cs typeface="Arial" panose="020B0604020202020204" pitchFamily="34" charset="0"/>
              </a:rPr>
              <a:t>Obiettivo</a:t>
            </a:r>
          </a:p>
        </p:txBody>
      </p:sp>
      <p:sp>
        <p:nvSpPr>
          <p:cNvPr id="9" name="Oval 8">
            <a:extLst>
              <a:ext uri="{FF2B5EF4-FFF2-40B4-BE49-F238E27FC236}">
                <a16:creationId xmlns:a16="http://schemas.microsoft.com/office/drawing/2014/main" id="{2FE69B56-9D44-BB68-3E9F-989572F63773}"/>
              </a:ext>
            </a:extLst>
          </p:cNvPr>
          <p:cNvSpPr>
            <a:spLocks noChangeAspect="1"/>
          </p:cNvSpPr>
          <p:nvPr/>
        </p:nvSpPr>
        <p:spPr>
          <a:xfrm>
            <a:off x="11723688" y="1119188"/>
            <a:ext cx="360362" cy="360362"/>
          </a:xfrm>
          <a:prstGeom prst="ellipse">
            <a:avLst/>
          </a:prstGeom>
          <a:solidFill>
            <a:srgbClr val="002060"/>
          </a:solidFill>
          <a:ln w="57150" cap="flat" cmpd="sng" algn="ctr">
            <a:solidFill>
              <a:sysClr val="window" lastClr="FFFFFF"/>
            </a:solidFill>
            <a:prstDash val="solid"/>
          </a:ln>
          <a:effectLst/>
        </p:spPr>
        <p:txBody>
          <a:bodyPr lIns="91413" tIns="45708" rIns="91413" bIns="45708" anchor="ctr"/>
          <a:lstStyle/>
          <a:p>
            <a:pPr algn="ctr" defTabSz="799860" eaLnBrk="1" fontAlgn="auto" hangingPunct="1">
              <a:spcBef>
                <a:spcPts val="0"/>
              </a:spcBef>
              <a:spcAft>
                <a:spcPts val="0"/>
              </a:spcAft>
              <a:defRPr/>
            </a:pPr>
            <a:r>
              <a:rPr lang="it-IT" sz="2000" b="1" i="1" kern="0" dirty="0">
                <a:solidFill>
                  <a:prstClr val="white"/>
                </a:solidFill>
                <a:latin typeface="Calibri"/>
              </a:rPr>
              <a:t>1</a:t>
            </a:r>
          </a:p>
        </p:txBody>
      </p:sp>
      <p:sp>
        <p:nvSpPr>
          <p:cNvPr id="10" name="Oval 9">
            <a:extLst>
              <a:ext uri="{FF2B5EF4-FFF2-40B4-BE49-F238E27FC236}">
                <a16:creationId xmlns:a16="http://schemas.microsoft.com/office/drawing/2014/main" id="{645E487B-7879-7199-8713-A9CF7AA8503A}"/>
              </a:ext>
            </a:extLst>
          </p:cNvPr>
          <p:cNvSpPr>
            <a:spLocks noChangeAspect="1"/>
          </p:cNvSpPr>
          <p:nvPr/>
        </p:nvSpPr>
        <p:spPr>
          <a:xfrm>
            <a:off x="11723688" y="1597025"/>
            <a:ext cx="360362" cy="360363"/>
          </a:xfrm>
          <a:prstGeom prst="ellipse">
            <a:avLst/>
          </a:prstGeom>
          <a:solidFill>
            <a:schemeClr val="accent1"/>
          </a:solidFill>
          <a:ln w="57150" cap="flat" cmpd="sng" algn="ctr">
            <a:solidFill>
              <a:sysClr val="window" lastClr="FFFFFF"/>
            </a:solidFill>
            <a:prstDash val="solid"/>
          </a:ln>
          <a:effectLst/>
        </p:spPr>
        <p:txBody>
          <a:bodyPr lIns="91413" tIns="45708" rIns="91413" bIns="45708" anchor="ctr"/>
          <a:lstStyle/>
          <a:p>
            <a:pPr algn="ctr" defTabSz="799860" eaLnBrk="1" fontAlgn="auto" hangingPunct="1">
              <a:spcBef>
                <a:spcPts val="0"/>
              </a:spcBef>
              <a:spcAft>
                <a:spcPts val="0"/>
              </a:spcAft>
              <a:defRPr/>
            </a:pPr>
            <a:r>
              <a:rPr lang="it-IT" sz="2000" b="1" i="1" kern="0" dirty="0">
                <a:solidFill>
                  <a:prstClr val="white"/>
                </a:solidFill>
                <a:latin typeface="Calibri"/>
              </a:rPr>
              <a:t>2</a:t>
            </a:r>
          </a:p>
        </p:txBody>
      </p:sp>
      <p:sp>
        <p:nvSpPr>
          <p:cNvPr id="11" name="Oval 10">
            <a:extLst>
              <a:ext uri="{FF2B5EF4-FFF2-40B4-BE49-F238E27FC236}">
                <a16:creationId xmlns:a16="http://schemas.microsoft.com/office/drawing/2014/main" id="{3E3E863B-5502-A115-3E77-211F2469E931}"/>
              </a:ext>
            </a:extLst>
          </p:cNvPr>
          <p:cNvSpPr>
            <a:spLocks noChangeAspect="1"/>
          </p:cNvSpPr>
          <p:nvPr/>
        </p:nvSpPr>
        <p:spPr>
          <a:xfrm>
            <a:off x="11723688" y="2074863"/>
            <a:ext cx="360362" cy="360362"/>
          </a:xfrm>
          <a:prstGeom prst="ellipse">
            <a:avLst/>
          </a:prstGeom>
          <a:solidFill>
            <a:schemeClr val="accent1"/>
          </a:solidFill>
          <a:ln w="57150" cap="flat" cmpd="sng" algn="ctr">
            <a:solidFill>
              <a:sysClr val="window" lastClr="FFFFFF"/>
            </a:solidFill>
            <a:prstDash val="solid"/>
          </a:ln>
          <a:effectLst/>
        </p:spPr>
        <p:txBody>
          <a:bodyPr lIns="91413" tIns="45708" rIns="91413" bIns="45708" anchor="ctr"/>
          <a:lstStyle/>
          <a:p>
            <a:pPr algn="ctr" defTabSz="799860" eaLnBrk="1" fontAlgn="auto" hangingPunct="1">
              <a:spcBef>
                <a:spcPts val="0"/>
              </a:spcBef>
              <a:spcAft>
                <a:spcPts val="0"/>
              </a:spcAft>
              <a:defRPr/>
            </a:pPr>
            <a:r>
              <a:rPr lang="it-IT" sz="2000" b="1" i="1" kern="0" dirty="0">
                <a:solidFill>
                  <a:prstClr val="white"/>
                </a:solidFill>
                <a:latin typeface="Calibri"/>
              </a:rPr>
              <a:t>3</a:t>
            </a:r>
          </a:p>
        </p:txBody>
      </p:sp>
      <p:sp>
        <p:nvSpPr>
          <p:cNvPr id="12" name="Oval 11">
            <a:extLst>
              <a:ext uri="{FF2B5EF4-FFF2-40B4-BE49-F238E27FC236}">
                <a16:creationId xmlns:a16="http://schemas.microsoft.com/office/drawing/2014/main" id="{A5F71400-0476-4245-D494-C4F964E5E44B}"/>
              </a:ext>
            </a:extLst>
          </p:cNvPr>
          <p:cNvSpPr>
            <a:spLocks noChangeAspect="1"/>
          </p:cNvSpPr>
          <p:nvPr/>
        </p:nvSpPr>
        <p:spPr>
          <a:xfrm>
            <a:off x="11723688" y="2551113"/>
            <a:ext cx="360362" cy="360362"/>
          </a:xfrm>
          <a:prstGeom prst="ellipse">
            <a:avLst/>
          </a:prstGeom>
          <a:solidFill>
            <a:schemeClr val="accent1"/>
          </a:solidFill>
          <a:ln w="57150" cap="flat" cmpd="sng" algn="ctr">
            <a:solidFill>
              <a:sysClr val="window" lastClr="FFFFFF"/>
            </a:solidFill>
            <a:prstDash val="solid"/>
          </a:ln>
          <a:effectLst/>
        </p:spPr>
        <p:txBody>
          <a:bodyPr lIns="91413" tIns="45708" rIns="91413" bIns="45708" anchor="ctr"/>
          <a:lstStyle/>
          <a:p>
            <a:pPr algn="ctr" defTabSz="799860" eaLnBrk="1" fontAlgn="auto" hangingPunct="1">
              <a:spcBef>
                <a:spcPts val="0"/>
              </a:spcBef>
              <a:spcAft>
                <a:spcPts val="0"/>
              </a:spcAft>
              <a:defRPr/>
            </a:pPr>
            <a:r>
              <a:rPr lang="it-IT" sz="2000" b="1" i="1" kern="0" dirty="0">
                <a:solidFill>
                  <a:prstClr val="white"/>
                </a:solidFill>
                <a:latin typeface="Calibri"/>
              </a:rPr>
              <a:t>4</a:t>
            </a:r>
          </a:p>
        </p:txBody>
      </p:sp>
      <p:sp>
        <p:nvSpPr>
          <p:cNvPr id="13" name="Oval 12">
            <a:extLst>
              <a:ext uri="{FF2B5EF4-FFF2-40B4-BE49-F238E27FC236}">
                <a16:creationId xmlns:a16="http://schemas.microsoft.com/office/drawing/2014/main" id="{BBD8C396-1A1B-ED37-196F-33472D3C5F42}"/>
              </a:ext>
            </a:extLst>
          </p:cNvPr>
          <p:cNvSpPr>
            <a:spLocks noChangeAspect="1"/>
          </p:cNvSpPr>
          <p:nvPr/>
        </p:nvSpPr>
        <p:spPr>
          <a:xfrm>
            <a:off x="11723688" y="3028950"/>
            <a:ext cx="360362" cy="360363"/>
          </a:xfrm>
          <a:prstGeom prst="ellipse">
            <a:avLst/>
          </a:prstGeom>
          <a:solidFill>
            <a:schemeClr val="accent1"/>
          </a:solidFill>
          <a:ln w="57150" cap="flat" cmpd="sng" algn="ctr">
            <a:solidFill>
              <a:sysClr val="window" lastClr="FFFFFF"/>
            </a:solidFill>
            <a:prstDash val="solid"/>
          </a:ln>
          <a:effectLst/>
        </p:spPr>
        <p:txBody>
          <a:bodyPr lIns="91413" tIns="45708" rIns="91413" bIns="45708" anchor="ctr"/>
          <a:lstStyle/>
          <a:p>
            <a:pPr algn="ctr" defTabSz="799860" eaLnBrk="1" fontAlgn="auto" hangingPunct="1">
              <a:spcBef>
                <a:spcPts val="0"/>
              </a:spcBef>
              <a:spcAft>
                <a:spcPts val="0"/>
              </a:spcAft>
              <a:defRPr/>
            </a:pPr>
            <a:r>
              <a:rPr lang="it-IT" sz="2000" b="1" i="1" kern="0" dirty="0">
                <a:solidFill>
                  <a:prstClr val="white"/>
                </a:solidFill>
                <a:latin typeface="Calibri"/>
              </a:rPr>
              <a:t>5</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1">
            <a:extLst>
              <a:ext uri="{FF2B5EF4-FFF2-40B4-BE49-F238E27FC236}">
                <a16:creationId xmlns:a16="http://schemas.microsoft.com/office/drawing/2014/main" id="{FBA35804-9F0F-5B5B-8BF6-25B58A46F109}"/>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CC0000"/>
              </a:buClr>
              <a:buChar char="•"/>
              <a:defRPr sz="2000">
                <a:solidFill>
                  <a:schemeClr val="tx1"/>
                </a:solidFill>
                <a:latin typeface="Century Gothic" panose="020B0502020202020204" pitchFamily="34" charset="0"/>
              </a:defRPr>
            </a:lvl1pPr>
            <a:lvl2pPr marL="742950" indent="-285750">
              <a:spcBef>
                <a:spcPct val="20000"/>
              </a:spcBef>
              <a:buClr>
                <a:srgbClr val="CC0000"/>
              </a:buClr>
              <a:buSzPct val="55000"/>
              <a:buFont typeface="Wingdings" panose="05000000000000000000" pitchFamily="2" charset="2"/>
              <a:buChar char="¡"/>
              <a:defRPr sz="2000">
                <a:solidFill>
                  <a:schemeClr val="tx1"/>
                </a:solidFill>
                <a:latin typeface="Century Gothic" panose="020B0502020202020204" pitchFamily="34" charset="0"/>
              </a:defRPr>
            </a:lvl2pPr>
            <a:lvl3pPr marL="1143000" indent="-228600">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3pPr>
            <a:lvl4pPr marL="1600200" indent="-228600">
              <a:spcBef>
                <a:spcPct val="20000"/>
              </a:spcBef>
              <a:buClr>
                <a:srgbClr val="CC0000"/>
              </a:buClr>
              <a:buSzPct val="70000"/>
              <a:buFont typeface="Wingdings" panose="05000000000000000000" pitchFamily="2" charset="2"/>
              <a:buChar char="n"/>
              <a:defRPr sz="1900">
                <a:solidFill>
                  <a:schemeClr val="tx1"/>
                </a:solidFill>
                <a:latin typeface="Trebuchet MS" panose="020B0603020202020204" pitchFamily="34" charset="0"/>
              </a:defRPr>
            </a:lvl4pPr>
            <a:lvl5pPr marL="2057400" indent="-228600">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5pPr>
            <a:lvl6pPr marL="25146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6pPr>
            <a:lvl7pPr marL="29718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7pPr>
            <a:lvl8pPr marL="34290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8pPr>
            <a:lvl9pPr marL="38862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9pPr>
          </a:lstStyle>
          <a:p>
            <a:pPr>
              <a:spcBef>
                <a:spcPct val="0"/>
              </a:spcBef>
              <a:buFont typeface="Wingdings" panose="05000000000000000000" pitchFamily="2" charset="2"/>
              <a:buNone/>
            </a:pPr>
            <a:fld id="{AF92AF2B-9C07-459E-B338-254D3C23789C}" type="slidenum">
              <a:rPr lang="it-IT" altLang="it-IT" sz="1200" smtClean="0">
                <a:solidFill>
                  <a:srgbClr val="336600"/>
                </a:solidFill>
                <a:latin typeface="Tahoma" panose="020B0604030504040204" pitchFamily="34" charset="0"/>
                <a:ea typeface="ＭＳ Ｐゴシック" panose="020B0600070205080204" pitchFamily="34" charset="-128"/>
              </a:rPr>
              <a:pPr>
                <a:spcBef>
                  <a:spcPct val="0"/>
                </a:spcBef>
                <a:buFont typeface="Wingdings" panose="05000000000000000000" pitchFamily="2" charset="2"/>
                <a:buNone/>
              </a:pPr>
              <a:t>21</a:t>
            </a:fld>
            <a:endParaRPr lang="it-IT" altLang="it-IT" sz="1200">
              <a:solidFill>
                <a:srgbClr val="336600"/>
              </a:solidFill>
              <a:latin typeface="Tahoma" panose="020B0604030504040204" pitchFamily="34" charset="0"/>
              <a:ea typeface="ＭＳ Ｐゴシック" panose="020B0600070205080204" pitchFamily="34" charset="-128"/>
            </a:endParaRPr>
          </a:p>
        </p:txBody>
      </p:sp>
      <p:sp>
        <p:nvSpPr>
          <p:cNvPr id="27" name="Rectangle 26">
            <a:extLst>
              <a:ext uri="{FF2B5EF4-FFF2-40B4-BE49-F238E27FC236}">
                <a16:creationId xmlns:a16="http://schemas.microsoft.com/office/drawing/2014/main" id="{F22EC175-818E-00CB-481D-6767B4C9F06A}"/>
              </a:ext>
            </a:extLst>
          </p:cNvPr>
          <p:cNvSpPr/>
          <p:nvPr/>
        </p:nvSpPr>
        <p:spPr>
          <a:xfrm>
            <a:off x="504825" y="1173163"/>
            <a:ext cx="3600450" cy="900112"/>
          </a:xfrm>
          <a:prstGeom prst="rect">
            <a:avLst/>
          </a:prstGeom>
          <a:solidFill>
            <a:srgbClr val="92D050"/>
          </a:solidFill>
          <a:ln w="25400" cap="flat" cmpd="sng" algn="ctr">
            <a:solidFill>
              <a:srgbClr val="92D050"/>
            </a:solidFill>
            <a:prstDash val="solid"/>
          </a:ln>
          <a:effectLst/>
        </p:spPr>
        <p:txBody>
          <a:bodyPr lIns="36000" rIns="36000" anchor="ctr"/>
          <a:lstStyle/>
          <a:p>
            <a:pPr algn="ctr" defTabSz="800100" eaLnBrk="1" fontAlgn="auto" hangingPunct="1">
              <a:spcBef>
                <a:spcPts val="0"/>
              </a:spcBef>
              <a:spcAft>
                <a:spcPts val="0"/>
              </a:spcAft>
              <a:defRPr/>
            </a:pPr>
            <a:r>
              <a:rPr lang="it-IT" sz="1400" b="1" kern="0" dirty="0">
                <a:solidFill>
                  <a:prstClr val="white"/>
                </a:solidFill>
                <a:latin typeface="Century Gothic" panose="020B0502020202020204" pitchFamily="34" charset="0"/>
              </a:rPr>
              <a:t>Ripartizione in lotti</a:t>
            </a:r>
          </a:p>
        </p:txBody>
      </p:sp>
      <p:sp>
        <p:nvSpPr>
          <p:cNvPr id="36" name="Rectangle 35">
            <a:extLst>
              <a:ext uri="{FF2B5EF4-FFF2-40B4-BE49-F238E27FC236}">
                <a16:creationId xmlns:a16="http://schemas.microsoft.com/office/drawing/2014/main" id="{1ED300B8-EBF8-B021-8F01-EA4EF0A5A0F8}"/>
              </a:ext>
            </a:extLst>
          </p:cNvPr>
          <p:cNvSpPr/>
          <p:nvPr/>
        </p:nvSpPr>
        <p:spPr>
          <a:xfrm>
            <a:off x="4181475" y="1173163"/>
            <a:ext cx="7413625" cy="900112"/>
          </a:xfrm>
          <a:prstGeom prst="rect">
            <a:avLst/>
          </a:prstGeom>
          <a:noFill/>
          <a:ln w="19050" cap="flat" cmpd="sng" algn="ctr">
            <a:solidFill>
              <a:srgbClr val="92D050"/>
            </a:solidFill>
            <a:prstDash val="dash"/>
          </a:ln>
          <a:effectLst/>
        </p:spPr>
        <p:txBody>
          <a:bodyPr lIns="91413" tIns="36000" rIns="91413" bIns="35990" anchor="ctr"/>
          <a:lstStyle/>
          <a:p>
            <a:pPr algn="just" defTabSz="799700" eaLnBrk="1" fontAlgn="auto" hangingPunct="1">
              <a:spcBef>
                <a:spcPts val="0"/>
              </a:spcBef>
              <a:spcAft>
                <a:spcPts val="0"/>
              </a:spcAft>
              <a:defRPr/>
            </a:pPr>
            <a:r>
              <a:rPr lang="it-IT" sz="1400" b="1" kern="0" dirty="0">
                <a:solidFill>
                  <a:srgbClr val="D4D4D6">
                    <a:lumMod val="50000"/>
                  </a:srgbClr>
                </a:solidFill>
                <a:latin typeface="Century Gothic" panose="020B0502020202020204" pitchFamily="34" charset="0"/>
                <a:cs typeface="Helvetica" pitchFamily="34" charset="0"/>
              </a:rPr>
              <a:t>Aggregazione della domanda che consenta al fornitore il raggiungimento di economie di scala e maggiore efficienza in termini di logistica e garanzia dell’omogeneità del servizio a livello territoriale</a:t>
            </a:r>
          </a:p>
        </p:txBody>
      </p:sp>
      <p:sp>
        <p:nvSpPr>
          <p:cNvPr id="29" name="Titolo 2">
            <a:extLst>
              <a:ext uri="{FF2B5EF4-FFF2-40B4-BE49-F238E27FC236}">
                <a16:creationId xmlns:a16="http://schemas.microsoft.com/office/drawing/2014/main" id="{69C3CEBB-F9D7-F56E-C423-3339CB6B59E1}"/>
              </a:ext>
            </a:extLst>
          </p:cNvPr>
          <p:cNvSpPr txBox="1">
            <a:spLocks noChangeArrowheads="1"/>
          </p:cNvSpPr>
          <p:nvPr/>
        </p:nvSpPr>
        <p:spPr bwMode="auto">
          <a:xfrm>
            <a:off x="615950" y="107950"/>
            <a:ext cx="10979150" cy="428625"/>
          </a:xfrm>
          <a:prstGeom prst="rect">
            <a:avLst/>
          </a:prstGeom>
          <a:noFill/>
        </p:spPr>
        <p:txBody>
          <a:bodyPr/>
          <a:lstStyle>
            <a:lvl1pPr algn="l" rtl="0" eaLnBrk="0" fontAlgn="base" hangingPunct="0">
              <a:spcBef>
                <a:spcPct val="0"/>
              </a:spcBef>
              <a:spcAft>
                <a:spcPct val="0"/>
              </a:spcAft>
              <a:defRPr sz="2700" b="1">
                <a:solidFill>
                  <a:srgbClr val="006600"/>
                </a:solidFill>
                <a:latin typeface="+mj-lt"/>
                <a:ea typeface="+mj-ea"/>
                <a:cs typeface="+mj-cs"/>
              </a:defRPr>
            </a:lvl1pPr>
            <a:lvl2pPr algn="l" rtl="0" eaLnBrk="0" fontAlgn="base" hangingPunct="0">
              <a:spcBef>
                <a:spcPct val="0"/>
              </a:spcBef>
              <a:spcAft>
                <a:spcPct val="0"/>
              </a:spcAft>
              <a:defRPr sz="2700" b="1">
                <a:solidFill>
                  <a:srgbClr val="006600"/>
                </a:solidFill>
                <a:latin typeface="Arial" charset="0"/>
              </a:defRPr>
            </a:lvl2pPr>
            <a:lvl3pPr algn="l" rtl="0" eaLnBrk="0" fontAlgn="base" hangingPunct="0">
              <a:spcBef>
                <a:spcPct val="0"/>
              </a:spcBef>
              <a:spcAft>
                <a:spcPct val="0"/>
              </a:spcAft>
              <a:defRPr sz="2700" b="1">
                <a:solidFill>
                  <a:srgbClr val="006600"/>
                </a:solidFill>
                <a:latin typeface="Arial" charset="0"/>
              </a:defRPr>
            </a:lvl3pPr>
            <a:lvl4pPr algn="l" rtl="0" eaLnBrk="0" fontAlgn="base" hangingPunct="0">
              <a:spcBef>
                <a:spcPct val="0"/>
              </a:spcBef>
              <a:spcAft>
                <a:spcPct val="0"/>
              </a:spcAft>
              <a:defRPr sz="2700" b="1">
                <a:solidFill>
                  <a:srgbClr val="006600"/>
                </a:solidFill>
                <a:latin typeface="Arial" charset="0"/>
              </a:defRPr>
            </a:lvl4pPr>
            <a:lvl5pPr algn="l" rtl="0" eaLnBrk="0" fontAlgn="base" hangingPunct="0">
              <a:spcBef>
                <a:spcPct val="0"/>
              </a:spcBef>
              <a:spcAft>
                <a:spcPct val="0"/>
              </a:spcAft>
              <a:defRPr sz="2700" b="1">
                <a:solidFill>
                  <a:srgbClr val="006600"/>
                </a:solidFill>
                <a:latin typeface="Arial" charset="0"/>
              </a:defRPr>
            </a:lvl5pPr>
            <a:lvl6pPr marL="562722" algn="l" rtl="0" eaLnBrk="0" fontAlgn="base" hangingPunct="0">
              <a:spcBef>
                <a:spcPct val="0"/>
              </a:spcBef>
              <a:spcAft>
                <a:spcPct val="0"/>
              </a:spcAft>
              <a:defRPr sz="2708" b="1">
                <a:solidFill>
                  <a:srgbClr val="006600"/>
                </a:solidFill>
                <a:latin typeface="Arial" charset="0"/>
              </a:defRPr>
            </a:lvl6pPr>
            <a:lvl7pPr marL="1125444" algn="l" rtl="0" eaLnBrk="0" fontAlgn="base" hangingPunct="0">
              <a:spcBef>
                <a:spcPct val="0"/>
              </a:spcBef>
              <a:spcAft>
                <a:spcPct val="0"/>
              </a:spcAft>
              <a:defRPr sz="2708" b="1">
                <a:solidFill>
                  <a:srgbClr val="006600"/>
                </a:solidFill>
                <a:latin typeface="Arial" charset="0"/>
              </a:defRPr>
            </a:lvl7pPr>
            <a:lvl8pPr marL="1688165" algn="l" rtl="0" eaLnBrk="0" fontAlgn="base" hangingPunct="0">
              <a:spcBef>
                <a:spcPct val="0"/>
              </a:spcBef>
              <a:spcAft>
                <a:spcPct val="0"/>
              </a:spcAft>
              <a:defRPr sz="2708" b="1">
                <a:solidFill>
                  <a:srgbClr val="006600"/>
                </a:solidFill>
                <a:latin typeface="Arial" charset="0"/>
              </a:defRPr>
            </a:lvl8pPr>
            <a:lvl9pPr marL="2250887" algn="l" rtl="0" eaLnBrk="0" fontAlgn="base" hangingPunct="0">
              <a:spcBef>
                <a:spcPct val="0"/>
              </a:spcBef>
              <a:spcAft>
                <a:spcPct val="0"/>
              </a:spcAft>
              <a:defRPr sz="2708" b="1">
                <a:solidFill>
                  <a:srgbClr val="006600"/>
                </a:solidFill>
                <a:latin typeface="Arial" charset="0"/>
              </a:defRPr>
            </a:lvl9pPr>
          </a:lstStyle>
          <a:p>
            <a:pPr>
              <a:defRPr/>
            </a:pPr>
            <a:r>
              <a:rPr lang="it-IT" altLang="it-IT" sz="2800" kern="0" dirty="0">
                <a:solidFill>
                  <a:schemeClr val="bg1"/>
                </a:solidFill>
                <a:latin typeface="Century Gothic" panose="020B0502020202020204" pitchFamily="34" charset="0"/>
              </a:rPr>
              <a:t>STRATEGIA DI GARA (</a:t>
            </a:r>
            <a:r>
              <a:rPr lang="it-IT" altLang="it-IT" sz="2800" kern="0">
                <a:solidFill>
                  <a:schemeClr val="bg1"/>
                </a:solidFill>
                <a:latin typeface="Century Gothic" panose="020B0502020202020204" pitchFamily="34" charset="0"/>
              </a:rPr>
              <a:t>3/8</a:t>
            </a:r>
            <a:r>
              <a:rPr lang="it-IT" altLang="it-IT" sz="2800" kern="0" dirty="0">
                <a:solidFill>
                  <a:schemeClr val="bg1"/>
                </a:solidFill>
                <a:latin typeface="Century Gothic" panose="020B0502020202020204" pitchFamily="34" charset="0"/>
              </a:rPr>
              <a:t>)</a:t>
            </a:r>
          </a:p>
        </p:txBody>
      </p:sp>
      <p:sp>
        <p:nvSpPr>
          <p:cNvPr id="38918" name="Segnaposto contenuto 5">
            <a:extLst>
              <a:ext uri="{FF2B5EF4-FFF2-40B4-BE49-F238E27FC236}">
                <a16:creationId xmlns:a16="http://schemas.microsoft.com/office/drawing/2014/main" id="{01E18834-E578-208C-A441-E9BA500B7C11}"/>
              </a:ext>
            </a:extLst>
          </p:cNvPr>
          <p:cNvSpPr txBox="1">
            <a:spLocks noChangeArrowheads="1"/>
          </p:cNvSpPr>
          <p:nvPr/>
        </p:nvSpPr>
        <p:spPr bwMode="auto">
          <a:xfrm>
            <a:off x="504825" y="2141538"/>
            <a:ext cx="11090275" cy="100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CC0000"/>
              </a:buClr>
              <a:buChar char="•"/>
              <a:defRPr sz="2000">
                <a:solidFill>
                  <a:schemeClr val="tx1"/>
                </a:solidFill>
                <a:latin typeface="Century Gothic" panose="020B0502020202020204" pitchFamily="34" charset="0"/>
              </a:defRPr>
            </a:lvl1pPr>
            <a:lvl2pPr marL="663575" indent="-222250">
              <a:spcBef>
                <a:spcPct val="20000"/>
              </a:spcBef>
              <a:buClr>
                <a:srgbClr val="CC0000"/>
              </a:buClr>
              <a:buSzPct val="55000"/>
              <a:buFont typeface="Wingdings" panose="05000000000000000000" pitchFamily="2" charset="2"/>
              <a:buChar char="¡"/>
              <a:defRPr sz="2000">
                <a:solidFill>
                  <a:schemeClr val="tx1"/>
                </a:solidFill>
                <a:latin typeface="Century Gothic" panose="020B0502020202020204" pitchFamily="34" charset="0"/>
              </a:defRPr>
            </a:lvl2pPr>
            <a:lvl3pPr marL="1436688" indent="-280988">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3pPr>
            <a:lvl4pPr marL="1968500" indent="-280988">
              <a:spcBef>
                <a:spcPct val="20000"/>
              </a:spcBef>
              <a:buClr>
                <a:srgbClr val="CC0000"/>
              </a:buClr>
              <a:buSzPct val="70000"/>
              <a:buFont typeface="Wingdings" panose="05000000000000000000" pitchFamily="2" charset="2"/>
              <a:buChar char="n"/>
              <a:defRPr sz="1900">
                <a:solidFill>
                  <a:schemeClr val="tx1"/>
                </a:solidFill>
                <a:latin typeface="Trebuchet MS" panose="020B0603020202020204" pitchFamily="34" charset="0"/>
              </a:defRPr>
            </a:lvl4pPr>
            <a:lvl5pPr marL="2532063" indent="-280988">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5pPr>
            <a:lvl6pPr marL="2989263" indent="-280988"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6pPr>
            <a:lvl7pPr marL="3446463" indent="-280988"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7pPr>
            <a:lvl8pPr marL="3903663" indent="-280988"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8pPr>
            <a:lvl9pPr marL="4360863" indent="-280988"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9pPr>
          </a:lstStyle>
          <a:p>
            <a:pPr algn="just">
              <a:spcBef>
                <a:spcPts val="600"/>
              </a:spcBef>
              <a:buSzPct val="70000"/>
              <a:buFontTx/>
              <a:buNone/>
            </a:pPr>
            <a:r>
              <a:rPr lang="it-IT" altLang="it-IT" sz="1400" b="1" u="sng">
                <a:ea typeface="ＭＳ Ｐゴシック" panose="020B0600070205080204" pitchFamily="34" charset="-128"/>
                <a:cs typeface="Arial" panose="020B0604020202020204" pitchFamily="34" charset="0"/>
              </a:rPr>
              <a:t>Si riporta di seguito la suddivisione in lotti prevista in gara:</a:t>
            </a:r>
          </a:p>
          <a:p>
            <a:pPr algn="just">
              <a:spcBef>
                <a:spcPts val="600"/>
              </a:spcBef>
              <a:buSzPct val="70000"/>
              <a:buFontTx/>
              <a:buNone/>
            </a:pPr>
            <a:endParaRPr lang="it-IT" altLang="it-IT" sz="1400">
              <a:ea typeface="ＭＳ Ｐゴシック" panose="020B0600070205080204" pitchFamily="34" charset="-128"/>
              <a:cs typeface="Arial" panose="020B0604020202020204" pitchFamily="34" charset="0"/>
            </a:endParaRPr>
          </a:p>
          <a:p>
            <a:pPr algn="just">
              <a:spcBef>
                <a:spcPts val="600"/>
              </a:spcBef>
              <a:buSzPct val="70000"/>
              <a:buFontTx/>
              <a:buNone/>
            </a:pPr>
            <a:endParaRPr lang="it-IT" altLang="it-IT" sz="1400">
              <a:ea typeface="ＭＳ Ｐゴシック" panose="020B0600070205080204" pitchFamily="34" charset="-128"/>
              <a:cs typeface="Arial" panose="020B0604020202020204" pitchFamily="34" charset="0"/>
            </a:endParaRPr>
          </a:p>
          <a:p>
            <a:pPr algn="just">
              <a:spcBef>
                <a:spcPts val="600"/>
              </a:spcBef>
              <a:buSzPct val="70000"/>
              <a:buFontTx/>
              <a:buNone/>
            </a:pPr>
            <a:endParaRPr lang="it-IT" altLang="it-IT" sz="1400">
              <a:ea typeface="ＭＳ Ｐゴシック" panose="020B0600070205080204" pitchFamily="34" charset="-128"/>
              <a:cs typeface="Arial" panose="020B0604020202020204" pitchFamily="34" charset="0"/>
            </a:endParaRPr>
          </a:p>
          <a:p>
            <a:pPr algn="just">
              <a:spcBef>
                <a:spcPts val="600"/>
              </a:spcBef>
              <a:buSzPct val="70000"/>
              <a:buFontTx/>
              <a:buNone/>
            </a:pPr>
            <a:endParaRPr lang="it-IT" altLang="it-IT" sz="1400">
              <a:ea typeface="ＭＳ Ｐゴシック" panose="020B0600070205080204" pitchFamily="34" charset="-128"/>
              <a:cs typeface="Arial" panose="020B0604020202020204" pitchFamily="34" charset="0"/>
            </a:endParaRPr>
          </a:p>
          <a:p>
            <a:pPr algn="just">
              <a:spcBef>
                <a:spcPts val="600"/>
              </a:spcBef>
              <a:buSzPct val="70000"/>
              <a:buFontTx/>
              <a:buNone/>
            </a:pPr>
            <a:endParaRPr lang="it-IT" altLang="it-IT" sz="1400">
              <a:ea typeface="ＭＳ Ｐゴシック" panose="020B0600070205080204" pitchFamily="34" charset="-128"/>
              <a:cs typeface="Arial" panose="020B0604020202020204" pitchFamily="34" charset="0"/>
            </a:endParaRPr>
          </a:p>
          <a:p>
            <a:pPr algn="just">
              <a:spcBef>
                <a:spcPts val="600"/>
              </a:spcBef>
              <a:buSzPct val="70000"/>
              <a:buFontTx/>
              <a:buNone/>
            </a:pPr>
            <a:endParaRPr lang="it-IT" altLang="it-IT" sz="1400">
              <a:ea typeface="ＭＳ Ｐゴシック" panose="020B0600070205080204" pitchFamily="34" charset="-128"/>
              <a:cs typeface="Arial" panose="020B0604020202020204" pitchFamily="34" charset="0"/>
            </a:endParaRPr>
          </a:p>
          <a:p>
            <a:pPr algn="just">
              <a:spcBef>
                <a:spcPts val="600"/>
              </a:spcBef>
              <a:buSzPct val="70000"/>
              <a:buFontTx/>
              <a:buNone/>
            </a:pPr>
            <a:endParaRPr lang="it-IT" altLang="it-IT" sz="1400">
              <a:ea typeface="ＭＳ Ｐゴシック" panose="020B0600070205080204" pitchFamily="34" charset="-128"/>
              <a:cs typeface="Arial" panose="020B0604020202020204" pitchFamily="34" charset="0"/>
            </a:endParaRPr>
          </a:p>
          <a:p>
            <a:pPr algn="just">
              <a:spcBef>
                <a:spcPts val="600"/>
              </a:spcBef>
              <a:buSzPct val="70000"/>
              <a:buFontTx/>
              <a:buNone/>
            </a:pPr>
            <a:endParaRPr lang="it-IT" altLang="it-IT" sz="1400">
              <a:ea typeface="ＭＳ Ｐゴシック" panose="020B0600070205080204" pitchFamily="34" charset="-128"/>
              <a:cs typeface="Arial" panose="020B0604020202020204" pitchFamily="34" charset="0"/>
            </a:endParaRPr>
          </a:p>
          <a:p>
            <a:pPr algn="just">
              <a:spcBef>
                <a:spcPts val="600"/>
              </a:spcBef>
              <a:buSzPct val="70000"/>
              <a:buFontTx/>
              <a:buNone/>
            </a:pPr>
            <a:endParaRPr lang="it-IT" altLang="it-IT" sz="1400">
              <a:ea typeface="ＭＳ Ｐゴシック" panose="020B0600070205080204" pitchFamily="34" charset="-128"/>
              <a:cs typeface="Arial" panose="020B0604020202020204" pitchFamily="34" charset="0"/>
            </a:endParaRPr>
          </a:p>
          <a:p>
            <a:pPr algn="just">
              <a:spcBef>
                <a:spcPts val="600"/>
              </a:spcBef>
              <a:buSzPct val="70000"/>
              <a:buFontTx/>
              <a:buNone/>
            </a:pPr>
            <a:endParaRPr lang="it-IT" altLang="it-IT" sz="1400">
              <a:ea typeface="ＭＳ Ｐゴシック" panose="020B0600070205080204" pitchFamily="34" charset="-128"/>
              <a:cs typeface="Arial" panose="020B0604020202020204" pitchFamily="34" charset="0"/>
            </a:endParaRPr>
          </a:p>
          <a:p>
            <a:pPr algn="just">
              <a:spcBef>
                <a:spcPts val="600"/>
              </a:spcBef>
              <a:buSzPct val="70000"/>
              <a:buFontTx/>
              <a:buNone/>
            </a:pPr>
            <a:endParaRPr lang="it-IT" altLang="it-IT" sz="1400">
              <a:ea typeface="ＭＳ Ｐゴシック" panose="020B0600070205080204" pitchFamily="34" charset="-128"/>
              <a:cs typeface="Arial" panose="020B0604020202020204" pitchFamily="34" charset="0"/>
            </a:endParaRPr>
          </a:p>
          <a:p>
            <a:pPr algn="just">
              <a:spcBef>
                <a:spcPts val="600"/>
              </a:spcBef>
              <a:buSzPct val="70000"/>
              <a:buFontTx/>
              <a:buNone/>
            </a:pPr>
            <a:endParaRPr lang="it-IT" altLang="it-IT" sz="1400">
              <a:ea typeface="ＭＳ Ｐゴシック" panose="020B0600070205080204" pitchFamily="34" charset="-128"/>
              <a:cs typeface="Arial" panose="020B0604020202020204" pitchFamily="34" charset="0"/>
            </a:endParaRPr>
          </a:p>
          <a:p>
            <a:pPr algn="just">
              <a:spcBef>
                <a:spcPts val="600"/>
              </a:spcBef>
              <a:buSzPct val="70000"/>
              <a:buFontTx/>
              <a:buNone/>
            </a:pPr>
            <a:endParaRPr lang="it-IT" altLang="it-IT" sz="1400">
              <a:ea typeface="ＭＳ Ｐゴシック" panose="020B0600070205080204" pitchFamily="34" charset="-128"/>
              <a:cs typeface="Arial" panose="020B0604020202020204" pitchFamily="34" charset="0"/>
            </a:endParaRPr>
          </a:p>
          <a:p>
            <a:pPr algn="just">
              <a:spcBef>
                <a:spcPts val="600"/>
              </a:spcBef>
              <a:buSzPct val="70000"/>
              <a:buFontTx/>
              <a:buNone/>
            </a:pPr>
            <a:endParaRPr lang="it-IT" altLang="it-IT" sz="1400">
              <a:ea typeface="ＭＳ Ｐゴシック" panose="020B0600070205080204" pitchFamily="34" charset="-128"/>
              <a:cs typeface="Arial" panose="020B0604020202020204" pitchFamily="34" charset="0"/>
            </a:endParaRPr>
          </a:p>
          <a:p>
            <a:pPr algn="just">
              <a:spcBef>
                <a:spcPts val="600"/>
              </a:spcBef>
              <a:buSzPct val="70000"/>
              <a:buFontTx/>
              <a:buNone/>
            </a:pPr>
            <a:endParaRPr lang="it-IT" altLang="it-IT" sz="1400">
              <a:ea typeface="ＭＳ Ｐゴシック" panose="020B0600070205080204" pitchFamily="34" charset="-128"/>
              <a:cs typeface="Arial" panose="020B0604020202020204" pitchFamily="34" charset="0"/>
            </a:endParaRPr>
          </a:p>
          <a:p>
            <a:pPr algn="just">
              <a:spcBef>
                <a:spcPts val="600"/>
              </a:spcBef>
              <a:buSzPct val="70000"/>
              <a:buFontTx/>
              <a:buNone/>
            </a:pPr>
            <a:endParaRPr lang="it-IT" altLang="it-IT" sz="1400">
              <a:ea typeface="ＭＳ Ｐゴシック" panose="020B0600070205080204" pitchFamily="34" charset="-128"/>
              <a:cs typeface="Arial" panose="020B0604020202020204" pitchFamily="34" charset="0"/>
            </a:endParaRPr>
          </a:p>
          <a:p>
            <a:pPr algn="just">
              <a:spcBef>
                <a:spcPts val="600"/>
              </a:spcBef>
              <a:buSzPct val="70000"/>
              <a:buFontTx/>
              <a:buNone/>
            </a:pPr>
            <a:endParaRPr lang="it-IT" altLang="it-IT" sz="1400">
              <a:ea typeface="ＭＳ Ｐゴシック" panose="020B0600070205080204" pitchFamily="34" charset="-128"/>
              <a:cs typeface="Arial" panose="020B0604020202020204" pitchFamily="34" charset="0"/>
            </a:endParaRPr>
          </a:p>
        </p:txBody>
      </p:sp>
      <p:sp>
        <p:nvSpPr>
          <p:cNvPr id="38919" name="TextBox 10">
            <a:extLst>
              <a:ext uri="{FF2B5EF4-FFF2-40B4-BE49-F238E27FC236}">
                <a16:creationId xmlns:a16="http://schemas.microsoft.com/office/drawing/2014/main" id="{E164572E-32E9-0DB7-253E-F897327FCD90}"/>
              </a:ext>
            </a:extLst>
          </p:cNvPr>
          <p:cNvSpPr txBox="1">
            <a:spLocks noChangeArrowheads="1"/>
          </p:cNvSpPr>
          <p:nvPr/>
        </p:nvSpPr>
        <p:spPr bwMode="auto">
          <a:xfrm>
            <a:off x="4371975" y="865188"/>
            <a:ext cx="71707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2" rIns="91422" bIns="45712">
            <a:spAutoFit/>
          </a:bodyPr>
          <a:lstStyle>
            <a:lvl1pPr defTabSz="798513">
              <a:defRPr sz="1000">
                <a:solidFill>
                  <a:schemeClr val="tx1"/>
                </a:solidFill>
                <a:latin typeface="Arial" panose="020B0604020202020204" pitchFamily="34" charset="0"/>
              </a:defRPr>
            </a:lvl1pPr>
            <a:lvl2pPr marL="742950" indent="-285750" defTabSz="798513">
              <a:defRPr sz="1000">
                <a:solidFill>
                  <a:schemeClr val="tx1"/>
                </a:solidFill>
                <a:latin typeface="Arial" panose="020B0604020202020204" pitchFamily="34" charset="0"/>
              </a:defRPr>
            </a:lvl2pPr>
            <a:lvl3pPr marL="1143000" indent="-228600" defTabSz="798513">
              <a:defRPr sz="1000">
                <a:solidFill>
                  <a:schemeClr val="tx1"/>
                </a:solidFill>
                <a:latin typeface="Arial" panose="020B0604020202020204" pitchFamily="34" charset="0"/>
              </a:defRPr>
            </a:lvl3pPr>
            <a:lvl4pPr marL="1600200" indent="-228600" defTabSz="798513">
              <a:defRPr sz="1000">
                <a:solidFill>
                  <a:schemeClr val="tx1"/>
                </a:solidFill>
                <a:latin typeface="Arial" panose="020B0604020202020204" pitchFamily="34" charset="0"/>
              </a:defRPr>
            </a:lvl4pPr>
            <a:lvl5pPr marL="2057400" indent="-228600" defTabSz="798513">
              <a:defRPr sz="1000">
                <a:solidFill>
                  <a:schemeClr val="tx1"/>
                </a:solidFill>
                <a:latin typeface="Arial" panose="020B0604020202020204" pitchFamily="34" charset="0"/>
              </a:defRPr>
            </a:lvl5pPr>
            <a:lvl6pPr marL="2514600" indent="-228600" defTabSz="798513" eaLnBrk="0" fontAlgn="base" hangingPunct="0">
              <a:spcBef>
                <a:spcPct val="0"/>
              </a:spcBef>
              <a:spcAft>
                <a:spcPct val="0"/>
              </a:spcAft>
              <a:defRPr sz="1000">
                <a:solidFill>
                  <a:schemeClr val="tx1"/>
                </a:solidFill>
                <a:latin typeface="Arial" panose="020B0604020202020204" pitchFamily="34" charset="0"/>
              </a:defRPr>
            </a:lvl6pPr>
            <a:lvl7pPr marL="2971800" indent="-228600" defTabSz="798513" eaLnBrk="0" fontAlgn="base" hangingPunct="0">
              <a:spcBef>
                <a:spcPct val="0"/>
              </a:spcBef>
              <a:spcAft>
                <a:spcPct val="0"/>
              </a:spcAft>
              <a:defRPr sz="1000">
                <a:solidFill>
                  <a:schemeClr val="tx1"/>
                </a:solidFill>
                <a:latin typeface="Arial" panose="020B0604020202020204" pitchFamily="34" charset="0"/>
              </a:defRPr>
            </a:lvl7pPr>
            <a:lvl8pPr marL="3429000" indent="-228600" defTabSz="798513" eaLnBrk="0" fontAlgn="base" hangingPunct="0">
              <a:spcBef>
                <a:spcPct val="0"/>
              </a:spcBef>
              <a:spcAft>
                <a:spcPct val="0"/>
              </a:spcAft>
              <a:defRPr sz="1000">
                <a:solidFill>
                  <a:schemeClr val="tx1"/>
                </a:solidFill>
                <a:latin typeface="Arial" panose="020B0604020202020204" pitchFamily="34" charset="0"/>
              </a:defRPr>
            </a:lvl8pPr>
            <a:lvl9pPr marL="3886200" indent="-228600" defTabSz="798513" eaLnBrk="0" fontAlgn="base" hangingPunct="0">
              <a:spcBef>
                <a:spcPct val="0"/>
              </a:spcBef>
              <a:spcAft>
                <a:spcPct val="0"/>
              </a:spcAft>
              <a:defRPr sz="1000">
                <a:solidFill>
                  <a:schemeClr val="tx1"/>
                </a:solidFill>
                <a:latin typeface="Arial" panose="020B0604020202020204" pitchFamily="34" charset="0"/>
              </a:defRPr>
            </a:lvl9pPr>
          </a:lstStyle>
          <a:p>
            <a:pPr algn="ctr" eaLnBrk="1" hangingPunct="1"/>
            <a:r>
              <a:rPr lang="it-IT" altLang="it-IT" sz="1400" b="1">
                <a:solidFill>
                  <a:srgbClr val="262626"/>
                </a:solidFill>
                <a:latin typeface="Segoe Print" panose="02000600000000000000" pitchFamily="2" charset="0"/>
                <a:cs typeface="Arial" panose="020B0604020202020204" pitchFamily="34" charset="0"/>
              </a:rPr>
              <a:t>Obiettivo</a:t>
            </a:r>
          </a:p>
        </p:txBody>
      </p:sp>
      <p:sp>
        <p:nvSpPr>
          <p:cNvPr id="11" name="Rounded Rectangle 1">
            <a:extLst>
              <a:ext uri="{FF2B5EF4-FFF2-40B4-BE49-F238E27FC236}">
                <a16:creationId xmlns:a16="http://schemas.microsoft.com/office/drawing/2014/main" id="{4A90EA07-D7CB-9B95-C5DA-8A0781EF1CB5}"/>
              </a:ext>
            </a:extLst>
          </p:cNvPr>
          <p:cNvSpPr/>
          <p:nvPr/>
        </p:nvSpPr>
        <p:spPr bwMode="auto">
          <a:xfrm>
            <a:off x="504825" y="2749550"/>
            <a:ext cx="11142663" cy="1082675"/>
          </a:xfrm>
          <a:prstGeom prst="roundRect">
            <a:avLst/>
          </a:prstGeom>
          <a:ln>
            <a:no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a:lstStyle/>
          <a:p>
            <a:pPr marL="558800" indent="-285750" defTabSz="800100" eaLnBrk="1" fontAlgn="auto" hangingPunct="1">
              <a:spcBef>
                <a:spcPts val="600"/>
              </a:spcBef>
              <a:spcAft>
                <a:spcPts val="600"/>
              </a:spcAft>
              <a:buFont typeface="Wingdings" panose="05000000000000000000" pitchFamily="2" charset="2"/>
              <a:buChar char="Ø"/>
              <a:defRPr/>
            </a:pPr>
            <a:r>
              <a:rPr lang="it-IT" sz="1600" b="1" u="sng" kern="0" dirty="0">
                <a:latin typeface="Century Gothic" panose="020B0502020202020204" pitchFamily="34" charset="0"/>
                <a:cs typeface="Helvetica" pitchFamily="34" charset="0"/>
              </a:rPr>
              <a:t>Lotto 1</a:t>
            </a:r>
            <a:r>
              <a:rPr lang="it-IT" sz="1600" kern="0" dirty="0">
                <a:latin typeface="Century Gothic" panose="020B0502020202020204" pitchFamily="34" charset="0"/>
                <a:cs typeface="Helvetica" pitchFamily="34" charset="0"/>
              </a:rPr>
              <a:t>: Servizio di lava-noleggio per l’</a:t>
            </a:r>
            <a:r>
              <a:rPr lang="it-IT" sz="1600" b="1" kern="0" dirty="0">
                <a:latin typeface="Century Gothic" panose="020B0502020202020204" pitchFamily="34" charset="0"/>
                <a:cs typeface="Helvetica" pitchFamily="34" charset="0"/>
              </a:rPr>
              <a:t>AUSL di Bologna</a:t>
            </a:r>
            <a:r>
              <a:rPr lang="it-IT" sz="1600" kern="0" dirty="0">
                <a:latin typeface="Century Gothic" panose="020B0502020202020204" pitchFamily="34" charset="0"/>
                <a:cs typeface="Helvetica" pitchFamily="34" charset="0"/>
              </a:rPr>
              <a:t>, </a:t>
            </a:r>
            <a:r>
              <a:rPr lang="it-IT" sz="1600" kern="0" dirty="0">
                <a:solidFill>
                  <a:schemeClr val="tx1"/>
                </a:solidFill>
                <a:latin typeface="Century Gothic" panose="020B0502020202020204" pitchFamily="34" charset="0"/>
                <a:cs typeface="Helvetica" pitchFamily="34" charset="0"/>
              </a:rPr>
              <a:t>Valore del lotto: circa </a:t>
            </a:r>
            <a:r>
              <a:rPr lang="it-IT" sz="1600" b="1" kern="0" dirty="0">
                <a:solidFill>
                  <a:schemeClr val="tx1"/>
                </a:solidFill>
                <a:latin typeface="Century Gothic" panose="020B0502020202020204" pitchFamily="34" charset="0"/>
                <a:cs typeface="Helvetica" pitchFamily="34" charset="0"/>
              </a:rPr>
              <a:t>39,6 mln €</a:t>
            </a:r>
          </a:p>
          <a:p>
            <a:pPr marL="558800" indent="-285750" defTabSz="800100" eaLnBrk="1" fontAlgn="auto" hangingPunct="1">
              <a:spcBef>
                <a:spcPts val="600"/>
              </a:spcBef>
              <a:spcAft>
                <a:spcPts val="600"/>
              </a:spcAft>
              <a:buFont typeface="Wingdings" panose="05000000000000000000" pitchFamily="2" charset="2"/>
              <a:buChar char="Ø"/>
              <a:defRPr/>
            </a:pPr>
            <a:r>
              <a:rPr lang="it-IT" sz="1600" b="1" u="sng" kern="0" dirty="0">
                <a:latin typeface="Century Gothic" panose="020B0502020202020204" pitchFamily="34" charset="0"/>
                <a:cs typeface="Helvetica" pitchFamily="34" charset="0"/>
              </a:rPr>
              <a:t>Lotto 2:</a:t>
            </a:r>
            <a:r>
              <a:rPr lang="it-IT" sz="1600" kern="0" dirty="0">
                <a:latin typeface="Century Gothic" panose="020B0502020202020204" pitchFamily="34" charset="0"/>
                <a:cs typeface="Helvetica" pitchFamily="34" charset="0"/>
              </a:rPr>
              <a:t> Servizio di lava-noleggio per l’</a:t>
            </a:r>
            <a:r>
              <a:rPr lang="it-IT" sz="1600" b="1" kern="0" dirty="0">
                <a:latin typeface="Century Gothic" panose="020B0502020202020204" pitchFamily="34" charset="0"/>
                <a:cs typeface="Helvetica" pitchFamily="34" charset="0"/>
              </a:rPr>
              <a:t>Istituto Ortopedico Rizzoli (Bologna e </a:t>
            </a:r>
            <a:r>
              <a:rPr lang="it-IT" sz="1600" b="1" kern="0" dirty="0" err="1">
                <a:latin typeface="Century Gothic" panose="020B0502020202020204" pitchFamily="34" charset="0"/>
                <a:cs typeface="Helvetica" pitchFamily="34" charset="0"/>
              </a:rPr>
              <a:t>Bagherìa</a:t>
            </a:r>
            <a:r>
              <a:rPr lang="it-IT" sz="1600" b="1" kern="0" dirty="0">
                <a:latin typeface="Century Gothic" panose="020B0502020202020204" pitchFamily="34" charset="0"/>
                <a:cs typeface="Helvetica" pitchFamily="34" charset="0"/>
              </a:rPr>
              <a:t>)</a:t>
            </a:r>
            <a:r>
              <a:rPr lang="it-IT" sz="1600" kern="0" dirty="0">
                <a:latin typeface="Century Gothic" panose="020B0502020202020204" pitchFamily="34" charset="0"/>
                <a:cs typeface="Helvetica" pitchFamily="34" charset="0"/>
              </a:rPr>
              <a:t> e l’</a:t>
            </a:r>
            <a:r>
              <a:rPr lang="it-IT" sz="1600" b="1" kern="0" dirty="0">
                <a:latin typeface="Century Gothic" panose="020B0502020202020204" pitchFamily="34" charset="0"/>
                <a:cs typeface="Helvetica" pitchFamily="34" charset="0"/>
              </a:rPr>
              <a:t>Istituto di riabilitazione di Montecatone</a:t>
            </a:r>
            <a:r>
              <a:rPr lang="it-IT" sz="1600" kern="0" dirty="0">
                <a:latin typeface="Century Gothic" panose="020B0502020202020204" pitchFamily="34" charset="0"/>
                <a:cs typeface="Helvetica" pitchFamily="34" charset="0"/>
              </a:rPr>
              <a:t>, </a:t>
            </a:r>
            <a:r>
              <a:rPr lang="it-IT" sz="1600" kern="0" dirty="0">
                <a:solidFill>
                  <a:schemeClr val="tx1"/>
                </a:solidFill>
                <a:latin typeface="Century Gothic" panose="020B0502020202020204" pitchFamily="34" charset="0"/>
                <a:cs typeface="Helvetica" pitchFamily="34" charset="0"/>
              </a:rPr>
              <a:t>Valore del lotto: circa </a:t>
            </a:r>
            <a:r>
              <a:rPr lang="it-IT" sz="1600" b="1" kern="0" dirty="0">
                <a:solidFill>
                  <a:schemeClr val="tx1"/>
                </a:solidFill>
                <a:latin typeface="Century Gothic" panose="020B0502020202020204" pitchFamily="34" charset="0"/>
                <a:cs typeface="Helvetica" pitchFamily="34" charset="0"/>
              </a:rPr>
              <a:t>7,8 mln €</a:t>
            </a:r>
          </a:p>
        </p:txBody>
      </p:sp>
      <p:sp>
        <p:nvSpPr>
          <p:cNvPr id="19" name="Rounded Rectangle 1">
            <a:extLst>
              <a:ext uri="{FF2B5EF4-FFF2-40B4-BE49-F238E27FC236}">
                <a16:creationId xmlns:a16="http://schemas.microsoft.com/office/drawing/2014/main" id="{892E373E-4627-5B28-5535-A77712598E76}"/>
              </a:ext>
            </a:extLst>
          </p:cNvPr>
          <p:cNvSpPr/>
          <p:nvPr/>
        </p:nvSpPr>
        <p:spPr bwMode="auto">
          <a:xfrm>
            <a:off x="515938" y="3838575"/>
            <a:ext cx="11120437" cy="1022985"/>
          </a:xfrm>
          <a:prstGeom prst="roundRect">
            <a:avLst/>
          </a:prstGeom>
          <a:ln>
            <a:noFill/>
            <a:prstDash val="dash"/>
            <a:headEnd type="none" w="med" len="med"/>
            <a:tailEnd type="none" w="med" len="med"/>
          </a:ln>
        </p:spPr>
        <p:style>
          <a:lnRef idx="2">
            <a:schemeClr val="accent1"/>
          </a:lnRef>
          <a:fillRef idx="1">
            <a:schemeClr val="lt1"/>
          </a:fillRef>
          <a:effectRef idx="0">
            <a:schemeClr val="accent1"/>
          </a:effectRef>
          <a:fontRef idx="minor">
            <a:schemeClr val="dk1"/>
          </a:fontRef>
        </p:style>
        <p:txBody>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lgn="just">
              <a:spcBef>
                <a:spcPts val="600"/>
              </a:spcBef>
              <a:buSzPct val="70000"/>
              <a:defRPr/>
            </a:pPr>
            <a:r>
              <a:rPr lang="it-IT" altLang="it-IT" sz="1600" dirty="0">
                <a:solidFill>
                  <a:srgbClr val="000000"/>
                </a:solidFill>
                <a:latin typeface="Century Gothic" panose="020B0502020202020204" pitchFamily="34" charset="0"/>
                <a:ea typeface="ＭＳ Ｐゴシック" panose="020B0600070205080204" pitchFamily="34" charset="-128"/>
                <a:cs typeface="Arial" panose="020B0604020202020204" pitchFamily="34" charset="0"/>
              </a:rPr>
              <a:t>La suddivisione in due lotti di gara risponde alla necessità di </a:t>
            </a:r>
            <a:r>
              <a:rPr lang="it-IT" altLang="it-IT" sz="1600" b="1" dirty="0">
                <a:solidFill>
                  <a:srgbClr val="000000"/>
                </a:solidFill>
                <a:latin typeface="Century Gothic" panose="020B0502020202020204" pitchFamily="34" charset="0"/>
                <a:ea typeface="ＭＳ Ｐゴシック" panose="020B0600070205080204" pitchFamily="34" charset="-128"/>
                <a:cs typeface="Arial" panose="020B0604020202020204" pitchFamily="34" charset="0"/>
              </a:rPr>
              <a:t>garantire una maggiore omogeneità del servizio </a:t>
            </a:r>
            <a:r>
              <a:rPr lang="it-IT" altLang="it-IT" sz="1600" dirty="0">
                <a:solidFill>
                  <a:srgbClr val="000000"/>
                </a:solidFill>
                <a:latin typeface="Century Gothic" panose="020B0502020202020204" pitchFamily="34" charset="0"/>
                <a:ea typeface="ＭＳ Ｐゴシック" panose="020B0600070205080204" pitchFamily="34" charset="-128"/>
                <a:cs typeface="Arial" panose="020B0604020202020204" pitchFamily="34" charset="0"/>
              </a:rPr>
              <a:t>sul territorio della RER accorpando in un unico lotto due realtà (IOR e I.R. di Montecatone) simili per logistiche ed attività specialistiche.</a:t>
            </a:r>
          </a:p>
          <a:p>
            <a:pPr algn="just">
              <a:spcBef>
                <a:spcPts val="600"/>
              </a:spcBef>
              <a:buSzPct val="70000"/>
              <a:defRPr/>
            </a:pPr>
            <a:endParaRPr lang="it-IT" altLang="it-IT" sz="800" dirty="0">
              <a:solidFill>
                <a:srgbClr val="92D050"/>
              </a:solidFill>
              <a:latin typeface="Century Gothic" panose="020B0502020202020204" pitchFamily="34" charset="0"/>
              <a:ea typeface="ＭＳ Ｐゴシック" panose="020B0600070205080204" pitchFamily="34" charset="-128"/>
              <a:cs typeface="Arial" panose="020B0604020202020204" pitchFamily="34" charset="0"/>
            </a:endParaRPr>
          </a:p>
          <a:p>
            <a:pPr algn="just">
              <a:defRPr/>
            </a:pPr>
            <a:r>
              <a:rPr lang="it-IT" sz="1600" b="1" kern="0" dirty="0">
                <a:solidFill>
                  <a:srgbClr val="92D050"/>
                </a:solidFill>
                <a:latin typeface="Century Gothic" panose="020B0502020202020204" pitchFamily="34" charset="0"/>
                <a:ea typeface="ＭＳ Ｐゴシック" charset="0"/>
                <a:cs typeface="Arial" charset="0"/>
              </a:rPr>
              <a:t>Limite di aggiudicazione</a:t>
            </a:r>
          </a:p>
          <a:p>
            <a:pPr algn="just">
              <a:defRPr/>
            </a:pPr>
            <a:r>
              <a:rPr lang="it-IT" sz="1600" kern="0" dirty="0">
                <a:latin typeface="Century Gothic" panose="020B0502020202020204" pitchFamily="34" charset="0"/>
              </a:rPr>
              <a:t>Data la durata dei contratti (6 anni), al fine di </a:t>
            </a:r>
            <a:r>
              <a:rPr lang="it-IT" sz="1600" b="1" kern="0" dirty="0">
                <a:latin typeface="Century Gothic" panose="020B0502020202020204" pitchFamily="34" charset="0"/>
              </a:rPr>
              <a:t>evitare</a:t>
            </a:r>
            <a:r>
              <a:rPr lang="it-IT" sz="1600" kern="0" dirty="0">
                <a:latin typeface="Century Gothic" panose="020B0502020202020204" pitchFamily="34" charset="0"/>
              </a:rPr>
              <a:t> che si crei una </a:t>
            </a:r>
            <a:r>
              <a:rPr lang="it-IT" sz="1600" b="1" kern="0" dirty="0">
                <a:latin typeface="Century Gothic" panose="020B0502020202020204" pitchFamily="34" charset="0"/>
              </a:rPr>
              <a:t>concentrazione del mercato in capo ad un unico operator</a:t>
            </a:r>
            <a:r>
              <a:rPr lang="it-IT" sz="1600" kern="0" dirty="0">
                <a:latin typeface="Century Gothic" panose="020B0502020202020204" pitchFamily="34" charset="0"/>
              </a:rPr>
              <a:t>e, si ritiene opportuno introdurre il limite di aggiudicazione dei lotti, prevedendo che «</a:t>
            </a:r>
            <a:r>
              <a:rPr lang="it-IT" sz="1600" i="1" kern="0" dirty="0">
                <a:latin typeface="Century Gothic" panose="020B0502020202020204" pitchFamily="34" charset="0"/>
              </a:rPr>
              <a:t>nel caso in cui un concorrente risulti primo in graduatoria per due lotti, al medesimo potrà essere aggiudicato fino ad un massimo di un lotto, individuato sulla base del criterio dell’importanza economica. Tale limite di aggiudicazione non si applica qualora la sua applicazione comporterebbe la non aggiudicazione del lotto».</a:t>
            </a:r>
          </a:p>
          <a:p>
            <a:pPr algn="just">
              <a:spcBef>
                <a:spcPts val="600"/>
              </a:spcBef>
              <a:buSzPct val="70000"/>
              <a:defRPr/>
            </a:pPr>
            <a:endParaRPr lang="it-IT" altLang="it-IT" sz="1600" b="1" dirty="0">
              <a:solidFill>
                <a:srgbClr val="000000"/>
              </a:solidFill>
              <a:latin typeface="Century Gothic" panose="020B0502020202020204" pitchFamily="34" charset="0"/>
              <a:ea typeface="ＭＳ Ｐゴシック" panose="020B0600070205080204" pitchFamily="34" charset="-128"/>
              <a:cs typeface="Arial" panose="020B0604020202020204" pitchFamily="34" charset="0"/>
            </a:endParaRPr>
          </a:p>
          <a:p>
            <a:pPr algn="just">
              <a:spcBef>
                <a:spcPts val="600"/>
              </a:spcBef>
              <a:buSzPct val="70000"/>
              <a:defRPr/>
            </a:pPr>
            <a:endParaRPr lang="it-IT" altLang="it-IT" sz="1600" dirty="0">
              <a:solidFill>
                <a:srgbClr val="000000"/>
              </a:solidFill>
              <a:latin typeface="Century Gothic" panose="020B0502020202020204" pitchFamily="34" charset="0"/>
              <a:ea typeface="ＭＳ Ｐゴシック" panose="020B0600070205080204" pitchFamily="34" charset="-128"/>
              <a:cs typeface="Arial" panose="020B0604020202020204" pitchFamily="34" charset="0"/>
            </a:endParaRPr>
          </a:p>
          <a:p>
            <a:pPr algn="just">
              <a:spcBef>
                <a:spcPts val="600"/>
              </a:spcBef>
              <a:buSzPct val="70000"/>
              <a:defRPr/>
            </a:pPr>
            <a:endParaRPr lang="it-IT" altLang="it-IT" sz="1600" dirty="0">
              <a:solidFill>
                <a:srgbClr val="000000"/>
              </a:solidFill>
              <a:latin typeface="Century Gothic" panose="020B0502020202020204" pitchFamily="34" charset="0"/>
              <a:ea typeface="ＭＳ Ｐゴシック" panose="020B0600070205080204" pitchFamily="34" charset="-128"/>
              <a:cs typeface="Arial" panose="020B0604020202020204" pitchFamily="34" charset="0"/>
            </a:endParaRPr>
          </a:p>
          <a:p>
            <a:pPr algn="just" eaLnBrk="1" hangingPunct="1">
              <a:spcBef>
                <a:spcPts val="600"/>
              </a:spcBef>
              <a:spcAft>
                <a:spcPts val="600"/>
              </a:spcAft>
              <a:defRPr/>
            </a:pPr>
            <a:endParaRPr lang="it-IT" altLang="en-US" sz="1600" dirty="0">
              <a:solidFill>
                <a:srgbClr val="FF0000"/>
              </a:solidFill>
              <a:latin typeface="Century Gothic" panose="020B0502020202020204" pitchFamily="34" charset="0"/>
              <a:ea typeface="ＭＳ Ｐゴシック" panose="020B0600070205080204" pitchFamily="34" charset="-128"/>
              <a:cs typeface="Helvetica" panose="020B0604020202020204" pitchFamily="34" charset="0"/>
            </a:endParaRPr>
          </a:p>
        </p:txBody>
      </p:sp>
      <p:sp>
        <p:nvSpPr>
          <p:cNvPr id="17" name="Oval 16">
            <a:extLst>
              <a:ext uri="{FF2B5EF4-FFF2-40B4-BE49-F238E27FC236}">
                <a16:creationId xmlns:a16="http://schemas.microsoft.com/office/drawing/2014/main" id="{2A071D10-2212-B7EF-DC36-CFB283B84786}"/>
              </a:ext>
            </a:extLst>
          </p:cNvPr>
          <p:cNvSpPr>
            <a:spLocks noChangeAspect="1"/>
          </p:cNvSpPr>
          <p:nvPr/>
        </p:nvSpPr>
        <p:spPr>
          <a:xfrm>
            <a:off x="11723688" y="1119188"/>
            <a:ext cx="360362" cy="360362"/>
          </a:xfrm>
          <a:prstGeom prst="ellipse">
            <a:avLst/>
          </a:prstGeom>
          <a:solidFill>
            <a:schemeClr val="accent1"/>
          </a:solidFill>
          <a:ln w="57150" cap="flat" cmpd="sng" algn="ctr">
            <a:solidFill>
              <a:sysClr val="window" lastClr="FFFFFF"/>
            </a:solidFill>
            <a:prstDash val="solid"/>
          </a:ln>
          <a:effectLst/>
        </p:spPr>
        <p:txBody>
          <a:bodyPr lIns="91413" tIns="45708" rIns="91413" bIns="45708" anchor="ctr"/>
          <a:lstStyle/>
          <a:p>
            <a:pPr algn="ctr" defTabSz="799860" eaLnBrk="1" fontAlgn="auto" hangingPunct="1">
              <a:spcBef>
                <a:spcPts val="0"/>
              </a:spcBef>
              <a:spcAft>
                <a:spcPts val="0"/>
              </a:spcAft>
              <a:defRPr/>
            </a:pPr>
            <a:r>
              <a:rPr lang="it-IT" sz="2000" b="1" i="1" kern="0" dirty="0">
                <a:solidFill>
                  <a:prstClr val="white"/>
                </a:solidFill>
                <a:latin typeface="Calibri"/>
              </a:rPr>
              <a:t>1</a:t>
            </a:r>
          </a:p>
        </p:txBody>
      </p:sp>
      <p:sp>
        <p:nvSpPr>
          <p:cNvPr id="18" name="Oval 17">
            <a:extLst>
              <a:ext uri="{FF2B5EF4-FFF2-40B4-BE49-F238E27FC236}">
                <a16:creationId xmlns:a16="http://schemas.microsoft.com/office/drawing/2014/main" id="{F88A857C-2939-E74A-A76D-51B0BD8FC020}"/>
              </a:ext>
            </a:extLst>
          </p:cNvPr>
          <p:cNvSpPr>
            <a:spLocks noChangeAspect="1"/>
          </p:cNvSpPr>
          <p:nvPr/>
        </p:nvSpPr>
        <p:spPr>
          <a:xfrm>
            <a:off x="11723688" y="1597025"/>
            <a:ext cx="360362" cy="360363"/>
          </a:xfrm>
          <a:prstGeom prst="ellipse">
            <a:avLst/>
          </a:prstGeom>
          <a:solidFill>
            <a:srgbClr val="92D050"/>
          </a:solidFill>
          <a:ln w="57150" cap="flat" cmpd="sng" algn="ctr">
            <a:solidFill>
              <a:sysClr val="window" lastClr="FFFFFF"/>
            </a:solidFill>
            <a:prstDash val="solid"/>
          </a:ln>
          <a:effectLst/>
        </p:spPr>
        <p:txBody>
          <a:bodyPr lIns="91413" tIns="45708" rIns="91413" bIns="45708" anchor="ctr"/>
          <a:lstStyle/>
          <a:p>
            <a:pPr algn="ctr" defTabSz="799860" eaLnBrk="1" fontAlgn="auto" hangingPunct="1">
              <a:spcBef>
                <a:spcPts val="0"/>
              </a:spcBef>
              <a:spcAft>
                <a:spcPts val="0"/>
              </a:spcAft>
              <a:defRPr/>
            </a:pPr>
            <a:r>
              <a:rPr lang="it-IT" sz="2000" b="1" i="1" kern="0" dirty="0">
                <a:solidFill>
                  <a:prstClr val="white"/>
                </a:solidFill>
                <a:latin typeface="Calibri"/>
              </a:rPr>
              <a:t>2</a:t>
            </a:r>
          </a:p>
        </p:txBody>
      </p:sp>
      <p:sp>
        <p:nvSpPr>
          <p:cNvPr id="21" name="Oval 20">
            <a:extLst>
              <a:ext uri="{FF2B5EF4-FFF2-40B4-BE49-F238E27FC236}">
                <a16:creationId xmlns:a16="http://schemas.microsoft.com/office/drawing/2014/main" id="{C519786C-2B17-7CC7-2179-E63582A3E3E1}"/>
              </a:ext>
            </a:extLst>
          </p:cNvPr>
          <p:cNvSpPr>
            <a:spLocks noChangeAspect="1"/>
          </p:cNvSpPr>
          <p:nvPr/>
        </p:nvSpPr>
        <p:spPr>
          <a:xfrm>
            <a:off x="11723688" y="2074863"/>
            <a:ext cx="360362" cy="360362"/>
          </a:xfrm>
          <a:prstGeom prst="ellipse">
            <a:avLst/>
          </a:prstGeom>
          <a:solidFill>
            <a:schemeClr val="accent1"/>
          </a:solidFill>
          <a:ln w="57150" cap="flat" cmpd="sng" algn="ctr">
            <a:solidFill>
              <a:sysClr val="window" lastClr="FFFFFF"/>
            </a:solidFill>
            <a:prstDash val="solid"/>
          </a:ln>
          <a:effectLst/>
        </p:spPr>
        <p:txBody>
          <a:bodyPr lIns="91413" tIns="45708" rIns="91413" bIns="45708" anchor="ctr"/>
          <a:lstStyle/>
          <a:p>
            <a:pPr algn="ctr" defTabSz="799860" eaLnBrk="1" fontAlgn="auto" hangingPunct="1">
              <a:spcBef>
                <a:spcPts val="0"/>
              </a:spcBef>
              <a:spcAft>
                <a:spcPts val="0"/>
              </a:spcAft>
              <a:defRPr/>
            </a:pPr>
            <a:r>
              <a:rPr lang="it-IT" sz="2000" b="1" i="1" kern="0" dirty="0">
                <a:solidFill>
                  <a:prstClr val="white"/>
                </a:solidFill>
                <a:latin typeface="Calibri"/>
              </a:rPr>
              <a:t>3</a:t>
            </a:r>
          </a:p>
        </p:txBody>
      </p:sp>
      <p:sp>
        <p:nvSpPr>
          <p:cNvPr id="24" name="Oval 23">
            <a:extLst>
              <a:ext uri="{FF2B5EF4-FFF2-40B4-BE49-F238E27FC236}">
                <a16:creationId xmlns:a16="http://schemas.microsoft.com/office/drawing/2014/main" id="{C60FA012-4EE3-A559-81C6-19236931771C}"/>
              </a:ext>
            </a:extLst>
          </p:cNvPr>
          <p:cNvSpPr>
            <a:spLocks noChangeAspect="1"/>
          </p:cNvSpPr>
          <p:nvPr/>
        </p:nvSpPr>
        <p:spPr>
          <a:xfrm>
            <a:off x="11723688" y="2551113"/>
            <a:ext cx="360362" cy="360362"/>
          </a:xfrm>
          <a:prstGeom prst="ellipse">
            <a:avLst/>
          </a:prstGeom>
          <a:solidFill>
            <a:schemeClr val="accent1"/>
          </a:solidFill>
          <a:ln w="57150" cap="flat" cmpd="sng" algn="ctr">
            <a:solidFill>
              <a:sysClr val="window" lastClr="FFFFFF"/>
            </a:solidFill>
            <a:prstDash val="solid"/>
          </a:ln>
          <a:effectLst/>
        </p:spPr>
        <p:txBody>
          <a:bodyPr lIns="91413" tIns="45708" rIns="91413" bIns="45708" anchor="ctr"/>
          <a:lstStyle/>
          <a:p>
            <a:pPr algn="ctr" defTabSz="799860" eaLnBrk="1" fontAlgn="auto" hangingPunct="1">
              <a:spcBef>
                <a:spcPts val="0"/>
              </a:spcBef>
              <a:spcAft>
                <a:spcPts val="0"/>
              </a:spcAft>
              <a:defRPr/>
            </a:pPr>
            <a:r>
              <a:rPr lang="it-IT" sz="2000" b="1" i="1" kern="0" dirty="0">
                <a:solidFill>
                  <a:prstClr val="white"/>
                </a:solidFill>
                <a:latin typeface="Calibri"/>
              </a:rPr>
              <a:t>4</a:t>
            </a:r>
          </a:p>
        </p:txBody>
      </p:sp>
      <p:sp>
        <p:nvSpPr>
          <p:cNvPr id="25" name="Oval 24">
            <a:extLst>
              <a:ext uri="{FF2B5EF4-FFF2-40B4-BE49-F238E27FC236}">
                <a16:creationId xmlns:a16="http://schemas.microsoft.com/office/drawing/2014/main" id="{6B5E646F-741E-AF1E-3351-DE93022D658C}"/>
              </a:ext>
            </a:extLst>
          </p:cNvPr>
          <p:cNvSpPr>
            <a:spLocks noChangeAspect="1"/>
          </p:cNvSpPr>
          <p:nvPr/>
        </p:nvSpPr>
        <p:spPr>
          <a:xfrm>
            <a:off x="11723688" y="3028950"/>
            <a:ext cx="360362" cy="360363"/>
          </a:xfrm>
          <a:prstGeom prst="ellipse">
            <a:avLst/>
          </a:prstGeom>
          <a:solidFill>
            <a:schemeClr val="accent1"/>
          </a:solidFill>
          <a:ln w="57150" cap="flat" cmpd="sng" algn="ctr">
            <a:solidFill>
              <a:sysClr val="window" lastClr="FFFFFF"/>
            </a:solidFill>
            <a:prstDash val="solid"/>
          </a:ln>
          <a:effectLst/>
        </p:spPr>
        <p:txBody>
          <a:bodyPr lIns="91413" tIns="45708" rIns="91413" bIns="45708" anchor="ctr"/>
          <a:lstStyle/>
          <a:p>
            <a:pPr algn="ctr" defTabSz="799860" eaLnBrk="1" fontAlgn="auto" hangingPunct="1">
              <a:spcBef>
                <a:spcPts val="0"/>
              </a:spcBef>
              <a:spcAft>
                <a:spcPts val="0"/>
              </a:spcAft>
              <a:defRPr/>
            </a:pPr>
            <a:r>
              <a:rPr lang="it-IT" sz="2000" b="1" i="1" kern="0" dirty="0">
                <a:solidFill>
                  <a:prstClr val="white"/>
                </a:solidFill>
                <a:latin typeface="Calibri"/>
              </a:rPr>
              <a:t>5</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ounded Rectangle 14">
            <a:extLst>
              <a:ext uri="{FF2B5EF4-FFF2-40B4-BE49-F238E27FC236}">
                <a16:creationId xmlns:a16="http://schemas.microsoft.com/office/drawing/2014/main" id="{6EBDB0AE-FACA-DD16-C3FB-C7F3FF0BEAF2}"/>
              </a:ext>
            </a:extLst>
          </p:cNvPr>
          <p:cNvSpPr/>
          <p:nvPr/>
        </p:nvSpPr>
        <p:spPr bwMode="auto">
          <a:xfrm>
            <a:off x="6194425" y="2749550"/>
            <a:ext cx="5400675" cy="3744913"/>
          </a:xfrm>
          <a:prstGeom prst="roundRect">
            <a:avLst/>
          </a:prstGeom>
          <a:solidFill>
            <a:srgbClr val="C5E6FF"/>
          </a:solidFill>
          <a:ln w="9525" cap="flat" cmpd="sng" algn="ctr">
            <a:noFill/>
            <a:prstDash val="solid"/>
            <a:round/>
            <a:headEnd type="none" w="med" len="med"/>
            <a:tailEnd type="none" w="med" len="med"/>
          </a:ln>
          <a:effectLst/>
        </p:spPr>
        <p:txBody>
          <a:bodyPr/>
          <a:lstStyle/>
          <a:p>
            <a:pPr algn="just" defTabSz="914123" eaLnBrk="1" fontAlgn="auto" hangingPunct="1">
              <a:spcBef>
                <a:spcPts val="0"/>
              </a:spcBef>
              <a:spcAft>
                <a:spcPts val="0"/>
              </a:spcAft>
              <a:defRPr/>
            </a:pPr>
            <a:r>
              <a:rPr lang="it-IT" sz="1400" kern="0" dirty="0">
                <a:latin typeface="Century Gothic" panose="020B0502020202020204" pitchFamily="34" charset="0"/>
                <a:ea typeface="ＭＳ Ｐゴシック" charset="-128"/>
                <a:sym typeface="Wingdings" pitchFamily="2" charset="2"/>
              </a:rPr>
              <a:t>Date le basi d’asta determinate in gare e il grado di concorrenza del mercato della fornitura, per l’attribuzione di entrambi i coefficiente Ca  verrà utilizzata la formula del ribasso massimo non lineare sotto riportata: </a:t>
            </a:r>
          </a:p>
          <a:p>
            <a:pPr algn="ctr" defTabSz="914123" eaLnBrk="1" fontAlgn="auto" hangingPunct="1">
              <a:spcBef>
                <a:spcPts val="0"/>
              </a:spcBef>
              <a:spcAft>
                <a:spcPts val="0"/>
              </a:spcAft>
              <a:defRPr/>
            </a:pPr>
            <a:r>
              <a:rPr lang="it-IT" sz="1400" b="1" kern="0" dirty="0">
                <a:latin typeface="Century Gothic" panose="020B0502020202020204" pitchFamily="34" charset="0"/>
                <a:ea typeface="ＭＳ Ｐゴシック" charset="-128"/>
                <a:sym typeface="Wingdings" pitchFamily="2" charset="2"/>
              </a:rPr>
              <a:t>C</a:t>
            </a:r>
            <a:r>
              <a:rPr lang="it-IT" sz="1400" b="1" kern="0" baseline="-25000" dirty="0">
                <a:latin typeface="Century Gothic" panose="020B0502020202020204" pitchFamily="34" charset="0"/>
                <a:ea typeface="ＭＳ Ｐゴシック" charset="-128"/>
                <a:sym typeface="Wingdings" pitchFamily="2" charset="2"/>
              </a:rPr>
              <a:t>a</a:t>
            </a:r>
            <a:r>
              <a:rPr lang="it-IT" sz="1400" b="1" kern="0" dirty="0">
                <a:latin typeface="Century Gothic" panose="020B0502020202020204" pitchFamily="34" charset="0"/>
                <a:ea typeface="ＭＳ Ｐゴシック" charset="-128"/>
                <a:sym typeface="Wingdings" pitchFamily="2" charset="2"/>
              </a:rPr>
              <a:t> = (Ra /</a:t>
            </a:r>
            <a:r>
              <a:rPr lang="it-IT" sz="1400" b="1" kern="0" dirty="0" err="1">
                <a:latin typeface="Century Gothic" panose="020B0502020202020204" pitchFamily="34" charset="0"/>
                <a:ea typeface="ＭＳ Ｐゴシック" charset="-128"/>
                <a:sym typeface="Wingdings" pitchFamily="2" charset="2"/>
              </a:rPr>
              <a:t>Rmax</a:t>
            </a:r>
            <a:r>
              <a:rPr lang="it-IT" sz="1400" b="1" kern="0" dirty="0">
                <a:latin typeface="Century Gothic" panose="020B0502020202020204" pitchFamily="34" charset="0"/>
                <a:ea typeface="ＭＳ Ｐゴシック" charset="-128"/>
                <a:sym typeface="Wingdings" pitchFamily="2" charset="2"/>
              </a:rPr>
              <a:t>)</a:t>
            </a:r>
            <a:r>
              <a:rPr lang="it-IT" sz="1400" b="1" kern="0" baseline="30000" dirty="0">
                <a:latin typeface="Century Gothic" panose="020B0502020202020204" pitchFamily="34" charset="0"/>
                <a:ea typeface="ＭＳ Ｐゴシック" charset="-128"/>
                <a:sym typeface="Wingdings" pitchFamily="2" charset="2"/>
              </a:rPr>
              <a:t>α</a:t>
            </a:r>
          </a:p>
          <a:p>
            <a:pPr algn="ctr" defTabSz="914123" eaLnBrk="1" fontAlgn="auto" hangingPunct="1">
              <a:spcBef>
                <a:spcPts val="0"/>
              </a:spcBef>
              <a:spcAft>
                <a:spcPts val="0"/>
              </a:spcAft>
              <a:defRPr/>
            </a:pPr>
            <a:endParaRPr lang="it-IT" sz="1400" kern="0" dirty="0">
              <a:latin typeface="Century Gothic" panose="020B0502020202020204" pitchFamily="34" charset="0"/>
              <a:ea typeface="ＭＳ Ｐゴシック" charset="-128"/>
              <a:sym typeface="Wingdings" pitchFamily="2" charset="2"/>
            </a:endParaRPr>
          </a:p>
          <a:p>
            <a:pPr marL="285750" indent="-285750" algn="just" defTabSz="914123" eaLnBrk="1" fontAlgn="auto" hangingPunct="1">
              <a:spcBef>
                <a:spcPts val="0"/>
              </a:spcBef>
              <a:spcAft>
                <a:spcPts val="0"/>
              </a:spcAft>
              <a:buFont typeface="Arial" panose="020B0604020202020204" pitchFamily="34" charset="0"/>
              <a:buChar char="•"/>
              <a:defRPr/>
            </a:pPr>
            <a:r>
              <a:rPr lang="it-IT" sz="1400" kern="0" dirty="0">
                <a:latin typeface="Century Gothic" panose="020B0502020202020204" pitchFamily="34" charset="0"/>
                <a:ea typeface="ＭＳ Ｐゴシック" charset="-128"/>
                <a:sym typeface="Wingdings" pitchFamily="2" charset="2"/>
              </a:rPr>
              <a:t>R</a:t>
            </a:r>
            <a:r>
              <a:rPr lang="it-IT" sz="1400" kern="0" baseline="-25000" dirty="0">
                <a:latin typeface="Century Gothic" panose="020B0502020202020204" pitchFamily="34" charset="0"/>
                <a:ea typeface="ＭＳ Ｐゴシック" charset="-128"/>
                <a:sym typeface="Wingdings" pitchFamily="2" charset="2"/>
              </a:rPr>
              <a:t>a</a:t>
            </a:r>
            <a:r>
              <a:rPr lang="it-IT" sz="1400" kern="0" dirty="0">
                <a:latin typeface="Century Gothic" panose="020B0502020202020204" pitchFamily="34" charset="0"/>
                <a:ea typeface="ＭＳ Ｐゴシック" charset="-128"/>
                <a:sym typeface="Wingdings" pitchFamily="2" charset="2"/>
              </a:rPr>
              <a:t> = valore del ribasso del concorrente a, dato dalla base d’asta totale meno il valore complessivo offerto R</a:t>
            </a:r>
            <a:r>
              <a:rPr lang="it-IT" sz="1400" kern="0" baseline="-25000" dirty="0">
                <a:latin typeface="Century Gothic" panose="020B0502020202020204" pitchFamily="34" charset="0"/>
                <a:ea typeface="ＭＳ Ｐゴシック" charset="-128"/>
                <a:sym typeface="Wingdings" pitchFamily="2" charset="2"/>
              </a:rPr>
              <a:t>a</a:t>
            </a:r>
            <a:endParaRPr lang="it-IT" sz="1400" kern="0" dirty="0">
              <a:latin typeface="Century Gothic" panose="020B0502020202020204" pitchFamily="34" charset="0"/>
              <a:ea typeface="ＭＳ Ｐゴシック" charset="-128"/>
              <a:sym typeface="Wingdings" pitchFamily="2" charset="2"/>
            </a:endParaRPr>
          </a:p>
          <a:p>
            <a:pPr marL="285750" indent="-285750" algn="just" defTabSz="914123" eaLnBrk="1" fontAlgn="auto" hangingPunct="1">
              <a:spcBef>
                <a:spcPts val="0"/>
              </a:spcBef>
              <a:spcAft>
                <a:spcPts val="0"/>
              </a:spcAft>
              <a:buFont typeface="Arial" panose="020B0604020202020204" pitchFamily="34" charset="0"/>
              <a:buChar char="•"/>
              <a:defRPr/>
            </a:pPr>
            <a:r>
              <a:rPr lang="it-IT" sz="1400" kern="0" dirty="0" err="1">
                <a:latin typeface="Century Gothic" panose="020B0502020202020204" pitchFamily="34" charset="0"/>
                <a:ea typeface="ＭＳ Ｐゴシック" charset="-128"/>
                <a:sym typeface="Wingdings" pitchFamily="2" charset="2"/>
              </a:rPr>
              <a:t>R</a:t>
            </a:r>
            <a:r>
              <a:rPr lang="it-IT" sz="1400" kern="0" baseline="-25000" dirty="0" err="1">
                <a:latin typeface="Century Gothic" panose="020B0502020202020204" pitchFamily="34" charset="0"/>
                <a:ea typeface="ＭＳ Ｐゴシック" charset="-128"/>
                <a:sym typeface="Wingdings" pitchFamily="2" charset="2"/>
              </a:rPr>
              <a:t>max</a:t>
            </a:r>
            <a:r>
              <a:rPr lang="it-IT" sz="1400" kern="0" dirty="0">
                <a:latin typeface="Century Gothic" panose="020B0502020202020204" pitchFamily="34" charset="0"/>
                <a:ea typeface="ＭＳ Ｐゴシック" charset="-128"/>
                <a:sym typeface="Wingdings" pitchFamily="2" charset="2"/>
              </a:rPr>
              <a:t> = valore del ribasso più conveniente, dato dalla base d’asta totale meno il valore complessivo offerto più conveniente </a:t>
            </a:r>
            <a:r>
              <a:rPr lang="it-IT" sz="1400" kern="0" dirty="0" err="1">
                <a:latin typeface="Century Gothic" panose="020B0502020202020204" pitchFamily="34" charset="0"/>
                <a:ea typeface="ＭＳ Ｐゴシック" charset="-128"/>
                <a:sym typeface="Wingdings" pitchFamily="2" charset="2"/>
              </a:rPr>
              <a:t>R</a:t>
            </a:r>
            <a:r>
              <a:rPr lang="it-IT" sz="1400" kern="0" baseline="-25000" dirty="0" err="1">
                <a:latin typeface="Century Gothic" panose="020B0502020202020204" pitchFamily="34" charset="0"/>
                <a:ea typeface="ＭＳ Ｐゴシック" charset="-128"/>
                <a:sym typeface="Wingdings" pitchFamily="2" charset="2"/>
              </a:rPr>
              <a:t>max</a:t>
            </a:r>
            <a:endParaRPr lang="it-IT" sz="1400" kern="0" baseline="-25000" dirty="0">
              <a:latin typeface="Century Gothic" panose="020B0502020202020204" pitchFamily="34" charset="0"/>
              <a:ea typeface="ＭＳ Ｐゴシック" charset="-128"/>
              <a:sym typeface="Wingdings" pitchFamily="2" charset="2"/>
            </a:endParaRPr>
          </a:p>
          <a:p>
            <a:pPr marL="285750" indent="-285750" algn="just" defTabSz="914123" eaLnBrk="1" fontAlgn="auto" hangingPunct="1">
              <a:spcBef>
                <a:spcPts val="0"/>
              </a:spcBef>
              <a:spcAft>
                <a:spcPts val="0"/>
              </a:spcAft>
              <a:buFont typeface="Arial" panose="020B0604020202020204" pitchFamily="34" charset="0"/>
              <a:buChar char="•"/>
              <a:defRPr/>
            </a:pPr>
            <a:r>
              <a:rPr lang="it-IT" sz="1400" kern="0" dirty="0">
                <a:latin typeface="Century Gothic" panose="020B0502020202020204" pitchFamily="34" charset="0"/>
                <a:ea typeface="ＭＳ Ｐゴシック" charset="-128"/>
                <a:sym typeface="Wingdings" pitchFamily="2" charset="2"/>
              </a:rPr>
              <a:t>Con α = 0,3</a:t>
            </a:r>
          </a:p>
          <a:p>
            <a:pPr algn="just" defTabSz="914123" eaLnBrk="1" fontAlgn="auto" hangingPunct="1">
              <a:spcBef>
                <a:spcPts val="0"/>
              </a:spcBef>
              <a:spcAft>
                <a:spcPts val="0"/>
              </a:spcAft>
              <a:defRPr/>
            </a:pPr>
            <a:endParaRPr lang="it-IT" sz="1400" kern="0" dirty="0">
              <a:latin typeface="Century Gothic" panose="020B0502020202020204" pitchFamily="34" charset="0"/>
              <a:ea typeface="ＭＳ Ｐゴシック" charset="-128"/>
              <a:sym typeface="Wingdings" pitchFamily="2" charset="2"/>
            </a:endParaRPr>
          </a:p>
          <a:p>
            <a:pPr algn="just" defTabSz="914123" eaLnBrk="1" fontAlgn="auto" hangingPunct="1">
              <a:spcBef>
                <a:spcPts val="0"/>
              </a:spcBef>
              <a:spcAft>
                <a:spcPts val="0"/>
              </a:spcAft>
              <a:defRPr/>
            </a:pPr>
            <a:endParaRPr lang="it-IT" sz="1400" kern="0" dirty="0">
              <a:latin typeface="Century Gothic" panose="020B0502020202020204" pitchFamily="34" charset="0"/>
              <a:ea typeface="ＭＳ Ｐゴシック" charset="-128"/>
              <a:sym typeface="Wingdings" pitchFamily="2" charset="2"/>
            </a:endParaRPr>
          </a:p>
          <a:p>
            <a:pPr algn="just" defTabSz="914123" eaLnBrk="1" fontAlgn="auto" hangingPunct="1">
              <a:spcBef>
                <a:spcPts val="0"/>
              </a:spcBef>
              <a:spcAft>
                <a:spcPts val="0"/>
              </a:spcAft>
              <a:defRPr/>
            </a:pPr>
            <a:endParaRPr lang="it-IT" sz="1400" kern="0" dirty="0">
              <a:latin typeface="Century Gothic" panose="020B0502020202020204" pitchFamily="34" charset="0"/>
              <a:ea typeface="ＭＳ Ｐゴシック" charset="-128"/>
              <a:sym typeface="Wingdings" pitchFamily="2" charset="2"/>
            </a:endParaRPr>
          </a:p>
          <a:p>
            <a:pPr algn="just" defTabSz="914123" eaLnBrk="1" fontAlgn="auto" hangingPunct="1">
              <a:spcBef>
                <a:spcPts val="0"/>
              </a:spcBef>
              <a:spcAft>
                <a:spcPts val="0"/>
              </a:spcAft>
              <a:defRPr/>
            </a:pPr>
            <a:endParaRPr lang="it-IT" sz="1400" kern="0" dirty="0">
              <a:latin typeface="Century Gothic" panose="020B0502020202020204" pitchFamily="34" charset="0"/>
              <a:ea typeface="ＭＳ Ｐゴシック" charset="-128"/>
              <a:sym typeface="Wingdings" pitchFamily="2" charset="2"/>
            </a:endParaRPr>
          </a:p>
          <a:p>
            <a:pPr algn="just" defTabSz="914123" eaLnBrk="1" fontAlgn="auto" hangingPunct="1">
              <a:spcBef>
                <a:spcPts val="0"/>
              </a:spcBef>
              <a:spcAft>
                <a:spcPts val="0"/>
              </a:spcAft>
              <a:defRPr/>
            </a:pPr>
            <a:endParaRPr lang="it-IT" sz="1400" kern="0" dirty="0">
              <a:solidFill>
                <a:srgbClr val="FF0000"/>
              </a:solidFill>
              <a:latin typeface="Century Gothic" panose="020B0502020202020204" pitchFamily="34" charset="0"/>
              <a:ea typeface="ＭＳ Ｐゴシック" charset="-128"/>
              <a:sym typeface="Wingdings" pitchFamily="2" charset="2"/>
            </a:endParaRPr>
          </a:p>
        </p:txBody>
      </p:sp>
      <p:sp>
        <p:nvSpPr>
          <p:cNvPr id="2" name="Rounded Rectangle 1">
            <a:extLst>
              <a:ext uri="{FF2B5EF4-FFF2-40B4-BE49-F238E27FC236}">
                <a16:creationId xmlns:a16="http://schemas.microsoft.com/office/drawing/2014/main" id="{0A3E2F2D-5289-4242-E5DB-60B0330FF1A1}"/>
              </a:ext>
            </a:extLst>
          </p:cNvPr>
          <p:cNvSpPr/>
          <p:nvPr/>
        </p:nvSpPr>
        <p:spPr bwMode="auto">
          <a:xfrm>
            <a:off x="504825" y="2749550"/>
            <a:ext cx="5400675" cy="3756025"/>
          </a:xfrm>
          <a:prstGeom prst="roundRect">
            <a:avLst/>
          </a:prstGeom>
          <a:solidFill>
            <a:srgbClr val="FFF2C9"/>
          </a:solidFill>
          <a:ln w="9525" cap="flat" cmpd="sng" algn="ctr">
            <a:noFill/>
            <a:prstDash val="solid"/>
            <a:round/>
            <a:headEnd type="none" w="med" len="med"/>
            <a:tailEnd type="none" w="med" len="med"/>
          </a:ln>
          <a:effectLst/>
        </p:spPr>
        <p:txBody>
          <a:bodyPr/>
          <a:lstStyle/>
          <a:p>
            <a:pPr defTabSz="800100" eaLnBrk="1" fontAlgn="auto" hangingPunct="1">
              <a:spcBef>
                <a:spcPts val="600"/>
              </a:spcBef>
              <a:spcAft>
                <a:spcPts val="600"/>
              </a:spcAft>
              <a:defRPr/>
            </a:pPr>
            <a:r>
              <a:rPr lang="it-IT" sz="1400" kern="0" dirty="0">
                <a:latin typeface="Century Gothic" panose="020B0502020202020204" pitchFamily="34" charset="0"/>
                <a:cs typeface="Helvetica" pitchFamily="34" charset="0"/>
              </a:rPr>
              <a:t>I criteri di valutazione dell’offerta tecnica valorizzeranno secondo le seguenti </a:t>
            </a:r>
            <a:r>
              <a:rPr lang="it-IT" sz="1400" b="1" kern="0" dirty="0">
                <a:latin typeface="Century Gothic" panose="020B0502020202020204" pitchFamily="34" charset="0"/>
                <a:cs typeface="Helvetica" pitchFamily="34" charset="0"/>
              </a:rPr>
              <a:t>macro-categorie</a:t>
            </a:r>
            <a:r>
              <a:rPr lang="it-IT" sz="1400" kern="0" dirty="0">
                <a:latin typeface="Century Gothic" panose="020B0502020202020204" pitchFamily="34" charset="0"/>
                <a:cs typeface="Helvetica" pitchFamily="34" charset="0"/>
              </a:rPr>
              <a:t>:</a:t>
            </a:r>
          </a:p>
          <a:p>
            <a:pPr marL="84138" indent="-84138" defTabSz="800100" eaLnBrk="1" fontAlgn="auto" hangingPunct="1">
              <a:spcBef>
                <a:spcPts val="600"/>
              </a:spcBef>
              <a:spcAft>
                <a:spcPts val="600"/>
              </a:spcAft>
              <a:buFont typeface="Courier New" panose="02070309020205020404" pitchFamily="49" charset="0"/>
              <a:buChar char="o"/>
              <a:defRPr/>
            </a:pPr>
            <a:r>
              <a:rPr lang="it-IT" sz="1400" kern="0" dirty="0">
                <a:latin typeface="Century Gothic" panose="020B0502020202020204" pitchFamily="34" charset="0"/>
                <a:cs typeface="Helvetica" pitchFamily="34" charset="0"/>
              </a:rPr>
              <a:t> </a:t>
            </a:r>
            <a:r>
              <a:rPr lang="it-IT" sz="1400" b="1" kern="0" dirty="0">
                <a:latin typeface="Century Gothic" panose="020B0502020202020204" pitchFamily="34" charset="0"/>
                <a:cs typeface="Helvetica" pitchFamily="34" charset="0"/>
              </a:rPr>
              <a:t>Qualità dei prodotti offerti </a:t>
            </a:r>
            <a:r>
              <a:rPr lang="it-IT" sz="1400" kern="0" dirty="0">
                <a:latin typeface="Century Gothic" panose="020B0502020202020204" pitchFamily="34" charset="0"/>
                <a:cs typeface="Helvetica" pitchFamily="34" charset="0"/>
              </a:rPr>
              <a:t>(15 punti – 19%)</a:t>
            </a:r>
          </a:p>
          <a:p>
            <a:pPr marL="84138" indent="-84138" defTabSz="800100" eaLnBrk="1" fontAlgn="auto" hangingPunct="1">
              <a:spcBef>
                <a:spcPts val="600"/>
              </a:spcBef>
              <a:spcAft>
                <a:spcPts val="600"/>
              </a:spcAft>
              <a:buFont typeface="Courier New" panose="02070309020205020404" pitchFamily="49" charset="0"/>
              <a:buChar char="o"/>
              <a:defRPr/>
            </a:pPr>
            <a:r>
              <a:rPr lang="it-IT" sz="1400" b="1" kern="0" dirty="0">
                <a:latin typeface="Century Gothic" panose="020B0502020202020204" pitchFamily="34" charset="0"/>
                <a:cs typeface="Helvetica" pitchFamily="34" charset="0"/>
              </a:rPr>
              <a:t> Organizzazione servizio </a:t>
            </a:r>
            <a:r>
              <a:rPr lang="it-IT" sz="1400" kern="0" dirty="0">
                <a:latin typeface="Century Gothic" panose="020B0502020202020204" pitchFamily="34" charset="0"/>
                <a:cs typeface="Helvetica" pitchFamily="34" charset="0"/>
              </a:rPr>
              <a:t>(15 punti – 19%)</a:t>
            </a:r>
          </a:p>
          <a:p>
            <a:pPr marL="84138" indent="-84138" defTabSz="800100" eaLnBrk="1" fontAlgn="auto" hangingPunct="1">
              <a:spcBef>
                <a:spcPts val="600"/>
              </a:spcBef>
              <a:spcAft>
                <a:spcPts val="600"/>
              </a:spcAft>
              <a:buFont typeface="Courier New" panose="02070309020205020404" pitchFamily="49" charset="0"/>
              <a:buChar char="o"/>
              <a:defRPr/>
            </a:pPr>
            <a:r>
              <a:rPr lang="it-IT" sz="1400" b="1" kern="0" dirty="0">
                <a:latin typeface="Century Gothic" panose="020B0502020202020204" pitchFamily="34" charset="0"/>
                <a:cs typeface="Helvetica" pitchFamily="34" charset="0"/>
              </a:rPr>
              <a:t> Sistema di tracciabilità </a:t>
            </a:r>
            <a:r>
              <a:rPr lang="it-IT" sz="1400" kern="0" dirty="0">
                <a:latin typeface="Century Gothic" panose="020B0502020202020204" pitchFamily="34" charset="0"/>
                <a:cs typeface="Helvetica" pitchFamily="34" charset="0"/>
              </a:rPr>
              <a:t>(8 punti – 10%)</a:t>
            </a:r>
          </a:p>
          <a:p>
            <a:pPr marL="84138" indent="-84138" defTabSz="800100" eaLnBrk="1" fontAlgn="auto" hangingPunct="1">
              <a:spcBef>
                <a:spcPts val="600"/>
              </a:spcBef>
              <a:spcAft>
                <a:spcPts val="600"/>
              </a:spcAft>
              <a:buFont typeface="Courier New" panose="02070309020205020404" pitchFamily="49" charset="0"/>
              <a:buChar char="o"/>
              <a:defRPr/>
            </a:pPr>
            <a:r>
              <a:rPr lang="it-IT" sz="1400" kern="0" dirty="0">
                <a:latin typeface="Century Gothic" panose="020B0502020202020204" pitchFamily="34" charset="0"/>
                <a:cs typeface="Helvetica" pitchFamily="34" charset="0"/>
              </a:rPr>
              <a:t> </a:t>
            </a:r>
            <a:r>
              <a:rPr lang="it-IT" sz="1400" b="1" kern="0" dirty="0">
                <a:latin typeface="Century Gothic" panose="020B0502020202020204" pitchFamily="34" charset="0"/>
                <a:cs typeface="Helvetica" pitchFamily="34" charset="0"/>
              </a:rPr>
              <a:t>Sistema automatizzato </a:t>
            </a:r>
            <a:r>
              <a:rPr lang="it-IT" sz="1400" kern="0" dirty="0">
                <a:latin typeface="Century Gothic" panose="020B0502020202020204" pitchFamily="34" charset="0"/>
                <a:cs typeface="Helvetica" pitchFamily="34" charset="0"/>
              </a:rPr>
              <a:t>di distribuzione delle divise (15 punti – 19%)</a:t>
            </a:r>
          </a:p>
          <a:p>
            <a:pPr marL="84138" indent="-84138" defTabSz="800100" eaLnBrk="1" fontAlgn="auto" hangingPunct="1">
              <a:spcBef>
                <a:spcPts val="600"/>
              </a:spcBef>
              <a:spcAft>
                <a:spcPts val="600"/>
              </a:spcAft>
              <a:buFont typeface="Courier New" panose="02070309020205020404" pitchFamily="49" charset="0"/>
              <a:buChar char="o"/>
              <a:defRPr/>
            </a:pPr>
            <a:r>
              <a:rPr lang="it-IT" sz="1400" b="1" kern="0" dirty="0">
                <a:latin typeface="Century Gothic" panose="020B0502020202020204" pitchFamily="34" charset="0"/>
                <a:cs typeface="Helvetica" pitchFamily="34" charset="0"/>
              </a:rPr>
              <a:t> Sostenibilità ambientale </a:t>
            </a:r>
            <a:r>
              <a:rPr lang="it-IT" sz="1400" kern="0" dirty="0">
                <a:latin typeface="Century Gothic" panose="020B0502020202020204" pitchFamily="34" charset="0"/>
                <a:cs typeface="Helvetica" pitchFamily="34" charset="0"/>
              </a:rPr>
              <a:t>(22 punti – 28%)</a:t>
            </a:r>
          </a:p>
          <a:p>
            <a:pPr marL="84138" indent="-84138" defTabSz="800100" eaLnBrk="1" fontAlgn="auto" hangingPunct="1">
              <a:spcBef>
                <a:spcPts val="600"/>
              </a:spcBef>
              <a:spcAft>
                <a:spcPts val="600"/>
              </a:spcAft>
              <a:buFont typeface="Courier New" panose="02070309020205020404" pitchFamily="49" charset="0"/>
              <a:buChar char="o"/>
              <a:defRPr/>
            </a:pPr>
            <a:r>
              <a:rPr lang="it-IT" sz="1400" kern="0" dirty="0">
                <a:latin typeface="Century Gothic" panose="020B0502020202020204" pitchFamily="34" charset="0"/>
                <a:cs typeface="Helvetica" pitchFamily="34" charset="0"/>
              </a:rPr>
              <a:t> </a:t>
            </a:r>
            <a:r>
              <a:rPr lang="it-IT" sz="1400" b="1" kern="0" dirty="0">
                <a:latin typeface="Century Gothic" panose="020B0502020202020204" pitchFamily="34" charset="0"/>
                <a:cs typeface="Helvetica" pitchFamily="34" charset="0"/>
              </a:rPr>
              <a:t>Sostenibilità sociale </a:t>
            </a:r>
            <a:r>
              <a:rPr lang="it-IT" sz="1400" kern="0" dirty="0">
                <a:latin typeface="Century Gothic" panose="020B0502020202020204" pitchFamily="34" charset="0"/>
                <a:cs typeface="Helvetica" pitchFamily="34" charset="0"/>
              </a:rPr>
              <a:t>(5 punti – 6%)</a:t>
            </a:r>
          </a:p>
          <a:p>
            <a:pPr defTabSz="800100" eaLnBrk="1" fontAlgn="auto" hangingPunct="1">
              <a:spcBef>
                <a:spcPts val="600"/>
              </a:spcBef>
              <a:spcAft>
                <a:spcPts val="600"/>
              </a:spcAft>
              <a:defRPr/>
            </a:pPr>
            <a:r>
              <a:rPr lang="it-IT" sz="1400" kern="0" dirty="0">
                <a:latin typeface="Century Gothic" panose="020B0502020202020204" pitchFamily="34" charset="0"/>
                <a:cs typeface="Helvetica" pitchFamily="34" charset="0"/>
              </a:rPr>
              <a:t>Ai sensi dell’art. 95, comma 8, del Codice, è prevista una </a:t>
            </a:r>
            <a:r>
              <a:rPr lang="it-IT" sz="1400" b="1" kern="0" dirty="0">
                <a:latin typeface="Century Gothic" panose="020B0502020202020204" pitchFamily="34" charset="0"/>
                <a:cs typeface="Helvetica" pitchFamily="34" charset="0"/>
              </a:rPr>
              <a:t>soglia minima di sbarramento pari a 41 punti </a:t>
            </a:r>
            <a:r>
              <a:rPr lang="it-IT" sz="1400" kern="0" dirty="0">
                <a:latin typeface="Century Gothic" panose="020B0502020202020204" pitchFamily="34" charset="0"/>
                <a:cs typeface="Helvetica" pitchFamily="34" charset="0"/>
              </a:rPr>
              <a:t>su 80.</a:t>
            </a:r>
          </a:p>
          <a:p>
            <a:pPr marL="273050" defTabSz="800100" eaLnBrk="1" fontAlgn="auto" hangingPunct="1">
              <a:spcBef>
                <a:spcPts val="600"/>
              </a:spcBef>
              <a:spcAft>
                <a:spcPts val="600"/>
              </a:spcAft>
              <a:defRPr/>
            </a:pPr>
            <a:endParaRPr lang="it-IT" sz="1400" kern="0" dirty="0">
              <a:latin typeface="Century Gothic" panose="020B0502020202020204" pitchFamily="34" charset="0"/>
              <a:cs typeface="Helvetica" pitchFamily="34" charset="0"/>
            </a:endParaRPr>
          </a:p>
        </p:txBody>
      </p:sp>
      <p:sp>
        <p:nvSpPr>
          <p:cNvPr id="39940" name="Slide Number Placeholder 1">
            <a:extLst>
              <a:ext uri="{FF2B5EF4-FFF2-40B4-BE49-F238E27FC236}">
                <a16:creationId xmlns:a16="http://schemas.microsoft.com/office/drawing/2014/main" id="{AF0B07F4-BDC9-B739-093F-525407D488C2}"/>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CC0000"/>
              </a:buClr>
              <a:buChar char="•"/>
              <a:defRPr sz="2000">
                <a:solidFill>
                  <a:schemeClr val="tx1"/>
                </a:solidFill>
                <a:latin typeface="Century Gothic" panose="020B0502020202020204" pitchFamily="34" charset="0"/>
              </a:defRPr>
            </a:lvl1pPr>
            <a:lvl2pPr marL="742950" indent="-285750">
              <a:spcBef>
                <a:spcPct val="20000"/>
              </a:spcBef>
              <a:buClr>
                <a:srgbClr val="CC0000"/>
              </a:buClr>
              <a:buSzPct val="55000"/>
              <a:buFont typeface="Wingdings" panose="05000000000000000000" pitchFamily="2" charset="2"/>
              <a:buChar char="¡"/>
              <a:defRPr sz="2000">
                <a:solidFill>
                  <a:schemeClr val="tx1"/>
                </a:solidFill>
                <a:latin typeface="Century Gothic" panose="020B0502020202020204" pitchFamily="34" charset="0"/>
              </a:defRPr>
            </a:lvl2pPr>
            <a:lvl3pPr marL="1143000" indent="-228600">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3pPr>
            <a:lvl4pPr marL="1600200" indent="-228600">
              <a:spcBef>
                <a:spcPct val="20000"/>
              </a:spcBef>
              <a:buClr>
                <a:srgbClr val="CC0000"/>
              </a:buClr>
              <a:buSzPct val="70000"/>
              <a:buFont typeface="Wingdings" panose="05000000000000000000" pitchFamily="2" charset="2"/>
              <a:buChar char="n"/>
              <a:defRPr sz="1900">
                <a:solidFill>
                  <a:schemeClr val="tx1"/>
                </a:solidFill>
                <a:latin typeface="Trebuchet MS" panose="020B0603020202020204" pitchFamily="34" charset="0"/>
              </a:defRPr>
            </a:lvl4pPr>
            <a:lvl5pPr marL="2057400" indent="-228600">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5pPr>
            <a:lvl6pPr marL="25146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6pPr>
            <a:lvl7pPr marL="29718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7pPr>
            <a:lvl8pPr marL="34290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8pPr>
            <a:lvl9pPr marL="38862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9pPr>
          </a:lstStyle>
          <a:p>
            <a:pPr>
              <a:spcBef>
                <a:spcPct val="0"/>
              </a:spcBef>
              <a:buFont typeface="Wingdings" panose="05000000000000000000" pitchFamily="2" charset="2"/>
              <a:buNone/>
            </a:pPr>
            <a:fld id="{ABFF8CDA-C3D0-4580-BE0D-4D774B9631C2}" type="slidenum">
              <a:rPr lang="it-IT" altLang="it-IT" sz="1200" smtClean="0">
                <a:solidFill>
                  <a:srgbClr val="336600"/>
                </a:solidFill>
                <a:latin typeface="Tahoma" panose="020B0604030504040204" pitchFamily="34" charset="0"/>
                <a:ea typeface="ＭＳ Ｐゴシック" panose="020B0600070205080204" pitchFamily="34" charset="-128"/>
              </a:rPr>
              <a:pPr>
                <a:spcBef>
                  <a:spcPct val="0"/>
                </a:spcBef>
                <a:buFont typeface="Wingdings" panose="05000000000000000000" pitchFamily="2" charset="2"/>
                <a:buNone/>
              </a:pPr>
              <a:t>22</a:t>
            </a:fld>
            <a:endParaRPr lang="it-IT" altLang="it-IT" sz="1200">
              <a:solidFill>
                <a:srgbClr val="336600"/>
              </a:solidFill>
              <a:latin typeface="Tahoma" panose="020B0604030504040204" pitchFamily="34" charset="0"/>
              <a:ea typeface="ＭＳ Ｐゴシック" panose="020B0600070205080204" pitchFamily="34" charset="-128"/>
            </a:endParaRPr>
          </a:p>
        </p:txBody>
      </p:sp>
      <p:sp>
        <p:nvSpPr>
          <p:cNvPr id="27" name="Rectangle 26">
            <a:extLst>
              <a:ext uri="{FF2B5EF4-FFF2-40B4-BE49-F238E27FC236}">
                <a16:creationId xmlns:a16="http://schemas.microsoft.com/office/drawing/2014/main" id="{92EAECE0-5A38-672C-7A97-81B9BE456340}"/>
              </a:ext>
            </a:extLst>
          </p:cNvPr>
          <p:cNvSpPr/>
          <p:nvPr/>
        </p:nvSpPr>
        <p:spPr>
          <a:xfrm>
            <a:off x="504825" y="1173163"/>
            <a:ext cx="3600450" cy="900112"/>
          </a:xfrm>
          <a:prstGeom prst="rect">
            <a:avLst/>
          </a:prstGeom>
          <a:solidFill>
            <a:schemeClr val="accent5"/>
          </a:solidFill>
          <a:ln w="25400" cap="flat" cmpd="sng" algn="ctr">
            <a:solidFill>
              <a:schemeClr val="accent5"/>
            </a:solidFill>
            <a:prstDash val="solid"/>
          </a:ln>
          <a:effectLst/>
        </p:spPr>
        <p:txBody>
          <a:bodyPr lIns="36000" rIns="36000" anchor="ctr"/>
          <a:lstStyle/>
          <a:p>
            <a:pPr algn="ctr" defTabSz="800100" eaLnBrk="1" fontAlgn="auto" hangingPunct="1">
              <a:spcBef>
                <a:spcPts val="0"/>
              </a:spcBef>
              <a:spcAft>
                <a:spcPts val="0"/>
              </a:spcAft>
              <a:defRPr/>
            </a:pPr>
            <a:r>
              <a:rPr lang="it-IT" sz="1400" b="1" kern="0" dirty="0">
                <a:solidFill>
                  <a:prstClr val="white"/>
                </a:solidFill>
                <a:latin typeface="Century Gothic" panose="020B0502020202020204" pitchFamily="34" charset="0"/>
              </a:rPr>
              <a:t>Criterio di aggiudicazione </a:t>
            </a:r>
          </a:p>
        </p:txBody>
      </p:sp>
      <p:sp>
        <p:nvSpPr>
          <p:cNvPr id="36" name="Rectangle 35">
            <a:extLst>
              <a:ext uri="{FF2B5EF4-FFF2-40B4-BE49-F238E27FC236}">
                <a16:creationId xmlns:a16="http://schemas.microsoft.com/office/drawing/2014/main" id="{B433F8B6-A185-A678-55A2-73A5C2957241}"/>
              </a:ext>
            </a:extLst>
          </p:cNvPr>
          <p:cNvSpPr/>
          <p:nvPr/>
        </p:nvSpPr>
        <p:spPr>
          <a:xfrm>
            <a:off x="4181475" y="1173163"/>
            <a:ext cx="7413625" cy="900112"/>
          </a:xfrm>
          <a:prstGeom prst="rect">
            <a:avLst/>
          </a:prstGeom>
          <a:noFill/>
          <a:ln w="19050" cap="flat" cmpd="sng" algn="ctr">
            <a:solidFill>
              <a:schemeClr val="accent5"/>
            </a:solidFill>
            <a:prstDash val="dash"/>
          </a:ln>
          <a:effectLst/>
        </p:spPr>
        <p:txBody>
          <a:bodyPr lIns="91413" tIns="36000" rIns="91413" bIns="35990" anchor="ctr"/>
          <a:lstStyle/>
          <a:p>
            <a:pPr algn="just" defTabSz="799700" eaLnBrk="1" fontAlgn="auto" hangingPunct="1">
              <a:spcBef>
                <a:spcPts val="0"/>
              </a:spcBef>
              <a:spcAft>
                <a:spcPts val="0"/>
              </a:spcAft>
              <a:defRPr/>
            </a:pPr>
            <a:r>
              <a:rPr lang="it-IT" sz="1400" b="1" kern="0" dirty="0">
                <a:solidFill>
                  <a:srgbClr val="D4D4D6">
                    <a:lumMod val="50000"/>
                  </a:srgbClr>
                </a:solidFill>
                <a:latin typeface="Century Gothic" panose="020B0502020202020204" pitchFamily="34" charset="0"/>
                <a:cs typeface="Helvetica" pitchFamily="34" charset="0"/>
              </a:rPr>
              <a:t>Perseguire il corretto bilanciamento tra qualità e costi del servizio, valorizzando al contempo le offerte più sostenibili dal punto di vista ambientale</a:t>
            </a:r>
          </a:p>
        </p:txBody>
      </p:sp>
      <p:sp>
        <p:nvSpPr>
          <p:cNvPr id="29" name="Titolo 2">
            <a:extLst>
              <a:ext uri="{FF2B5EF4-FFF2-40B4-BE49-F238E27FC236}">
                <a16:creationId xmlns:a16="http://schemas.microsoft.com/office/drawing/2014/main" id="{3EDFE1A8-D29B-63D5-D2AA-54E1C1568A09}"/>
              </a:ext>
            </a:extLst>
          </p:cNvPr>
          <p:cNvSpPr txBox="1">
            <a:spLocks noChangeArrowheads="1"/>
          </p:cNvSpPr>
          <p:nvPr/>
        </p:nvSpPr>
        <p:spPr bwMode="auto">
          <a:xfrm>
            <a:off x="615950" y="107950"/>
            <a:ext cx="10979150" cy="428625"/>
          </a:xfrm>
          <a:prstGeom prst="rect">
            <a:avLst/>
          </a:prstGeom>
          <a:noFill/>
        </p:spPr>
        <p:txBody>
          <a:bodyPr/>
          <a:lstStyle>
            <a:lvl1pPr algn="l" rtl="0" eaLnBrk="0" fontAlgn="base" hangingPunct="0">
              <a:spcBef>
                <a:spcPct val="0"/>
              </a:spcBef>
              <a:spcAft>
                <a:spcPct val="0"/>
              </a:spcAft>
              <a:defRPr sz="2700" b="1">
                <a:solidFill>
                  <a:srgbClr val="006600"/>
                </a:solidFill>
                <a:latin typeface="+mj-lt"/>
                <a:ea typeface="+mj-ea"/>
                <a:cs typeface="+mj-cs"/>
              </a:defRPr>
            </a:lvl1pPr>
            <a:lvl2pPr algn="l" rtl="0" eaLnBrk="0" fontAlgn="base" hangingPunct="0">
              <a:spcBef>
                <a:spcPct val="0"/>
              </a:spcBef>
              <a:spcAft>
                <a:spcPct val="0"/>
              </a:spcAft>
              <a:defRPr sz="2700" b="1">
                <a:solidFill>
                  <a:srgbClr val="006600"/>
                </a:solidFill>
                <a:latin typeface="Arial" charset="0"/>
              </a:defRPr>
            </a:lvl2pPr>
            <a:lvl3pPr algn="l" rtl="0" eaLnBrk="0" fontAlgn="base" hangingPunct="0">
              <a:spcBef>
                <a:spcPct val="0"/>
              </a:spcBef>
              <a:spcAft>
                <a:spcPct val="0"/>
              </a:spcAft>
              <a:defRPr sz="2700" b="1">
                <a:solidFill>
                  <a:srgbClr val="006600"/>
                </a:solidFill>
                <a:latin typeface="Arial" charset="0"/>
              </a:defRPr>
            </a:lvl3pPr>
            <a:lvl4pPr algn="l" rtl="0" eaLnBrk="0" fontAlgn="base" hangingPunct="0">
              <a:spcBef>
                <a:spcPct val="0"/>
              </a:spcBef>
              <a:spcAft>
                <a:spcPct val="0"/>
              </a:spcAft>
              <a:defRPr sz="2700" b="1">
                <a:solidFill>
                  <a:srgbClr val="006600"/>
                </a:solidFill>
                <a:latin typeface="Arial" charset="0"/>
              </a:defRPr>
            </a:lvl4pPr>
            <a:lvl5pPr algn="l" rtl="0" eaLnBrk="0" fontAlgn="base" hangingPunct="0">
              <a:spcBef>
                <a:spcPct val="0"/>
              </a:spcBef>
              <a:spcAft>
                <a:spcPct val="0"/>
              </a:spcAft>
              <a:defRPr sz="2700" b="1">
                <a:solidFill>
                  <a:srgbClr val="006600"/>
                </a:solidFill>
                <a:latin typeface="Arial" charset="0"/>
              </a:defRPr>
            </a:lvl5pPr>
            <a:lvl6pPr marL="562722" algn="l" rtl="0" eaLnBrk="0" fontAlgn="base" hangingPunct="0">
              <a:spcBef>
                <a:spcPct val="0"/>
              </a:spcBef>
              <a:spcAft>
                <a:spcPct val="0"/>
              </a:spcAft>
              <a:defRPr sz="2708" b="1">
                <a:solidFill>
                  <a:srgbClr val="006600"/>
                </a:solidFill>
                <a:latin typeface="Arial" charset="0"/>
              </a:defRPr>
            </a:lvl6pPr>
            <a:lvl7pPr marL="1125444" algn="l" rtl="0" eaLnBrk="0" fontAlgn="base" hangingPunct="0">
              <a:spcBef>
                <a:spcPct val="0"/>
              </a:spcBef>
              <a:spcAft>
                <a:spcPct val="0"/>
              </a:spcAft>
              <a:defRPr sz="2708" b="1">
                <a:solidFill>
                  <a:srgbClr val="006600"/>
                </a:solidFill>
                <a:latin typeface="Arial" charset="0"/>
              </a:defRPr>
            </a:lvl7pPr>
            <a:lvl8pPr marL="1688165" algn="l" rtl="0" eaLnBrk="0" fontAlgn="base" hangingPunct="0">
              <a:spcBef>
                <a:spcPct val="0"/>
              </a:spcBef>
              <a:spcAft>
                <a:spcPct val="0"/>
              </a:spcAft>
              <a:defRPr sz="2708" b="1">
                <a:solidFill>
                  <a:srgbClr val="006600"/>
                </a:solidFill>
                <a:latin typeface="Arial" charset="0"/>
              </a:defRPr>
            </a:lvl8pPr>
            <a:lvl9pPr marL="2250887" algn="l" rtl="0" eaLnBrk="0" fontAlgn="base" hangingPunct="0">
              <a:spcBef>
                <a:spcPct val="0"/>
              </a:spcBef>
              <a:spcAft>
                <a:spcPct val="0"/>
              </a:spcAft>
              <a:defRPr sz="2708" b="1">
                <a:solidFill>
                  <a:srgbClr val="006600"/>
                </a:solidFill>
                <a:latin typeface="Arial" charset="0"/>
              </a:defRPr>
            </a:lvl9pPr>
          </a:lstStyle>
          <a:p>
            <a:pPr>
              <a:defRPr/>
            </a:pPr>
            <a:r>
              <a:rPr lang="it-IT" altLang="it-IT" sz="2800" kern="0" dirty="0">
                <a:solidFill>
                  <a:schemeClr val="bg1"/>
                </a:solidFill>
                <a:latin typeface="Century Gothic" panose="020B0502020202020204" pitchFamily="34" charset="0"/>
              </a:rPr>
              <a:t>STRATEGIA DI GARA (</a:t>
            </a:r>
            <a:r>
              <a:rPr lang="it-IT" altLang="it-IT" sz="2800" kern="0">
                <a:solidFill>
                  <a:schemeClr val="bg1"/>
                </a:solidFill>
                <a:latin typeface="Century Gothic" panose="020B0502020202020204" pitchFamily="34" charset="0"/>
              </a:rPr>
              <a:t>4/8</a:t>
            </a:r>
            <a:r>
              <a:rPr lang="it-IT" altLang="it-IT" sz="2800" kern="0" dirty="0">
                <a:solidFill>
                  <a:schemeClr val="bg1"/>
                </a:solidFill>
                <a:latin typeface="Century Gothic" panose="020B0502020202020204" pitchFamily="34" charset="0"/>
              </a:rPr>
              <a:t>)</a:t>
            </a:r>
          </a:p>
        </p:txBody>
      </p:sp>
      <p:sp>
        <p:nvSpPr>
          <p:cNvPr id="39944" name="TextBox 23">
            <a:extLst>
              <a:ext uri="{FF2B5EF4-FFF2-40B4-BE49-F238E27FC236}">
                <a16:creationId xmlns:a16="http://schemas.microsoft.com/office/drawing/2014/main" id="{2F8221CB-2189-6941-AA3A-CF024AB05FBB}"/>
              </a:ext>
            </a:extLst>
          </p:cNvPr>
          <p:cNvSpPr txBox="1">
            <a:spLocks noChangeArrowheads="1"/>
          </p:cNvSpPr>
          <p:nvPr/>
        </p:nvSpPr>
        <p:spPr bwMode="auto">
          <a:xfrm>
            <a:off x="1250950" y="2716213"/>
            <a:ext cx="359886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2" rIns="91422" bIns="45712">
            <a:spAutoFit/>
          </a:bodyPr>
          <a:lstStyle>
            <a:lvl1pPr defTabSz="798513">
              <a:defRPr sz="1000">
                <a:solidFill>
                  <a:schemeClr val="tx1"/>
                </a:solidFill>
                <a:latin typeface="Arial" panose="020B0604020202020204" pitchFamily="34" charset="0"/>
              </a:defRPr>
            </a:lvl1pPr>
            <a:lvl2pPr marL="742950" indent="-285750" defTabSz="798513">
              <a:defRPr sz="1000">
                <a:solidFill>
                  <a:schemeClr val="tx1"/>
                </a:solidFill>
                <a:latin typeface="Arial" panose="020B0604020202020204" pitchFamily="34" charset="0"/>
              </a:defRPr>
            </a:lvl2pPr>
            <a:lvl3pPr marL="1143000" indent="-228600" defTabSz="798513">
              <a:defRPr sz="1000">
                <a:solidFill>
                  <a:schemeClr val="tx1"/>
                </a:solidFill>
                <a:latin typeface="Arial" panose="020B0604020202020204" pitchFamily="34" charset="0"/>
              </a:defRPr>
            </a:lvl3pPr>
            <a:lvl4pPr marL="1600200" indent="-228600" defTabSz="798513">
              <a:defRPr sz="1000">
                <a:solidFill>
                  <a:schemeClr val="tx1"/>
                </a:solidFill>
                <a:latin typeface="Arial" panose="020B0604020202020204" pitchFamily="34" charset="0"/>
              </a:defRPr>
            </a:lvl4pPr>
            <a:lvl5pPr marL="2057400" indent="-228600" defTabSz="798513">
              <a:defRPr sz="1000">
                <a:solidFill>
                  <a:schemeClr val="tx1"/>
                </a:solidFill>
                <a:latin typeface="Arial" panose="020B0604020202020204" pitchFamily="34" charset="0"/>
              </a:defRPr>
            </a:lvl5pPr>
            <a:lvl6pPr marL="2514600" indent="-228600" defTabSz="798513" eaLnBrk="0" fontAlgn="base" hangingPunct="0">
              <a:spcBef>
                <a:spcPct val="0"/>
              </a:spcBef>
              <a:spcAft>
                <a:spcPct val="0"/>
              </a:spcAft>
              <a:defRPr sz="1000">
                <a:solidFill>
                  <a:schemeClr val="tx1"/>
                </a:solidFill>
                <a:latin typeface="Arial" panose="020B0604020202020204" pitchFamily="34" charset="0"/>
              </a:defRPr>
            </a:lvl6pPr>
            <a:lvl7pPr marL="2971800" indent="-228600" defTabSz="798513" eaLnBrk="0" fontAlgn="base" hangingPunct="0">
              <a:spcBef>
                <a:spcPct val="0"/>
              </a:spcBef>
              <a:spcAft>
                <a:spcPct val="0"/>
              </a:spcAft>
              <a:defRPr sz="1000">
                <a:solidFill>
                  <a:schemeClr val="tx1"/>
                </a:solidFill>
                <a:latin typeface="Arial" panose="020B0604020202020204" pitchFamily="34" charset="0"/>
              </a:defRPr>
            </a:lvl7pPr>
            <a:lvl8pPr marL="3429000" indent="-228600" defTabSz="798513" eaLnBrk="0" fontAlgn="base" hangingPunct="0">
              <a:spcBef>
                <a:spcPct val="0"/>
              </a:spcBef>
              <a:spcAft>
                <a:spcPct val="0"/>
              </a:spcAft>
              <a:defRPr sz="1000">
                <a:solidFill>
                  <a:schemeClr val="tx1"/>
                </a:solidFill>
                <a:latin typeface="Arial" panose="020B0604020202020204" pitchFamily="34" charset="0"/>
              </a:defRPr>
            </a:lvl8pPr>
            <a:lvl9pPr marL="3886200" indent="-228600" defTabSz="798513" eaLnBrk="0" fontAlgn="base" hangingPunct="0">
              <a:spcBef>
                <a:spcPct val="0"/>
              </a:spcBef>
              <a:spcAft>
                <a:spcPct val="0"/>
              </a:spcAft>
              <a:defRPr sz="1000">
                <a:solidFill>
                  <a:schemeClr val="tx1"/>
                </a:solidFill>
                <a:latin typeface="Arial" panose="020B0604020202020204" pitchFamily="34" charset="0"/>
              </a:defRPr>
            </a:lvl9pPr>
          </a:lstStyle>
          <a:p>
            <a:pPr algn="ctr" eaLnBrk="1" hangingPunct="1"/>
            <a:r>
              <a:rPr lang="it-IT" altLang="it-IT" sz="1400" b="1">
                <a:solidFill>
                  <a:srgbClr val="262626"/>
                </a:solidFill>
                <a:latin typeface="Segoe Print" panose="02000600000000000000" pitchFamily="2" charset="0"/>
                <a:cs typeface="Arial" panose="020B0604020202020204" pitchFamily="34" charset="0"/>
              </a:rPr>
              <a:t>Punteggio tecnico</a:t>
            </a:r>
          </a:p>
        </p:txBody>
      </p:sp>
      <p:sp>
        <p:nvSpPr>
          <p:cNvPr id="39945" name="TextBox 23">
            <a:extLst>
              <a:ext uri="{FF2B5EF4-FFF2-40B4-BE49-F238E27FC236}">
                <a16:creationId xmlns:a16="http://schemas.microsoft.com/office/drawing/2014/main" id="{5741D807-D2CC-EE9D-FF3B-2B73DE9EDCE4}"/>
              </a:ext>
            </a:extLst>
          </p:cNvPr>
          <p:cNvSpPr txBox="1">
            <a:spLocks noChangeArrowheads="1"/>
          </p:cNvSpPr>
          <p:nvPr/>
        </p:nvSpPr>
        <p:spPr bwMode="auto">
          <a:xfrm>
            <a:off x="7115175" y="2705100"/>
            <a:ext cx="36004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2" rIns="91422" bIns="45712">
            <a:spAutoFit/>
          </a:bodyPr>
          <a:lstStyle>
            <a:lvl1pPr defTabSz="798513">
              <a:defRPr sz="1000">
                <a:solidFill>
                  <a:schemeClr val="tx1"/>
                </a:solidFill>
                <a:latin typeface="Arial" panose="020B0604020202020204" pitchFamily="34" charset="0"/>
              </a:defRPr>
            </a:lvl1pPr>
            <a:lvl2pPr marL="742950" indent="-285750" defTabSz="798513">
              <a:defRPr sz="1000">
                <a:solidFill>
                  <a:schemeClr val="tx1"/>
                </a:solidFill>
                <a:latin typeface="Arial" panose="020B0604020202020204" pitchFamily="34" charset="0"/>
              </a:defRPr>
            </a:lvl2pPr>
            <a:lvl3pPr marL="1143000" indent="-228600" defTabSz="798513">
              <a:defRPr sz="1000">
                <a:solidFill>
                  <a:schemeClr val="tx1"/>
                </a:solidFill>
                <a:latin typeface="Arial" panose="020B0604020202020204" pitchFamily="34" charset="0"/>
              </a:defRPr>
            </a:lvl3pPr>
            <a:lvl4pPr marL="1600200" indent="-228600" defTabSz="798513">
              <a:defRPr sz="1000">
                <a:solidFill>
                  <a:schemeClr val="tx1"/>
                </a:solidFill>
                <a:latin typeface="Arial" panose="020B0604020202020204" pitchFamily="34" charset="0"/>
              </a:defRPr>
            </a:lvl4pPr>
            <a:lvl5pPr marL="2057400" indent="-228600" defTabSz="798513">
              <a:defRPr sz="1000">
                <a:solidFill>
                  <a:schemeClr val="tx1"/>
                </a:solidFill>
                <a:latin typeface="Arial" panose="020B0604020202020204" pitchFamily="34" charset="0"/>
              </a:defRPr>
            </a:lvl5pPr>
            <a:lvl6pPr marL="2514600" indent="-228600" defTabSz="798513" eaLnBrk="0" fontAlgn="base" hangingPunct="0">
              <a:spcBef>
                <a:spcPct val="0"/>
              </a:spcBef>
              <a:spcAft>
                <a:spcPct val="0"/>
              </a:spcAft>
              <a:defRPr sz="1000">
                <a:solidFill>
                  <a:schemeClr val="tx1"/>
                </a:solidFill>
                <a:latin typeface="Arial" panose="020B0604020202020204" pitchFamily="34" charset="0"/>
              </a:defRPr>
            </a:lvl6pPr>
            <a:lvl7pPr marL="2971800" indent="-228600" defTabSz="798513" eaLnBrk="0" fontAlgn="base" hangingPunct="0">
              <a:spcBef>
                <a:spcPct val="0"/>
              </a:spcBef>
              <a:spcAft>
                <a:spcPct val="0"/>
              </a:spcAft>
              <a:defRPr sz="1000">
                <a:solidFill>
                  <a:schemeClr val="tx1"/>
                </a:solidFill>
                <a:latin typeface="Arial" panose="020B0604020202020204" pitchFamily="34" charset="0"/>
              </a:defRPr>
            </a:lvl7pPr>
            <a:lvl8pPr marL="3429000" indent="-228600" defTabSz="798513" eaLnBrk="0" fontAlgn="base" hangingPunct="0">
              <a:spcBef>
                <a:spcPct val="0"/>
              </a:spcBef>
              <a:spcAft>
                <a:spcPct val="0"/>
              </a:spcAft>
              <a:defRPr sz="1000">
                <a:solidFill>
                  <a:schemeClr val="tx1"/>
                </a:solidFill>
                <a:latin typeface="Arial" panose="020B0604020202020204" pitchFamily="34" charset="0"/>
              </a:defRPr>
            </a:lvl8pPr>
            <a:lvl9pPr marL="3886200" indent="-228600" defTabSz="798513" eaLnBrk="0" fontAlgn="base" hangingPunct="0">
              <a:spcBef>
                <a:spcPct val="0"/>
              </a:spcBef>
              <a:spcAft>
                <a:spcPct val="0"/>
              </a:spcAft>
              <a:defRPr sz="1000">
                <a:solidFill>
                  <a:schemeClr val="tx1"/>
                </a:solidFill>
                <a:latin typeface="Arial" panose="020B0604020202020204" pitchFamily="34" charset="0"/>
              </a:defRPr>
            </a:lvl9pPr>
          </a:lstStyle>
          <a:p>
            <a:pPr algn="ctr" eaLnBrk="1" hangingPunct="1"/>
            <a:r>
              <a:rPr lang="it-IT" altLang="it-IT" sz="1400" b="1">
                <a:solidFill>
                  <a:srgbClr val="262626"/>
                </a:solidFill>
                <a:latin typeface="Segoe Print" panose="02000600000000000000" pitchFamily="2" charset="0"/>
                <a:cs typeface="Arial" panose="020B0604020202020204" pitchFamily="34" charset="0"/>
              </a:rPr>
              <a:t>Punteggio economico</a:t>
            </a:r>
          </a:p>
        </p:txBody>
      </p:sp>
      <p:sp>
        <p:nvSpPr>
          <p:cNvPr id="23" name="Segnaposto contenuto 5">
            <a:extLst>
              <a:ext uri="{FF2B5EF4-FFF2-40B4-BE49-F238E27FC236}">
                <a16:creationId xmlns:a16="http://schemas.microsoft.com/office/drawing/2014/main" id="{D8B56681-F2F9-75B5-6EE7-13795EA467FB}"/>
              </a:ext>
            </a:extLst>
          </p:cNvPr>
          <p:cNvSpPr txBox="1">
            <a:spLocks noChangeArrowheads="1"/>
          </p:cNvSpPr>
          <p:nvPr/>
        </p:nvSpPr>
        <p:spPr>
          <a:xfrm>
            <a:off x="496888" y="2122488"/>
            <a:ext cx="11074400" cy="565150"/>
          </a:xfrm>
          <a:prstGeom prst="rect">
            <a:avLst/>
          </a:prstGeom>
        </p:spPr>
        <p:txBody>
          <a:bodyPr/>
          <a:lstStyle>
            <a:lvl1pPr marL="220663" indent="-220663" algn="l" rtl="0" eaLnBrk="0" fontAlgn="base" hangingPunct="0">
              <a:spcBef>
                <a:spcPct val="20000"/>
              </a:spcBef>
              <a:spcAft>
                <a:spcPct val="0"/>
              </a:spcAft>
              <a:buClr>
                <a:srgbClr val="CC0000"/>
              </a:buClr>
              <a:buChar char="•"/>
              <a:defRPr sz="2000">
                <a:solidFill>
                  <a:schemeClr val="tx1"/>
                </a:solidFill>
                <a:latin typeface="Century Gothic" panose="020B0502020202020204" pitchFamily="34" charset="0"/>
                <a:ea typeface="+mn-ea"/>
                <a:cs typeface="+mn-cs"/>
              </a:defRPr>
            </a:lvl1pPr>
            <a:lvl2pPr marL="663575" indent="-222250" algn="l" rtl="0" eaLnBrk="0" fontAlgn="base" hangingPunct="0">
              <a:spcBef>
                <a:spcPct val="20000"/>
              </a:spcBef>
              <a:spcAft>
                <a:spcPct val="0"/>
              </a:spcAft>
              <a:buClr>
                <a:srgbClr val="CC0000"/>
              </a:buClr>
              <a:buSzPct val="55000"/>
              <a:buFont typeface="Wingdings" panose="05000000000000000000" pitchFamily="2" charset="2"/>
              <a:buChar char="¡"/>
              <a:defRPr sz="2000">
                <a:solidFill>
                  <a:schemeClr val="tx1"/>
                </a:solidFill>
                <a:latin typeface="Century Gothic" panose="020B0502020202020204" pitchFamily="34" charset="0"/>
              </a:defRPr>
            </a:lvl2pPr>
            <a:lvl3pPr marL="1436688" indent="-280988" algn="l" rtl="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itchFamily="34" charset="0"/>
              </a:defRPr>
            </a:lvl3pPr>
            <a:lvl4pPr marL="1968500" indent="-280988" algn="l" rtl="0" eaLnBrk="0" fontAlgn="base" hangingPunct="0">
              <a:spcBef>
                <a:spcPct val="20000"/>
              </a:spcBef>
              <a:spcAft>
                <a:spcPct val="0"/>
              </a:spcAft>
              <a:buClr>
                <a:srgbClr val="CC0000"/>
              </a:buClr>
              <a:buSzPct val="70000"/>
              <a:buFont typeface="Wingdings" panose="05000000000000000000" pitchFamily="2" charset="2"/>
              <a:buChar char="n"/>
              <a:defRPr sz="1900">
                <a:solidFill>
                  <a:schemeClr val="tx1"/>
                </a:solidFill>
                <a:latin typeface="Trebuchet MS" pitchFamily="34" charset="0"/>
              </a:defRPr>
            </a:lvl4pPr>
            <a:lvl5pPr marL="2532063" indent="-280988" algn="l" rtl="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itchFamily="34" charset="0"/>
              </a:defRPr>
            </a:lvl5pPr>
            <a:lvl6pPr marL="3094970"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6pPr>
            <a:lvl7pPr marL="3657691"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7pPr>
            <a:lvl8pPr marL="4220413"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8pPr>
            <a:lvl9pPr marL="4783135"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9pPr>
          </a:lstStyle>
          <a:p>
            <a:pPr marL="0" indent="0" algn="just">
              <a:spcBef>
                <a:spcPts val="600"/>
              </a:spcBef>
              <a:buSzPct val="70000"/>
              <a:buFontTx/>
              <a:buNone/>
              <a:defRPr/>
            </a:pPr>
            <a:r>
              <a:rPr lang="it-IT" altLang="it-IT" sz="1400" kern="0" dirty="0">
                <a:ea typeface="ＭＳ Ｐゴシック" panose="020B0600070205080204" pitchFamily="34" charset="-128"/>
                <a:cs typeface="Arial" panose="020B0604020202020204" pitchFamily="34" charset="0"/>
              </a:rPr>
              <a:t>Conformemente a quanto previsto dall’art. 95 del D.lgs. 50/2016 e </a:t>
            </a:r>
            <a:r>
              <a:rPr lang="it-IT" altLang="it-IT" sz="1400" kern="0" dirty="0" err="1">
                <a:ea typeface="ＭＳ Ｐゴシック" panose="020B0600070205080204" pitchFamily="34" charset="-128"/>
                <a:cs typeface="Arial" panose="020B0604020202020204" pitchFamily="34" charset="0"/>
              </a:rPr>
              <a:t>s.m.i.</a:t>
            </a:r>
            <a:r>
              <a:rPr lang="it-IT" altLang="it-IT" sz="1400" kern="0" dirty="0">
                <a:ea typeface="ＭＳ Ｐゴシック" panose="020B0600070205080204" pitchFamily="34" charset="-128"/>
                <a:cs typeface="Arial" panose="020B0604020202020204" pitchFamily="34" charset="0"/>
              </a:rPr>
              <a:t> si attribuiranno </a:t>
            </a:r>
            <a:r>
              <a:rPr lang="it-IT" altLang="it-IT" sz="1400" b="1" kern="0" dirty="0">
                <a:ea typeface="ＭＳ Ｐゴシック" panose="020B0600070205080204" pitchFamily="34" charset="-128"/>
                <a:cs typeface="Arial" panose="020B0604020202020204" pitchFamily="34" charset="0"/>
              </a:rPr>
              <a:t>80 punti al punteggio tecnico </a:t>
            </a:r>
            <a:r>
              <a:rPr lang="it-IT" altLang="it-IT" sz="1400" kern="0" dirty="0">
                <a:ea typeface="ＭＳ Ｐゴシック" panose="020B0600070205080204" pitchFamily="34" charset="-128"/>
                <a:cs typeface="Arial" panose="020B0604020202020204" pitchFamily="34" charset="0"/>
              </a:rPr>
              <a:t>e </a:t>
            </a:r>
            <a:r>
              <a:rPr lang="it-IT" altLang="it-IT" sz="1400" b="1" kern="0" dirty="0">
                <a:ea typeface="ＭＳ Ｐゴシック" panose="020B0600070205080204" pitchFamily="34" charset="-128"/>
                <a:cs typeface="Arial" panose="020B0604020202020204" pitchFamily="34" charset="0"/>
              </a:rPr>
              <a:t>20 punti al punteggio economico</a:t>
            </a:r>
            <a:r>
              <a:rPr lang="it-IT" altLang="it-IT" sz="1400" kern="0" dirty="0">
                <a:ea typeface="ＭＳ Ｐゴシック" panose="020B0600070205080204" pitchFamily="34" charset="-128"/>
                <a:cs typeface="Arial" panose="020B0604020202020204" pitchFamily="34" charset="0"/>
              </a:rPr>
              <a:t>.</a:t>
            </a:r>
          </a:p>
        </p:txBody>
      </p:sp>
      <p:sp>
        <p:nvSpPr>
          <p:cNvPr id="39947" name="TextBox 10">
            <a:extLst>
              <a:ext uri="{FF2B5EF4-FFF2-40B4-BE49-F238E27FC236}">
                <a16:creationId xmlns:a16="http://schemas.microsoft.com/office/drawing/2014/main" id="{392815BD-5F28-62B1-69EF-5B04C176B9B1}"/>
              </a:ext>
            </a:extLst>
          </p:cNvPr>
          <p:cNvSpPr txBox="1">
            <a:spLocks noChangeArrowheads="1"/>
          </p:cNvSpPr>
          <p:nvPr/>
        </p:nvSpPr>
        <p:spPr bwMode="auto">
          <a:xfrm>
            <a:off x="4371975" y="865188"/>
            <a:ext cx="71707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2" rIns="91422" bIns="45712">
            <a:spAutoFit/>
          </a:bodyPr>
          <a:lstStyle>
            <a:lvl1pPr defTabSz="798513">
              <a:defRPr sz="1000">
                <a:solidFill>
                  <a:schemeClr val="tx1"/>
                </a:solidFill>
                <a:latin typeface="Arial" panose="020B0604020202020204" pitchFamily="34" charset="0"/>
              </a:defRPr>
            </a:lvl1pPr>
            <a:lvl2pPr marL="742950" indent="-285750" defTabSz="798513">
              <a:defRPr sz="1000">
                <a:solidFill>
                  <a:schemeClr val="tx1"/>
                </a:solidFill>
                <a:latin typeface="Arial" panose="020B0604020202020204" pitchFamily="34" charset="0"/>
              </a:defRPr>
            </a:lvl2pPr>
            <a:lvl3pPr marL="1143000" indent="-228600" defTabSz="798513">
              <a:defRPr sz="1000">
                <a:solidFill>
                  <a:schemeClr val="tx1"/>
                </a:solidFill>
                <a:latin typeface="Arial" panose="020B0604020202020204" pitchFamily="34" charset="0"/>
              </a:defRPr>
            </a:lvl3pPr>
            <a:lvl4pPr marL="1600200" indent="-228600" defTabSz="798513">
              <a:defRPr sz="1000">
                <a:solidFill>
                  <a:schemeClr val="tx1"/>
                </a:solidFill>
                <a:latin typeface="Arial" panose="020B0604020202020204" pitchFamily="34" charset="0"/>
              </a:defRPr>
            </a:lvl4pPr>
            <a:lvl5pPr marL="2057400" indent="-228600" defTabSz="798513">
              <a:defRPr sz="1000">
                <a:solidFill>
                  <a:schemeClr val="tx1"/>
                </a:solidFill>
                <a:latin typeface="Arial" panose="020B0604020202020204" pitchFamily="34" charset="0"/>
              </a:defRPr>
            </a:lvl5pPr>
            <a:lvl6pPr marL="2514600" indent="-228600" defTabSz="798513" eaLnBrk="0" fontAlgn="base" hangingPunct="0">
              <a:spcBef>
                <a:spcPct val="0"/>
              </a:spcBef>
              <a:spcAft>
                <a:spcPct val="0"/>
              </a:spcAft>
              <a:defRPr sz="1000">
                <a:solidFill>
                  <a:schemeClr val="tx1"/>
                </a:solidFill>
                <a:latin typeface="Arial" panose="020B0604020202020204" pitchFamily="34" charset="0"/>
              </a:defRPr>
            </a:lvl6pPr>
            <a:lvl7pPr marL="2971800" indent="-228600" defTabSz="798513" eaLnBrk="0" fontAlgn="base" hangingPunct="0">
              <a:spcBef>
                <a:spcPct val="0"/>
              </a:spcBef>
              <a:spcAft>
                <a:spcPct val="0"/>
              </a:spcAft>
              <a:defRPr sz="1000">
                <a:solidFill>
                  <a:schemeClr val="tx1"/>
                </a:solidFill>
                <a:latin typeface="Arial" panose="020B0604020202020204" pitchFamily="34" charset="0"/>
              </a:defRPr>
            </a:lvl7pPr>
            <a:lvl8pPr marL="3429000" indent="-228600" defTabSz="798513" eaLnBrk="0" fontAlgn="base" hangingPunct="0">
              <a:spcBef>
                <a:spcPct val="0"/>
              </a:spcBef>
              <a:spcAft>
                <a:spcPct val="0"/>
              </a:spcAft>
              <a:defRPr sz="1000">
                <a:solidFill>
                  <a:schemeClr val="tx1"/>
                </a:solidFill>
                <a:latin typeface="Arial" panose="020B0604020202020204" pitchFamily="34" charset="0"/>
              </a:defRPr>
            </a:lvl8pPr>
            <a:lvl9pPr marL="3886200" indent="-228600" defTabSz="798513" eaLnBrk="0" fontAlgn="base" hangingPunct="0">
              <a:spcBef>
                <a:spcPct val="0"/>
              </a:spcBef>
              <a:spcAft>
                <a:spcPct val="0"/>
              </a:spcAft>
              <a:defRPr sz="1000">
                <a:solidFill>
                  <a:schemeClr val="tx1"/>
                </a:solidFill>
                <a:latin typeface="Arial" panose="020B0604020202020204" pitchFamily="34" charset="0"/>
              </a:defRPr>
            </a:lvl9pPr>
          </a:lstStyle>
          <a:p>
            <a:pPr algn="ctr" eaLnBrk="1" hangingPunct="1"/>
            <a:r>
              <a:rPr lang="it-IT" altLang="it-IT" sz="1400" b="1">
                <a:solidFill>
                  <a:srgbClr val="262626"/>
                </a:solidFill>
                <a:latin typeface="Segoe Print" panose="02000600000000000000" pitchFamily="2" charset="0"/>
                <a:cs typeface="Arial" panose="020B0604020202020204" pitchFamily="34" charset="0"/>
              </a:rPr>
              <a:t>Obiettivo</a:t>
            </a:r>
          </a:p>
        </p:txBody>
      </p:sp>
      <p:sp>
        <p:nvSpPr>
          <p:cNvPr id="14" name="Oval 13">
            <a:extLst>
              <a:ext uri="{FF2B5EF4-FFF2-40B4-BE49-F238E27FC236}">
                <a16:creationId xmlns:a16="http://schemas.microsoft.com/office/drawing/2014/main" id="{3041B5C9-B180-BCE5-6806-C40EF7B5D754}"/>
              </a:ext>
            </a:extLst>
          </p:cNvPr>
          <p:cNvSpPr>
            <a:spLocks noChangeAspect="1"/>
          </p:cNvSpPr>
          <p:nvPr/>
        </p:nvSpPr>
        <p:spPr>
          <a:xfrm>
            <a:off x="11723688" y="1119188"/>
            <a:ext cx="360362" cy="360362"/>
          </a:xfrm>
          <a:prstGeom prst="ellipse">
            <a:avLst/>
          </a:prstGeom>
          <a:solidFill>
            <a:schemeClr val="accent1"/>
          </a:solidFill>
          <a:ln w="57150" cap="flat" cmpd="sng" algn="ctr">
            <a:solidFill>
              <a:sysClr val="window" lastClr="FFFFFF"/>
            </a:solidFill>
            <a:prstDash val="solid"/>
          </a:ln>
          <a:effectLst/>
        </p:spPr>
        <p:txBody>
          <a:bodyPr lIns="91413" tIns="45708" rIns="91413" bIns="45708" anchor="ctr"/>
          <a:lstStyle/>
          <a:p>
            <a:pPr algn="ctr" defTabSz="799860" eaLnBrk="1" fontAlgn="auto" hangingPunct="1">
              <a:spcBef>
                <a:spcPts val="0"/>
              </a:spcBef>
              <a:spcAft>
                <a:spcPts val="0"/>
              </a:spcAft>
              <a:defRPr/>
            </a:pPr>
            <a:r>
              <a:rPr lang="it-IT" sz="2000" b="1" i="1" kern="0" dirty="0">
                <a:solidFill>
                  <a:prstClr val="white"/>
                </a:solidFill>
                <a:latin typeface="Calibri"/>
              </a:rPr>
              <a:t>1</a:t>
            </a:r>
          </a:p>
        </p:txBody>
      </p:sp>
      <p:sp>
        <p:nvSpPr>
          <p:cNvPr id="16" name="Oval 15">
            <a:extLst>
              <a:ext uri="{FF2B5EF4-FFF2-40B4-BE49-F238E27FC236}">
                <a16:creationId xmlns:a16="http://schemas.microsoft.com/office/drawing/2014/main" id="{B337F39B-6F13-98B3-8006-589AED375100}"/>
              </a:ext>
            </a:extLst>
          </p:cNvPr>
          <p:cNvSpPr>
            <a:spLocks noChangeAspect="1"/>
          </p:cNvSpPr>
          <p:nvPr/>
        </p:nvSpPr>
        <p:spPr>
          <a:xfrm>
            <a:off x="11723688" y="1597025"/>
            <a:ext cx="360362" cy="360363"/>
          </a:xfrm>
          <a:prstGeom prst="ellipse">
            <a:avLst/>
          </a:prstGeom>
          <a:solidFill>
            <a:schemeClr val="accent1"/>
          </a:solidFill>
          <a:ln w="57150" cap="flat" cmpd="sng" algn="ctr">
            <a:solidFill>
              <a:sysClr val="window" lastClr="FFFFFF"/>
            </a:solidFill>
            <a:prstDash val="solid"/>
          </a:ln>
          <a:effectLst/>
        </p:spPr>
        <p:txBody>
          <a:bodyPr lIns="91413" tIns="45708" rIns="91413" bIns="45708" anchor="ctr"/>
          <a:lstStyle/>
          <a:p>
            <a:pPr algn="ctr" defTabSz="799860" eaLnBrk="1" fontAlgn="auto" hangingPunct="1">
              <a:spcBef>
                <a:spcPts val="0"/>
              </a:spcBef>
              <a:spcAft>
                <a:spcPts val="0"/>
              </a:spcAft>
              <a:defRPr/>
            </a:pPr>
            <a:r>
              <a:rPr lang="it-IT" sz="2000" b="1" i="1" kern="0" dirty="0">
                <a:solidFill>
                  <a:prstClr val="white"/>
                </a:solidFill>
                <a:latin typeface="Calibri"/>
              </a:rPr>
              <a:t>2</a:t>
            </a:r>
          </a:p>
        </p:txBody>
      </p:sp>
      <p:sp>
        <p:nvSpPr>
          <p:cNvPr id="17" name="Oval 16">
            <a:extLst>
              <a:ext uri="{FF2B5EF4-FFF2-40B4-BE49-F238E27FC236}">
                <a16:creationId xmlns:a16="http://schemas.microsoft.com/office/drawing/2014/main" id="{2E77916B-3A45-9F6F-2E65-CC0CF457DF7D}"/>
              </a:ext>
            </a:extLst>
          </p:cNvPr>
          <p:cNvSpPr>
            <a:spLocks noChangeAspect="1"/>
          </p:cNvSpPr>
          <p:nvPr/>
        </p:nvSpPr>
        <p:spPr>
          <a:xfrm>
            <a:off x="11723688" y="2074863"/>
            <a:ext cx="360362" cy="360362"/>
          </a:xfrm>
          <a:prstGeom prst="ellipse">
            <a:avLst/>
          </a:prstGeom>
          <a:solidFill>
            <a:schemeClr val="accent5"/>
          </a:solidFill>
          <a:ln w="57150" cap="flat" cmpd="sng" algn="ctr">
            <a:solidFill>
              <a:sysClr val="window" lastClr="FFFFFF"/>
            </a:solidFill>
            <a:prstDash val="solid"/>
          </a:ln>
          <a:effectLst/>
        </p:spPr>
        <p:txBody>
          <a:bodyPr lIns="91413" tIns="45708" rIns="91413" bIns="45708" anchor="ctr"/>
          <a:lstStyle/>
          <a:p>
            <a:pPr algn="ctr" defTabSz="799860" eaLnBrk="1" fontAlgn="auto" hangingPunct="1">
              <a:spcBef>
                <a:spcPts val="0"/>
              </a:spcBef>
              <a:spcAft>
                <a:spcPts val="0"/>
              </a:spcAft>
              <a:defRPr/>
            </a:pPr>
            <a:r>
              <a:rPr lang="it-IT" sz="2000" b="1" i="1" kern="0" dirty="0">
                <a:solidFill>
                  <a:prstClr val="white"/>
                </a:solidFill>
                <a:latin typeface="Calibri"/>
              </a:rPr>
              <a:t>3</a:t>
            </a:r>
          </a:p>
        </p:txBody>
      </p:sp>
      <p:sp>
        <p:nvSpPr>
          <p:cNvPr id="18" name="Oval 17">
            <a:extLst>
              <a:ext uri="{FF2B5EF4-FFF2-40B4-BE49-F238E27FC236}">
                <a16:creationId xmlns:a16="http://schemas.microsoft.com/office/drawing/2014/main" id="{2CA100B4-753C-965F-3D15-F4D193EB22F8}"/>
              </a:ext>
            </a:extLst>
          </p:cNvPr>
          <p:cNvSpPr>
            <a:spLocks noChangeAspect="1"/>
          </p:cNvSpPr>
          <p:nvPr/>
        </p:nvSpPr>
        <p:spPr>
          <a:xfrm>
            <a:off x="11723688" y="2551113"/>
            <a:ext cx="360362" cy="360362"/>
          </a:xfrm>
          <a:prstGeom prst="ellipse">
            <a:avLst/>
          </a:prstGeom>
          <a:solidFill>
            <a:schemeClr val="accent1"/>
          </a:solidFill>
          <a:ln w="57150" cap="flat" cmpd="sng" algn="ctr">
            <a:solidFill>
              <a:sysClr val="window" lastClr="FFFFFF"/>
            </a:solidFill>
            <a:prstDash val="solid"/>
          </a:ln>
          <a:effectLst/>
        </p:spPr>
        <p:txBody>
          <a:bodyPr lIns="91413" tIns="45708" rIns="91413" bIns="45708" anchor="ctr"/>
          <a:lstStyle/>
          <a:p>
            <a:pPr algn="ctr" defTabSz="799860" eaLnBrk="1" fontAlgn="auto" hangingPunct="1">
              <a:spcBef>
                <a:spcPts val="0"/>
              </a:spcBef>
              <a:spcAft>
                <a:spcPts val="0"/>
              </a:spcAft>
              <a:defRPr/>
            </a:pPr>
            <a:r>
              <a:rPr lang="it-IT" sz="2000" b="1" i="1" kern="0" dirty="0">
                <a:solidFill>
                  <a:prstClr val="white"/>
                </a:solidFill>
                <a:latin typeface="Calibri"/>
              </a:rPr>
              <a:t>4</a:t>
            </a:r>
          </a:p>
        </p:txBody>
      </p:sp>
      <p:sp>
        <p:nvSpPr>
          <p:cNvPr id="19" name="Oval 18">
            <a:extLst>
              <a:ext uri="{FF2B5EF4-FFF2-40B4-BE49-F238E27FC236}">
                <a16:creationId xmlns:a16="http://schemas.microsoft.com/office/drawing/2014/main" id="{F8774A61-F0C2-76FE-599B-BEFAF9E59E6F}"/>
              </a:ext>
            </a:extLst>
          </p:cNvPr>
          <p:cNvSpPr>
            <a:spLocks noChangeAspect="1"/>
          </p:cNvSpPr>
          <p:nvPr/>
        </p:nvSpPr>
        <p:spPr>
          <a:xfrm>
            <a:off x="11723688" y="3028950"/>
            <a:ext cx="360362" cy="360363"/>
          </a:xfrm>
          <a:prstGeom prst="ellipse">
            <a:avLst/>
          </a:prstGeom>
          <a:solidFill>
            <a:schemeClr val="accent1"/>
          </a:solidFill>
          <a:ln w="57150" cap="flat" cmpd="sng" algn="ctr">
            <a:solidFill>
              <a:sysClr val="window" lastClr="FFFFFF"/>
            </a:solidFill>
            <a:prstDash val="solid"/>
          </a:ln>
          <a:effectLst/>
        </p:spPr>
        <p:txBody>
          <a:bodyPr lIns="91413" tIns="45708" rIns="91413" bIns="45708" anchor="ctr"/>
          <a:lstStyle/>
          <a:p>
            <a:pPr algn="ctr" defTabSz="799860" eaLnBrk="1" fontAlgn="auto" hangingPunct="1">
              <a:spcBef>
                <a:spcPts val="0"/>
              </a:spcBef>
              <a:spcAft>
                <a:spcPts val="0"/>
              </a:spcAft>
              <a:defRPr/>
            </a:pPr>
            <a:r>
              <a:rPr lang="it-IT" sz="2000" b="1" i="1" kern="0" dirty="0">
                <a:solidFill>
                  <a:prstClr val="white"/>
                </a:solidFill>
                <a:latin typeface="Calibri"/>
              </a:rPr>
              <a:t>5</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1">
            <a:extLst>
              <a:ext uri="{FF2B5EF4-FFF2-40B4-BE49-F238E27FC236}">
                <a16:creationId xmlns:a16="http://schemas.microsoft.com/office/drawing/2014/main" id="{A3845FBB-90FF-3E4D-D346-9CFD2B3BCBB8}"/>
              </a:ext>
            </a:extLst>
          </p:cNvPr>
          <p:cNvSpPr>
            <a:spLocks noGrp="1"/>
          </p:cNvSpPr>
          <p:nvPr>
            <p:ph type="sldNum" sz="quarter" idx="10"/>
          </p:nvPr>
        </p:nvSpPr>
        <p:spPr bwMode="auto">
          <a:xfrm>
            <a:off x="4827588" y="6276966"/>
            <a:ext cx="2536825" cy="250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CC0000"/>
              </a:buClr>
              <a:buChar char="•"/>
              <a:defRPr sz="2000">
                <a:solidFill>
                  <a:schemeClr val="tx1"/>
                </a:solidFill>
                <a:latin typeface="Century Gothic" panose="020B0502020202020204" pitchFamily="34" charset="0"/>
              </a:defRPr>
            </a:lvl1pPr>
            <a:lvl2pPr marL="742950" indent="-285750">
              <a:spcBef>
                <a:spcPct val="20000"/>
              </a:spcBef>
              <a:buClr>
                <a:srgbClr val="CC0000"/>
              </a:buClr>
              <a:buSzPct val="55000"/>
              <a:buFont typeface="Wingdings" panose="05000000000000000000" pitchFamily="2" charset="2"/>
              <a:buChar char="¡"/>
              <a:defRPr sz="2000">
                <a:solidFill>
                  <a:schemeClr val="tx1"/>
                </a:solidFill>
                <a:latin typeface="Century Gothic" panose="020B0502020202020204" pitchFamily="34" charset="0"/>
              </a:defRPr>
            </a:lvl2pPr>
            <a:lvl3pPr marL="1143000" indent="-228600">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3pPr>
            <a:lvl4pPr marL="1600200" indent="-228600">
              <a:spcBef>
                <a:spcPct val="20000"/>
              </a:spcBef>
              <a:buClr>
                <a:srgbClr val="CC0000"/>
              </a:buClr>
              <a:buSzPct val="70000"/>
              <a:buFont typeface="Wingdings" panose="05000000000000000000" pitchFamily="2" charset="2"/>
              <a:buChar char="n"/>
              <a:defRPr sz="1900">
                <a:solidFill>
                  <a:schemeClr val="tx1"/>
                </a:solidFill>
                <a:latin typeface="Trebuchet MS" panose="020B0603020202020204" pitchFamily="34" charset="0"/>
              </a:defRPr>
            </a:lvl4pPr>
            <a:lvl5pPr marL="2057400" indent="-228600">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5pPr>
            <a:lvl6pPr marL="25146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6pPr>
            <a:lvl7pPr marL="29718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7pPr>
            <a:lvl8pPr marL="34290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8pPr>
            <a:lvl9pPr marL="38862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9pPr>
          </a:lstStyle>
          <a:p>
            <a:pPr>
              <a:spcBef>
                <a:spcPct val="0"/>
              </a:spcBef>
              <a:buFont typeface="Wingdings" panose="05000000000000000000" pitchFamily="2" charset="2"/>
              <a:buNone/>
            </a:pPr>
            <a:fld id="{E3086310-119F-4DC2-9CE6-F723F62135C2}" type="slidenum">
              <a:rPr lang="it-IT" altLang="it-IT" sz="1200" smtClean="0">
                <a:solidFill>
                  <a:srgbClr val="336600"/>
                </a:solidFill>
                <a:latin typeface="Tahoma" panose="020B0604030504040204" pitchFamily="34" charset="0"/>
                <a:ea typeface="ＭＳ Ｐゴシック" panose="020B0600070205080204" pitchFamily="34" charset="-128"/>
              </a:rPr>
              <a:pPr>
                <a:spcBef>
                  <a:spcPct val="0"/>
                </a:spcBef>
                <a:buFont typeface="Wingdings" panose="05000000000000000000" pitchFamily="2" charset="2"/>
                <a:buNone/>
              </a:pPr>
              <a:t>23</a:t>
            </a:fld>
            <a:endParaRPr lang="it-IT" altLang="it-IT" sz="1200">
              <a:solidFill>
                <a:srgbClr val="336600"/>
              </a:solidFill>
              <a:latin typeface="Tahoma" panose="020B0604030504040204" pitchFamily="34" charset="0"/>
              <a:ea typeface="ＭＳ Ｐゴシック" panose="020B0600070205080204" pitchFamily="34" charset="-128"/>
            </a:endParaRPr>
          </a:p>
        </p:txBody>
      </p:sp>
      <p:sp>
        <p:nvSpPr>
          <p:cNvPr id="27" name="Rectangle 26">
            <a:extLst>
              <a:ext uri="{FF2B5EF4-FFF2-40B4-BE49-F238E27FC236}">
                <a16:creationId xmlns:a16="http://schemas.microsoft.com/office/drawing/2014/main" id="{94E93D54-7BCE-51EC-49B2-60DA55C0242E}"/>
              </a:ext>
            </a:extLst>
          </p:cNvPr>
          <p:cNvSpPr/>
          <p:nvPr/>
        </p:nvSpPr>
        <p:spPr>
          <a:xfrm>
            <a:off x="504825" y="944554"/>
            <a:ext cx="3600450" cy="900112"/>
          </a:xfrm>
          <a:prstGeom prst="rect">
            <a:avLst/>
          </a:prstGeom>
          <a:solidFill>
            <a:srgbClr val="DF8000"/>
          </a:solidFill>
          <a:ln w="25400" cap="flat" cmpd="sng" algn="ctr">
            <a:solidFill>
              <a:srgbClr val="DF8000"/>
            </a:solidFill>
            <a:prstDash val="solid"/>
          </a:ln>
          <a:effectLst/>
        </p:spPr>
        <p:txBody>
          <a:bodyPr lIns="36000" rIns="36000" anchor="ctr"/>
          <a:lstStyle/>
          <a:p>
            <a:pPr algn="ctr" defTabSz="800100" eaLnBrk="1" fontAlgn="auto" hangingPunct="1">
              <a:spcBef>
                <a:spcPts val="0"/>
              </a:spcBef>
              <a:spcAft>
                <a:spcPts val="0"/>
              </a:spcAft>
              <a:defRPr/>
            </a:pPr>
            <a:r>
              <a:rPr lang="it-IT" sz="1400" b="1" kern="0" dirty="0">
                <a:solidFill>
                  <a:prstClr val="white"/>
                </a:solidFill>
                <a:latin typeface="Century Gothic" panose="020B0502020202020204" pitchFamily="34" charset="0"/>
              </a:rPr>
              <a:t>Offerta economica</a:t>
            </a:r>
          </a:p>
        </p:txBody>
      </p:sp>
      <p:sp>
        <p:nvSpPr>
          <p:cNvPr id="36" name="Rectangle 35">
            <a:extLst>
              <a:ext uri="{FF2B5EF4-FFF2-40B4-BE49-F238E27FC236}">
                <a16:creationId xmlns:a16="http://schemas.microsoft.com/office/drawing/2014/main" id="{6C3F31F6-7B9F-1D7D-9E9C-6EEC09B8E3BE}"/>
              </a:ext>
            </a:extLst>
          </p:cNvPr>
          <p:cNvSpPr/>
          <p:nvPr/>
        </p:nvSpPr>
        <p:spPr>
          <a:xfrm>
            <a:off x="4181475" y="944554"/>
            <a:ext cx="7413625" cy="900112"/>
          </a:xfrm>
          <a:prstGeom prst="rect">
            <a:avLst/>
          </a:prstGeom>
          <a:noFill/>
          <a:ln w="19050" cap="flat" cmpd="sng" algn="ctr">
            <a:solidFill>
              <a:srgbClr val="DF8000"/>
            </a:solidFill>
            <a:prstDash val="dash"/>
          </a:ln>
          <a:effectLst/>
        </p:spPr>
        <p:txBody>
          <a:bodyPr lIns="91413" tIns="36000" rIns="91413" bIns="35990" anchor="ctr"/>
          <a:lstStyle/>
          <a:p>
            <a:pPr algn="just" defTabSz="799700" eaLnBrk="1" fontAlgn="auto" hangingPunct="1">
              <a:spcBef>
                <a:spcPts val="0"/>
              </a:spcBef>
              <a:spcAft>
                <a:spcPts val="0"/>
              </a:spcAft>
              <a:defRPr/>
            </a:pPr>
            <a:r>
              <a:rPr lang="it-IT" sz="1400" b="1" kern="0" dirty="0">
                <a:solidFill>
                  <a:srgbClr val="D4D4D6">
                    <a:lumMod val="50000"/>
                  </a:srgbClr>
                </a:solidFill>
                <a:latin typeface="Century Gothic" panose="020B0502020202020204" pitchFamily="34" charset="0"/>
                <a:cs typeface="Helvetica" pitchFamily="34" charset="0"/>
              </a:rPr>
              <a:t>Garantire equa remunerazione al fine di favorire la presentazione di offerte di qualità che al contempo garantiscano un risparmio per le Aziende sanitarie destinatarie del servizio. </a:t>
            </a:r>
          </a:p>
        </p:txBody>
      </p:sp>
      <p:sp>
        <p:nvSpPr>
          <p:cNvPr id="29" name="Titolo 2">
            <a:extLst>
              <a:ext uri="{FF2B5EF4-FFF2-40B4-BE49-F238E27FC236}">
                <a16:creationId xmlns:a16="http://schemas.microsoft.com/office/drawing/2014/main" id="{55EEFB56-B311-5DA2-DB65-FF51AE4F855A}"/>
              </a:ext>
            </a:extLst>
          </p:cNvPr>
          <p:cNvSpPr txBox="1">
            <a:spLocks noChangeArrowheads="1"/>
          </p:cNvSpPr>
          <p:nvPr/>
        </p:nvSpPr>
        <p:spPr bwMode="auto">
          <a:xfrm>
            <a:off x="615950" y="107950"/>
            <a:ext cx="10979150" cy="428625"/>
          </a:xfrm>
          <a:prstGeom prst="rect">
            <a:avLst/>
          </a:prstGeom>
          <a:noFill/>
        </p:spPr>
        <p:txBody>
          <a:bodyPr/>
          <a:lstStyle>
            <a:lvl1pPr algn="l" rtl="0" eaLnBrk="0" fontAlgn="base" hangingPunct="0">
              <a:spcBef>
                <a:spcPct val="0"/>
              </a:spcBef>
              <a:spcAft>
                <a:spcPct val="0"/>
              </a:spcAft>
              <a:defRPr sz="2700" b="1">
                <a:solidFill>
                  <a:srgbClr val="006600"/>
                </a:solidFill>
                <a:latin typeface="+mj-lt"/>
                <a:ea typeface="+mj-ea"/>
                <a:cs typeface="+mj-cs"/>
              </a:defRPr>
            </a:lvl1pPr>
            <a:lvl2pPr algn="l" rtl="0" eaLnBrk="0" fontAlgn="base" hangingPunct="0">
              <a:spcBef>
                <a:spcPct val="0"/>
              </a:spcBef>
              <a:spcAft>
                <a:spcPct val="0"/>
              </a:spcAft>
              <a:defRPr sz="2700" b="1">
                <a:solidFill>
                  <a:srgbClr val="006600"/>
                </a:solidFill>
                <a:latin typeface="Arial" charset="0"/>
              </a:defRPr>
            </a:lvl2pPr>
            <a:lvl3pPr algn="l" rtl="0" eaLnBrk="0" fontAlgn="base" hangingPunct="0">
              <a:spcBef>
                <a:spcPct val="0"/>
              </a:spcBef>
              <a:spcAft>
                <a:spcPct val="0"/>
              </a:spcAft>
              <a:defRPr sz="2700" b="1">
                <a:solidFill>
                  <a:srgbClr val="006600"/>
                </a:solidFill>
                <a:latin typeface="Arial" charset="0"/>
              </a:defRPr>
            </a:lvl3pPr>
            <a:lvl4pPr algn="l" rtl="0" eaLnBrk="0" fontAlgn="base" hangingPunct="0">
              <a:spcBef>
                <a:spcPct val="0"/>
              </a:spcBef>
              <a:spcAft>
                <a:spcPct val="0"/>
              </a:spcAft>
              <a:defRPr sz="2700" b="1">
                <a:solidFill>
                  <a:srgbClr val="006600"/>
                </a:solidFill>
                <a:latin typeface="Arial" charset="0"/>
              </a:defRPr>
            </a:lvl4pPr>
            <a:lvl5pPr algn="l" rtl="0" eaLnBrk="0" fontAlgn="base" hangingPunct="0">
              <a:spcBef>
                <a:spcPct val="0"/>
              </a:spcBef>
              <a:spcAft>
                <a:spcPct val="0"/>
              </a:spcAft>
              <a:defRPr sz="2700" b="1">
                <a:solidFill>
                  <a:srgbClr val="006600"/>
                </a:solidFill>
                <a:latin typeface="Arial" charset="0"/>
              </a:defRPr>
            </a:lvl5pPr>
            <a:lvl6pPr marL="562722" algn="l" rtl="0" eaLnBrk="0" fontAlgn="base" hangingPunct="0">
              <a:spcBef>
                <a:spcPct val="0"/>
              </a:spcBef>
              <a:spcAft>
                <a:spcPct val="0"/>
              </a:spcAft>
              <a:defRPr sz="2708" b="1">
                <a:solidFill>
                  <a:srgbClr val="006600"/>
                </a:solidFill>
                <a:latin typeface="Arial" charset="0"/>
              </a:defRPr>
            </a:lvl6pPr>
            <a:lvl7pPr marL="1125444" algn="l" rtl="0" eaLnBrk="0" fontAlgn="base" hangingPunct="0">
              <a:spcBef>
                <a:spcPct val="0"/>
              </a:spcBef>
              <a:spcAft>
                <a:spcPct val="0"/>
              </a:spcAft>
              <a:defRPr sz="2708" b="1">
                <a:solidFill>
                  <a:srgbClr val="006600"/>
                </a:solidFill>
                <a:latin typeface="Arial" charset="0"/>
              </a:defRPr>
            </a:lvl7pPr>
            <a:lvl8pPr marL="1688165" algn="l" rtl="0" eaLnBrk="0" fontAlgn="base" hangingPunct="0">
              <a:spcBef>
                <a:spcPct val="0"/>
              </a:spcBef>
              <a:spcAft>
                <a:spcPct val="0"/>
              </a:spcAft>
              <a:defRPr sz="2708" b="1">
                <a:solidFill>
                  <a:srgbClr val="006600"/>
                </a:solidFill>
                <a:latin typeface="Arial" charset="0"/>
              </a:defRPr>
            </a:lvl8pPr>
            <a:lvl9pPr marL="2250887" algn="l" rtl="0" eaLnBrk="0" fontAlgn="base" hangingPunct="0">
              <a:spcBef>
                <a:spcPct val="0"/>
              </a:spcBef>
              <a:spcAft>
                <a:spcPct val="0"/>
              </a:spcAft>
              <a:defRPr sz="2708" b="1">
                <a:solidFill>
                  <a:srgbClr val="006600"/>
                </a:solidFill>
                <a:latin typeface="Arial" charset="0"/>
              </a:defRPr>
            </a:lvl9pPr>
          </a:lstStyle>
          <a:p>
            <a:pPr>
              <a:defRPr/>
            </a:pPr>
            <a:r>
              <a:rPr lang="it-IT" altLang="it-IT" sz="2800" kern="0" dirty="0">
                <a:solidFill>
                  <a:schemeClr val="bg1"/>
                </a:solidFill>
                <a:latin typeface="Century Gothic" panose="020B0502020202020204" pitchFamily="34" charset="0"/>
              </a:rPr>
              <a:t>STRATEGIA DI GARA (</a:t>
            </a:r>
            <a:r>
              <a:rPr lang="it-IT" altLang="it-IT" sz="2800" kern="0">
                <a:solidFill>
                  <a:schemeClr val="bg1"/>
                </a:solidFill>
                <a:latin typeface="Century Gothic" panose="020B0502020202020204" pitchFamily="34" charset="0"/>
              </a:rPr>
              <a:t>5/8</a:t>
            </a:r>
            <a:r>
              <a:rPr lang="it-IT" altLang="it-IT" sz="2800" kern="0" dirty="0">
                <a:solidFill>
                  <a:schemeClr val="bg1"/>
                </a:solidFill>
                <a:latin typeface="Century Gothic" panose="020B0502020202020204" pitchFamily="34" charset="0"/>
              </a:rPr>
              <a:t>)</a:t>
            </a:r>
          </a:p>
        </p:txBody>
      </p:sp>
      <p:sp>
        <p:nvSpPr>
          <p:cNvPr id="13" name="Segnaposto contenuto 5">
            <a:extLst>
              <a:ext uri="{FF2B5EF4-FFF2-40B4-BE49-F238E27FC236}">
                <a16:creationId xmlns:a16="http://schemas.microsoft.com/office/drawing/2014/main" id="{9FE2C038-1A97-B410-CE51-B550D7581ADA}"/>
              </a:ext>
            </a:extLst>
          </p:cNvPr>
          <p:cNvSpPr txBox="1">
            <a:spLocks noChangeArrowheads="1"/>
          </p:cNvSpPr>
          <p:nvPr/>
        </p:nvSpPr>
        <p:spPr>
          <a:xfrm>
            <a:off x="463550" y="1921774"/>
            <a:ext cx="11131550" cy="3956050"/>
          </a:xfrm>
          <a:prstGeom prst="rect">
            <a:avLst/>
          </a:prstGeom>
        </p:spPr>
        <p:txBody>
          <a:bodyPr/>
          <a:lstStyle>
            <a:lvl1pPr marL="220663" indent="-220663" algn="l" rtl="0" eaLnBrk="0" fontAlgn="base" hangingPunct="0">
              <a:spcBef>
                <a:spcPct val="20000"/>
              </a:spcBef>
              <a:spcAft>
                <a:spcPct val="0"/>
              </a:spcAft>
              <a:buClr>
                <a:srgbClr val="CC0000"/>
              </a:buClr>
              <a:buChar char="•"/>
              <a:defRPr sz="2000">
                <a:solidFill>
                  <a:schemeClr val="tx1"/>
                </a:solidFill>
                <a:latin typeface="Century Gothic" panose="020B0502020202020204" pitchFamily="34" charset="0"/>
                <a:ea typeface="+mn-ea"/>
                <a:cs typeface="+mn-cs"/>
              </a:defRPr>
            </a:lvl1pPr>
            <a:lvl2pPr marL="663575" indent="-222250" algn="l" rtl="0" eaLnBrk="0" fontAlgn="base" hangingPunct="0">
              <a:spcBef>
                <a:spcPct val="20000"/>
              </a:spcBef>
              <a:spcAft>
                <a:spcPct val="0"/>
              </a:spcAft>
              <a:buClr>
                <a:srgbClr val="CC0000"/>
              </a:buClr>
              <a:buSzPct val="55000"/>
              <a:buFont typeface="Wingdings" panose="05000000000000000000" pitchFamily="2" charset="2"/>
              <a:buChar char="¡"/>
              <a:defRPr sz="2000">
                <a:solidFill>
                  <a:schemeClr val="tx1"/>
                </a:solidFill>
                <a:latin typeface="Century Gothic" panose="020B0502020202020204" pitchFamily="34" charset="0"/>
              </a:defRPr>
            </a:lvl2pPr>
            <a:lvl3pPr marL="1436688" indent="-280988" algn="l" rtl="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itchFamily="34" charset="0"/>
              </a:defRPr>
            </a:lvl3pPr>
            <a:lvl4pPr marL="1968500" indent="-280988" algn="l" rtl="0" eaLnBrk="0" fontAlgn="base" hangingPunct="0">
              <a:spcBef>
                <a:spcPct val="20000"/>
              </a:spcBef>
              <a:spcAft>
                <a:spcPct val="0"/>
              </a:spcAft>
              <a:buClr>
                <a:srgbClr val="CC0000"/>
              </a:buClr>
              <a:buSzPct val="70000"/>
              <a:buFont typeface="Wingdings" panose="05000000000000000000" pitchFamily="2" charset="2"/>
              <a:buChar char="n"/>
              <a:defRPr sz="1900">
                <a:solidFill>
                  <a:schemeClr val="tx1"/>
                </a:solidFill>
                <a:latin typeface="Trebuchet MS" pitchFamily="34" charset="0"/>
              </a:defRPr>
            </a:lvl4pPr>
            <a:lvl5pPr marL="2532063" indent="-280988" algn="l" rtl="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itchFamily="34" charset="0"/>
              </a:defRPr>
            </a:lvl5pPr>
            <a:lvl6pPr marL="3094970"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6pPr>
            <a:lvl7pPr marL="3657691"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7pPr>
            <a:lvl8pPr marL="4220413"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8pPr>
            <a:lvl9pPr marL="4783135"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9pPr>
          </a:lstStyle>
          <a:p>
            <a:pPr marL="0" lvl="1" indent="0" algn="just">
              <a:buSzPct val="70000"/>
              <a:buFont typeface="Wingdings" panose="05000000000000000000" pitchFamily="2" charset="2"/>
              <a:buNone/>
              <a:defRPr/>
            </a:pPr>
            <a:r>
              <a:rPr lang="it-IT" altLang="en-US" sz="1500" kern="0" dirty="0">
                <a:ea typeface="ＭＳ Ｐゴシック" panose="020B0600070205080204" pitchFamily="34" charset="-128"/>
              </a:rPr>
              <a:t>Si riportano di seguito le </a:t>
            </a:r>
            <a:r>
              <a:rPr lang="it-IT" altLang="en-US" sz="1500" b="1" kern="0" dirty="0">
                <a:ea typeface="ＭＳ Ｐゴシック" panose="020B0600070205080204" pitchFamily="34" charset="-128"/>
              </a:rPr>
              <a:t>voci di costo </a:t>
            </a:r>
            <a:r>
              <a:rPr lang="it-IT" altLang="en-US" sz="1500" kern="0" dirty="0">
                <a:ea typeface="ＭＳ Ｐゴシック" panose="020B0600070205080204" pitchFamily="34" charset="-128"/>
              </a:rPr>
              <a:t>e il </a:t>
            </a:r>
            <a:r>
              <a:rPr lang="it-IT" altLang="en-US" sz="1500" b="1" kern="0" dirty="0">
                <a:ea typeface="ＭＳ Ｐゴシック" panose="020B0600070205080204" pitchFamily="34" charset="-128"/>
              </a:rPr>
              <a:t>relativo peso economico percentuale </a:t>
            </a:r>
            <a:r>
              <a:rPr lang="it-IT" altLang="en-US" sz="1500" kern="0" dirty="0">
                <a:ea typeface="ＭＳ Ｐゴシック" panose="020B0600070205080204" pitchFamily="34" charset="-128"/>
              </a:rPr>
              <a:t>per ogni Azienda sanitaria destinataria del servizio:</a:t>
            </a:r>
          </a:p>
          <a:p>
            <a:pPr marL="0" lvl="1" indent="0" algn="just">
              <a:buSzPct val="70000"/>
              <a:buFont typeface="Wingdings" panose="05000000000000000000" pitchFamily="2" charset="2"/>
              <a:buNone/>
              <a:defRPr/>
            </a:pPr>
            <a:endParaRPr lang="it-IT" altLang="en-US" sz="1500" kern="0" dirty="0">
              <a:ea typeface="ＭＳ Ｐゴシック" panose="020B0600070205080204" pitchFamily="34" charset="-128"/>
            </a:endParaRPr>
          </a:p>
          <a:p>
            <a:pPr marL="0" lvl="1" indent="0" algn="just">
              <a:buSzPct val="70000"/>
              <a:buFont typeface="Wingdings" panose="05000000000000000000" pitchFamily="2" charset="2"/>
              <a:buNone/>
              <a:defRPr/>
            </a:pPr>
            <a:endParaRPr lang="it-IT" altLang="en-US" sz="1500" kern="0" dirty="0">
              <a:ea typeface="ＭＳ Ｐゴシック" panose="020B0600070205080204" pitchFamily="34" charset="-128"/>
            </a:endParaRPr>
          </a:p>
          <a:p>
            <a:pPr marL="0" lvl="1" indent="0" algn="just">
              <a:buSzPct val="70000"/>
              <a:buFont typeface="Wingdings" panose="05000000000000000000" pitchFamily="2" charset="2"/>
              <a:buNone/>
              <a:defRPr/>
            </a:pPr>
            <a:endParaRPr lang="it-IT" altLang="en-US" sz="1500" kern="0" dirty="0">
              <a:ea typeface="ＭＳ Ｐゴシック" panose="020B0600070205080204" pitchFamily="34" charset="-128"/>
            </a:endParaRPr>
          </a:p>
          <a:p>
            <a:pPr marL="0" lvl="1" indent="0" algn="just">
              <a:buSzPct val="70000"/>
              <a:buFont typeface="Wingdings" panose="05000000000000000000" pitchFamily="2" charset="2"/>
              <a:buNone/>
              <a:defRPr/>
            </a:pPr>
            <a:endParaRPr lang="it-IT" altLang="en-US" sz="1500" kern="0" dirty="0">
              <a:ea typeface="ＭＳ Ｐゴシック" panose="020B0600070205080204" pitchFamily="34" charset="-128"/>
            </a:endParaRPr>
          </a:p>
          <a:p>
            <a:pPr marL="0" lvl="1" indent="0" algn="just">
              <a:buSzPct val="70000"/>
              <a:buFont typeface="Wingdings" panose="05000000000000000000" pitchFamily="2" charset="2"/>
              <a:buNone/>
              <a:defRPr/>
            </a:pPr>
            <a:endParaRPr lang="it-IT" altLang="en-US" sz="1500" kern="0" dirty="0">
              <a:ea typeface="ＭＳ Ｐゴシック" panose="020B0600070205080204" pitchFamily="34" charset="-128"/>
            </a:endParaRPr>
          </a:p>
          <a:p>
            <a:pPr marL="0" lvl="1" indent="0" algn="just">
              <a:buSzPct val="70000"/>
              <a:buFont typeface="Wingdings" panose="05000000000000000000" pitchFamily="2" charset="2"/>
              <a:buNone/>
              <a:defRPr/>
            </a:pPr>
            <a:endParaRPr lang="it-IT" altLang="en-US" sz="1500" kern="0" dirty="0">
              <a:ea typeface="ＭＳ Ｐゴシック" panose="020B0600070205080204" pitchFamily="34" charset="-128"/>
            </a:endParaRPr>
          </a:p>
          <a:p>
            <a:pPr marL="0" lvl="1" indent="0" algn="just">
              <a:buSzPct val="70000"/>
              <a:buFont typeface="Wingdings" panose="05000000000000000000" pitchFamily="2" charset="2"/>
              <a:buNone/>
              <a:defRPr/>
            </a:pPr>
            <a:endParaRPr lang="it-IT" altLang="en-US" sz="1500" kern="0" dirty="0">
              <a:ea typeface="ＭＳ Ｐゴシック" panose="020B0600070205080204" pitchFamily="34" charset="-128"/>
            </a:endParaRPr>
          </a:p>
          <a:p>
            <a:pPr marL="0" lvl="1" indent="0" algn="just">
              <a:buSzPct val="70000"/>
              <a:buFont typeface="Wingdings" panose="05000000000000000000" pitchFamily="2" charset="2"/>
              <a:buNone/>
              <a:defRPr/>
            </a:pPr>
            <a:endParaRPr lang="it-IT" altLang="en-US" sz="1500" kern="0" dirty="0">
              <a:ea typeface="ＭＳ Ｐゴシック" panose="020B0600070205080204" pitchFamily="34" charset="-128"/>
            </a:endParaRPr>
          </a:p>
          <a:p>
            <a:pPr marL="0" lvl="1" indent="0" algn="just">
              <a:buSzPct val="70000"/>
              <a:buFont typeface="Wingdings" panose="05000000000000000000" pitchFamily="2" charset="2"/>
              <a:buNone/>
              <a:defRPr/>
            </a:pPr>
            <a:endParaRPr lang="it-IT" altLang="en-US" sz="1500" kern="0" dirty="0">
              <a:ea typeface="ＭＳ Ｐゴシック" panose="020B0600070205080204" pitchFamily="34" charset="-128"/>
            </a:endParaRPr>
          </a:p>
          <a:p>
            <a:pPr marL="0" lvl="1" indent="0" algn="just">
              <a:buSzPct val="70000"/>
              <a:buFont typeface="Wingdings" panose="05000000000000000000" pitchFamily="2" charset="2"/>
              <a:buNone/>
              <a:defRPr/>
            </a:pPr>
            <a:endParaRPr lang="it-IT" altLang="en-US" sz="1500" kern="0" dirty="0">
              <a:ea typeface="ＭＳ Ｐゴシック" panose="020B0600070205080204" pitchFamily="34" charset="-128"/>
            </a:endParaRPr>
          </a:p>
          <a:p>
            <a:pPr marL="0" lvl="1" indent="0" algn="just">
              <a:buSzPct val="70000"/>
              <a:buFont typeface="Wingdings" panose="05000000000000000000" pitchFamily="2" charset="2"/>
              <a:buNone/>
              <a:defRPr/>
            </a:pPr>
            <a:endParaRPr lang="it-IT" altLang="en-US" sz="1500" kern="0" dirty="0">
              <a:ea typeface="ＭＳ Ｐゴシック" panose="020B0600070205080204" pitchFamily="34" charset="-128"/>
            </a:endParaRPr>
          </a:p>
          <a:p>
            <a:pPr marL="0" lvl="1" indent="0" algn="just">
              <a:buSzPct val="70000"/>
              <a:buFont typeface="Wingdings" panose="05000000000000000000" pitchFamily="2" charset="2"/>
              <a:buNone/>
              <a:defRPr/>
            </a:pPr>
            <a:endParaRPr lang="it-IT" altLang="en-US" sz="1500" kern="0" dirty="0">
              <a:ea typeface="ＭＳ Ｐゴシック" panose="020B0600070205080204" pitchFamily="34" charset="-128"/>
            </a:endParaRPr>
          </a:p>
          <a:p>
            <a:pPr marL="0" lvl="1" indent="0" algn="just">
              <a:buSzPct val="70000"/>
              <a:buFont typeface="Wingdings" panose="05000000000000000000" pitchFamily="2" charset="2"/>
              <a:buNone/>
              <a:defRPr/>
            </a:pPr>
            <a:endParaRPr lang="it-IT" altLang="en-US" sz="1500" kern="0" dirty="0">
              <a:ea typeface="ＭＳ Ｐゴシック" panose="020B0600070205080204" pitchFamily="34" charset="-128"/>
            </a:endParaRPr>
          </a:p>
          <a:p>
            <a:pPr marL="0" lvl="1" indent="0" algn="just">
              <a:buSzPct val="70000"/>
              <a:buFont typeface="Wingdings" panose="05000000000000000000" pitchFamily="2" charset="2"/>
              <a:buNone/>
              <a:defRPr/>
            </a:pPr>
            <a:endParaRPr lang="it-IT" altLang="en-US" sz="1500" kern="0" dirty="0">
              <a:ea typeface="ＭＳ Ｐゴシック" panose="020B0600070205080204" pitchFamily="34" charset="-128"/>
            </a:endParaRPr>
          </a:p>
          <a:p>
            <a:pPr marL="0" lvl="1" indent="0" algn="just">
              <a:buSzPct val="70000"/>
              <a:buFont typeface="Wingdings" panose="05000000000000000000" pitchFamily="2" charset="2"/>
              <a:buNone/>
              <a:defRPr/>
            </a:pPr>
            <a:endParaRPr lang="it-IT" altLang="en-US" sz="1500" kern="0" dirty="0">
              <a:ea typeface="ＭＳ Ｐゴシック" panose="020B0600070205080204" pitchFamily="34" charset="-128"/>
            </a:endParaRPr>
          </a:p>
          <a:p>
            <a:pPr marL="0" lvl="1" indent="0" algn="just">
              <a:buSzPct val="70000"/>
              <a:buFont typeface="Wingdings" panose="05000000000000000000" pitchFamily="2" charset="2"/>
              <a:buNone/>
              <a:defRPr/>
            </a:pPr>
            <a:endParaRPr lang="it-IT" altLang="en-US" sz="1500" kern="0" dirty="0">
              <a:ea typeface="ＭＳ Ｐゴシック" panose="020B0600070205080204" pitchFamily="34" charset="-128"/>
            </a:endParaRPr>
          </a:p>
          <a:p>
            <a:pPr marL="0" lvl="1" indent="0" algn="just">
              <a:buSzPct val="70000"/>
              <a:buFont typeface="Wingdings" panose="05000000000000000000" pitchFamily="2" charset="2"/>
              <a:buNone/>
              <a:defRPr/>
            </a:pPr>
            <a:endParaRPr lang="it-IT" altLang="en-US" sz="1500" kern="0" dirty="0">
              <a:ea typeface="ＭＳ Ｐゴシック" panose="020B0600070205080204" pitchFamily="34" charset="-128"/>
            </a:endParaRPr>
          </a:p>
          <a:p>
            <a:pPr marL="0" lvl="1" indent="0" algn="just">
              <a:buSzPct val="70000"/>
              <a:buFont typeface="Wingdings" panose="05000000000000000000" pitchFamily="2" charset="2"/>
              <a:buNone/>
              <a:defRPr/>
            </a:pPr>
            <a:endParaRPr lang="it-IT" altLang="en-US" sz="1500" kern="0" dirty="0">
              <a:ea typeface="ＭＳ Ｐゴシック" panose="020B0600070205080204" pitchFamily="34" charset="-128"/>
            </a:endParaRPr>
          </a:p>
          <a:p>
            <a:pPr marL="182563" lvl="1" indent="0" algn="just">
              <a:buSzPct val="70000"/>
              <a:buFont typeface="Wingdings" panose="05000000000000000000" pitchFamily="2" charset="2"/>
              <a:buNone/>
              <a:defRPr/>
            </a:pPr>
            <a:endParaRPr lang="it-IT" altLang="en-US" sz="1500" kern="0" dirty="0">
              <a:ea typeface="ＭＳ Ｐゴシック" panose="020B0600070205080204" pitchFamily="34" charset="-128"/>
            </a:endParaRPr>
          </a:p>
          <a:p>
            <a:pPr marL="182563" lvl="1" indent="0" algn="just">
              <a:buSzPct val="70000"/>
              <a:buFont typeface="Wingdings" panose="05000000000000000000" pitchFamily="2" charset="2"/>
              <a:buNone/>
              <a:defRPr/>
            </a:pPr>
            <a:endParaRPr lang="it-IT" altLang="en-US" sz="1500" kern="0" dirty="0">
              <a:ea typeface="ＭＳ Ｐゴシック" panose="020B0600070205080204" pitchFamily="34" charset="-128"/>
            </a:endParaRPr>
          </a:p>
          <a:p>
            <a:pPr marL="182563" lvl="1" indent="0" algn="just">
              <a:buSzPct val="70000"/>
              <a:buFont typeface="Wingdings" panose="05000000000000000000" pitchFamily="2" charset="2"/>
              <a:buNone/>
              <a:defRPr/>
            </a:pPr>
            <a:endParaRPr lang="it-IT" altLang="en-US" sz="1500" kern="0" dirty="0">
              <a:ea typeface="ＭＳ Ｐゴシック" panose="020B0600070205080204" pitchFamily="34" charset="-128"/>
            </a:endParaRPr>
          </a:p>
          <a:p>
            <a:pPr marL="182563" lvl="1" indent="0" algn="just">
              <a:buSzPct val="70000"/>
              <a:buFont typeface="Wingdings" panose="05000000000000000000" pitchFamily="2" charset="2"/>
              <a:buNone/>
              <a:defRPr/>
            </a:pPr>
            <a:endParaRPr lang="it-IT" altLang="en-US" sz="1500" kern="0" dirty="0">
              <a:ea typeface="ＭＳ Ｐゴシック" panose="020B0600070205080204" pitchFamily="34" charset="-128"/>
            </a:endParaRPr>
          </a:p>
          <a:p>
            <a:pPr marL="182563" lvl="1" indent="0" algn="just">
              <a:buSzPct val="70000"/>
              <a:buFont typeface="Wingdings" panose="05000000000000000000" pitchFamily="2" charset="2"/>
              <a:buNone/>
              <a:defRPr/>
            </a:pPr>
            <a:endParaRPr lang="it-IT" altLang="en-US" sz="1500" kern="0" dirty="0">
              <a:ea typeface="ＭＳ Ｐゴシック" panose="020B0600070205080204" pitchFamily="34" charset="-128"/>
            </a:endParaRPr>
          </a:p>
          <a:p>
            <a:pPr marL="182563" lvl="1" indent="0" algn="just">
              <a:buSzPct val="70000"/>
              <a:buFont typeface="Wingdings" panose="05000000000000000000" pitchFamily="2" charset="2"/>
              <a:buNone/>
              <a:defRPr/>
            </a:pPr>
            <a:endParaRPr lang="it-IT" altLang="en-US" sz="1500" kern="0" dirty="0">
              <a:ea typeface="ＭＳ Ｐゴシック" panose="020B0600070205080204" pitchFamily="34" charset="-128"/>
            </a:endParaRPr>
          </a:p>
          <a:p>
            <a:pPr marL="182563" lvl="1" indent="0" algn="just">
              <a:buSzPct val="70000"/>
              <a:buFont typeface="Wingdings" panose="05000000000000000000" pitchFamily="2" charset="2"/>
              <a:buNone/>
              <a:defRPr/>
            </a:pPr>
            <a:endParaRPr lang="it-IT" altLang="en-US" sz="1500" kern="0" dirty="0">
              <a:ea typeface="ＭＳ Ｐゴシック" panose="020B0600070205080204" pitchFamily="34" charset="-128"/>
            </a:endParaRPr>
          </a:p>
          <a:p>
            <a:pPr marL="182563" lvl="1" indent="0" algn="just">
              <a:buSzPct val="70000"/>
              <a:buFont typeface="Wingdings" panose="05000000000000000000" pitchFamily="2" charset="2"/>
              <a:buNone/>
              <a:defRPr/>
            </a:pPr>
            <a:endParaRPr lang="it-IT" altLang="en-US" sz="1500" kern="0" dirty="0">
              <a:ea typeface="ＭＳ Ｐゴシック" panose="020B0600070205080204" pitchFamily="34" charset="-128"/>
            </a:endParaRPr>
          </a:p>
        </p:txBody>
      </p:sp>
      <p:graphicFrame>
        <p:nvGraphicFramePr>
          <p:cNvPr id="14" name="Table 13">
            <a:extLst>
              <a:ext uri="{FF2B5EF4-FFF2-40B4-BE49-F238E27FC236}">
                <a16:creationId xmlns:a16="http://schemas.microsoft.com/office/drawing/2014/main" id="{178EBB4E-42E1-BCBE-AD62-4006C7EF658A}"/>
              </a:ext>
            </a:extLst>
          </p:cNvPr>
          <p:cNvGraphicFramePr>
            <a:graphicFrameLocks noGrp="1"/>
          </p:cNvGraphicFramePr>
          <p:nvPr>
            <p:extLst>
              <p:ext uri="{D42A27DB-BD31-4B8C-83A1-F6EECF244321}">
                <p14:modId xmlns:p14="http://schemas.microsoft.com/office/powerpoint/2010/main" val="3846898045"/>
              </p:ext>
            </p:extLst>
          </p:nvPr>
        </p:nvGraphicFramePr>
        <p:xfrm>
          <a:off x="596900" y="2488967"/>
          <a:ext cx="10974388" cy="3389310"/>
        </p:xfrm>
        <a:graphic>
          <a:graphicData uri="http://schemas.openxmlformats.org/drawingml/2006/table">
            <a:tbl>
              <a:tblPr firstRow="1" bandRow="1">
                <a:tableStyleId>{5C22544A-7EE6-4342-B048-85BDC9FD1C3A}</a:tableStyleId>
              </a:tblPr>
              <a:tblGrid>
                <a:gridCol w="470417">
                  <a:extLst>
                    <a:ext uri="{9D8B030D-6E8A-4147-A177-3AD203B41FA5}">
                      <a16:colId xmlns:a16="http://schemas.microsoft.com/office/drawing/2014/main" val="20000"/>
                    </a:ext>
                  </a:extLst>
                </a:gridCol>
                <a:gridCol w="3494412">
                  <a:extLst>
                    <a:ext uri="{9D8B030D-6E8A-4147-A177-3AD203B41FA5}">
                      <a16:colId xmlns:a16="http://schemas.microsoft.com/office/drawing/2014/main" val="20001"/>
                    </a:ext>
                  </a:extLst>
                </a:gridCol>
                <a:gridCol w="1657724">
                  <a:extLst>
                    <a:ext uri="{9D8B030D-6E8A-4147-A177-3AD203B41FA5}">
                      <a16:colId xmlns:a16="http://schemas.microsoft.com/office/drawing/2014/main" val="20002"/>
                    </a:ext>
                  </a:extLst>
                </a:gridCol>
                <a:gridCol w="1783945">
                  <a:extLst>
                    <a:ext uri="{9D8B030D-6E8A-4147-A177-3AD203B41FA5}">
                      <a16:colId xmlns:a16="http://schemas.microsoft.com/office/drawing/2014/main" val="20003"/>
                    </a:ext>
                  </a:extLst>
                </a:gridCol>
                <a:gridCol w="1783945">
                  <a:extLst>
                    <a:ext uri="{9D8B030D-6E8A-4147-A177-3AD203B41FA5}">
                      <a16:colId xmlns:a16="http://schemas.microsoft.com/office/drawing/2014/main" val="20004"/>
                    </a:ext>
                  </a:extLst>
                </a:gridCol>
                <a:gridCol w="1783945">
                  <a:extLst>
                    <a:ext uri="{9D8B030D-6E8A-4147-A177-3AD203B41FA5}">
                      <a16:colId xmlns:a16="http://schemas.microsoft.com/office/drawing/2014/main" val="20005"/>
                    </a:ext>
                  </a:extLst>
                </a:gridCol>
              </a:tblGrid>
              <a:tr h="417454">
                <a:tc>
                  <a:txBody>
                    <a:bodyPr/>
                    <a:lstStyle/>
                    <a:p>
                      <a:pPr algn="ctr"/>
                      <a:r>
                        <a:rPr lang="it-IT" sz="1000" b="1">
                          <a:solidFill>
                            <a:schemeClr val="tx2"/>
                          </a:solidFill>
                          <a:latin typeface="Century Gothic" panose="020B0502020202020204" pitchFamily="34" charset="0"/>
                        </a:rPr>
                        <a:t>ID</a:t>
                      </a:r>
                    </a:p>
                  </a:txBody>
                  <a:tcPr marL="91438" marR="91438" marT="45711" marB="45711" anchor="ctr">
                    <a:lnL w="12700" cmpd="sng">
                      <a:noFill/>
                    </a:lnL>
                    <a:lnR w="12700" cap="flat" cmpd="sng" algn="ctr">
                      <a:solidFill>
                        <a:schemeClr val="accent1"/>
                      </a:solidFill>
                      <a:prstDash val="solid"/>
                      <a:round/>
                      <a:headEnd type="none" w="med" len="med"/>
                      <a:tailEnd type="none" w="med" len="med"/>
                    </a:lnR>
                    <a:lnT w="12700" cmpd="sng">
                      <a:noFill/>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lang="it-IT" sz="1000" b="1">
                          <a:solidFill>
                            <a:schemeClr val="tx2"/>
                          </a:solidFill>
                          <a:latin typeface="Century Gothic" panose="020B0502020202020204" pitchFamily="34" charset="0"/>
                        </a:rPr>
                        <a:t>VOCI DI COSTO</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mpd="sng">
                      <a:noFill/>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it-IT" sz="1000" b="1">
                          <a:solidFill>
                            <a:schemeClr val="tx2"/>
                          </a:solidFill>
                          <a:latin typeface="Century Gothic" panose="020B0502020202020204" pitchFamily="34" charset="0"/>
                        </a:rPr>
                        <a:t>UM</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mpd="sng">
                      <a:noFill/>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it-IT" sz="1000" b="1">
                          <a:solidFill>
                            <a:schemeClr val="tx2"/>
                          </a:solidFill>
                          <a:latin typeface="Century Gothic" panose="020B0502020202020204" pitchFamily="34" charset="0"/>
                        </a:rPr>
                        <a:t>AUSL Bologna</a:t>
                      </a:r>
                    </a:p>
                    <a:p>
                      <a:pPr algn="ctr"/>
                      <a:r>
                        <a:rPr lang="it-IT" sz="1000" b="1">
                          <a:solidFill>
                            <a:schemeClr val="tx2"/>
                          </a:solidFill>
                          <a:latin typeface="Century Gothic" panose="020B0502020202020204" pitchFamily="34" charset="0"/>
                        </a:rPr>
                        <a:t>(% incidenza economica)</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mpd="sng">
                      <a:noFill/>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it-IT" sz="1000" b="1">
                          <a:solidFill>
                            <a:schemeClr val="tx2"/>
                          </a:solidFill>
                          <a:latin typeface="Century Gothic" panose="020B0502020202020204" pitchFamily="34" charset="0"/>
                        </a:rPr>
                        <a:t>IOR - Bologna e </a:t>
                      </a:r>
                      <a:r>
                        <a:rPr lang="it-IT" sz="1000" b="1" err="1">
                          <a:solidFill>
                            <a:schemeClr val="tx2"/>
                          </a:solidFill>
                          <a:latin typeface="Century Gothic" panose="020B0502020202020204" pitchFamily="34" charset="0"/>
                        </a:rPr>
                        <a:t>Bagherìa</a:t>
                      </a:r>
                      <a:endParaRPr lang="it-IT" sz="1000" b="1">
                        <a:solidFill>
                          <a:schemeClr val="tx2"/>
                        </a:solidFill>
                        <a:latin typeface="Century Gothic" panose="020B0502020202020204" pitchFamily="34" charset="0"/>
                      </a:endParaRPr>
                    </a:p>
                    <a:p>
                      <a:pPr algn="ctr"/>
                      <a:r>
                        <a:rPr lang="it-IT" sz="1000" b="1">
                          <a:solidFill>
                            <a:schemeClr val="tx2"/>
                          </a:solidFill>
                          <a:latin typeface="Century Gothic" panose="020B0502020202020204" pitchFamily="34" charset="0"/>
                        </a:rPr>
                        <a:t>(% incidenza economica)</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mpd="sng">
                      <a:noFill/>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it-IT" sz="1000" b="1">
                          <a:solidFill>
                            <a:schemeClr val="tx2"/>
                          </a:solidFill>
                          <a:latin typeface="Century Gothic" panose="020B0502020202020204" pitchFamily="34" charset="0"/>
                        </a:rPr>
                        <a:t>R.I. Montecatone</a:t>
                      </a:r>
                    </a:p>
                    <a:p>
                      <a:pPr algn="ctr"/>
                      <a:r>
                        <a:rPr lang="it-IT" sz="1000" b="1">
                          <a:solidFill>
                            <a:schemeClr val="tx2"/>
                          </a:solidFill>
                          <a:latin typeface="Century Gothic" panose="020B0502020202020204" pitchFamily="34" charset="0"/>
                        </a:rPr>
                        <a:t>(% incidenza economica)</a:t>
                      </a:r>
                    </a:p>
                  </a:txBody>
                  <a:tcPr marL="91438" marR="91438" marT="45711" marB="45711" anchor="ctr">
                    <a:lnL w="12700" cap="flat" cmpd="sng" algn="ctr">
                      <a:solidFill>
                        <a:schemeClr val="accent1"/>
                      </a:solidFill>
                      <a:prstDash val="solid"/>
                      <a:round/>
                      <a:headEnd type="none" w="med" len="med"/>
                      <a:tailEnd type="none" w="med" len="med"/>
                    </a:lnL>
                    <a:lnR w="12700" cmpd="sng">
                      <a:noFill/>
                    </a:lnR>
                    <a:lnT w="12700" cmpd="sng">
                      <a:noFill/>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0"/>
                  </a:ext>
                </a:extLst>
              </a:tr>
              <a:tr h="256887">
                <a:tc>
                  <a:txBody>
                    <a:bodyPr/>
                    <a:lstStyle/>
                    <a:p>
                      <a:pPr algn="ctr"/>
                      <a:r>
                        <a:rPr lang="it-IT" sz="1000" b="1">
                          <a:latin typeface="Century Gothic" panose="020B0502020202020204" pitchFamily="34" charset="0"/>
                        </a:rPr>
                        <a:t>1</a:t>
                      </a:r>
                    </a:p>
                  </a:txBody>
                  <a:tcPr marL="91438" marR="91438" marT="45711" marB="45711" anchor="ctr">
                    <a:lnL w="12700" cmpd="sng">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it-IT" sz="1000" b="0">
                          <a:latin typeface="Century Gothic" panose="020B0502020202020204" pitchFamily="34" charset="0"/>
                        </a:rPr>
                        <a:t>Giornate di degenza ordinaria*</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it-IT" sz="1000" b="0">
                          <a:latin typeface="Century Gothic" panose="020B0502020202020204" pitchFamily="34" charset="0"/>
                        </a:rPr>
                        <a:t>Giornata</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it-IT" sz="1000" b="0">
                          <a:latin typeface="Century Gothic" panose="020B0502020202020204" pitchFamily="34" charset="0"/>
                        </a:rPr>
                        <a:t>37 %</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it-IT" sz="1000" b="0">
                          <a:latin typeface="Century Gothic" panose="020B0502020202020204" pitchFamily="34" charset="0"/>
                        </a:rPr>
                        <a:t>36 %</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it-IT" sz="1000" b="0" dirty="0">
                          <a:latin typeface="Century Gothic" panose="020B0502020202020204" pitchFamily="34" charset="0"/>
                        </a:rPr>
                        <a:t>73 %</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256887">
                <a:tc>
                  <a:txBody>
                    <a:bodyPr/>
                    <a:lstStyle/>
                    <a:p>
                      <a:pPr algn="ctr"/>
                      <a:r>
                        <a:rPr lang="it-IT" sz="1000" b="1">
                          <a:latin typeface="Century Gothic" panose="020B0502020202020204" pitchFamily="34" charset="0"/>
                        </a:rPr>
                        <a:t>2</a:t>
                      </a:r>
                    </a:p>
                  </a:txBody>
                  <a:tcPr marL="91438" marR="91438" marT="45711" marB="45711" anchor="ctr">
                    <a:lnL w="12700" cmpd="sng">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it-IT" sz="1000" b="0" kern="1200">
                          <a:solidFill>
                            <a:schemeClr val="dk1"/>
                          </a:solidFill>
                          <a:latin typeface="Century Gothic" panose="020B0502020202020204" pitchFamily="34" charset="0"/>
                          <a:ea typeface="+mn-ea"/>
                          <a:cs typeface="+mn-cs"/>
                        </a:rPr>
                        <a:t>Giornate di degenza in DH medici e chirurgici*</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it-IT" sz="1000" b="0" kern="1200">
                          <a:solidFill>
                            <a:schemeClr val="dk1"/>
                          </a:solidFill>
                          <a:latin typeface="Century Gothic" panose="020B0502020202020204" pitchFamily="34" charset="0"/>
                          <a:ea typeface="+mn-ea"/>
                          <a:cs typeface="+mn-cs"/>
                        </a:rPr>
                        <a:t>Giornata</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it-IT" sz="1000" b="0" kern="1200">
                          <a:solidFill>
                            <a:schemeClr val="dk1"/>
                          </a:solidFill>
                          <a:latin typeface="Century Gothic" panose="020B0502020202020204" pitchFamily="34" charset="0"/>
                          <a:ea typeface="+mn-ea"/>
                          <a:cs typeface="+mn-cs"/>
                        </a:rPr>
                        <a:t>7 %</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it-IT" sz="1000" b="0" kern="1200">
                          <a:solidFill>
                            <a:schemeClr val="dk1"/>
                          </a:solidFill>
                          <a:latin typeface="Century Gothic" panose="020B0502020202020204" pitchFamily="34" charset="0"/>
                          <a:ea typeface="+mn-ea"/>
                          <a:cs typeface="+mn-cs"/>
                        </a:rPr>
                        <a:t>1 %</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it-IT" sz="1000" b="0" kern="1200" dirty="0">
                          <a:solidFill>
                            <a:schemeClr val="dk1"/>
                          </a:solidFill>
                          <a:latin typeface="Century Gothic" panose="020B0502020202020204" pitchFamily="34" charset="0"/>
                          <a:ea typeface="+mn-ea"/>
                          <a:cs typeface="+mn-cs"/>
                        </a:rPr>
                        <a:t>0,1 %</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256887">
                <a:tc>
                  <a:txBody>
                    <a:bodyPr/>
                    <a:lstStyle/>
                    <a:p>
                      <a:pPr algn="ctr"/>
                      <a:r>
                        <a:rPr lang="it-IT" sz="1000" b="1">
                          <a:latin typeface="Century Gothic" panose="020B0502020202020204" pitchFamily="34" charset="0"/>
                        </a:rPr>
                        <a:t>3</a:t>
                      </a:r>
                    </a:p>
                  </a:txBody>
                  <a:tcPr marL="91438" marR="91438" marT="45711" marB="45711" anchor="ctr">
                    <a:lnL w="12700" cmpd="sng">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it-IT" sz="1000" b="0" kern="1200">
                          <a:solidFill>
                            <a:schemeClr val="dk1"/>
                          </a:solidFill>
                          <a:latin typeface="Century Gothic" panose="020B0502020202020204" pitchFamily="34" charset="0"/>
                          <a:ea typeface="+mn-ea"/>
                          <a:cs typeface="+mn-cs"/>
                        </a:rPr>
                        <a:t>Trattamenti dialitici</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125444" rtl="0" eaLnBrk="1" fontAlgn="auto" latinLnBrk="0" hangingPunct="1">
                        <a:lnSpc>
                          <a:spcPct val="100000"/>
                        </a:lnSpc>
                        <a:spcBef>
                          <a:spcPts val="0"/>
                        </a:spcBef>
                        <a:spcAft>
                          <a:spcPts val="0"/>
                        </a:spcAft>
                        <a:buClrTx/>
                        <a:buSzTx/>
                        <a:buFontTx/>
                        <a:buNone/>
                        <a:tabLst/>
                        <a:defRPr/>
                      </a:pPr>
                      <a:r>
                        <a:rPr lang="it-IT" sz="1000" b="0" kern="1200">
                          <a:solidFill>
                            <a:schemeClr val="dk1"/>
                          </a:solidFill>
                          <a:latin typeface="Century Gothic" panose="020B0502020202020204" pitchFamily="34" charset="0"/>
                          <a:ea typeface="+mn-ea"/>
                          <a:cs typeface="+mn-cs"/>
                        </a:rPr>
                        <a:t>Trattamento</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125444" rtl="0" eaLnBrk="1" fontAlgn="auto" latinLnBrk="0" hangingPunct="1">
                        <a:lnSpc>
                          <a:spcPct val="100000"/>
                        </a:lnSpc>
                        <a:spcBef>
                          <a:spcPts val="0"/>
                        </a:spcBef>
                        <a:spcAft>
                          <a:spcPts val="0"/>
                        </a:spcAft>
                        <a:buClrTx/>
                        <a:buSzTx/>
                        <a:buFontTx/>
                        <a:buNone/>
                        <a:tabLst/>
                        <a:defRPr/>
                      </a:pPr>
                      <a:r>
                        <a:rPr lang="it-IT" sz="1000" b="0" kern="1200">
                          <a:solidFill>
                            <a:schemeClr val="dk1"/>
                          </a:solidFill>
                          <a:latin typeface="Century Gothic" panose="020B0502020202020204" pitchFamily="34" charset="0"/>
                          <a:ea typeface="+mn-ea"/>
                          <a:cs typeface="+mn-cs"/>
                        </a:rPr>
                        <a:t>2 %</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125444" rtl="0" eaLnBrk="1" fontAlgn="auto" latinLnBrk="0" hangingPunct="1">
                        <a:lnSpc>
                          <a:spcPct val="100000"/>
                        </a:lnSpc>
                        <a:spcBef>
                          <a:spcPts val="0"/>
                        </a:spcBef>
                        <a:spcAft>
                          <a:spcPts val="0"/>
                        </a:spcAft>
                        <a:buClrTx/>
                        <a:buSzTx/>
                        <a:buFontTx/>
                        <a:buNone/>
                        <a:tabLst/>
                        <a:defRPr/>
                      </a:pPr>
                      <a:r>
                        <a:rPr lang="it-IT" sz="1000" b="0" kern="1200">
                          <a:solidFill>
                            <a:schemeClr val="dk1"/>
                          </a:solidFill>
                          <a:latin typeface="Century Gothic" panose="020B0502020202020204" pitchFamily="34" charset="0"/>
                          <a:ea typeface="+mn-ea"/>
                          <a:cs typeface="+mn-cs"/>
                        </a:rPr>
                        <a:t>-</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125444" rtl="0" eaLnBrk="1" fontAlgn="auto" latinLnBrk="0" hangingPunct="1">
                        <a:lnSpc>
                          <a:spcPct val="100000"/>
                        </a:lnSpc>
                        <a:spcBef>
                          <a:spcPts val="0"/>
                        </a:spcBef>
                        <a:spcAft>
                          <a:spcPts val="0"/>
                        </a:spcAft>
                        <a:buClrTx/>
                        <a:buSzTx/>
                        <a:buFontTx/>
                        <a:buNone/>
                        <a:tabLst/>
                        <a:defRPr/>
                      </a:pPr>
                      <a:r>
                        <a:rPr lang="it-IT" sz="1000" b="0" kern="1200" dirty="0">
                          <a:solidFill>
                            <a:schemeClr val="dk1"/>
                          </a:solidFill>
                          <a:latin typeface="Century Gothic" panose="020B0502020202020204" pitchFamily="34" charset="0"/>
                          <a:ea typeface="+mn-ea"/>
                          <a:cs typeface="+mn-cs"/>
                        </a:rPr>
                        <a:t>-</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421631">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it-IT" sz="1000" b="1" kern="1200">
                          <a:solidFill>
                            <a:schemeClr val="dk1"/>
                          </a:solidFill>
                          <a:latin typeface="Century Gothic" panose="020B0502020202020204" pitchFamily="34" charset="0"/>
                          <a:ea typeface="+mn-ea"/>
                          <a:cs typeface="+mn-cs"/>
                        </a:rPr>
                        <a:t>4</a:t>
                      </a:r>
                    </a:p>
                  </a:txBody>
                  <a:tcPr marL="91438" marR="91438" marT="45711" marB="45711" anchor="ctr">
                    <a:lnL w="12700" cmpd="sng">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it-IT" sz="1000" b="0" kern="1200">
                          <a:solidFill>
                            <a:schemeClr val="dk1"/>
                          </a:solidFill>
                          <a:latin typeface="Century Gothic" panose="020B0502020202020204" pitchFamily="34" charset="0"/>
                          <a:ea typeface="+mn-ea"/>
                          <a:cs typeface="+mn-cs"/>
                        </a:rPr>
                        <a:t>Numero pazienti oggetto di interventi chirurgici (regime ordinario + regime di DH)</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it-IT" sz="1000" b="0" kern="1200">
                          <a:solidFill>
                            <a:schemeClr val="dk1"/>
                          </a:solidFill>
                          <a:latin typeface="Century Gothic" panose="020B0502020202020204" pitchFamily="34" charset="0"/>
                          <a:ea typeface="+mn-ea"/>
                          <a:cs typeface="+mn-cs"/>
                        </a:rPr>
                        <a:t>Paziente</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it-IT" sz="1000" b="0" kern="1200">
                          <a:solidFill>
                            <a:schemeClr val="dk1"/>
                          </a:solidFill>
                          <a:latin typeface="Century Gothic" panose="020B0502020202020204" pitchFamily="34" charset="0"/>
                          <a:ea typeface="+mn-ea"/>
                          <a:cs typeface="+mn-cs"/>
                        </a:rPr>
                        <a:t>2 %</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it-IT" sz="1000" b="0" kern="1200">
                          <a:solidFill>
                            <a:schemeClr val="dk1"/>
                          </a:solidFill>
                          <a:latin typeface="Century Gothic" panose="020B0502020202020204" pitchFamily="34" charset="0"/>
                          <a:ea typeface="+mn-ea"/>
                          <a:cs typeface="+mn-cs"/>
                        </a:rPr>
                        <a:t>4 %</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it-IT" sz="1000" b="0" kern="1200" dirty="0">
                          <a:solidFill>
                            <a:schemeClr val="dk1"/>
                          </a:solidFill>
                          <a:latin typeface="Century Gothic" panose="020B0502020202020204" pitchFamily="34" charset="0"/>
                          <a:ea typeface="+mn-ea"/>
                          <a:cs typeface="+mn-cs"/>
                        </a:rPr>
                        <a:t>-</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256887">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it-IT" sz="1000" b="1" kern="1200">
                          <a:solidFill>
                            <a:schemeClr val="dk1"/>
                          </a:solidFill>
                          <a:latin typeface="Century Gothic" panose="020B0502020202020204" pitchFamily="34" charset="0"/>
                          <a:ea typeface="+mn-ea"/>
                          <a:cs typeface="+mn-cs"/>
                        </a:rPr>
                        <a:t>5</a:t>
                      </a:r>
                    </a:p>
                  </a:txBody>
                  <a:tcPr marL="91438" marR="91438" marT="45711" marB="45711" anchor="ctr">
                    <a:lnL w="12700" cmpd="sng">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it-IT" sz="1000" b="0" kern="1200">
                          <a:solidFill>
                            <a:schemeClr val="dk1"/>
                          </a:solidFill>
                          <a:latin typeface="Century Gothic" panose="020B0502020202020204" pitchFamily="34" charset="0"/>
                          <a:ea typeface="+mn-ea"/>
                          <a:cs typeface="+mn-cs"/>
                        </a:rPr>
                        <a:t>Accessi al pronto soccorso</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it-IT" sz="1000" b="0" kern="1200">
                          <a:solidFill>
                            <a:schemeClr val="dk1"/>
                          </a:solidFill>
                          <a:latin typeface="Century Gothic" panose="020B0502020202020204" pitchFamily="34" charset="0"/>
                          <a:ea typeface="+mn-ea"/>
                          <a:cs typeface="+mn-cs"/>
                        </a:rPr>
                        <a:t>Accesso</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it-IT" sz="1000" b="0" kern="1200">
                          <a:solidFill>
                            <a:schemeClr val="dk1"/>
                          </a:solidFill>
                          <a:latin typeface="Century Gothic" panose="020B0502020202020204" pitchFamily="34" charset="0"/>
                          <a:ea typeface="+mn-ea"/>
                          <a:cs typeface="+mn-cs"/>
                        </a:rPr>
                        <a:t>4 %</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it-IT" sz="1000" b="0" kern="1200">
                          <a:solidFill>
                            <a:schemeClr val="dk1"/>
                          </a:solidFill>
                          <a:latin typeface="Century Gothic" panose="020B0502020202020204" pitchFamily="34" charset="0"/>
                          <a:ea typeface="+mn-ea"/>
                          <a:cs typeface="+mn-cs"/>
                        </a:rPr>
                        <a:t>4 %</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it-IT" sz="1000" b="0" kern="1200" dirty="0">
                          <a:solidFill>
                            <a:schemeClr val="dk1"/>
                          </a:solidFill>
                          <a:latin typeface="Century Gothic" panose="020B0502020202020204" pitchFamily="34" charset="0"/>
                          <a:ea typeface="+mn-ea"/>
                          <a:cs typeface="+mn-cs"/>
                        </a:rPr>
                        <a:t>-</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5"/>
                  </a:ext>
                </a:extLst>
              </a:tr>
              <a:tr h="421631">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it-IT" sz="1000" b="1" kern="1200">
                          <a:solidFill>
                            <a:schemeClr val="dk1"/>
                          </a:solidFill>
                          <a:latin typeface="Century Gothic" panose="020B0502020202020204" pitchFamily="34" charset="0"/>
                          <a:ea typeface="+mn-ea"/>
                          <a:cs typeface="+mn-cs"/>
                        </a:rPr>
                        <a:t>6</a:t>
                      </a:r>
                    </a:p>
                  </a:txBody>
                  <a:tcPr marL="91438" marR="91438" marT="45711" marB="45711" anchor="ctr">
                    <a:lnL w="12700" cmpd="sng">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it-IT" sz="1000" b="0" kern="1200">
                          <a:solidFill>
                            <a:schemeClr val="dk1"/>
                          </a:solidFill>
                          <a:latin typeface="Century Gothic" panose="020B0502020202020204" pitchFamily="34" charset="0"/>
                          <a:ea typeface="+mn-ea"/>
                          <a:cs typeface="+mn-cs"/>
                        </a:rPr>
                        <a:t>Giornate di degenza ordinaria + DH medici e chirurgici in regime di Libera professione</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it-IT" sz="1000" b="0" kern="1200">
                          <a:solidFill>
                            <a:schemeClr val="dk1"/>
                          </a:solidFill>
                          <a:latin typeface="Century Gothic" panose="020B0502020202020204" pitchFamily="34" charset="0"/>
                          <a:ea typeface="+mn-ea"/>
                          <a:cs typeface="+mn-cs"/>
                        </a:rPr>
                        <a:t>Giornata</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it-IT" sz="1000" b="0" kern="1200">
                          <a:solidFill>
                            <a:schemeClr val="dk1"/>
                          </a:solidFill>
                          <a:latin typeface="Century Gothic" panose="020B0502020202020204" pitchFamily="34" charset="0"/>
                          <a:ea typeface="+mn-ea"/>
                          <a:cs typeface="+mn-cs"/>
                        </a:rPr>
                        <a:t>0,1 %</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it-IT" sz="1000" b="0" kern="1200">
                          <a:solidFill>
                            <a:schemeClr val="dk1"/>
                          </a:solidFill>
                          <a:latin typeface="Century Gothic" panose="020B0502020202020204" pitchFamily="34" charset="0"/>
                          <a:ea typeface="+mn-ea"/>
                          <a:cs typeface="+mn-cs"/>
                        </a:rPr>
                        <a:t>2 %</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it-IT" sz="1000" b="0" kern="1200" dirty="0">
                          <a:solidFill>
                            <a:schemeClr val="dk1"/>
                          </a:solidFill>
                          <a:latin typeface="Century Gothic" panose="020B0502020202020204" pitchFamily="34" charset="0"/>
                          <a:ea typeface="+mn-ea"/>
                          <a:cs typeface="+mn-cs"/>
                        </a:rPr>
                        <a:t>-</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6"/>
                  </a:ext>
                </a:extLst>
              </a:tr>
              <a:tr h="256887">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it-IT" sz="1000" b="1" kern="1200">
                          <a:solidFill>
                            <a:schemeClr val="dk1"/>
                          </a:solidFill>
                          <a:latin typeface="Century Gothic" panose="020B0502020202020204" pitchFamily="34" charset="0"/>
                          <a:ea typeface="+mn-ea"/>
                          <a:cs typeface="+mn-cs"/>
                        </a:rPr>
                        <a:t>7</a:t>
                      </a:r>
                    </a:p>
                  </a:txBody>
                  <a:tcPr marL="91438" marR="91438" marT="45711" marB="45711" anchor="ctr">
                    <a:lnL w="12700" cmpd="sng">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it-IT" sz="1000" b="0" kern="1200">
                          <a:solidFill>
                            <a:schemeClr val="dk1"/>
                          </a:solidFill>
                          <a:latin typeface="Century Gothic" panose="020B0502020202020204" pitchFamily="34" charset="0"/>
                          <a:ea typeface="+mn-ea"/>
                          <a:cs typeface="+mn-cs"/>
                        </a:rPr>
                        <a:t>Divise personale**</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it-IT" sz="1000" b="0" kern="1200">
                          <a:solidFill>
                            <a:schemeClr val="dk1"/>
                          </a:solidFill>
                          <a:latin typeface="Century Gothic" panose="020B0502020202020204" pitchFamily="34" charset="0"/>
                          <a:ea typeface="+mn-ea"/>
                          <a:cs typeface="+mn-cs"/>
                        </a:rPr>
                        <a:t>Canone mese/persona</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it-IT" sz="1000" b="0" kern="1200">
                          <a:solidFill>
                            <a:schemeClr val="dk1"/>
                          </a:solidFill>
                          <a:latin typeface="Century Gothic" panose="020B0502020202020204" pitchFamily="34" charset="0"/>
                          <a:ea typeface="+mn-ea"/>
                          <a:cs typeface="+mn-cs"/>
                        </a:rPr>
                        <a:t>42 %</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it-IT" sz="1000" b="0" kern="1200">
                          <a:solidFill>
                            <a:schemeClr val="dk1"/>
                          </a:solidFill>
                          <a:latin typeface="Century Gothic" panose="020B0502020202020204" pitchFamily="34" charset="0"/>
                          <a:ea typeface="+mn-ea"/>
                          <a:cs typeface="+mn-cs"/>
                        </a:rPr>
                        <a:t>53 %</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it-IT" sz="1000" b="0" kern="1200">
                          <a:solidFill>
                            <a:schemeClr val="dk1"/>
                          </a:solidFill>
                          <a:latin typeface="Century Gothic" panose="020B0502020202020204" pitchFamily="34" charset="0"/>
                          <a:ea typeface="+mn-ea"/>
                          <a:cs typeface="+mn-cs"/>
                        </a:rPr>
                        <a:t>27 </a:t>
                      </a:r>
                      <a:r>
                        <a:rPr lang="it-IT" sz="1000" b="0" kern="1200" dirty="0">
                          <a:solidFill>
                            <a:schemeClr val="dk1"/>
                          </a:solidFill>
                          <a:latin typeface="Century Gothic" panose="020B0502020202020204" pitchFamily="34" charset="0"/>
                          <a:ea typeface="+mn-ea"/>
                          <a:cs typeface="+mn-cs"/>
                        </a:rPr>
                        <a:t>%</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7"/>
                  </a:ext>
                </a:extLst>
              </a:tr>
              <a:tr h="256887">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it-IT" sz="1000" b="1" kern="1200">
                          <a:solidFill>
                            <a:schemeClr val="dk1"/>
                          </a:solidFill>
                          <a:latin typeface="Century Gothic" panose="020B0502020202020204" pitchFamily="34" charset="0"/>
                          <a:ea typeface="+mn-ea"/>
                          <a:cs typeface="+mn-cs"/>
                        </a:rPr>
                        <a:t>8</a:t>
                      </a:r>
                    </a:p>
                  </a:txBody>
                  <a:tcPr marL="91438" marR="91438" marT="45711" marB="45711" anchor="ctr">
                    <a:lnL w="12700" cmpd="sng">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it-IT" sz="1000" b="0" kern="1200">
                          <a:solidFill>
                            <a:schemeClr val="dk1"/>
                          </a:solidFill>
                          <a:latin typeface="Century Gothic" panose="020B0502020202020204" pitchFamily="34" charset="0"/>
                          <a:ea typeface="+mn-ea"/>
                          <a:cs typeface="+mn-cs"/>
                        </a:rPr>
                        <a:t>Divise personale GAE e 118</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it-IT" sz="1000" b="0" kern="1200">
                          <a:solidFill>
                            <a:schemeClr val="dk1"/>
                          </a:solidFill>
                          <a:latin typeface="Century Gothic" panose="020B0502020202020204" pitchFamily="34" charset="0"/>
                          <a:ea typeface="+mn-ea"/>
                          <a:cs typeface="+mn-cs"/>
                        </a:rPr>
                        <a:t>Canone mese/persona</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it-IT" sz="1000" b="0" kern="1200">
                          <a:solidFill>
                            <a:schemeClr val="dk1"/>
                          </a:solidFill>
                          <a:latin typeface="Century Gothic" panose="020B0502020202020204" pitchFamily="34" charset="0"/>
                          <a:ea typeface="+mn-ea"/>
                          <a:cs typeface="+mn-cs"/>
                        </a:rPr>
                        <a:t>5 %</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it-IT" sz="1000" b="0" kern="1200">
                          <a:solidFill>
                            <a:schemeClr val="dk1"/>
                          </a:solidFill>
                          <a:latin typeface="Century Gothic" panose="020B0502020202020204" pitchFamily="34" charset="0"/>
                          <a:ea typeface="+mn-ea"/>
                          <a:cs typeface="+mn-cs"/>
                        </a:rPr>
                        <a:t>0,5 %</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it-IT" sz="1000" b="0" kern="1200">
                          <a:solidFill>
                            <a:schemeClr val="dk1"/>
                          </a:solidFill>
                          <a:latin typeface="Century Gothic" panose="020B0502020202020204" pitchFamily="34" charset="0"/>
                          <a:ea typeface="+mn-ea"/>
                          <a:cs typeface="+mn-cs"/>
                        </a:rPr>
                        <a:t>-</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8"/>
                  </a:ext>
                </a:extLst>
              </a:tr>
              <a:tr h="587272">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it-IT" sz="1000" b="1" kern="1200">
                          <a:solidFill>
                            <a:schemeClr val="dk1"/>
                          </a:solidFill>
                          <a:latin typeface="Century Gothic" panose="020B0502020202020204" pitchFamily="34" charset="0"/>
                          <a:ea typeface="+mn-ea"/>
                          <a:cs typeface="+mn-cs"/>
                        </a:rPr>
                        <a:t>9</a:t>
                      </a:r>
                    </a:p>
                  </a:txBody>
                  <a:tcPr marL="91438" marR="91438" marT="45711" marB="45711" anchor="ctr">
                    <a:lnL w="12700" cmpd="sng">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it-IT" sz="1000" b="0" kern="1200">
                          <a:solidFill>
                            <a:schemeClr val="dk1"/>
                          </a:solidFill>
                          <a:latin typeface="Century Gothic" panose="020B0502020202020204" pitchFamily="34" charset="0"/>
                          <a:ea typeface="+mn-ea"/>
                          <a:cs typeface="+mn-cs"/>
                        </a:rPr>
                        <a:t>Lavaggio asciugatura e stiro di materiale tessile di proprietà dei degenti o delle Aziende Sanitarie contraenti </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it-IT" sz="1000" b="0" kern="1200">
                          <a:solidFill>
                            <a:schemeClr val="dk1"/>
                          </a:solidFill>
                          <a:latin typeface="Century Gothic" panose="020B0502020202020204" pitchFamily="34" charset="0"/>
                          <a:ea typeface="+mn-ea"/>
                          <a:cs typeface="+mn-cs"/>
                        </a:rPr>
                        <a:t>Kg</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it-IT" sz="1000" b="0" kern="1200">
                          <a:solidFill>
                            <a:schemeClr val="dk1"/>
                          </a:solidFill>
                          <a:latin typeface="Century Gothic" panose="020B0502020202020204" pitchFamily="34" charset="0"/>
                          <a:ea typeface="+mn-ea"/>
                          <a:cs typeface="+mn-cs"/>
                        </a:rPr>
                        <a:t>0,1 %</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it-IT" sz="1000" b="0" kern="1200">
                          <a:solidFill>
                            <a:schemeClr val="dk1"/>
                          </a:solidFill>
                          <a:latin typeface="Century Gothic" panose="020B0502020202020204" pitchFamily="34" charset="0"/>
                          <a:ea typeface="+mn-ea"/>
                          <a:cs typeface="+mn-cs"/>
                        </a:rPr>
                        <a:t>0,02 %</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it-IT" sz="1000" b="0" kern="1200" dirty="0">
                          <a:solidFill>
                            <a:schemeClr val="dk1"/>
                          </a:solidFill>
                          <a:latin typeface="Century Gothic" panose="020B0502020202020204" pitchFamily="34" charset="0"/>
                          <a:ea typeface="+mn-ea"/>
                          <a:cs typeface="+mn-cs"/>
                        </a:rPr>
                        <a:t>-</a:t>
                      </a:r>
                    </a:p>
                  </a:txBody>
                  <a:tcPr marL="91438" marR="91438" marT="45711" marB="45711" anchor="ctr">
                    <a:lnL w="12700"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9"/>
                  </a:ext>
                </a:extLst>
              </a:tr>
            </a:tbl>
          </a:graphicData>
        </a:graphic>
      </p:graphicFrame>
      <p:sp>
        <p:nvSpPr>
          <p:cNvPr id="44115" name="TextBox 10">
            <a:extLst>
              <a:ext uri="{FF2B5EF4-FFF2-40B4-BE49-F238E27FC236}">
                <a16:creationId xmlns:a16="http://schemas.microsoft.com/office/drawing/2014/main" id="{602018C5-A831-D294-6451-658CB3F0BDD2}"/>
              </a:ext>
            </a:extLst>
          </p:cNvPr>
          <p:cNvSpPr txBox="1">
            <a:spLocks noChangeArrowheads="1"/>
          </p:cNvSpPr>
          <p:nvPr/>
        </p:nvSpPr>
        <p:spPr bwMode="auto">
          <a:xfrm>
            <a:off x="4371975" y="636579"/>
            <a:ext cx="71707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2" rIns="91422" bIns="45712">
            <a:spAutoFit/>
          </a:bodyPr>
          <a:lstStyle>
            <a:lvl1pPr defTabSz="798513">
              <a:defRPr sz="1000">
                <a:solidFill>
                  <a:schemeClr val="tx1"/>
                </a:solidFill>
                <a:latin typeface="Arial" panose="020B0604020202020204" pitchFamily="34" charset="0"/>
              </a:defRPr>
            </a:lvl1pPr>
            <a:lvl2pPr marL="742950" indent="-285750" defTabSz="798513">
              <a:defRPr sz="1000">
                <a:solidFill>
                  <a:schemeClr val="tx1"/>
                </a:solidFill>
                <a:latin typeface="Arial" panose="020B0604020202020204" pitchFamily="34" charset="0"/>
              </a:defRPr>
            </a:lvl2pPr>
            <a:lvl3pPr marL="1143000" indent="-228600" defTabSz="798513">
              <a:defRPr sz="1000">
                <a:solidFill>
                  <a:schemeClr val="tx1"/>
                </a:solidFill>
                <a:latin typeface="Arial" panose="020B0604020202020204" pitchFamily="34" charset="0"/>
              </a:defRPr>
            </a:lvl3pPr>
            <a:lvl4pPr marL="1600200" indent="-228600" defTabSz="798513">
              <a:defRPr sz="1000">
                <a:solidFill>
                  <a:schemeClr val="tx1"/>
                </a:solidFill>
                <a:latin typeface="Arial" panose="020B0604020202020204" pitchFamily="34" charset="0"/>
              </a:defRPr>
            </a:lvl4pPr>
            <a:lvl5pPr marL="2057400" indent="-228600" defTabSz="798513">
              <a:defRPr sz="1000">
                <a:solidFill>
                  <a:schemeClr val="tx1"/>
                </a:solidFill>
                <a:latin typeface="Arial" panose="020B0604020202020204" pitchFamily="34" charset="0"/>
              </a:defRPr>
            </a:lvl5pPr>
            <a:lvl6pPr marL="2514600" indent="-228600" defTabSz="798513" eaLnBrk="0" fontAlgn="base" hangingPunct="0">
              <a:spcBef>
                <a:spcPct val="0"/>
              </a:spcBef>
              <a:spcAft>
                <a:spcPct val="0"/>
              </a:spcAft>
              <a:defRPr sz="1000">
                <a:solidFill>
                  <a:schemeClr val="tx1"/>
                </a:solidFill>
                <a:latin typeface="Arial" panose="020B0604020202020204" pitchFamily="34" charset="0"/>
              </a:defRPr>
            </a:lvl6pPr>
            <a:lvl7pPr marL="2971800" indent="-228600" defTabSz="798513" eaLnBrk="0" fontAlgn="base" hangingPunct="0">
              <a:spcBef>
                <a:spcPct val="0"/>
              </a:spcBef>
              <a:spcAft>
                <a:spcPct val="0"/>
              </a:spcAft>
              <a:defRPr sz="1000">
                <a:solidFill>
                  <a:schemeClr val="tx1"/>
                </a:solidFill>
                <a:latin typeface="Arial" panose="020B0604020202020204" pitchFamily="34" charset="0"/>
              </a:defRPr>
            </a:lvl7pPr>
            <a:lvl8pPr marL="3429000" indent="-228600" defTabSz="798513" eaLnBrk="0" fontAlgn="base" hangingPunct="0">
              <a:spcBef>
                <a:spcPct val="0"/>
              </a:spcBef>
              <a:spcAft>
                <a:spcPct val="0"/>
              </a:spcAft>
              <a:defRPr sz="1000">
                <a:solidFill>
                  <a:schemeClr val="tx1"/>
                </a:solidFill>
                <a:latin typeface="Arial" panose="020B0604020202020204" pitchFamily="34" charset="0"/>
              </a:defRPr>
            </a:lvl8pPr>
            <a:lvl9pPr marL="3886200" indent="-228600" defTabSz="798513" eaLnBrk="0" fontAlgn="base" hangingPunct="0">
              <a:spcBef>
                <a:spcPct val="0"/>
              </a:spcBef>
              <a:spcAft>
                <a:spcPct val="0"/>
              </a:spcAft>
              <a:defRPr sz="1000">
                <a:solidFill>
                  <a:schemeClr val="tx1"/>
                </a:solidFill>
                <a:latin typeface="Arial" panose="020B0604020202020204" pitchFamily="34" charset="0"/>
              </a:defRPr>
            </a:lvl9pPr>
          </a:lstStyle>
          <a:p>
            <a:pPr algn="ctr" eaLnBrk="1" hangingPunct="1"/>
            <a:r>
              <a:rPr lang="it-IT" altLang="it-IT" sz="1400" b="1">
                <a:solidFill>
                  <a:srgbClr val="262626"/>
                </a:solidFill>
                <a:latin typeface="Segoe Print" panose="02000600000000000000" pitchFamily="2" charset="0"/>
                <a:cs typeface="Arial" panose="020B0604020202020204" pitchFamily="34" charset="0"/>
              </a:rPr>
              <a:t>Obiettivo</a:t>
            </a:r>
          </a:p>
        </p:txBody>
      </p:sp>
      <p:sp>
        <p:nvSpPr>
          <p:cNvPr id="17" name="Segnaposto contenuto 5">
            <a:extLst>
              <a:ext uri="{FF2B5EF4-FFF2-40B4-BE49-F238E27FC236}">
                <a16:creationId xmlns:a16="http://schemas.microsoft.com/office/drawing/2014/main" id="{1792177E-D085-B9E4-2BE1-2370EFDDBF90}"/>
              </a:ext>
            </a:extLst>
          </p:cNvPr>
          <p:cNvSpPr txBox="1">
            <a:spLocks noChangeArrowheads="1"/>
          </p:cNvSpPr>
          <p:nvPr/>
        </p:nvSpPr>
        <p:spPr>
          <a:xfrm>
            <a:off x="528638" y="5970808"/>
            <a:ext cx="11131550" cy="538163"/>
          </a:xfrm>
          <a:prstGeom prst="rect">
            <a:avLst/>
          </a:prstGeom>
        </p:spPr>
        <p:txBody>
          <a:bodyPr/>
          <a:lstStyle>
            <a:lvl1pPr marL="220663" indent="-220663" algn="l" rtl="0" eaLnBrk="0" fontAlgn="base" hangingPunct="0">
              <a:spcBef>
                <a:spcPct val="20000"/>
              </a:spcBef>
              <a:spcAft>
                <a:spcPct val="0"/>
              </a:spcAft>
              <a:buClr>
                <a:srgbClr val="CC0000"/>
              </a:buClr>
              <a:buChar char="•"/>
              <a:defRPr sz="2000">
                <a:solidFill>
                  <a:schemeClr val="tx1"/>
                </a:solidFill>
                <a:latin typeface="Century Gothic" panose="020B0502020202020204" pitchFamily="34" charset="0"/>
                <a:ea typeface="+mn-ea"/>
                <a:cs typeface="+mn-cs"/>
              </a:defRPr>
            </a:lvl1pPr>
            <a:lvl2pPr marL="663575" indent="-222250" algn="l" rtl="0" eaLnBrk="0" fontAlgn="base" hangingPunct="0">
              <a:spcBef>
                <a:spcPct val="20000"/>
              </a:spcBef>
              <a:spcAft>
                <a:spcPct val="0"/>
              </a:spcAft>
              <a:buClr>
                <a:srgbClr val="CC0000"/>
              </a:buClr>
              <a:buSzPct val="55000"/>
              <a:buFont typeface="Wingdings" panose="05000000000000000000" pitchFamily="2" charset="2"/>
              <a:buChar char="¡"/>
              <a:defRPr sz="2000">
                <a:solidFill>
                  <a:schemeClr val="tx1"/>
                </a:solidFill>
                <a:latin typeface="Century Gothic" panose="020B0502020202020204" pitchFamily="34" charset="0"/>
              </a:defRPr>
            </a:lvl2pPr>
            <a:lvl3pPr marL="1436688" indent="-280988" algn="l" rtl="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itchFamily="34" charset="0"/>
              </a:defRPr>
            </a:lvl3pPr>
            <a:lvl4pPr marL="1968500" indent="-280988" algn="l" rtl="0" eaLnBrk="0" fontAlgn="base" hangingPunct="0">
              <a:spcBef>
                <a:spcPct val="20000"/>
              </a:spcBef>
              <a:spcAft>
                <a:spcPct val="0"/>
              </a:spcAft>
              <a:buClr>
                <a:srgbClr val="CC0000"/>
              </a:buClr>
              <a:buSzPct val="70000"/>
              <a:buFont typeface="Wingdings" panose="05000000000000000000" pitchFamily="2" charset="2"/>
              <a:buChar char="n"/>
              <a:defRPr sz="1900">
                <a:solidFill>
                  <a:schemeClr val="tx1"/>
                </a:solidFill>
                <a:latin typeface="Trebuchet MS" pitchFamily="34" charset="0"/>
              </a:defRPr>
            </a:lvl4pPr>
            <a:lvl5pPr marL="2532063" indent="-280988" algn="l" rtl="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itchFamily="34" charset="0"/>
              </a:defRPr>
            </a:lvl5pPr>
            <a:lvl6pPr marL="3094970"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6pPr>
            <a:lvl7pPr marL="3657691"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7pPr>
            <a:lvl8pPr marL="4220413"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8pPr>
            <a:lvl9pPr marL="4783135"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9pPr>
          </a:lstStyle>
          <a:p>
            <a:pPr marL="0" lvl="1" indent="0" algn="just">
              <a:buSzPct val="70000"/>
              <a:buFont typeface="Wingdings" panose="05000000000000000000" pitchFamily="2" charset="2"/>
              <a:buNone/>
              <a:defRPr/>
            </a:pPr>
            <a:r>
              <a:rPr lang="it-IT" altLang="en-US" sz="1000" i="1" kern="0" dirty="0">
                <a:highlight>
                  <a:srgbClr val="FFFF00"/>
                </a:highlight>
                <a:ea typeface="ＭＳ Ｐゴシック" panose="020B0600070205080204" pitchFamily="34" charset="-128"/>
              </a:rPr>
              <a:t>* Prezzi di riferimento ANAC incrementati del 20%</a:t>
            </a:r>
          </a:p>
          <a:p>
            <a:pPr marL="0" lvl="1" indent="0" algn="just">
              <a:buSzPct val="70000"/>
              <a:buFont typeface="Wingdings" panose="05000000000000000000" pitchFamily="2" charset="2"/>
              <a:buNone/>
              <a:defRPr/>
            </a:pPr>
            <a:r>
              <a:rPr lang="it-IT" altLang="en-US" sz="1000" kern="0" dirty="0">
                <a:highlight>
                  <a:srgbClr val="FFFF00"/>
                </a:highlight>
                <a:ea typeface="ＭＳ Ｐゴシック" panose="020B0600070205080204" pitchFamily="34" charset="-128"/>
              </a:rPr>
              <a:t>** </a:t>
            </a:r>
            <a:r>
              <a:rPr lang="it-IT" altLang="en-US" sz="1000" b="1" i="1" u="sng" kern="0" dirty="0">
                <a:highlight>
                  <a:srgbClr val="FFFF00"/>
                </a:highlight>
                <a:ea typeface="ＭＳ Ｐゴシック" panose="020B0600070205080204" pitchFamily="34" charset="-128"/>
              </a:rPr>
              <a:t>Prezzi di riferimento ANAC incrementati del 20% moltiplicato per 26 giorni</a:t>
            </a:r>
          </a:p>
          <a:p>
            <a:pPr marL="0" lvl="1" indent="0" algn="just">
              <a:buSzPct val="70000"/>
              <a:buFont typeface="Wingdings" panose="05000000000000000000" pitchFamily="2" charset="2"/>
              <a:buNone/>
              <a:defRPr/>
            </a:pPr>
            <a:endParaRPr lang="it-IT" altLang="en-US" sz="1400" kern="0" dirty="0">
              <a:ea typeface="ＭＳ Ｐゴシック" panose="020B0600070205080204" pitchFamily="34" charset="-128"/>
            </a:endParaRPr>
          </a:p>
          <a:p>
            <a:pPr marL="0" lvl="1" indent="0" algn="just">
              <a:buSzPct val="70000"/>
              <a:buFont typeface="Wingdings" panose="05000000000000000000" pitchFamily="2" charset="2"/>
              <a:buNone/>
              <a:defRPr/>
            </a:pPr>
            <a:endParaRPr lang="it-IT" altLang="en-US" sz="1400" kern="0" dirty="0">
              <a:ea typeface="ＭＳ Ｐゴシック" panose="020B0600070205080204" pitchFamily="34" charset="-128"/>
            </a:endParaRPr>
          </a:p>
          <a:p>
            <a:pPr marL="0" lvl="1" indent="0" algn="just">
              <a:buSzPct val="70000"/>
              <a:buFont typeface="Wingdings" panose="05000000000000000000" pitchFamily="2" charset="2"/>
              <a:buNone/>
              <a:defRPr/>
            </a:pPr>
            <a:endParaRPr lang="it-IT" altLang="en-US" sz="1400" kern="0" dirty="0">
              <a:ea typeface="ＭＳ Ｐゴシック" panose="020B0600070205080204" pitchFamily="34" charset="-128"/>
            </a:endParaRPr>
          </a:p>
          <a:p>
            <a:pPr marL="0" lvl="1" indent="0" algn="just">
              <a:buSzPct val="70000"/>
              <a:buFont typeface="Wingdings" panose="05000000000000000000" pitchFamily="2" charset="2"/>
              <a:buNone/>
              <a:defRPr/>
            </a:pPr>
            <a:endParaRPr lang="it-IT" altLang="en-US" sz="1400" kern="0" dirty="0">
              <a:ea typeface="ＭＳ Ｐゴシック" panose="020B0600070205080204" pitchFamily="34" charset="-128"/>
            </a:endParaRPr>
          </a:p>
          <a:p>
            <a:pPr marL="182563" lvl="1" indent="0" algn="just">
              <a:buSzPct val="70000"/>
              <a:buFont typeface="Wingdings" panose="05000000000000000000" pitchFamily="2" charset="2"/>
              <a:buNone/>
              <a:defRPr/>
            </a:pPr>
            <a:endParaRPr lang="it-IT" altLang="en-US" sz="1400" kern="0" dirty="0">
              <a:ea typeface="ＭＳ Ｐゴシック" panose="020B0600070205080204" pitchFamily="34" charset="-128"/>
            </a:endParaRPr>
          </a:p>
          <a:p>
            <a:pPr marL="182563" lvl="1" indent="0" algn="just">
              <a:buSzPct val="70000"/>
              <a:buFont typeface="Wingdings" panose="05000000000000000000" pitchFamily="2" charset="2"/>
              <a:buNone/>
              <a:defRPr/>
            </a:pPr>
            <a:endParaRPr lang="it-IT" altLang="en-US" sz="1400" kern="0" dirty="0">
              <a:ea typeface="ＭＳ Ｐゴシック" panose="020B0600070205080204" pitchFamily="34" charset="-128"/>
            </a:endParaRPr>
          </a:p>
          <a:p>
            <a:pPr marL="182563" lvl="1" indent="0" algn="just">
              <a:buSzPct val="70000"/>
              <a:buFont typeface="Wingdings" panose="05000000000000000000" pitchFamily="2" charset="2"/>
              <a:buNone/>
              <a:defRPr/>
            </a:pPr>
            <a:endParaRPr lang="it-IT" altLang="en-US" sz="1400" kern="0" dirty="0">
              <a:ea typeface="ＭＳ Ｐゴシック" panose="020B0600070205080204" pitchFamily="34" charset="-128"/>
            </a:endParaRPr>
          </a:p>
          <a:p>
            <a:pPr marL="182563" lvl="1" indent="0" algn="just">
              <a:buSzPct val="70000"/>
              <a:buFont typeface="Wingdings" panose="05000000000000000000" pitchFamily="2" charset="2"/>
              <a:buNone/>
              <a:defRPr/>
            </a:pPr>
            <a:endParaRPr lang="it-IT" altLang="en-US" sz="1400" kern="0" dirty="0">
              <a:ea typeface="ＭＳ Ｐゴシック" panose="020B0600070205080204" pitchFamily="34" charset="-128"/>
            </a:endParaRPr>
          </a:p>
          <a:p>
            <a:pPr marL="182563" lvl="1" indent="0" algn="just">
              <a:buSzPct val="70000"/>
              <a:buFont typeface="Wingdings" panose="05000000000000000000" pitchFamily="2" charset="2"/>
              <a:buNone/>
              <a:defRPr/>
            </a:pPr>
            <a:endParaRPr lang="it-IT" altLang="en-US" sz="1400" kern="0" dirty="0">
              <a:ea typeface="ＭＳ Ｐゴシック" panose="020B0600070205080204" pitchFamily="34" charset="-128"/>
            </a:endParaRPr>
          </a:p>
          <a:p>
            <a:pPr marL="182563" lvl="1" indent="0" algn="just">
              <a:buSzPct val="70000"/>
              <a:buFont typeface="Wingdings" panose="05000000000000000000" pitchFamily="2" charset="2"/>
              <a:buNone/>
              <a:defRPr/>
            </a:pPr>
            <a:endParaRPr lang="it-IT" altLang="en-US" sz="1400" kern="0" dirty="0">
              <a:ea typeface="ＭＳ Ｐゴシック" panose="020B0600070205080204" pitchFamily="34" charset="-128"/>
            </a:endParaRPr>
          </a:p>
          <a:p>
            <a:pPr marL="182563" lvl="1" indent="0" algn="just">
              <a:buSzPct val="70000"/>
              <a:buFont typeface="Wingdings" panose="05000000000000000000" pitchFamily="2" charset="2"/>
              <a:buNone/>
              <a:defRPr/>
            </a:pPr>
            <a:endParaRPr lang="it-IT" altLang="en-US" sz="1400" kern="0" dirty="0">
              <a:ea typeface="ＭＳ Ｐゴシック" panose="020B0600070205080204" pitchFamily="34" charset="-128"/>
            </a:endParaRPr>
          </a:p>
          <a:p>
            <a:pPr marL="182563" lvl="1" indent="0" algn="just">
              <a:buSzPct val="70000"/>
              <a:buFont typeface="Wingdings" panose="05000000000000000000" pitchFamily="2" charset="2"/>
              <a:buNone/>
              <a:defRPr/>
            </a:pPr>
            <a:endParaRPr lang="it-IT" altLang="en-US" sz="1400" kern="0" dirty="0">
              <a:ea typeface="ＭＳ Ｐゴシック" panose="020B0600070205080204" pitchFamily="34" charset="-128"/>
            </a:endParaRPr>
          </a:p>
        </p:txBody>
      </p:sp>
      <p:sp>
        <p:nvSpPr>
          <p:cNvPr id="11" name="Oval 10">
            <a:extLst>
              <a:ext uri="{FF2B5EF4-FFF2-40B4-BE49-F238E27FC236}">
                <a16:creationId xmlns:a16="http://schemas.microsoft.com/office/drawing/2014/main" id="{05A91363-DF6D-C358-1D37-F90676A66AAC}"/>
              </a:ext>
            </a:extLst>
          </p:cNvPr>
          <p:cNvSpPr>
            <a:spLocks noChangeAspect="1"/>
          </p:cNvSpPr>
          <p:nvPr/>
        </p:nvSpPr>
        <p:spPr>
          <a:xfrm>
            <a:off x="11723688" y="890579"/>
            <a:ext cx="360362" cy="360362"/>
          </a:xfrm>
          <a:prstGeom prst="ellipse">
            <a:avLst/>
          </a:prstGeom>
          <a:solidFill>
            <a:schemeClr val="accent1"/>
          </a:solidFill>
          <a:ln w="57150" cap="flat" cmpd="sng" algn="ctr">
            <a:solidFill>
              <a:sysClr val="window" lastClr="FFFFFF"/>
            </a:solidFill>
            <a:prstDash val="solid"/>
          </a:ln>
          <a:effectLst/>
        </p:spPr>
        <p:txBody>
          <a:bodyPr lIns="91413" tIns="45708" rIns="91413" bIns="45708" anchor="ctr"/>
          <a:lstStyle/>
          <a:p>
            <a:pPr algn="ctr" defTabSz="799860" eaLnBrk="1" fontAlgn="auto" hangingPunct="1">
              <a:spcBef>
                <a:spcPts val="0"/>
              </a:spcBef>
              <a:spcAft>
                <a:spcPts val="0"/>
              </a:spcAft>
              <a:defRPr/>
            </a:pPr>
            <a:r>
              <a:rPr lang="it-IT" sz="2000" b="1" i="1" kern="0" dirty="0">
                <a:solidFill>
                  <a:prstClr val="white"/>
                </a:solidFill>
                <a:latin typeface="Calibri"/>
              </a:rPr>
              <a:t>1</a:t>
            </a:r>
          </a:p>
        </p:txBody>
      </p:sp>
      <p:sp>
        <p:nvSpPr>
          <p:cNvPr id="12" name="Oval 11">
            <a:extLst>
              <a:ext uri="{FF2B5EF4-FFF2-40B4-BE49-F238E27FC236}">
                <a16:creationId xmlns:a16="http://schemas.microsoft.com/office/drawing/2014/main" id="{92551DE0-D4B3-BBDF-0F55-6741A4B37611}"/>
              </a:ext>
            </a:extLst>
          </p:cNvPr>
          <p:cNvSpPr>
            <a:spLocks noChangeAspect="1"/>
          </p:cNvSpPr>
          <p:nvPr/>
        </p:nvSpPr>
        <p:spPr>
          <a:xfrm>
            <a:off x="11723688" y="1368416"/>
            <a:ext cx="360362" cy="360363"/>
          </a:xfrm>
          <a:prstGeom prst="ellipse">
            <a:avLst/>
          </a:prstGeom>
          <a:solidFill>
            <a:schemeClr val="accent1"/>
          </a:solidFill>
          <a:ln w="57150" cap="flat" cmpd="sng" algn="ctr">
            <a:solidFill>
              <a:sysClr val="window" lastClr="FFFFFF"/>
            </a:solidFill>
            <a:prstDash val="solid"/>
          </a:ln>
          <a:effectLst/>
        </p:spPr>
        <p:txBody>
          <a:bodyPr lIns="91413" tIns="45708" rIns="91413" bIns="45708" anchor="ctr"/>
          <a:lstStyle/>
          <a:p>
            <a:pPr algn="ctr" defTabSz="799860" eaLnBrk="1" fontAlgn="auto" hangingPunct="1">
              <a:spcBef>
                <a:spcPts val="0"/>
              </a:spcBef>
              <a:spcAft>
                <a:spcPts val="0"/>
              </a:spcAft>
              <a:defRPr/>
            </a:pPr>
            <a:r>
              <a:rPr lang="it-IT" sz="2000" b="1" i="1" kern="0" dirty="0">
                <a:solidFill>
                  <a:prstClr val="white"/>
                </a:solidFill>
                <a:latin typeface="Calibri"/>
              </a:rPr>
              <a:t>2</a:t>
            </a:r>
          </a:p>
        </p:txBody>
      </p:sp>
      <p:sp>
        <p:nvSpPr>
          <p:cNvPr id="15" name="Oval 14">
            <a:extLst>
              <a:ext uri="{FF2B5EF4-FFF2-40B4-BE49-F238E27FC236}">
                <a16:creationId xmlns:a16="http://schemas.microsoft.com/office/drawing/2014/main" id="{0B50188E-EB9D-EFE4-F5DA-E982A6D9F1F2}"/>
              </a:ext>
            </a:extLst>
          </p:cNvPr>
          <p:cNvSpPr>
            <a:spLocks noChangeAspect="1"/>
          </p:cNvSpPr>
          <p:nvPr/>
        </p:nvSpPr>
        <p:spPr>
          <a:xfrm>
            <a:off x="11723688" y="1846254"/>
            <a:ext cx="360362" cy="360362"/>
          </a:xfrm>
          <a:prstGeom prst="ellipse">
            <a:avLst/>
          </a:prstGeom>
          <a:solidFill>
            <a:schemeClr val="accent1"/>
          </a:solidFill>
          <a:ln w="57150" cap="flat" cmpd="sng" algn="ctr">
            <a:solidFill>
              <a:sysClr val="window" lastClr="FFFFFF"/>
            </a:solidFill>
            <a:prstDash val="solid"/>
          </a:ln>
          <a:effectLst/>
        </p:spPr>
        <p:txBody>
          <a:bodyPr lIns="91413" tIns="45708" rIns="91413" bIns="45708" anchor="ctr"/>
          <a:lstStyle/>
          <a:p>
            <a:pPr algn="ctr" defTabSz="799860" eaLnBrk="1" fontAlgn="auto" hangingPunct="1">
              <a:spcBef>
                <a:spcPts val="0"/>
              </a:spcBef>
              <a:spcAft>
                <a:spcPts val="0"/>
              </a:spcAft>
              <a:defRPr/>
            </a:pPr>
            <a:r>
              <a:rPr lang="it-IT" sz="2000" b="1" i="1" kern="0" dirty="0">
                <a:solidFill>
                  <a:prstClr val="white"/>
                </a:solidFill>
                <a:latin typeface="Calibri"/>
              </a:rPr>
              <a:t>3</a:t>
            </a:r>
          </a:p>
        </p:txBody>
      </p:sp>
      <p:sp>
        <p:nvSpPr>
          <p:cNvPr id="16" name="Oval 15">
            <a:extLst>
              <a:ext uri="{FF2B5EF4-FFF2-40B4-BE49-F238E27FC236}">
                <a16:creationId xmlns:a16="http://schemas.microsoft.com/office/drawing/2014/main" id="{1DD842F6-A015-659E-DEB9-8625733D2726}"/>
              </a:ext>
            </a:extLst>
          </p:cNvPr>
          <p:cNvSpPr>
            <a:spLocks noChangeAspect="1"/>
          </p:cNvSpPr>
          <p:nvPr/>
        </p:nvSpPr>
        <p:spPr>
          <a:xfrm>
            <a:off x="11723688" y="2322504"/>
            <a:ext cx="360362" cy="360362"/>
          </a:xfrm>
          <a:prstGeom prst="ellipse">
            <a:avLst/>
          </a:prstGeom>
          <a:solidFill>
            <a:srgbClr val="DF8000"/>
          </a:solidFill>
          <a:ln w="57150" cap="flat" cmpd="sng" algn="ctr">
            <a:solidFill>
              <a:sysClr val="window" lastClr="FFFFFF"/>
            </a:solidFill>
            <a:prstDash val="solid"/>
          </a:ln>
          <a:effectLst/>
        </p:spPr>
        <p:txBody>
          <a:bodyPr lIns="91413" tIns="45708" rIns="91413" bIns="45708" anchor="ctr"/>
          <a:lstStyle/>
          <a:p>
            <a:pPr algn="ctr" defTabSz="799860" eaLnBrk="1" fontAlgn="auto" hangingPunct="1">
              <a:spcBef>
                <a:spcPts val="0"/>
              </a:spcBef>
              <a:spcAft>
                <a:spcPts val="0"/>
              </a:spcAft>
              <a:defRPr/>
            </a:pPr>
            <a:r>
              <a:rPr lang="it-IT" sz="2000" b="1" i="1" kern="0" dirty="0">
                <a:solidFill>
                  <a:prstClr val="white"/>
                </a:solidFill>
                <a:latin typeface="Calibri"/>
              </a:rPr>
              <a:t>4</a:t>
            </a:r>
          </a:p>
        </p:txBody>
      </p:sp>
      <p:sp>
        <p:nvSpPr>
          <p:cNvPr id="18" name="Oval 17">
            <a:extLst>
              <a:ext uri="{FF2B5EF4-FFF2-40B4-BE49-F238E27FC236}">
                <a16:creationId xmlns:a16="http://schemas.microsoft.com/office/drawing/2014/main" id="{F5196368-9B46-4A5A-7201-BBB0F6416BE5}"/>
              </a:ext>
            </a:extLst>
          </p:cNvPr>
          <p:cNvSpPr>
            <a:spLocks noChangeAspect="1"/>
          </p:cNvSpPr>
          <p:nvPr/>
        </p:nvSpPr>
        <p:spPr>
          <a:xfrm>
            <a:off x="11723688" y="2800341"/>
            <a:ext cx="360362" cy="360363"/>
          </a:xfrm>
          <a:prstGeom prst="ellipse">
            <a:avLst/>
          </a:prstGeom>
          <a:solidFill>
            <a:schemeClr val="accent1"/>
          </a:solidFill>
          <a:ln w="57150" cap="flat" cmpd="sng" algn="ctr">
            <a:solidFill>
              <a:sysClr val="window" lastClr="FFFFFF"/>
            </a:solidFill>
            <a:prstDash val="solid"/>
          </a:ln>
          <a:effectLst/>
        </p:spPr>
        <p:txBody>
          <a:bodyPr lIns="91413" tIns="45708" rIns="91413" bIns="45708" anchor="ctr"/>
          <a:lstStyle/>
          <a:p>
            <a:pPr algn="ctr" defTabSz="799860" eaLnBrk="1" fontAlgn="auto" hangingPunct="1">
              <a:spcBef>
                <a:spcPts val="0"/>
              </a:spcBef>
              <a:spcAft>
                <a:spcPts val="0"/>
              </a:spcAft>
              <a:defRPr/>
            </a:pPr>
            <a:r>
              <a:rPr lang="it-IT" sz="2000" b="1" i="1" kern="0" dirty="0">
                <a:solidFill>
                  <a:prstClr val="white"/>
                </a:solidFill>
                <a:latin typeface="Calibri"/>
              </a:rPr>
              <a:t>5</a:t>
            </a:r>
          </a:p>
        </p:txBody>
      </p:sp>
      <p:sp>
        <p:nvSpPr>
          <p:cNvPr id="3" name="CasellaDiTesto 2">
            <a:extLst>
              <a:ext uri="{FF2B5EF4-FFF2-40B4-BE49-F238E27FC236}">
                <a16:creationId xmlns:a16="http://schemas.microsoft.com/office/drawing/2014/main" id="{65D57E3A-09D6-2BF6-FE03-B48E975D94F9}"/>
              </a:ext>
            </a:extLst>
          </p:cNvPr>
          <p:cNvSpPr txBox="1"/>
          <p:nvPr/>
        </p:nvSpPr>
        <p:spPr>
          <a:xfrm>
            <a:off x="403658" y="6445017"/>
            <a:ext cx="11131550" cy="248466"/>
          </a:xfrm>
          <a:prstGeom prst="rect">
            <a:avLst/>
          </a:prstGeom>
          <a:noFill/>
        </p:spPr>
        <p:txBody>
          <a:bodyPr wrap="square">
            <a:spAutoFit/>
          </a:bodyPr>
          <a:lstStyle/>
          <a:p>
            <a:pPr marL="271463" indent="-271463" algn="just">
              <a:lnSpc>
                <a:spcPct val="110000"/>
              </a:lnSpc>
              <a:defRPr/>
            </a:pPr>
            <a:r>
              <a:rPr lang="it-IT" altLang="en-US" sz="1000" dirty="0">
                <a:solidFill>
                  <a:srgbClr val="000000"/>
                </a:solidFill>
                <a:cs typeface="Calibri" panose="020F0502020204030204" pitchFamily="34" charset="0"/>
              </a:rPr>
              <a:t>I </a:t>
            </a:r>
            <a:r>
              <a:rPr lang="it-IT" altLang="en-US" sz="1000" b="1" dirty="0">
                <a:solidFill>
                  <a:srgbClr val="000000"/>
                </a:solidFill>
                <a:cs typeface="Calibri" panose="020F0502020204030204" pitchFamily="34" charset="0"/>
              </a:rPr>
              <a:t>corrispettivi previsti </a:t>
            </a:r>
            <a:r>
              <a:rPr lang="it-IT" altLang="en-US" sz="1000" dirty="0">
                <a:solidFill>
                  <a:srgbClr val="000000"/>
                </a:solidFill>
                <a:cs typeface="Calibri" panose="020F0502020204030204" pitchFamily="34" charset="0"/>
              </a:rPr>
              <a:t>nella presente procedura </a:t>
            </a:r>
            <a:r>
              <a:rPr lang="it-IT" altLang="en-US" sz="1000" b="1" dirty="0">
                <a:solidFill>
                  <a:srgbClr val="000000"/>
                </a:solidFill>
                <a:cs typeface="Calibri" panose="020F0502020204030204" pitchFamily="34" charset="0"/>
              </a:rPr>
              <a:t>comprendono la remunerazione degli eventuali capi dispersi</a:t>
            </a:r>
            <a:r>
              <a:rPr lang="it-IT" altLang="en-US" sz="1000" dirty="0">
                <a:solidFill>
                  <a:srgbClr val="000000"/>
                </a:solidFill>
                <a:cs typeface="Calibri" panose="020F0502020204030204" pitchFamily="34" charset="0"/>
              </a:rPr>
              <a:t>.</a:t>
            </a:r>
            <a:endParaRPr lang="en-US" altLang="en-US" sz="1000" dirty="0">
              <a:solidFill>
                <a:srgbClr val="FF0000"/>
              </a:solidFill>
              <a:cs typeface="Calibri" panose="020F050202020403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contenuto 5">
            <a:extLst>
              <a:ext uri="{FF2B5EF4-FFF2-40B4-BE49-F238E27FC236}">
                <a16:creationId xmlns:a16="http://schemas.microsoft.com/office/drawing/2014/main" id="{26D5B34D-FA9F-4D66-F0F5-F5890AAFB6FC}"/>
              </a:ext>
            </a:extLst>
          </p:cNvPr>
          <p:cNvSpPr txBox="1">
            <a:spLocks noChangeArrowheads="1"/>
          </p:cNvSpPr>
          <p:nvPr/>
        </p:nvSpPr>
        <p:spPr bwMode="auto">
          <a:xfrm>
            <a:off x="606425" y="690562"/>
            <a:ext cx="10979150" cy="4544377"/>
          </a:xfrm>
          <a:prstGeom prst="rect">
            <a:avLst/>
          </a:prstGeom>
          <a:noFill/>
          <a:ln>
            <a:noFill/>
          </a:ln>
        </p:spPr>
        <p:txBody>
          <a:bodyPr/>
          <a:lstStyle>
            <a:lvl1pPr marL="220663" indent="-220663" algn="just" rtl="0" eaLnBrk="0" fontAlgn="base" hangingPunct="0">
              <a:lnSpc>
                <a:spcPct val="110000"/>
              </a:lnSpc>
              <a:spcBef>
                <a:spcPct val="20000"/>
              </a:spcBef>
              <a:spcAft>
                <a:spcPct val="0"/>
              </a:spcAft>
              <a:buClr>
                <a:srgbClr val="CC0000"/>
              </a:buClr>
              <a:buChar char="•"/>
              <a:defRPr sz="1700">
                <a:solidFill>
                  <a:schemeClr val="tx1"/>
                </a:solidFill>
                <a:latin typeface="Century Gothic" panose="020B0502020202020204" pitchFamily="34" charset="0"/>
                <a:ea typeface="+mn-ea"/>
                <a:cs typeface="+mn-cs"/>
              </a:defRPr>
            </a:lvl1pPr>
            <a:lvl2pPr marL="663575" indent="-222250" algn="l" rtl="0" eaLnBrk="0" fontAlgn="base" hangingPunct="0">
              <a:spcBef>
                <a:spcPct val="20000"/>
              </a:spcBef>
              <a:spcAft>
                <a:spcPct val="0"/>
              </a:spcAft>
              <a:buClr>
                <a:srgbClr val="CC0000"/>
              </a:buClr>
              <a:buSzPct val="55000"/>
              <a:buFont typeface="Wingdings" panose="05000000000000000000" pitchFamily="2" charset="2"/>
              <a:buChar char="¡"/>
              <a:defRPr sz="1700">
                <a:solidFill>
                  <a:schemeClr val="tx1"/>
                </a:solidFill>
                <a:latin typeface="Century Gothic" panose="020B0502020202020204" pitchFamily="34" charset="0"/>
              </a:defRPr>
            </a:lvl2pPr>
            <a:lvl3pPr marL="1436688" indent="-280988" algn="l" rtl="0" eaLnBrk="0" fontAlgn="base" hangingPunct="0">
              <a:spcBef>
                <a:spcPct val="20000"/>
              </a:spcBef>
              <a:spcAft>
                <a:spcPct val="0"/>
              </a:spcAft>
              <a:buClr>
                <a:srgbClr val="CC0000"/>
              </a:buClr>
              <a:buSzPct val="70000"/>
              <a:buFont typeface="Wingdings" panose="05000000000000000000" pitchFamily="2" charset="2"/>
              <a:buChar char="o"/>
              <a:defRPr sz="1700">
                <a:solidFill>
                  <a:schemeClr val="tx1"/>
                </a:solidFill>
                <a:latin typeface="Century Gothic" panose="020B0502020202020204" pitchFamily="34" charset="0"/>
              </a:defRPr>
            </a:lvl3pPr>
            <a:lvl4pPr marL="1968500" indent="-280988" algn="l" rtl="0" eaLnBrk="0" fontAlgn="base" hangingPunct="0">
              <a:spcBef>
                <a:spcPct val="20000"/>
              </a:spcBef>
              <a:spcAft>
                <a:spcPct val="0"/>
              </a:spcAft>
              <a:buClr>
                <a:srgbClr val="CC0000"/>
              </a:buClr>
              <a:buSzPct val="70000"/>
              <a:buFont typeface="Wingdings" panose="05000000000000000000" pitchFamily="2" charset="2"/>
              <a:buChar char="n"/>
              <a:defRPr sz="1700">
                <a:solidFill>
                  <a:schemeClr val="tx1"/>
                </a:solidFill>
                <a:latin typeface="Century Gothic" panose="020B0502020202020204" pitchFamily="34" charset="0"/>
              </a:defRPr>
            </a:lvl4pPr>
            <a:lvl5pPr marL="2532063" indent="-280988" algn="l" rtl="0" eaLnBrk="0" fontAlgn="base" hangingPunct="0">
              <a:spcBef>
                <a:spcPct val="20000"/>
              </a:spcBef>
              <a:spcAft>
                <a:spcPct val="0"/>
              </a:spcAft>
              <a:buClr>
                <a:srgbClr val="CC0000"/>
              </a:buClr>
              <a:buSzPct val="70000"/>
              <a:buFont typeface="Wingdings" panose="05000000000000000000" pitchFamily="2" charset="2"/>
              <a:buChar char="o"/>
              <a:defRPr sz="1700">
                <a:solidFill>
                  <a:schemeClr val="tx1"/>
                </a:solidFill>
                <a:latin typeface="Century Gothic" panose="020B0502020202020204" pitchFamily="34" charset="0"/>
              </a:defRPr>
            </a:lvl5pPr>
            <a:lvl6pPr marL="3094970"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6pPr>
            <a:lvl7pPr marL="3657691"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7pPr>
            <a:lvl8pPr marL="4220413"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8pPr>
            <a:lvl9pPr marL="4783135"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9pPr>
          </a:lstStyle>
          <a:p>
            <a:pPr>
              <a:buSzPct val="70000"/>
              <a:buFont typeface="Wingdings" panose="05000000000000000000" pitchFamily="2" charset="2"/>
              <a:buNone/>
              <a:defRPr/>
            </a:pPr>
            <a:r>
              <a:rPr lang="it-IT" altLang="it-IT" sz="1600" b="1" dirty="0">
                <a:solidFill>
                  <a:srgbClr val="006600"/>
                </a:solidFill>
                <a:latin typeface="Segoe Print" panose="02000600000000000000" pitchFamily="2" charset="0"/>
              </a:rPr>
              <a:t>Focus sulla remunerazione delle divise</a:t>
            </a:r>
          </a:p>
          <a:p>
            <a:pPr marL="0" indent="0">
              <a:buFontTx/>
              <a:buNone/>
              <a:defRPr/>
            </a:pPr>
            <a:endParaRPr lang="it-IT" sz="1600" dirty="0">
              <a:solidFill>
                <a:srgbClr val="000000"/>
              </a:solidFill>
              <a:ea typeface="Calibri" panose="020F0502020204030204" pitchFamily="34" charset="0"/>
            </a:endParaRPr>
          </a:p>
          <a:p>
            <a:pPr marL="0" lvl="0" indent="0">
              <a:buNone/>
              <a:defRPr/>
            </a:pPr>
            <a:r>
              <a:rPr lang="it-IT" sz="1400" dirty="0">
                <a:solidFill>
                  <a:srgbClr val="000000"/>
                </a:solidFill>
              </a:rPr>
              <a:t>Relativamente alle voci di costo si evidenzia che sono state previste alcune casistiche speciali relative alla </a:t>
            </a:r>
            <a:r>
              <a:rPr lang="it-IT" sz="1400" b="1" dirty="0">
                <a:solidFill>
                  <a:srgbClr val="000000"/>
                </a:solidFill>
              </a:rPr>
              <a:t>remunerazione per le divise del personale </a:t>
            </a:r>
            <a:r>
              <a:rPr lang="it-IT" sz="1400" dirty="0">
                <a:solidFill>
                  <a:srgbClr val="000000"/>
                </a:solidFill>
              </a:rPr>
              <a:t>come ad esempio: la remunerazione per doppia qualifica anche quando la doppia qualifica  è svolta per periodi  limitati e la remunerazione per le qualifiche professionali di altre strutture che operano nella struttura dell’Azienda sanitaria contraente per periodi non continuativi</a:t>
            </a:r>
            <a:r>
              <a:rPr lang="it-IT" sz="1800" b="1" dirty="0">
                <a:solidFill>
                  <a:srgbClr val="000000"/>
                </a:solidFill>
                <a:latin typeface="Calibri" panose="020F0502020204030204" pitchFamily="34" charset="0"/>
                <a:cs typeface="Times New Roman" panose="02020603050405020304" pitchFamily="18" charset="0"/>
              </a:rPr>
              <a:t>.</a:t>
            </a:r>
            <a:endParaRPr lang="it-IT" sz="1800" b="1"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buNone/>
              <a:defRPr/>
            </a:pPr>
            <a:r>
              <a:rPr lang="it-IT" sz="1400" b="1" dirty="0">
                <a:solidFill>
                  <a:srgbClr val="000000"/>
                </a:solidFill>
              </a:rPr>
              <a:t>Resta inteso che il canone sarà rapportato al periodo di presenza che non dovrà essere inferiore a 30 giorni. Negli altri casi si farà uso delle divise jolly.</a:t>
            </a:r>
          </a:p>
          <a:p>
            <a:pPr marL="0" indent="0">
              <a:buNone/>
              <a:defRPr/>
            </a:pPr>
            <a:endParaRPr lang="it-IT" sz="1400" dirty="0">
              <a:solidFill>
                <a:srgbClr val="000000"/>
              </a:solidFill>
            </a:endParaRPr>
          </a:p>
          <a:p>
            <a:pPr marL="0" indent="0">
              <a:buNone/>
              <a:defRPr/>
            </a:pPr>
            <a:r>
              <a:rPr lang="it-IT" sz="1400" dirty="0">
                <a:solidFill>
                  <a:srgbClr val="000000"/>
                </a:solidFill>
                <a:ea typeface="Calibri" panose="020F0502020204030204" pitchFamily="34" charset="0"/>
              </a:rPr>
              <a:t>Periodicamente (semestralmente o annualmente) potrà essere effettuato un </a:t>
            </a:r>
            <a:r>
              <a:rPr lang="it-IT" sz="1400" b="1" dirty="0">
                <a:solidFill>
                  <a:srgbClr val="000000"/>
                </a:solidFill>
                <a:ea typeface="Calibri" panose="020F0502020204030204" pitchFamily="34" charset="0"/>
              </a:rPr>
              <a:t>conguaglio sui canoni </a:t>
            </a:r>
            <a:r>
              <a:rPr lang="it-IT" sz="1400" dirty="0">
                <a:solidFill>
                  <a:srgbClr val="000000"/>
                </a:solidFill>
                <a:ea typeface="Calibri" panose="020F0502020204030204" pitchFamily="34" charset="0"/>
              </a:rPr>
              <a:t>per la vestizione del personale corrisposti al Fornitore al fine di rilevare canoni già pagati per qualifiche non più in servizio presso la struttura (ad esempio per pensionamento, ecc.). Tali canoni verranno stornati per i relativi mesi di assenza dal servizio.</a:t>
            </a:r>
          </a:p>
        </p:txBody>
      </p:sp>
      <p:sp>
        <p:nvSpPr>
          <p:cNvPr id="43011" name="Titolo 2">
            <a:extLst>
              <a:ext uri="{FF2B5EF4-FFF2-40B4-BE49-F238E27FC236}">
                <a16:creationId xmlns:a16="http://schemas.microsoft.com/office/drawing/2014/main" id="{3D02F79B-62F3-B93F-4787-1AC834AB4D36}"/>
              </a:ext>
            </a:extLst>
          </p:cNvPr>
          <p:cNvSpPr>
            <a:spLocks noGrp="1" noChangeArrowheads="1"/>
          </p:cNvSpPr>
          <p:nvPr>
            <p:ph type="title"/>
          </p:nvPr>
        </p:nvSpPr>
        <p:spPr bwMode="auto">
          <a:xfrm>
            <a:off x="615950" y="107950"/>
            <a:ext cx="10979150" cy="428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it-IT" altLang="it-IT" dirty="0"/>
              <a:t>STRATEGIA DI GARA (6/8)</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1">
            <a:extLst>
              <a:ext uri="{FF2B5EF4-FFF2-40B4-BE49-F238E27FC236}">
                <a16:creationId xmlns:a16="http://schemas.microsoft.com/office/drawing/2014/main" id="{7FAC98A3-CBE1-BEE5-BB8A-9E22FF487FE3}"/>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CC0000"/>
              </a:buClr>
              <a:buChar char="•"/>
              <a:defRPr sz="2000">
                <a:solidFill>
                  <a:schemeClr val="tx1"/>
                </a:solidFill>
                <a:latin typeface="Century Gothic" panose="020B0502020202020204" pitchFamily="34" charset="0"/>
              </a:defRPr>
            </a:lvl1pPr>
            <a:lvl2pPr marL="742950" indent="-285750">
              <a:spcBef>
                <a:spcPct val="20000"/>
              </a:spcBef>
              <a:buClr>
                <a:srgbClr val="CC0000"/>
              </a:buClr>
              <a:buSzPct val="55000"/>
              <a:buFont typeface="Wingdings" panose="05000000000000000000" pitchFamily="2" charset="2"/>
              <a:buChar char="¡"/>
              <a:defRPr sz="2000">
                <a:solidFill>
                  <a:schemeClr val="tx1"/>
                </a:solidFill>
                <a:latin typeface="Century Gothic" panose="020B0502020202020204" pitchFamily="34" charset="0"/>
              </a:defRPr>
            </a:lvl2pPr>
            <a:lvl3pPr marL="1143000" indent="-228600">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3pPr>
            <a:lvl4pPr marL="1600200" indent="-228600">
              <a:spcBef>
                <a:spcPct val="20000"/>
              </a:spcBef>
              <a:buClr>
                <a:srgbClr val="CC0000"/>
              </a:buClr>
              <a:buSzPct val="70000"/>
              <a:buFont typeface="Wingdings" panose="05000000000000000000" pitchFamily="2" charset="2"/>
              <a:buChar char="n"/>
              <a:defRPr sz="1900">
                <a:solidFill>
                  <a:schemeClr val="tx1"/>
                </a:solidFill>
                <a:latin typeface="Trebuchet MS" panose="020B0603020202020204" pitchFamily="34" charset="0"/>
              </a:defRPr>
            </a:lvl4pPr>
            <a:lvl5pPr marL="2057400" indent="-228600">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5pPr>
            <a:lvl6pPr marL="25146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6pPr>
            <a:lvl7pPr marL="29718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7pPr>
            <a:lvl8pPr marL="34290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8pPr>
            <a:lvl9pPr marL="38862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9pPr>
          </a:lstStyle>
          <a:p>
            <a:pPr>
              <a:spcBef>
                <a:spcPct val="0"/>
              </a:spcBef>
              <a:buFont typeface="Wingdings" panose="05000000000000000000" pitchFamily="2" charset="2"/>
              <a:buNone/>
            </a:pPr>
            <a:fld id="{C089B458-10F5-4471-9931-6F8BF386CBD8}" type="slidenum">
              <a:rPr lang="it-IT" altLang="it-IT" sz="1200" smtClean="0">
                <a:solidFill>
                  <a:srgbClr val="336600"/>
                </a:solidFill>
                <a:latin typeface="Tahoma" panose="020B0604030504040204" pitchFamily="34" charset="0"/>
                <a:ea typeface="ＭＳ Ｐゴシック" panose="020B0600070205080204" pitchFamily="34" charset="-128"/>
              </a:rPr>
              <a:pPr>
                <a:spcBef>
                  <a:spcPct val="0"/>
                </a:spcBef>
                <a:buFont typeface="Wingdings" panose="05000000000000000000" pitchFamily="2" charset="2"/>
                <a:buNone/>
              </a:pPr>
              <a:t>25</a:t>
            </a:fld>
            <a:endParaRPr lang="it-IT" altLang="it-IT" sz="1200">
              <a:solidFill>
                <a:srgbClr val="336600"/>
              </a:solidFill>
              <a:latin typeface="Tahoma" panose="020B0604030504040204" pitchFamily="34" charset="0"/>
              <a:ea typeface="ＭＳ Ｐゴシック" panose="020B0600070205080204" pitchFamily="34" charset="-128"/>
            </a:endParaRPr>
          </a:p>
        </p:txBody>
      </p:sp>
      <p:sp>
        <p:nvSpPr>
          <p:cNvPr id="29" name="Titolo 2">
            <a:extLst>
              <a:ext uri="{FF2B5EF4-FFF2-40B4-BE49-F238E27FC236}">
                <a16:creationId xmlns:a16="http://schemas.microsoft.com/office/drawing/2014/main" id="{49E56F46-E60C-C033-61E4-CA31E3881E00}"/>
              </a:ext>
            </a:extLst>
          </p:cNvPr>
          <p:cNvSpPr txBox="1">
            <a:spLocks noChangeArrowheads="1"/>
          </p:cNvSpPr>
          <p:nvPr/>
        </p:nvSpPr>
        <p:spPr bwMode="auto">
          <a:xfrm>
            <a:off x="615950" y="107950"/>
            <a:ext cx="10979150" cy="428625"/>
          </a:xfrm>
          <a:prstGeom prst="rect">
            <a:avLst/>
          </a:prstGeom>
          <a:noFill/>
        </p:spPr>
        <p:txBody>
          <a:bodyPr/>
          <a:lstStyle>
            <a:lvl1pPr algn="l" rtl="0" eaLnBrk="0" fontAlgn="base" hangingPunct="0">
              <a:spcBef>
                <a:spcPct val="0"/>
              </a:spcBef>
              <a:spcAft>
                <a:spcPct val="0"/>
              </a:spcAft>
              <a:defRPr sz="2700" b="1">
                <a:solidFill>
                  <a:srgbClr val="006600"/>
                </a:solidFill>
                <a:latin typeface="+mj-lt"/>
                <a:ea typeface="+mj-ea"/>
                <a:cs typeface="+mj-cs"/>
              </a:defRPr>
            </a:lvl1pPr>
            <a:lvl2pPr algn="l" rtl="0" eaLnBrk="0" fontAlgn="base" hangingPunct="0">
              <a:spcBef>
                <a:spcPct val="0"/>
              </a:spcBef>
              <a:spcAft>
                <a:spcPct val="0"/>
              </a:spcAft>
              <a:defRPr sz="2700" b="1">
                <a:solidFill>
                  <a:srgbClr val="006600"/>
                </a:solidFill>
                <a:latin typeface="Arial" charset="0"/>
              </a:defRPr>
            </a:lvl2pPr>
            <a:lvl3pPr algn="l" rtl="0" eaLnBrk="0" fontAlgn="base" hangingPunct="0">
              <a:spcBef>
                <a:spcPct val="0"/>
              </a:spcBef>
              <a:spcAft>
                <a:spcPct val="0"/>
              </a:spcAft>
              <a:defRPr sz="2700" b="1">
                <a:solidFill>
                  <a:srgbClr val="006600"/>
                </a:solidFill>
                <a:latin typeface="Arial" charset="0"/>
              </a:defRPr>
            </a:lvl3pPr>
            <a:lvl4pPr algn="l" rtl="0" eaLnBrk="0" fontAlgn="base" hangingPunct="0">
              <a:spcBef>
                <a:spcPct val="0"/>
              </a:spcBef>
              <a:spcAft>
                <a:spcPct val="0"/>
              </a:spcAft>
              <a:defRPr sz="2700" b="1">
                <a:solidFill>
                  <a:srgbClr val="006600"/>
                </a:solidFill>
                <a:latin typeface="Arial" charset="0"/>
              </a:defRPr>
            </a:lvl4pPr>
            <a:lvl5pPr algn="l" rtl="0" eaLnBrk="0" fontAlgn="base" hangingPunct="0">
              <a:spcBef>
                <a:spcPct val="0"/>
              </a:spcBef>
              <a:spcAft>
                <a:spcPct val="0"/>
              </a:spcAft>
              <a:defRPr sz="2700" b="1">
                <a:solidFill>
                  <a:srgbClr val="006600"/>
                </a:solidFill>
                <a:latin typeface="Arial" charset="0"/>
              </a:defRPr>
            </a:lvl5pPr>
            <a:lvl6pPr marL="562722" algn="l" rtl="0" eaLnBrk="0" fontAlgn="base" hangingPunct="0">
              <a:spcBef>
                <a:spcPct val="0"/>
              </a:spcBef>
              <a:spcAft>
                <a:spcPct val="0"/>
              </a:spcAft>
              <a:defRPr sz="2708" b="1">
                <a:solidFill>
                  <a:srgbClr val="006600"/>
                </a:solidFill>
                <a:latin typeface="Arial" charset="0"/>
              </a:defRPr>
            </a:lvl6pPr>
            <a:lvl7pPr marL="1125444" algn="l" rtl="0" eaLnBrk="0" fontAlgn="base" hangingPunct="0">
              <a:spcBef>
                <a:spcPct val="0"/>
              </a:spcBef>
              <a:spcAft>
                <a:spcPct val="0"/>
              </a:spcAft>
              <a:defRPr sz="2708" b="1">
                <a:solidFill>
                  <a:srgbClr val="006600"/>
                </a:solidFill>
                <a:latin typeface="Arial" charset="0"/>
              </a:defRPr>
            </a:lvl7pPr>
            <a:lvl8pPr marL="1688165" algn="l" rtl="0" eaLnBrk="0" fontAlgn="base" hangingPunct="0">
              <a:spcBef>
                <a:spcPct val="0"/>
              </a:spcBef>
              <a:spcAft>
                <a:spcPct val="0"/>
              </a:spcAft>
              <a:defRPr sz="2708" b="1">
                <a:solidFill>
                  <a:srgbClr val="006600"/>
                </a:solidFill>
                <a:latin typeface="Arial" charset="0"/>
              </a:defRPr>
            </a:lvl8pPr>
            <a:lvl9pPr marL="2250887" algn="l" rtl="0" eaLnBrk="0" fontAlgn="base" hangingPunct="0">
              <a:spcBef>
                <a:spcPct val="0"/>
              </a:spcBef>
              <a:spcAft>
                <a:spcPct val="0"/>
              </a:spcAft>
              <a:defRPr sz="2708" b="1">
                <a:solidFill>
                  <a:srgbClr val="006600"/>
                </a:solidFill>
                <a:latin typeface="Arial" charset="0"/>
              </a:defRPr>
            </a:lvl9pPr>
          </a:lstStyle>
          <a:p>
            <a:pPr>
              <a:defRPr/>
            </a:pPr>
            <a:r>
              <a:rPr lang="it-IT" altLang="it-IT" sz="2800" kern="0" dirty="0">
                <a:solidFill>
                  <a:schemeClr val="bg1"/>
                </a:solidFill>
                <a:latin typeface="Century Gothic" panose="020B0502020202020204" pitchFamily="34" charset="0"/>
              </a:rPr>
              <a:t>STRATEGIA DI GARA (7/8)</a:t>
            </a:r>
          </a:p>
        </p:txBody>
      </p:sp>
      <p:sp>
        <p:nvSpPr>
          <p:cNvPr id="11" name="Segnaposto contenuto 5">
            <a:extLst>
              <a:ext uri="{FF2B5EF4-FFF2-40B4-BE49-F238E27FC236}">
                <a16:creationId xmlns:a16="http://schemas.microsoft.com/office/drawing/2014/main" id="{36D09889-9A4B-6C5E-7A16-B1C4F328880C}"/>
              </a:ext>
            </a:extLst>
          </p:cNvPr>
          <p:cNvSpPr txBox="1">
            <a:spLocks noChangeArrowheads="1"/>
          </p:cNvSpPr>
          <p:nvPr/>
        </p:nvSpPr>
        <p:spPr>
          <a:xfrm>
            <a:off x="468313" y="2138363"/>
            <a:ext cx="11074400" cy="981075"/>
          </a:xfrm>
          <a:prstGeom prst="rect">
            <a:avLst/>
          </a:prstGeom>
        </p:spPr>
        <p:txBody>
          <a:bodyPr/>
          <a:lstStyle>
            <a:lvl1pPr marL="220663" indent="-220663" algn="l" rtl="0" eaLnBrk="0" fontAlgn="base" hangingPunct="0">
              <a:spcBef>
                <a:spcPct val="20000"/>
              </a:spcBef>
              <a:spcAft>
                <a:spcPct val="0"/>
              </a:spcAft>
              <a:buClr>
                <a:srgbClr val="CC0000"/>
              </a:buClr>
              <a:buChar char="•"/>
              <a:defRPr sz="2000">
                <a:solidFill>
                  <a:schemeClr val="tx1"/>
                </a:solidFill>
                <a:latin typeface="Century Gothic" panose="020B0502020202020204" pitchFamily="34" charset="0"/>
                <a:ea typeface="+mn-ea"/>
                <a:cs typeface="+mn-cs"/>
              </a:defRPr>
            </a:lvl1pPr>
            <a:lvl2pPr marL="663575" indent="-222250" algn="l" rtl="0" eaLnBrk="0" fontAlgn="base" hangingPunct="0">
              <a:spcBef>
                <a:spcPct val="20000"/>
              </a:spcBef>
              <a:spcAft>
                <a:spcPct val="0"/>
              </a:spcAft>
              <a:buClr>
                <a:srgbClr val="CC0000"/>
              </a:buClr>
              <a:buSzPct val="55000"/>
              <a:buFont typeface="Wingdings" panose="05000000000000000000" pitchFamily="2" charset="2"/>
              <a:buChar char="¡"/>
              <a:defRPr sz="2000">
                <a:solidFill>
                  <a:schemeClr val="tx1"/>
                </a:solidFill>
                <a:latin typeface="Century Gothic" panose="020B0502020202020204" pitchFamily="34" charset="0"/>
              </a:defRPr>
            </a:lvl2pPr>
            <a:lvl3pPr marL="1436688" indent="-280988" algn="l" rtl="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itchFamily="34" charset="0"/>
              </a:defRPr>
            </a:lvl3pPr>
            <a:lvl4pPr marL="1968500" indent="-280988" algn="l" rtl="0" eaLnBrk="0" fontAlgn="base" hangingPunct="0">
              <a:spcBef>
                <a:spcPct val="20000"/>
              </a:spcBef>
              <a:spcAft>
                <a:spcPct val="0"/>
              </a:spcAft>
              <a:buClr>
                <a:srgbClr val="CC0000"/>
              </a:buClr>
              <a:buSzPct val="70000"/>
              <a:buFont typeface="Wingdings" panose="05000000000000000000" pitchFamily="2" charset="2"/>
              <a:buChar char="n"/>
              <a:defRPr sz="1900">
                <a:solidFill>
                  <a:schemeClr val="tx1"/>
                </a:solidFill>
                <a:latin typeface="Trebuchet MS" pitchFamily="34" charset="0"/>
              </a:defRPr>
            </a:lvl4pPr>
            <a:lvl5pPr marL="2532063" indent="-280988" algn="l" rtl="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itchFamily="34" charset="0"/>
              </a:defRPr>
            </a:lvl5pPr>
            <a:lvl6pPr marL="3094970"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6pPr>
            <a:lvl7pPr marL="3657691"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7pPr>
            <a:lvl8pPr marL="4220413"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8pPr>
            <a:lvl9pPr marL="4783135"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9pPr>
          </a:lstStyle>
          <a:p>
            <a:pPr marL="0" indent="0" algn="just">
              <a:spcBef>
                <a:spcPts val="600"/>
              </a:spcBef>
              <a:buSzPct val="70000"/>
              <a:buFontTx/>
              <a:buNone/>
              <a:defRPr/>
            </a:pPr>
            <a:r>
              <a:rPr lang="it-IT" altLang="it-IT" sz="1600" b="1" kern="0" dirty="0">
                <a:ea typeface="ＭＳ Ｐゴシック" panose="020B0600070205080204" pitchFamily="34" charset="-128"/>
                <a:cs typeface="Arial" panose="020B0604020202020204" pitchFamily="34" charset="0"/>
              </a:rPr>
              <a:t>Convenzione quadro</a:t>
            </a:r>
          </a:p>
          <a:p>
            <a:pPr marL="0" indent="0" algn="just">
              <a:spcBef>
                <a:spcPts val="600"/>
              </a:spcBef>
              <a:buSzPct val="70000"/>
              <a:buFontTx/>
              <a:buNone/>
              <a:defRPr/>
            </a:pPr>
            <a:r>
              <a:rPr lang="it-IT" altLang="it-IT" sz="1600" kern="0" dirty="0">
                <a:ea typeface="ＭＳ Ｐゴシック" panose="020B0600070205080204" pitchFamily="34" charset="-128"/>
                <a:cs typeface="Arial" panose="020B0604020202020204" pitchFamily="34" charset="0"/>
              </a:rPr>
              <a:t>Si prevede una durata della Convenzione pari a </a:t>
            </a:r>
            <a:r>
              <a:rPr lang="it-IT" altLang="it-IT" sz="1600" b="1" kern="0" dirty="0">
                <a:ea typeface="ＭＳ Ｐゴシック" panose="020B0600070205080204" pitchFamily="34" charset="-128"/>
                <a:cs typeface="Arial" panose="020B0604020202020204" pitchFamily="34" charset="0"/>
              </a:rPr>
              <a:t>12 mesi dalla stipula</a:t>
            </a:r>
            <a:r>
              <a:rPr lang="it-IT" altLang="it-IT" sz="1600" kern="0" dirty="0">
                <a:ea typeface="ＭＳ Ｐゴシック" panose="020B0600070205080204" pitchFamily="34" charset="-128"/>
                <a:cs typeface="Arial" panose="020B0604020202020204" pitchFamily="34" charset="0"/>
              </a:rPr>
              <a:t>, eventualmente </a:t>
            </a:r>
            <a:r>
              <a:rPr lang="it-IT" altLang="it-IT" sz="1600" b="1" kern="0" dirty="0">
                <a:ea typeface="ＭＳ Ｐゴシック" panose="020B0600070205080204" pitchFamily="34" charset="-128"/>
                <a:cs typeface="Arial" panose="020B0604020202020204" pitchFamily="34" charset="0"/>
              </a:rPr>
              <a:t>rinnovabile per ulteriori 12 mesi</a:t>
            </a:r>
            <a:r>
              <a:rPr lang="it-IT" altLang="it-IT" sz="1600" kern="0" dirty="0">
                <a:ea typeface="ＭＳ Ｐゴシック" panose="020B0600070205080204" pitchFamily="34" charset="-128"/>
                <a:cs typeface="Arial" panose="020B0604020202020204" pitchFamily="34" charset="0"/>
              </a:rPr>
              <a:t>.</a:t>
            </a:r>
          </a:p>
          <a:p>
            <a:pPr marL="0" indent="0" algn="just">
              <a:spcBef>
                <a:spcPts val="600"/>
              </a:spcBef>
              <a:buSzPct val="70000"/>
              <a:buFontTx/>
              <a:buNone/>
              <a:defRPr/>
            </a:pPr>
            <a:r>
              <a:rPr lang="it-IT" altLang="it-IT" sz="1600" kern="0" dirty="0">
                <a:ea typeface="ＭＳ Ｐゴシック" panose="020B0600070205080204" pitchFamily="34" charset="-128"/>
                <a:cs typeface="Arial" panose="020B0604020202020204" pitchFamily="34" charset="0"/>
              </a:rPr>
              <a:t>La Convenzione resta comunque valida, efficace e vincolante per la regolamentazione degli Ordinativi di fornitura e per tutto il tempo di vigenza e durata dei medesimi.</a:t>
            </a:r>
          </a:p>
          <a:p>
            <a:pPr marL="0" indent="0" algn="just">
              <a:spcBef>
                <a:spcPts val="600"/>
              </a:spcBef>
              <a:buSzPct val="70000"/>
              <a:buFontTx/>
              <a:buNone/>
              <a:defRPr/>
            </a:pPr>
            <a:endParaRPr lang="it-IT" altLang="it-IT" sz="1600" kern="0" dirty="0">
              <a:ea typeface="ＭＳ Ｐゴシック" panose="020B0600070205080204" pitchFamily="34" charset="-128"/>
              <a:cs typeface="Arial" panose="020B0604020202020204" pitchFamily="34" charset="0"/>
            </a:endParaRPr>
          </a:p>
          <a:p>
            <a:pPr marL="0" indent="0" algn="just">
              <a:spcBef>
                <a:spcPts val="600"/>
              </a:spcBef>
              <a:buSzPct val="70000"/>
              <a:buFontTx/>
              <a:buNone/>
              <a:defRPr/>
            </a:pPr>
            <a:r>
              <a:rPr lang="it-IT" altLang="it-IT" sz="1600" b="1" kern="0" dirty="0">
                <a:ea typeface="ＭＳ Ｐゴシック" panose="020B0600070205080204" pitchFamily="34" charset="-128"/>
                <a:cs typeface="Arial" panose="020B0604020202020204" pitchFamily="34" charset="0"/>
              </a:rPr>
              <a:t>Ordinativi di fornitura</a:t>
            </a:r>
          </a:p>
          <a:p>
            <a:pPr marL="0" indent="0" algn="just">
              <a:spcBef>
                <a:spcPts val="600"/>
              </a:spcBef>
              <a:buSzPct val="70000"/>
              <a:buFontTx/>
              <a:buNone/>
              <a:defRPr/>
            </a:pPr>
            <a:r>
              <a:rPr lang="it-IT" altLang="it-IT" sz="1600" kern="0" dirty="0">
                <a:ea typeface="ＭＳ Ｐゴシック" panose="020B0600070205080204" pitchFamily="34" charset="-128"/>
                <a:cs typeface="Arial" panose="020B0604020202020204" pitchFamily="34" charset="0"/>
              </a:rPr>
              <a:t>Si prevede una durata degli ordinati di fornitura pari a </a:t>
            </a:r>
            <a:r>
              <a:rPr lang="it-IT" altLang="it-IT" sz="1600" b="1" kern="0" dirty="0">
                <a:ea typeface="ＭＳ Ｐゴシック" panose="020B0600070205080204" pitchFamily="34" charset="-128"/>
                <a:cs typeface="Arial" panose="020B0604020202020204" pitchFamily="34" charset="0"/>
              </a:rPr>
              <a:t>72 mesi dall’emissione dell’Ordinativo.</a:t>
            </a:r>
          </a:p>
          <a:p>
            <a:pPr marL="0" indent="0" algn="just">
              <a:spcBef>
                <a:spcPts val="600"/>
              </a:spcBef>
              <a:buSzPct val="70000"/>
              <a:buFontTx/>
              <a:buNone/>
              <a:defRPr/>
            </a:pPr>
            <a:endParaRPr lang="it-IT" altLang="it-IT" sz="1600" b="1" kern="0" dirty="0">
              <a:ea typeface="ＭＳ Ｐゴシック" panose="020B0600070205080204" pitchFamily="34" charset="-128"/>
              <a:cs typeface="Arial" panose="020B0604020202020204" pitchFamily="34" charset="0"/>
            </a:endParaRPr>
          </a:p>
          <a:p>
            <a:pPr marL="0" indent="0" algn="just">
              <a:spcBef>
                <a:spcPts val="600"/>
              </a:spcBef>
              <a:buSzPct val="70000"/>
              <a:buFontTx/>
              <a:buNone/>
              <a:defRPr/>
            </a:pPr>
            <a:endParaRPr lang="it-IT" altLang="it-IT" sz="1600" b="1" kern="0" dirty="0">
              <a:ea typeface="ＭＳ Ｐゴシック" panose="020B0600070205080204" pitchFamily="34" charset="-128"/>
              <a:cs typeface="Arial" panose="020B0604020202020204" pitchFamily="34" charset="0"/>
            </a:endParaRPr>
          </a:p>
          <a:p>
            <a:pPr marL="0" indent="0" algn="just">
              <a:spcBef>
                <a:spcPts val="600"/>
              </a:spcBef>
              <a:buSzPct val="70000"/>
              <a:buFontTx/>
              <a:buNone/>
              <a:defRPr/>
            </a:pPr>
            <a:r>
              <a:rPr lang="it-IT" altLang="it-IT" sz="1600" b="1" kern="0" dirty="0">
                <a:ea typeface="ＭＳ Ｐゴシック" panose="020B0600070205080204" pitchFamily="34" charset="-128"/>
                <a:cs typeface="Arial" panose="020B0604020202020204" pitchFamily="34" charset="0"/>
              </a:rPr>
              <a:t>Si precisa che per la presente procedura sarà richiesto in gara:</a:t>
            </a:r>
          </a:p>
          <a:p>
            <a:pPr algn="just">
              <a:spcBef>
                <a:spcPts val="600"/>
              </a:spcBef>
              <a:buSzPct val="70000"/>
              <a:defRPr/>
            </a:pPr>
            <a:r>
              <a:rPr lang="it-IT" altLang="it-IT" sz="1600" b="1" kern="0" dirty="0">
                <a:ea typeface="ＭＳ Ｐゴシック" panose="020B0600070205080204" pitchFamily="34" charset="-128"/>
                <a:cs typeface="Arial" panose="020B0604020202020204" pitchFamily="34" charset="0"/>
              </a:rPr>
              <a:t>l’effettuazione del sopralluogo obbligatorio presso gli ospedali e le sedi nelle quali è prevista l’integrazione obbligatoria del sistema di distribuzione automatizzata delle divise e facoltativo nelle restanti sedi.</a:t>
            </a:r>
          </a:p>
          <a:p>
            <a:pPr algn="just">
              <a:spcBef>
                <a:spcPts val="600"/>
              </a:spcBef>
              <a:buSzPct val="70000"/>
              <a:defRPr/>
            </a:pPr>
            <a:r>
              <a:rPr lang="it-IT" altLang="it-IT" sz="1600" b="1" kern="0" dirty="0">
                <a:ea typeface="ＭＳ Ｐゴシック" panose="020B0600070205080204" pitchFamily="34" charset="-128"/>
                <a:cs typeface="Arial" panose="020B0604020202020204" pitchFamily="34" charset="0"/>
              </a:rPr>
              <a:t>la presentazione di campionatura di biancheria piana e confezionata.</a:t>
            </a:r>
            <a:endParaRPr lang="it-IT" altLang="it-IT" sz="1600" kern="0" dirty="0">
              <a:ea typeface="ＭＳ Ｐゴシック" panose="020B0600070205080204" pitchFamily="34" charset="-128"/>
              <a:cs typeface="Arial" panose="020B0604020202020204" pitchFamily="34" charset="0"/>
            </a:endParaRPr>
          </a:p>
        </p:txBody>
      </p:sp>
      <p:sp>
        <p:nvSpPr>
          <p:cNvPr id="13" name="Rectangle 12">
            <a:extLst>
              <a:ext uri="{FF2B5EF4-FFF2-40B4-BE49-F238E27FC236}">
                <a16:creationId xmlns:a16="http://schemas.microsoft.com/office/drawing/2014/main" id="{608F7C57-72FC-3F86-9EC5-B55623552782}"/>
              </a:ext>
            </a:extLst>
          </p:cNvPr>
          <p:cNvSpPr/>
          <p:nvPr/>
        </p:nvSpPr>
        <p:spPr>
          <a:xfrm>
            <a:off x="504825" y="1173163"/>
            <a:ext cx="3600450" cy="900112"/>
          </a:xfrm>
          <a:prstGeom prst="rect">
            <a:avLst/>
          </a:prstGeom>
          <a:solidFill>
            <a:srgbClr val="00B0F0"/>
          </a:solidFill>
          <a:ln w="25400" cap="flat" cmpd="sng" algn="ctr">
            <a:solidFill>
              <a:srgbClr val="00B0F0"/>
            </a:solidFill>
            <a:prstDash val="solid"/>
          </a:ln>
          <a:effectLst/>
        </p:spPr>
        <p:txBody>
          <a:bodyPr lIns="36000" rIns="36000" anchor="ctr"/>
          <a:lstStyle/>
          <a:p>
            <a:pPr algn="ctr" defTabSz="800100" eaLnBrk="1" fontAlgn="auto" hangingPunct="1">
              <a:spcBef>
                <a:spcPts val="0"/>
              </a:spcBef>
              <a:spcAft>
                <a:spcPts val="0"/>
              </a:spcAft>
              <a:defRPr/>
            </a:pPr>
            <a:r>
              <a:rPr lang="it-IT" sz="1400" b="1" kern="0" dirty="0">
                <a:solidFill>
                  <a:prstClr val="white"/>
                </a:solidFill>
                <a:latin typeface="Century Gothic" panose="020B0502020202020204" pitchFamily="34" charset="0"/>
              </a:rPr>
              <a:t>   Durata della Convenzione e degli Ordinativi di fornitura </a:t>
            </a:r>
          </a:p>
        </p:txBody>
      </p:sp>
      <p:sp>
        <p:nvSpPr>
          <p:cNvPr id="14" name="Rectangle 13">
            <a:extLst>
              <a:ext uri="{FF2B5EF4-FFF2-40B4-BE49-F238E27FC236}">
                <a16:creationId xmlns:a16="http://schemas.microsoft.com/office/drawing/2014/main" id="{237850AD-AC6A-1E71-BA0B-0C2BD677BFAB}"/>
              </a:ext>
            </a:extLst>
          </p:cNvPr>
          <p:cNvSpPr/>
          <p:nvPr/>
        </p:nvSpPr>
        <p:spPr>
          <a:xfrm>
            <a:off x="4181475" y="1173163"/>
            <a:ext cx="7413625" cy="900112"/>
          </a:xfrm>
          <a:prstGeom prst="rect">
            <a:avLst/>
          </a:prstGeom>
          <a:noFill/>
          <a:ln w="19050" cap="flat" cmpd="sng" algn="ctr">
            <a:solidFill>
              <a:srgbClr val="00B0F0"/>
            </a:solidFill>
            <a:prstDash val="dash"/>
          </a:ln>
          <a:effectLst/>
        </p:spPr>
        <p:txBody>
          <a:bodyPr lIns="91413" tIns="36000" rIns="91413" bIns="35990" anchor="ctr"/>
          <a:lstStyle/>
          <a:p>
            <a:pPr algn="just" defTabSz="799700" eaLnBrk="1" fontAlgn="auto" hangingPunct="1">
              <a:spcBef>
                <a:spcPts val="0"/>
              </a:spcBef>
              <a:spcAft>
                <a:spcPts val="0"/>
              </a:spcAft>
              <a:defRPr/>
            </a:pPr>
            <a:r>
              <a:rPr lang="it-IT" sz="1400" b="1" kern="0" dirty="0">
                <a:solidFill>
                  <a:srgbClr val="D4D4D6">
                    <a:lumMod val="50000"/>
                  </a:srgbClr>
                </a:solidFill>
                <a:latin typeface="Century Gothic" panose="020B0502020202020204" pitchFamily="34" charset="0"/>
                <a:cs typeface="Helvetica" pitchFamily="34" charset="0"/>
              </a:rPr>
              <a:t>Garantire copertura contrattuale alla scadenza dell’attuale contratto e una durata congrua per le Aziende sanitarie e l’ammortamento degli investimenti effettuati dal Fornitore aggiudicatario per i servizi automatizzati di distribuzione e ritiro dei capi</a:t>
            </a:r>
          </a:p>
        </p:txBody>
      </p:sp>
      <p:sp>
        <p:nvSpPr>
          <p:cNvPr id="45063" name="TextBox 10">
            <a:extLst>
              <a:ext uri="{FF2B5EF4-FFF2-40B4-BE49-F238E27FC236}">
                <a16:creationId xmlns:a16="http://schemas.microsoft.com/office/drawing/2014/main" id="{4F48BB9F-A355-3F7C-918B-2F4DBA3AA3F2}"/>
              </a:ext>
            </a:extLst>
          </p:cNvPr>
          <p:cNvSpPr txBox="1">
            <a:spLocks noChangeArrowheads="1"/>
          </p:cNvSpPr>
          <p:nvPr/>
        </p:nvSpPr>
        <p:spPr bwMode="auto">
          <a:xfrm>
            <a:off x="4371975" y="865188"/>
            <a:ext cx="71707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2" rIns="91422" bIns="45712">
            <a:spAutoFit/>
          </a:bodyPr>
          <a:lstStyle>
            <a:lvl1pPr defTabSz="798513">
              <a:defRPr sz="1000">
                <a:solidFill>
                  <a:schemeClr val="tx1"/>
                </a:solidFill>
                <a:latin typeface="Arial" panose="020B0604020202020204" pitchFamily="34" charset="0"/>
              </a:defRPr>
            </a:lvl1pPr>
            <a:lvl2pPr marL="742950" indent="-285750" defTabSz="798513">
              <a:defRPr sz="1000">
                <a:solidFill>
                  <a:schemeClr val="tx1"/>
                </a:solidFill>
                <a:latin typeface="Arial" panose="020B0604020202020204" pitchFamily="34" charset="0"/>
              </a:defRPr>
            </a:lvl2pPr>
            <a:lvl3pPr marL="1143000" indent="-228600" defTabSz="798513">
              <a:defRPr sz="1000">
                <a:solidFill>
                  <a:schemeClr val="tx1"/>
                </a:solidFill>
                <a:latin typeface="Arial" panose="020B0604020202020204" pitchFamily="34" charset="0"/>
              </a:defRPr>
            </a:lvl3pPr>
            <a:lvl4pPr marL="1600200" indent="-228600" defTabSz="798513">
              <a:defRPr sz="1000">
                <a:solidFill>
                  <a:schemeClr val="tx1"/>
                </a:solidFill>
                <a:latin typeface="Arial" panose="020B0604020202020204" pitchFamily="34" charset="0"/>
              </a:defRPr>
            </a:lvl4pPr>
            <a:lvl5pPr marL="2057400" indent="-228600" defTabSz="798513">
              <a:defRPr sz="1000">
                <a:solidFill>
                  <a:schemeClr val="tx1"/>
                </a:solidFill>
                <a:latin typeface="Arial" panose="020B0604020202020204" pitchFamily="34" charset="0"/>
              </a:defRPr>
            </a:lvl5pPr>
            <a:lvl6pPr marL="2514600" indent="-228600" defTabSz="798513" eaLnBrk="0" fontAlgn="base" hangingPunct="0">
              <a:spcBef>
                <a:spcPct val="0"/>
              </a:spcBef>
              <a:spcAft>
                <a:spcPct val="0"/>
              </a:spcAft>
              <a:defRPr sz="1000">
                <a:solidFill>
                  <a:schemeClr val="tx1"/>
                </a:solidFill>
                <a:latin typeface="Arial" panose="020B0604020202020204" pitchFamily="34" charset="0"/>
              </a:defRPr>
            </a:lvl6pPr>
            <a:lvl7pPr marL="2971800" indent="-228600" defTabSz="798513" eaLnBrk="0" fontAlgn="base" hangingPunct="0">
              <a:spcBef>
                <a:spcPct val="0"/>
              </a:spcBef>
              <a:spcAft>
                <a:spcPct val="0"/>
              </a:spcAft>
              <a:defRPr sz="1000">
                <a:solidFill>
                  <a:schemeClr val="tx1"/>
                </a:solidFill>
                <a:latin typeface="Arial" panose="020B0604020202020204" pitchFamily="34" charset="0"/>
              </a:defRPr>
            </a:lvl7pPr>
            <a:lvl8pPr marL="3429000" indent="-228600" defTabSz="798513" eaLnBrk="0" fontAlgn="base" hangingPunct="0">
              <a:spcBef>
                <a:spcPct val="0"/>
              </a:spcBef>
              <a:spcAft>
                <a:spcPct val="0"/>
              </a:spcAft>
              <a:defRPr sz="1000">
                <a:solidFill>
                  <a:schemeClr val="tx1"/>
                </a:solidFill>
                <a:latin typeface="Arial" panose="020B0604020202020204" pitchFamily="34" charset="0"/>
              </a:defRPr>
            </a:lvl8pPr>
            <a:lvl9pPr marL="3886200" indent="-228600" defTabSz="798513" eaLnBrk="0" fontAlgn="base" hangingPunct="0">
              <a:spcBef>
                <a:spcPct val="0"/>
              </a:spcBef>
              <a:spcAft>
                <a:spcPct val="0"/>
              </a:spcAft>
              <a:defRPr sz="1000">
                <a:solidFill>
                  <a:schemeClr val="tx1"/>
                </a:solidFill>
                <a:latin typeface="Arial" panose="020B0604020202020204" pitchFamily="34" charset="0"/>
              </a:defRPr>
            </a:lvl9pPr>
          </a:lstStyle>
          <a:p>
            <a:pPr algn="ctr" eaLnBrk="1" hangingPunct="1"/>
            <a:r>
              <a:rPr lang="it-IT" altLang="it-IT" sz="1400" b="1">
                <a:solidFill>
                  <a:srgbClr val="262626"/>
                </a:solidFill>
                <a:latin typeface="Segoe Print" panose="02000600000000000000" pitchFamily="2" charset="0"/>
                <a:cs typeface="Arial" panose="020B0604020202020204" pitchFamily="34" charset="0"/>
              </a:rPr>
              <a:t>Obiettivo</a:t>
            </a:r>
          </a:p>
        </p:txBody>
      </p:sp>
      <p:sp>
        <p:nvSpPr>
          <p:cNvPr id="9" name="Oval 8">
            <a:extLst>
              <a:ext uri="{FF2B5EF4-FFF2-40B4-BE49-F238E27FC236}">
                <a16:creationId xmlns:a16="http://schemas.microsoft.com/office/drawing/2014/main" id="{5C1EF77D-A53F-4163-A829-EBE7A8D3B1E3}"/>
              </a:ext>
            </a:extLst>
          </p:cNvPr>
          <p:cNvSpPr>
            <a:spLocks noChangeAspect="1"/>
          </p:cNvSpPr>
          <p:nvPr/>
        </p:nvSpPr>
        <p:spPr>
          <a:xfrm>
            <a:off x="11723688" y="1119188"/>
            <a:ext cx="360362" cy="360362"/>
          </a:xfrm>
          <a:prstGeom prst="ellipse">
            <a:avLst/>
          </a:prstGeom>
          <a:solidFill>
            <a:schemeClr val="accent1"/>
          </a:solidFill>
          <a:ln w="57150" cap="flat" cmpd="sng" algn="ctr">
            <a:solidFill>
              <a:sysClr val="window" lastClr="FFFFFF"/>
            </a:solidFill>
            <a:prstDash val="solid"/>
          </a:ln>
          <a:effectLst/>
        </p:spPr>
        <p:txBody>
          <a:bodyPr lIns="91413" tIns="45708" rIns="91413" bIns="45708" anchor="ctr"/>
          <a:lstStyle/>
          <a:p>
            <a:pPr algn="ctr" defTabSz="799860" eaLnBrk="1" fontAlgn="auto" hangingPunct="1">
              <a:spcBef>
                <a:spcPts val="0"/>
              </a:spcBef>
              <a:spcAft>
                <a:spcPts val="0"/>
              </a:spcAft>
              <a:defRPr/>
            </a:pPr>
            <a:r>
              <a:rPr lang="it-IT" sz="2000" b="1" i="1" kern="0" dirty="0">
                <a:solidFill>
                  <a:prstClr val="white"/>
                </a:solidFill>
                <a:latin typeface="Calibri"/>
              </a:rPr>
              <a:t>1</a:t>
            </a:r>
          </a:p>
        </p:txBody>
      </p:sp>
      <p:sp>
        <p:nvSpPr>
          <p:cNvPr id="10" name="Oval 9">
            <a:extLst>
              <a:ext uri="{FF2B5EF4-FFF2-40B4-BE49-F238E27FC236}">
                <a16:creationId xmlns:a16="http://schemas.microsoft.com/office/drawing/2014/main" id="{5E266960-D065-C268-4248-1E236E4D328A}"/>
              </a:ext>
            </a:extLst>
          </p:cNvPr>
          <p:cNvSpPr>
            <a:spLocks noChangeAspect="1"/>
          </p:cNvSpPr>
          <p:nvPr/>
        </p:nvSpPr>
        <p:spPr>
          <a:xfrm>
            <a:off x="11723688" y="1597025"/>
            <a:ext cx="360362" cy="360363"/>
          </a:xfrm>
          <a:prstGeom prst="ellipse">
            <a:avLst/>
          </a:prstGeom>
          <a:solidFill>
            <a:schemeClr val="accent1"/>
          </a:solidFill>
          <a:ln w="57150" cap="flat" cmpd="sng" algn="ctr">
            <a:solidFill>
              <a:sysClr val="window" lastClr="FFFFFF"/>
            </a:solidFill>
            <a:prstDash val="solid"/>
          </a:ln>
          <a:effectLst/>
        </p:spPr>
        <p:txBody>
          <a:bodyPr lIns="91413" tIns="45708" rIns="91413" bIns="45708" anchor="ctr"/>
          <a:lstStyle/>
          <a:p>
            <a:pPr algn="ctr" defTabSz="799860" eaLnBrk="1" fontAlgn="auto" hangingPunct="1">
              <a:spcBef>
                <a:spcPts val="0"/>
              </a:spcBef>
              <a:spcAft>
                <a:spcPts val="0"/>
              </a:spcAft>
              <a:defRPr/>
            </a:pPr>
            <a:r>
              <a:rPr lang="it-IT" sz="2000" b="1" i="1" kern="0" dirty="0">
                <a:solidFill>
                  <a:prstClr val="white"/>
                </a:solidFill>
                <a:latin typeface="Calibri"/>
              </a:rPr>
              <a:t>2</a:t>
            </a:r>
          </a:p>
        </p:txBody>
      </p:sp>
      <p:sp>
        <p:nvSpPr>
          <p:cNvPr id="12" name="Oval 11">
            <a:extLst>
              <a:ext uri="{FF2B5EF4-FFF2-40B4-BE49-F238E27FC236}">
                <a16:creationId xmlns:a16="http://schemas.microsoft.com/office/drawing/2014/main" id="{5B1A7AD9-CE64-3B3B-C647-7F0461A126A2}"/>
              </a:ext>
            </a:extLst>
          </p:cNvPr>
          <p:cNvSpPr>
            <a:spLocks noChangeAspect="1"/>
          </p:cNvSpPr>
          <p:nvPr/>
        </p:nvSpPr>
        <p:spPr>
          <a:xfrm>
            <a:off x="11723688" y="2074863"/>
            <a:ext cx="360362" cy="360362"/>
          </a:xfrm>
          <a:prstGeom prst="ellipse">
            <a:avLst/>
          </a:prstGeom>
          <a:solidFill>
            <a:schemeClr val="accent1"/>
          </a:solidFill>
          <a:ln w="57150" cap="flat" cmpd="sng" algn="ctr">
            <a:solidFill>
              <a:sysClr val="window" lastClr="FFFFFF"/>
            </a:solidFill>
            <a:prstDash val="solid"/>
          </a:ln>
          <a:effectLst/>
        </p:spPr>
        <p:txBody>
          <a:bodyPr lIns="91413" tIns="45708" rIns="91413" bIns="45708" anchor="ctr"/>
          <a:lstStyle/>
          <a:p>
            <a:pPr algn="ctr" defTabSz="799860" eaLnBrk="1" fontAlgn="auto" hangingPunct="1">
              <a:spcBef>
                <a:spcPts val="0"/>
              </a:spcBef>
              <a:spcAft>
                <a:spcPts val="0"/>
              </a:spcAft>
              <a:defRPr/>
            </a:pPr>
            <a:r>
              <a:rPr lang="it-IT" sz="2000" b="1" i="1" kern="0" dirty="0">
                <a:solidFill>
                  <a:prstClr val="white"/>
                </a:solidFill>
                <a:latin typeface="Calibri"/>
              </a:rPr>
              <a:t>3</a:t>
            </a:r>
          </a:p>
        </p:txBody>
      </p:sp>
      <p:sp>
        <p:nvSpPr>
          <p:cNvPr id="16" name="Oval 15">
            <a:extLst>
              <a:ext uri="{FF2B5EF4-FFF2-40B4-BE49-F238E27FC236}">
                <a16:creationId xmlns:a16="http://schemas.microsoft.com/office/drawing/2014/main" id="{98192F40-1088-4EBC-F835-E29D730E2AF5}"/>
              </a:ext>
            </a:extLst>
          </p:cNvPr>
          <p:cNvSpPr>
            <a:spLocks noChangeAspect="1"/>
          </p:cNvSpPr>
          <p:nvPr/>
        </p:nvSpPr>
        <p:spPr>
          <a:xfrm>
            <a:off x="11723688" y="2551113"/>
            <a:ext cx="360362" cy="360362"/>
          </a:xfrm>
          <a:prstGeom prst="ellipse">
            <a:avLst/>
          </a:prstGeom>
          <a:solidFill>
            <a:schemeClr val="accent1"/>
          </a:solidFill>
          <a:ln w="57150" cap="flat" cmpd="sng" algn="ctr">
            <a:solidFill>
              <a:sysClr val="window" lastClr="FFFFFF"/>
            </a:solidFill>
            <a:prstDash val="solid"/>
          </a:ln>
          <a:effectLst/>
        </p:spPr>
        <p:txBody>
          <a:bodyPr lIns="91413" tIns="45708" rIns="91413" bIns="45708" anchor="ctr"/>
          <a:lstStyle/>
          <a:p>
            <a:pPr algn="ctr" defTabSz="799860" eaLnBrk="1" fontAlgn="auto" hangingPunct="1">
              <a:spcBef>
                <a:spcPts val="0"/>
              </a:spcBef>
              <a:spcAft>
                <a:spcPts val="0"/>
              </a:spcAft>
              <a:defRPr/>
            </a:pPr>
            <a:r>
              <a:rPr lang="it-IT" sz="2000" b="1" i="1" kern="0" dirty="0">
                <a:solidFill>
                  <a:prstClr val="white"/>
                </a:solidFill>
                <a:latin typeface="Calibri"/>
              </a:rPr>
              <a:t>4</a:t>
            </a:r>
          </a:p>
        </p:txBody>
      </p:sp>
      <p:sp>
        <p:nvSpPr>
          <p:cNvPr id="17" name="Oval 16">
            <a:extLst>
              <a:ext uri="{FF2B5EF4-FFF2-40B4-BE49-F238E27FC236}">
                <a16:creationId xmlns:a16="http://schemas.microsoft.com/office/drawing/2014/main" id="{34BAE1FF-6A83-9FF5-DEF7-B671203BCEC7}"/>
              </a:ext>
            </a:extLst>
          </p:cNvPr>
          <p:cNvSpPr>
            <a:spLocks noChangeAspect="1"/>
          </p:cNvSpPr>
          <p:nvPr/>
        </p:nvSpPr>
        <p:spPr>
          <a:xfrm>
            <a:off x="11723688" y="3028950"/>
            <a:ext cx="360362" cy="360363"/>
          </a:xfrm>
          <a:prstGeom prst="ellipse">
            <a:avLst/>
          </a:prstGeom>
          <a:solidFill>
            <a:srgbClr val="00B0F0"/>
          </a:solidFill>
          <a:ln w="57150" cap="flat" cmpd="sng" algn="ctr">
            <a:solidFill>
              <a:sysClr val="window" lastClr="FFFFFF"/>
            </a:solidFill>
            <a:prstDash val="solid"/>
          </a:ln>
          <a:effectLst/>
        </p:spPr>
        <p:txBody>
          <a:bodyPr lIns="91413" tIns="45708" rIns="91413" bIns="45708" anchor="ctr"/>
          <a:lstStyle/>
          <a:p>
            <a:pPr algn="ctr" defTabSz="799860" eaLnBrk="1" fontAlgn="auto" hangingPunct="1">
              <a:spcBef>
                <a:spcPts val="0"/>
              </a:spcBef>
              <a:spcAft>
                <a:spcPts val="0"/>
              </a:spcAft>
              <a:defRPr/>
            </a:pPr>
            <a:r>
              <a:rPr lang="it-IT" sz="2000" b="1" i="1" kern="0" dirty="0">
                <a:solidFill>
                  <a:prstClr val="white"/>
                </a:solidFill>
                <a:latin typeface="Calibri"/>
              </a:rPr>
              <a:t>5</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1">
            <a:extLst>
              <a:ext uri="{FF2B5EF4-FFF2-40B4-BE49-F238E27FC236}">
                <a16:creationId xmlns:a16="http://schemas.microsoft.com/office/drawing/2014/main" id="{31A54246-29F3-A0C8-4015-07A34DC805B1}"/>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CC0000"/>
              </a:buClr>
              <a:buChar char="•"/>
              <a:defRPr sz="2000">
                <a:solidFill>
                  <a:schemeClr val="tx1"/>
                </a:solidFill>
                <a:latin typeface="Century Gothic" panose="020B0502020202020204" pitchFamily="34" charset="0"/>
              </a:defRPr>
            </a:lvl1pPr>
            <a:lvl2pPr marL="742950" indent="-285750">
              <a:spcBef>
                <a:spcPct val="20000"/>
              </a:spcBef>
              <a:buClr>
                <a:srgbClr val="CC0000"/>
              </a:buClr>
              <a:buSzPct val="55000"/>
              <a:buFont typeface="Wingdings" panose="05000000000000000000" pitchFamily="2" charset="2"/>
              <a:buChar char="¡"/>
              <a:defRPr sz="2000">
                <a:solidFill>
                  <a:schemeClr val="tx1"/>
                </a:solidFill>
                <a:latin typeface="Century Gothic" panose="020B0502020202020204" pitchFamily="34" charset="0"/>
              </a:defRPr>
            </a:lvl2pPr>
            <a:lvl3pPr marL="1143000" indent="-228600">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3pPr>
            <a:lvl4pPr marL="1600200" indent="-228600">
              <a:spcBef>
                <a:spcPct val="20000"/>
              </a:spcBef>
              <a:buClr>
                <a:srgbClr val="CC0000"/>
              </a:buClr>
              <a:buSzPct val="70000"/>
              <a:buFont typeface="Wingdings" panose="05000000000000000000" pitchFamily="2" charset="2"/>
              <a:buChar char="n"/>
              <a:defRPr sz="1900">
                <a:solidFill>
                  <a:schemeClr val="tx1"/>
                </a:solidFill>
                <a:latin typeface="Trebuchet MS" panose="020B0603020202020204" pitchFamily="34" charset="0"/>
              </a:defRPr>
            </a:lvl4pPr>
            <a:lvl5pPr marL="2057400" indent="-228600">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5pPr>
            <a:lvl6pPr marL="25146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6pPr>
            <a:lvl7pPr marL="29718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7pPr>
            <a:lvl8pPr marL="34290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8pPr>
            <a:lvl9pPr marL="38862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9pPr>
          </a:lstStyle>
          <a:p>
            <a:pPr>
              <a:spcBef>
                <a:spcPct val="0"/>
              </a:spcBef>
              <a:buFont typeface="Wingdings" panose="05000000000000000000" pitchFamily="2" charset="2"/>
              <a:buNone/>
            </a:pPr>
            <a:fld id="{73734D24-B1C1-42FB-9594-5293FF3005A9}" type="slidenum">
              <a:rPr lang="it-IT" altLang="it-IT" sz="1200" smtClean="0">
                <a:solidFill>
                  <a:srgbClr val="336600"/>
                </a:solidFill>
                <a:latin typeface="Tahoma" panose="020B0604030504040204" pitchFamily="34" charset="0"/>
                <a:ea typeface="ＭＳ Ｐゴシック" panose="020B0600070205080204" pitchFamily="34" charset="-128"/>
              </a:rPr>
              <a:pPr>
                <a:spcBef>
                  <a:spcPct val="0"/>
                </a:spcBef>
                <a:buFont typeface="Wingdings" panose="05000000000000000000" pitchFamily="2" charset="2"/>
                <a:buNone/>
              </a:pPr>
              <a:t>26</a:t>
            </a:fld>
            <a:endParaRPr lang="it-IT" altLang="it-IT" sz="1200">
              <a:solidFill>
                <a:srgbClr val="336600"/>
              </a:solidFill>
              <a:latin typeface="Tahoma" panose="020B0604030504040204" pitchFamily="34" charset="0"/>
              <a:ea typeface="ＭＳ Ｐゴシック" panose="020B0600070205080204" pitchFamily="34" charset="-128"/>
            </a:endParaRPr>
          </a:p>
        </p:txBody>
      </p:sp>
      <p:sp>
        <p:nvSpPr>
          <p:cNvPr id="29" name="Titolo 2">
            <a:extLst>
              <a:ext uri="{FF2B5EF4-FFF2-40B4-BE49-F238E27FC236}">
                <a16:creationId xmlns:a16="http://schemas.microsoft.com/office/drawing/2014/main" id="{6F436A61-5F8E-EA33-A97E-9E035BCFF669}"/>
              </a:ext>
            </a:extLst>
          </p:cNvPr>
          <p:cNvSpPr txBox="1">
            <a:spLocks noChangeArrowheads="1"/>
          </p:cNvSpPr>
          <p:nvPr/>
        </p:nvSpPr>
        <p:spPr bwMode="auto">
          <a:xfrm>
            <a:off x="615950" y="107950"/>
            <a:ext cx="10979150" cy="428625"/>
          </a:xfrm>
          <a:prstGeom prst="rect">
            <a:avLst/>
          </a:prstGeom>
          <a:noFill/>
        </p:spPr>
        <p:txBody>
          <a:bodyPr/>
          <a:lstStyle>
            <a:lvl1pPr algn="l" rtl="0" eaLnBrk="0" fontAlgn="base" hangingPunct="0">
              <a:spcBef>
                <a:spcPct val="0"/>
              </a:spcBef>
              <a:spcAft>
                <a:spcPct val="0"/>
              </a:spcAft>
              <a:defRPr sz="2700" b="1">
                <a:solidFill>
                  <a:srgbClr val="006600"/>
                </a:solidFill>
                <a:latin typeface="+mj-lt"/>
                <a:ea typeface="+mj-ea"/>
                <a:cs typeface="+mj-cs"/>
              </a:defRPr>
            </a:lvl1pPr>
            <a:lvl2pPr algn="l" rtl="0" eaLnBrk="0" fontAlgn="base" hangingPunct="0">
              <a:spcBef>
                <a:spcPct val="0"/>
              </a:spcBef>
              <a:spcAft>
                <a:spcPct val="0"/>
              </a:spcAft>
              <a:defRPr sz="2700" b="1">
                <a:solidFill>
                  <a:srgbClr val="006600"/>
                </a:solidFill>
                <a:latin typeface="Arial" charset="0"/>
              </a:defRPr>
            </a:lvl2pPr>
            <a:lvl3pPr algn="l" rtl="0" eaLnBrk="0" fontAlgn="base" hangingPunct="0">
              <a:spcBef>
                <a:spcPct val="0"/>
              </a:spcBef>
              <a:spcAft>
                <a:spcPct val="0"/>
              </a:spcAft>
              <a:defRPr sz="2700" b="1">
                <a:solidFill>
                  <a:srgbClr val="006600"/>
                </a:solidFill>
                <a:latin typeface="Arial" charset="0"/>
              </a:defRPr>
            </a:lvl3pPr>
            <a:lvl4pPr algn="l" rtl="0" eaLnBrk="0" fontAlgn="base" hangingPunct="0">
              <a:spcBef>
                <a:spcPct val="0"/>
              </a:spcBef>
              <a:spcAft>
                <a:spcPct val="0"/>
              </a:spcAft>
              <a:defRPr sz="2700" b="1">
                <a:solidFill>
                  <a:srgbClr val="006600"/>
                </a:solidFill>
                <a:latin typeface="Arial" charset="0"/>
              </a:defRPr>
            </a:lvl4pPr>
            <a:lvl5pPr algn="l" rtl="0" eaLnBrk="0" fontAlgn="base" hangingPunct="0">
              <a:spcBef>
                <a:spcPct val="0"/>
              </a:spcBef>
              <a:spcAft>
                <a:spcPct val="0"/>
              </a:spcAft>
              <a:defRPr sz="2700" b="1">
                <a:solidFill>
                  <a:srgbClr val="006600"/>
                </a:solidFill>
                <a:latin typeface="Arial" charset="0"/>
              </a:defRPr>
            </a:lvl5pPr>
            <a:lvl6pPr marL="562722" algn="l" rtl="0" eaLnBrk="0" fontAlgn="base" hangingPunct="0">
              <a:spcBef>
                <a:spcPct val="0"/>
              </a:spcBef>
              <a:spcAft>
                <a:spcPct val="0"/>
              </a:spcAft>
              <a:defRPr sz="2708" b="1">
                <a:solidFill>
                  <a:srgbClr val="006600"/>
                </a:solidFill>
                <a:latin typeface="Arial" charset="0"/>
              </a:defRPr>
            </a:lvl6pPr>
            <a:lvl7pPr marL="1125444" algn="l" rtl="0" eaLnBrk="0" fontAlgn="base" hangingPunct="0">
              <a:spcBef>
                <a:spcPct val="0"/>
              </a:spcBef>
              <a:spcAft>
                <a:spcPct val="0"/>
              </a:spcAft>
              <a:defRPr sz="2708" b="1">
                <a:solidFill>
                  <a:srgbClr val="006600"/>
                </a:solidFill>
                <a:latin typeface="Arial" charset="0"/>
              </a:defRPr>
            </a:lvl7pPr>
            <a:lvl8pPr marL="1688165" algn="l" rtl="0" eaLnBrk="0" fontAlgn="base" hangingPunct="0">
              <a:spcBef>
                <a:spcPct val="0"/>
              </a:spcBef>
              <a:spcAft>
                <a:spcPct val="0"/>
              </a:spcAft>
              <a:defRPr sz="2708" b="1">
                <a:solidFill>
                  <a:srgbClr val="006600"/>
                </a:solidFill>
                <a:latin typeface="Arial" charset="0"/>
              </a:defRPr>
            </a:lvl8pPr>
            <a:lvl9pPr marL="2250887" algn="l" rtl="0" eaLnBrk="0" fontAlgn="base" hangingPunct="0">
              <a:spcBef>
                <a:spcPct val="0"/>
              </a:spcBef>
              <a:spcAft>
                <a:spcPct val="0"/>
              </a:spcAft>
              <a:defRPr sz="2708" b="1">
                <a:solidFill>
                  <a:srgbClr val="006600"/>
                </a:solidFill>
                <a:latin typeface="Arial" charset="0"/>
              </a:defRPr>
            </a:lvl9pPr>
          </a:lstStyle>
          <a:p>
            <a:pPr>
              <a:defRPr/>
            </a:pPr>
            <a:r>
              <a:rPr lang="it-IT" altLang="it-IT" sz="2800" kern="0" dirty="0">
                <a:solidFill>
                  <a:schemeClr val="bg1"/>
                </a:solidFill>
                <a:latin typeface="Century Gothic" panose="020B0502020202020204" pitchFamily="34" charset="0"/>
              </a:rPr>
              <a:t>STRATEGIA DI </a:t>
            </a:r>
            <a:r>
              <a:rPr lang="it-IT" altLang="it-IT" sz="2800" kern="0">
                <a:solidFill>
                  <a:schemeClr val="bg1"/>
                </a:solidFill>
                <a:latin typeface="Century Gothic" panose="020B0502020202020204" pitchFamily="34" charset="0"/>
              </a:rPr>
              <a:t>GARA (8/8</a:t>
            </a:r>
            <a:r>
              <a:rPr lang="it-IT" altLang="it-IT" sz="2800" kern="0" dirty="0">
                <a:solidFill>
                  <a:schemeClr val="bg1"/>
                </a:solidFill>
                <a:latin typeface="Century Gothic" panose="020B0502020202020204" pitchFamily="34" charset="0"/>
              </a:rPr>
              <a:t>)</a:t>
            </a:r>
          </a:p>
        </p:txBody>
      </p:sp>
      <p:sp>
        <p:nvSpPr>
          <p:cNvPr id="19" name="Segnaposto contenuto 5">
            <a:extLst>
              <a:ext uri="{FF2B5EF4-FFF2-40B4-BE49-F238E27FC236}">
                <a16:creationId xmlns:a16="http://schemas.microsoft.com/office/drawing/2014/main" id="{E1DD269B-0FD4-E95B-FD18-B74E5FEAB4D5}"/>
              </a:ext>
            </a:extLst>
          </p:cNvPr>
          <p:cNvSpPr txBox="1">
            <a:spLocks noChangeArrowheads="1"/>
          </p:cNvSpPr>
          <p:nvPr/>
        </p:nvSpPr>
        <p:spPr bwMode="auto">
          <a:xfrm>
            <a:off x="606425" y="690563"/>
            <a:ext cx="10979150" cy="925512"/>
          </a:xfrm>
          <a:prstGeom prst="rect">
            <a:avLst/>
          </a:prstGeom>
          <a:noFill/>
          <a:ln>
            <a:noFill/>
          </a:ln>
        </p:spPr>
        <p:txBody>
          <a:bodyPr/>
          <a:lstStyle>
            <a:lvl1pPr marL="220663" indent="-220663" algn="just" rtl="0" eaLnBrk="0" fontAlgn="base" hangingPunct="0">
              <a:lnSpc>
                <a:spcPct val="110000"/>
              </a:lnSpc>
              <a:spcBef>
                <a:spcPct val="20000"/>
              </a:spcBef>
              <a:spcAft>
                <a:spcPct val="0"/>
              </a:spcAft>
              <a:buClr>
                <a:srgbClr val="CC0000"/>
              </a:buClr>
              <a:buChar char="•"/>
              <a:defRPr sz="1700">
                <a:solidFill>
                  <a:schemeClr val="tx1"/>
                </a:solidFill>
                <a:latin typeface="Century Gothic" panose="020B0502020202020204" pitchFamily="34" charset="0"/>
                <a:ea typeface="+mn-ea"/>
                <a:cs typeface="+mn-cs"/>
              </a:defRPr>
            </a:lvl1pPr>
            <a:lvl2pPr marL="663575" indent="-222250" algn="l" rtl="0" eaLnBrk="0" fontAlgn="base" hangingPunct="0">
              <a:spcBef>
                <a:spcPct val="20000"/>
              </a:spcBef>
              <a:spcAft>
                <a:spcPct val="0"/>
              </a:spcAft>
              <a:buClr>
                <a:srgbClr val="CC0000"/>
              </a:buClr>
              <a:buSzPct val="55000"/>
              <a:buFont typeface="Wingdings" panose="05000000000000000000" pitchFamily="2" charset="2"/>
              <a:buChar char="¡"/>
              <a:defRPr sz="1700">
                <a:solidFill>
                  <a:schemeClr val="tx1"/>
                </a:solidFill>
                <a:latin typeface="Century Gothic" panose="020B0502020202020204" pitchFamily="34" charset="0"/>
              </a:defRPr>
            </a:lvl2pPr>
            <a:lvl3pPr marL="1436688" indent="-280988" algn="l" rtl="0" eaLnBrk="0" fontAlgn="base" hangingPunct="0">
              <a:spcBef>
                <a:spcPct val="20000"/>
              </a:spcBef>
              <a:spcAft>
                <a:spcPct val="0"/>
              </a:spcAft>
              <a:buClr>
                <a:srgbClr val="CC0000"/>
              </a:buClr>
              <a:buSzPct val="70000"/>
              <a:buFont typeface="Wingdings" panose="05000000000000000000" pitchFamily="2" charset="2"/>
              <a:buChar char="o"/>
              <a:defRPr sz="1700">
                <a:solidFill>
                  <a:schemeClr val="tx1"/>
                </a:solidFill>
                <a:latin typeface="Century Gothic" panose="020B0502020202020204" pitchFamily="34" charset="0"/>
              </a:defRPr>
            </a:lvl3pPr>
            <a:lvl4pPr marL="1968500" indent="-280988" algn="l" rtl="0" eaLnBrk="0" fontAlgn="base" hangingPunct="0">
              <a:spcBef>
                <a:spcPct val="20000"/>
              </a:spcBef>
              <a:spcAft>
                <a:spcPct val="0"/>
              </a:spcAft>
              <a:buClr>
                <a:srgbClr val="CC0000"/>
              </a:buClr>
              <a:buSzPct val="70000"/>
              <a:buFont typeface="Wingdings" panose="05000000000000000000" pitchFamily="2" charset="2"/>
              <a:buChar char="n"/>
              <a:defRPr sz="1700">
                <a:solidFill>
                  <a:schemeClr val="tx1"/>
                </a:solidFill>
                <a:latin typeface="Century Gothic" panose="020B0502020202020204" pitchFamily="34" charset="0"/>
              </a:defRPr>
            </a:lvl4pPr>
            <a:lvl5pPr marL="2532063" indent="-280988" algn="l" rtl="0" eaLnBrk="0" fontAlgn="base" hangingPunct="0">
              <a:spcBef>
                <a:spcPct val="20000"/>
              </a:spcBef>
              <a:spcAft>
                <a:spcPct val="0"/>
              </a:spcAft>
              <a:buClr>
                <a:srgbClr val="CC0000"/>
              </a:buClr>
              <a:buSzPct val="70000"/>
              <a:buFont typeface="Wingdings" panose="05000000000000000000" pitchFamily="2" charset="2"/>
              <a:buChar char="o"/>
              <a:defRPr sz="1700">
                <a:solidFill>
                  <a:schemeClr val="tx1"/>
                </a:solidFill>
                <a:latin typeface="Century Gothic" panose="020B0502020202020204" pitchFamily="34" charset="0"/>
              </a:defRPr>
            </a:lvl5pPr>
            <a:lvl6pPr marL="3094970"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6pPr>
            <a:lvl7pPr marL="3657691"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7pPr>
            <a:lvl8pPr marL="4220413"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8pPr>
            <a:lvl9pPr marL="4783135"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9pPr>
          </a:lstStyle>
          <a:p>
            <a:pPr>
              <a:buSzPct val="70000"/>
              <a:buFont typeface="Wingdings" panose="05000000000000000000" pitchFamily="2" charset="2"/>
              <a:buNone/>
              <a:defRPr/>
            </a:pPr>
            <a:r>
              <a:rPr lang="it-IT" altLang="it-IT" sz="1600" b="1" dirty="0">
                <a:solidFill>
                  <a:srgbClr val="006600"/>
                </a:solidFill>
                <a:latin typeface="Segoe Print" panose="02000600000000000000" pitchFamily="2" charset="0"/>
              </a:rPr>
              <a:t>Clausola di revisione dei prezzi</a:t>
            </a:r>
          </a:p>
          <a:p>
            <a:pPr marL="0" indent="0">
              <a:buFontTx/>
              <a:buNone/>
              <a:defRPr/>
            </a:pPr>
            <a:endParaRPr lang="it-IT" sz="1600" dirty="0">
              <a:solidFill>
                <a:srgbClr val="000000"/>
              </a:solidFill>
              <a:ea typeface="Calibri" panose="020F0502020204030204" pitchFamily="34" charset="0"/>
            </a:endParaRPr>
          </a:p>
          <a:p>
            <a:pPr marL="0" lvl="1" indent="0" algn="just">
              <a:buFont typeface="Wingdings" panose="05000000000000000000" pitchFamily="2" charset="2"/>
              <a:buNone/>
              <a:defRPr/>
            </a:pPr>
            <a:r>
              <a:rPr lang="it-IT" sz="1600" dirty="0"/>
              <a:t>A norma di quanto previsto dall’articolo 106, comma 1, lettera a), del </a:t>
            </a:r>
            <a:r>
              <a:rPr lang="it-IT" sz="1600" dirty="0" err="1"/>
              <a:t>D.Lgs.</a:t>
            </a:r>
            <a:r>
              <a:rPr lang="it-IT" sz="1600" dirty="0"/>
              <a:t> n. 50/2016 nel corso dell’esecuzione del contratto sarà applicata la clausola di revisione dei prezzi alle condizioni di seguito descritte:</a:t>
            </a:r>
          </a:p>
          <a:p>
            <a:pPr marL="342900" lvl="1" indent="-342900" algn="just">
              <a:buSzPct val="100000"/>
              <a:buFont typeface="Arial" panose="020B0604020202020204" pitchFamily="34" charset="0"/>
              <a:buChar char="•"/>
              <a:defRPr/>
            </a:pPr>
            <a:r>
              <a:rPr lang="it-IT" sz="1600" dirty="0"/>
              <a:t>trascorso un anno dalla stipula della Convenzione, </a:t>
            </a:r>
            <a:r>
              <a:rPr lang="it-IT" sz="1600" b="1" dirty="0"/>
              <a:t>i prezzi possono essere aggiornati, in aumento o in diminuzione, su richiesta del Fornitore:</a:t>
            </a:r>
          </a:p>
          <a:p>
            <a:pPr marL="533400" lvl="1" indent="-261938" algn="just">
              <a:buSzPct val="100000"/>
              <a:buFont typeface="+mj-lt"/>
              <a:buAutoNum type="arabicPeriod"/>
              <a:defRPr/>
            </a:pPr>
            <a:r>
              <a:rPr lang="it-IT" sz="1600" dirty="0"/>
              <a:t>per le voci di costo per le quali sono previsti i prezzi di riferimento ANAC, </a:t>
            </a:r>
            <a:r>
              <a:rPr lang="it-IT" sz="1600" b="1" dirty="0"/>
              <a:t>sulla base dei prezzi standard rilevati dall’ANAC</a:t>
            </a:r>
            <a:endParaRPr lang="it-IT" sz="1600" dirty="0"/>
          </a:p>
          <a:p>
            <a:pPr marL="533400" lvl="1" indent="-261938" algn="just">
              <a:buSzPct val="100000"/>
              <a:buFont typeface="+mj-lt"/>
              <a:buAutoNum type="arabicPeriod"/>
              <a:defRPr/>
            </a:pPr>
            <a:r>
              <a:rPr lang="it-IT" sz="1600" dirty="0"/>
              <a:t>per le voci di costo per le quali i prezzi suindicati non siano disponibili, </a:t>
            </a:r>
            <a:r>
              <a:rPr lang="it-IT" sz="1600" b="1" dirty="0"/>
              <a:t>in misura non superiore alla differenza tra l’indice Istat dei prezzi al consumo per le famiglie di operai e impiegati, al netto dei tabacchi (c.d. FOI)</a:t>
            </a:r>
            <a:r>
              <a:rPr lang="it-IT" sz="1600" dirty="0"/>
              <a:t> disponibile al momento della richiesta di revisione e quello corrispondente al mese/anno di sottoscrizione del contratto;</a:t>
            </a:r>
          </a:p>
          <a:p>
            <a:pPr marL="342900" lvl="1" indent="-342900" algn="just">
              <a:buSzPct val="100000"/>
              <a:buFont typeface="Arial" panose="020B0604020202020204" pitchFamily="34" charset="0"/>
              <a:buChar char="•"/>
              <a:defRPr/>
            </a:pPr>
            <a:r>
              <a:rPr lang="it-IT" sz="1600" dirty="0"/>
              <a:t>il </a:t>
            </a:r>
            <a:r>
              <a:rPr lang="it-IT" sz="1600" b="1" dirty="0"/>
              <a:t>prezzo di partenza di ogni revisione </a:t>
            </a:r>
            <a:r>
              <a:rPr lang="it-IT" sz="1600" dirty="0"/>
              <a:t>sarà sempre il prezzo da </a:t>
            </a:r>
            <a:r>
              <a:rPr lang="it-IT" sz="1600" b="1" dirty="0"/>
              <a:t>ultimo in vigore per la singola voce di costo</a:t>
            </a:r>
            <a:r>
              <a:rPr lang="it-IT" sz="1600" dirty="0"/>
              <a:t>;</a:t>
            </a:r>
          </a:p>
          <a:p>
            <a:pPr marL="342900" lvl="1" indent="-342900" algn="just">
              <a:buSzPct val="100000"/>
              <a:buFont typeface="Arial" panose="020B0604020202020204" pitchFamily="34" charset="0"/>
              <a:buChar char="•"/>
              <a:defRPr/>
            </a:pPr>
            <a:r>
              <a:rPr lang="it-IT" sz="1600" dirty="0"/>
              <a:t>l’indice utilizzato sarà l’ultimo disponibile al momento della richiesta di revisione prezzi;</a:t>
            </a:r>
          </a:p>
          <a:p>
            <a:pPr marL="342900" lvl="1" indent="-342900" algn="just">
              <a:buSzPct val="100000"/>
              <a:buFont typeface="Arial" panose="020B0604020202020204" pitchFamily="34" charset="0"/>
              <a:buChar char="•"/>
              <a:defRPr/>
            </a:pPr>
            <a:r>
              <a:rPr lang="it-IT" sz="1600" dirty="0"/>
              <a:t>la revisione dei prezzi può essere </a:t>
            </a:r>
            <a:r>
              <a:rPr lang="it-IT" sz="1600" b="1" dirty="0"/>
              <a:t>richiesta una sola volta per ciascuna annualità</a:t>
            </a:r>
            <a:r>
              <a:rPr lang="it-IT" sz="1600" dirty="0"/>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egnaposto contenuto 5">
            <a:extLst>
              <a:ext uri="{FF2B5EF4-FFF2-40B4-BE49-F238E27FC236}">
                <a16:creationId xmlns:a16="http://schemas.microsoft.com/office/drawing/2014/main" id="{5478F94C-B352-0AE0-CC01-C79B35784E2F}"/>
              </a:ext>
            </a:extLst>
          </p:cNvPr>
          <p:cNvSpPr txBox="1">
            <a:spLocks noChangeArrowheads="1"/>
          </p:cNvSpPr>
          <p:nvPr/>
        </p:nvSpPr>
        <p:spPr bwMode="auto">
          <a:xfrm>
            <a:off x="606425" y="755650"/>
            <a:ext cx="10979150" cy="5568950"/>
          </a:xfrm>
          <a:prstGeom prst="rect">
            <a:avLst/>
          </a:prstGeom>
          <a:noFill/>
          <a:ln>
            <a:noFill/>
          </a:ln>
        </p:spPr>
        <p:txBody>
          <a:bodyPr/>
          <a:lstStyle>
            <a:lvl1pPr>
              <a:spcBef>
                <a:spcPct val="20000"/>
              </a:spcBef>
              <a:buClr>
                <a:srgbClr val="CC0000"/>
              </a:buClr>
              <a:buChar char="•"/>
              <a:defRPr sz="2000">
                <a:solidFill>
                  <a:schemeClr val="tx1"/>
                </a:solidFill>
                <a:latin typeface="Century Gothic" panose="020B0502020202020204" pitchFamily="34" charset="0"/>
              </a:defRPr>
            </a:lvl1pPr>
            <a:lvl2pPr marL="663575" indent="-222250">
              <a:spcBef>
                <a:spcPct val="20000"/>
              </a:spcBef>
              <a:buClr>
                <a:srgbClr val="CC0000"/>
              </a:buClr>
              <a:buSzPct val="55000"/>
              <a:buFont typeface="Wingdings" panose="05000000000000000000" pitchFamily="2" charset="2"/>
              <a:buChar char="¡"/>
              <a:defRPr sz="2000">
                <a:solidFill>
                  <a:schemeClr val="tx1"/>
                </a:solidFill>
                <a:latin typeface="Century Gothic" panose="020B0502020202020204" pitchFamily="34" charset="0"/>
              </a:defRPr>
            </a:lvl2pPr>
            <a:lvl3pPr marL="1436688" indent="-280988">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3pPr>
            <a:lvl4pPr marL="1968500" indent="-280988">
              <a:spcBef>
                <a:spcPct val="20000"/>
              </a:spcBef>
              <a:buClr>
                <a:srgbClr val="CC0000"/>
              </a:buClr>
              <a:buSzPct val="70000"/>
              <a:buFont typeface="Wingdings" panose="05000000000000000000" pitchFamily="2" charset="2"/>
              <a:buChar char="n"/>
              <a:defRPr sz="1900">
                <a:solidFill>
                  <a:schemeClr val="tx1"/>
                </a:solidFill>
                <a:latin typeface="Trebuchet MS" panose="020B0603020202020204" pitchFamily="34" charset="0"/>
              </a:defRPr>
            </a:lvl4pPr>
            <a:lvl5pPr marL="2532063" indent="-280988">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5pPr>
            <a:lvl6pPr marL="2989263" indent="-280988"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6pPr>
            <a:lvl7pPr marL="3446463" indent="-280988"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7pPr>
            <a:lvl8pPr marL="3903663" indent="-280988"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8pPr>
            <a:lvl9pPr marL="4360863" indent="-280988"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9pPr>
          </a:lstStyle>
          <a:p>
            <a:pPr algn="just">
              <a:lnSpc>
                <a:spcPct val="110000"/>
              </a:lnSpc>
              <a:buFontTx/>
              <a:buNone/>
              <a:defRPr/>
            </a:pPr>
            <a:r>
              <a:rPr lang="it-IT" altLang="en-US" sz="1600" dirty="0">
                <a:solidFill>
                  <a:srgbClr val="000000"/>
                </a:solidFill>
                <a:cs typeface="Calibri" panose="020F0502020204030204" pitchFamily="34" charset="0"/>
              </a:rPr>
              <a:t>Si invitano gli operatori oltre che presentare eventuali proprie osservazioni a rispondere ai seguenti quesiti:</a:t>
            </a:r>
          </a:p>
          <a:p>
            <a:pPr algn="just">
              <a:lnSpc>
                <a:spcPct val="110000"/>
              </a:lnSpc>
              <a:buFontTx/>
              <a:buNone/>
              <a:defRPr/>
            </a:pPr>
            <a:r>
              <a:rPr lang="it-IT" altLang="en-US" sz="1600" b="1" u="sng" dirty="0">
                <a:solidFill>
                  <a:srgbClr val="000000"/>
                </a:solidFill>
                <a:cs typeface="Calibri" panose="020F0502020204030204" pitchFamily="34" charset="0"/>
              </a:rPr>
              <a:t>Quesiti relativi ai CAM:</a:t>
            </a:r>
          </a:p>
          <a:p>
            <a:pPr marL="271463" indent="-271463" algn="just">
              <a:lnSpc>
                <a:spcPct val="110000"/>
              </a:lnSpc>
              <a:defRPr/>
            </a:pPr>
            <a:r>
              <a:rPr lang="it-IT" altLang="en-US" sz="1600" dirty="0">
                <a:solidFill>
                  <a:srgbClr val="000000"/>
                </a:solidFill>
                <a:cs typeface="Calibri" panose="020F0502020204030204" pitchFamily="34" charset="0"/>
              </a:rPr>
              <a:t>Quale è la tipologia di </a:t>
            </a:r>
            <a:r>
              <a:rPr lang="it-IT" altLang="en-US" sz="1600" b="1" dirty="0">
                <a:solidFill>
                  <a:srgbClr val="000000"/>
                </a:solidFill>
                <a:cs typeface="Calibri" panose="020F0502020204030204" pitchFamily="34" charset="0"/>
              </a:rPr>
              <a:t>investimenti </a:t>
            </a:r>
            <a:r>
              <a:rPr lang="it-IT" altLang="en-US" sz="1600" dirty="0">
                <a:solidFill>
                  <a:srgbClr val="000000"/>
                </a:solidFill>
                <a:cs typeface="Calibri" panose="020F0502020204030204" pitchFamily="34" charset="0"/>
              </a:rPr>
              <a:t>fatti negli ultimi anni rispetto a quelli previsti come premianti dai </a:t>
            </a:r>
            <a:r>
              <a:rPr lang="it-IT" altLang="en-US" sz="1600" b="1" dirty="0">
                <a:solidFill>
                  <a:srgbClr val="000000"/>
                </a:solidFill>
                <a:cs typeface="Calibri" panose="020F0502020204030204" pitchFamily="34" charset="0"/>
              </a:rPr>
              <a:t>CAM</a:t>
            </a:r>
            <a:r>
              <a:rPr lang="it-IT" altLang="en-US" sz="1600" dirty="0">
                <a:solidFill>
                  <a:srgbClr val="000000"/>
                </a:solidFill>
                <a:cs typeface="Calibri" panose="020F0502020204030204" pitchFamily="34" charset="0"/>
              </a:rPr>
              <a:t>?</a:t>
            </a:r>
          </a:p>
          <a:p>
            <a:pPr marL="271463" indent="-271463" algn="just">
              <a:lnSpc>
                <a:spcPct val="110000"/>
              </a:lnSpc>
              <a:defRPr/>
            </a:pPr>
            <a:r>
              <a:rPr lang="it-IT" altLang="en-US" sz="1600" dirty="0">
                <a:solidFill>
                  <a:srgbClr val="000000"/>
                </a:solidFill>
                <a:cs typeface="Calibri" panose="020F0502020204030204" pitchFamily="34" charset="0"/>
              </a:rPr>
              <a:t>Il percorso verso la richiesta della certificazione </a:t>
            </a:r>
            <a:r>
              <a:rPr lang="it-IT" altLang="en-US" sz="1600" b="1" dirty="0">
                <a:solidFill>
                  <a:srgbClr val="000000"/>
                </a:solidFill>
                <a:cs typeface="Calibri" panose="020F0502020204030204" pitchFamily="34" charset="0"/>
              </a:rPr>
              <a:t>made green </a:t>
            </a:r>
            <a:r>
              <a:rPr lang="it-IT" altLang="en-US" sz="1600" b="1" dirty="0" err="1">
                <a:solidFill>
                  <a:srgbClr val="000000"/>
                </a:solidFill>
                <a:cs typeface="Calibri" panose="020F0502020204030204" pitchFamily="34" charset="0"/>
              </a:rPr>
              <a:t>Italy</a:t>
            </a:r>
            <a:r>
              <a:rPr lang="it-IT" altLang="en-US" sz="1600" dirty="0">
                <a:solidFill>
                  <a:srgbClr val="000000"/>
                </a:solidFill>
                <a:cs typeface="Calibri" panose="020F0502020204030204" pitchFamily="34" charset="0"/>
              </a:rPr>
              <a:t> è concluso?</a:t>
            </a:r>
            <a:r>
              <a:rPr lang="en-US" altLang="en-US" sz="1600" dirty="0">
                <a:solidFill>
                  <a:srgbClr val="000000"/>
                </a:solidFill>
                <a:cs typeface="Calibri" panose="020F0502020204030204" pitchFamily="34" charset="0"/>
              </a:rPr>
              <a:t> </a:t>
            </a:r>
            <a:r>
              <a:rPr lang="it-IT" altLang="en-US" sz="1600" dirty="0">
                <a:solidFill>
                  <a:srgbClr val="000000"/>
                </a:solidFill>
                <a:cs typeface="Calibri" panose="020F0502020204030204" pitchFamily="34" charset="0"/>
              </a:rPr>
              <a:t>Se no, è stata avviata la richiesta di certificazione? Il Fornitore potrebbe comprovare di aver intrapreso il percorso per l’ottenimento della certificazione? </a:t>
            </a:r>
          </a:p>
          <a:p>
            <a:pPr marL="271463" indent="-271463" algn="just">
              <a:lnSpc>
                <a:spcPct val="110000"/>
              </a:lnSpc>
              <a:defRPr/>
            </a:pPr>
            <a:r>
              <a:rPr lang="it-IT" altLang="en-US" sz="1600" dirty="0">
                <a:solidFill>
                  <a:srgbClr val="000000"/>
                </a:solidFill>
                <a:cs typeface="Calibri" panose="020F0502020204030204" pitchFamily="34" charset="0"/>
              </a:rPr>
              <a:t>Vengono adottati sistemi per impedire la dispersione di microplastiche nelle acque reflue di lavaggio?</a:t>
            </a:r>
          </a:p>
          <a:p>
            <a:pPr marL="271463" indent="-271463" algn="just">
              <a:lnSpc>
                <a:spcPct val="110000"/>
              </a:lnSpc>
              <a:defRPr/>
            </a:pPr>
            <a:r>
              <a:rPr lang="it-IT" altLang="en-US" sz="1600" dirty="0">
                <a:solidFill>
                  <a:srgbClr val="000000"/>
                </a:solidFill>
                <a:cs typeface="Calibri" panose="020F0502020204030204" pitchFamily="34" charset="0"/>
              </a:rPr>
              <a:t>In relazione ai CAM </a:t>
            </a:r>
            <a:r>
              <a:rPr lang="it-IT" altLang="en-US" sz="1600" dirty="0" err="1">
                <a:solidFill>
                  <a:srgbClr val="000000"/>
                </a:solidFill>
                <a:cs typeface="Calibri" panose="020F0502020204030204" pitchFamily="34" charset="0"/>
              </a:rPr>
              <a:t>Lavanolo</a:t>
            </a:r>
            <a:r>
              <a:rPr lang="it-IT" altLang="en-US" sz="1600" dirty="0">
                <a:solidFill>
                  <a:srgbClr val="000000"/>
                </a:solidFill>
                <a:cs typeface="Calibri" panose="020F0502020204030204" pitchFamily="34" charset="0"/>
              </a:rPr>
              <a:t> (e quindi anche i CAM Tessuti), si chiede se l’azienda riscontra problematiche relativamente al possesso/dimostrazione dei requisiti di sostenibilità ambientale richiesti. Se sì, quali? Si prega di specificare i singoli punti critici del CAM.</a:t>
            </a:r>
          </a:p>
          <a:p>
            <a:pPr algn="just">
              <a:lnSpc>
                <a:spcPct val="110000"/>
              </a:lnSpc>
              <a:buFontTx/>
              <a:buNone/>
              <a:defRPr/>
            </a:pPr>
            <a:r>
              <a:rPr lang="it-IT" altLang="en-US" sz="1600" b="1" u="sng" dirty="0">
                <a:solidFill>
                  <a:srgbClr val="000000"/>
                </a:solidFill>
                <a:cs typeface="Calibri" panose="020F0502020204030204" pitchFamily="34" charset="0"/>
              </a:rPr>
              <a:t>Altri quesiti:</a:t>
            </a:r>
          </a:p>
          <a:p>
            <a:pPr marL="271463" indent="-271463" algn="just">
              <a:lnSpc>
                <a:spcPct val="110000"/>
              </a:lnSpc>
              <a:defRPr/>
            </a:pPr>
            <a:r>
              <a:rPr lang="it-IT" altLang="en-US" sz="1600" dirty="0">
                <a:solidFill>
                  <a:srgbClr val="000000"/>
                </a:solidFill>
                <a:cs typeface="Calibri" panose="020F0502020204030204" pitchFamily="34" charset="0"/>
              </a:rPr>
              <a:t>Quali </a:t>
            </a:r>
            <a:r>
              <a:rPr lang="it-IT" altLang="en-US" sz="1600" b="1" dirty="0">
                <a:solidFill>
                  <a:srgbClr val="000000"/>
                </a:solidFill>
                <a:cs typeface="Calibri" panose="020F0502020204030204" pitchFamily="34" charset="0"/>
              </a:rPr>
              <a:t>criticità</a:t>
            </a:r>
            <a:r>
              <a:rPr lang="it-IT" altLang="en-US" sz="1600" dirty="0">
                <a:solidFill>
                  <a:srgbClr val="000000"/>
                </a:solidFill>
                <a:cs typeface="Calibri" panose="020F0502020204030204" pitchFamily="34" charset="0"/>
              </a:rPr>
              <a:t> riscontra il fornitore nella gestione del servizio che vadano ad incidere sulla propria remunerazione e che se eliminati non influirebbero sulla qualità del servizio?</a:t>
            </a:r>
          </a:p>
          <a:p>
            <a:pPr marL="271463" indent="-271463" algn="just">
              <a:lnSpc>
                <a:spcPct val="110000"/>
              </a:lnSpc>
              <a:defRPr/>
            </a:pPr>
            <a:r>
              <a:rPr lang="it-IT" altLang="en-US" sz="1600" dirty="0">
                <a:solidFill>
                  <a:srgbClr val="000000"/>
                </a:solidFill>
                <a:cs typeface="Calibri" panose="020F0502020204030204" pitchFamily="34" charset="0"/>
              </a:rPr>
              <a:t>L’operatore ritiene utile, per la distribuzione automatizzata, un sistema di «stop» al fine di evitare un uso improprio della gestione dei crediti da parte del personale sanitario ? Come?</a:t>
            </a:r>
            <a:endParaRPr lang="it-IT" altLang="en-US" sz="1600" dirty="0"/>
          </a:p>
          <a:p>
            <a:pPr algn="just">
              <a:lnSpc>
                <a:spcPct val="110000"/>
              </a:lnSpc>
              <a:buNone/>
              <a:defRPr/>
            </a:pPr>
            <a:endParaRPr lang="it-IT" altLang="en-US" sz="1600" dirty="0">
              <a:solidFill>
                <a:srgbClr val="000000"/>
              </a:solidFill>
              <a:cs typeface="Calibri" panose="020F0502020204030204" pitchFamily="34" charset="0"/>
            </a:endParaRPr>
          </a:p>
        </p:txBody>
      </p:sp>
      <p:sp>
        <p:nvSpPr>
          <p:cNvPr id="8" name="Titolo 2">
            <a:extLst>
              <a:ext uri="{FF2B5EF4-FFF2-40B4-BE49-F238E27FC236}">
                <a16:creationId xmlns:a16="http://schemas.microsoft.com/office/drawing/2014/main" id="{54B7A8BE-6475-C900-AA45-4290A2BA00BE}"/>
              </a:ext>
            </a:extLst>
          </p:cNvPr>
          <p:cNvSpPr txBox="1">
            <a:spLocks noChangeArrowheads="1"/>
          </p:cNvSpPr>
          <p:nvPr/>
        </p:nvSpPr>
        <p:spPr bwMode="auto">
          <a:xfrm>
            <a:off x="615950" y="107950"/>
            <a:ext cx="10979150" cy="428625"/>
          </a:xfrm>
          <a:prstGeom prst="rect">
            <a:avLst/>
          </a:prstGeom>
          <a:noFill/>
        </p:spPr>
        <p:txBody>
          <a:bodyPr/>
          <a:lstStyle>
            <a:lvl1pPr algn="l" rtl="0" eaLnBrk="0" fontAlgn="base" hangingPunct="0">
              <a:spcBef>
                <a:spcPct val="0"/>
              </a:spcBef>
              <a:spcAft>
                <a:spcPct val="0"/>
              </a:spcAft>
              <a:defRPr sz="2700" b="1">
                <a:solidFill>
                  <a:srgbClr val="006600"/>
                </a:solidFill>
                <a:latin typeface="+mj-lt"/>
                <a:ea typeface="+mj-ea"/>
                <a:cs typeface="+mj-cs"/>
              </a:defRPr>
            </a:lvl1pPr>
            <a:lvl2pPr algn="l" rtl="0" eaLnBrk="0" fontAlgn="base" hangingPunct="0">
              <a:spcBef>
                <a:spcPct val="0"/>
              </a:spcBef>
              <a:spcAft>
                <a:spcPct val="0"/>
              </a:spcAft>
              <a:defRPr sz="2700" b="1">
                <a:solidFill>
                  <a:srgbClr val="006600"/>
                </a:solidFill>
                <a:latin typeface="Arial" charset="0"/>
              </a:defRPr>
            </a:lvl2pPr>
            <a:lvl3pPr algn="l" rtl="0" eaLnBrk="0" fontAlgn="base" hangingPunct="0">
              <a:spcBef>
                <a:spcPct val="0"/>
              </a:spcBef>
              <a:spcAft>
                <a:spcPct val="0"/>
              </a:spcAft>
              <a:defRPr sz="2700" b="1">
                <a:solidFill>
                  <a:srgbClr val="006600"/>
                </a:solidFill>
                <a:latin typeface="Arial" charset="0"/>
              </a:defRPr>
            </a:lvl3pPr>
            <a:lvl4pPr algn="l" rtl="0" eaLnBrk="0" fontAlgn="base" hangingPunct="0">
              <a:spcBef>
                <a:spcPct val="0"/>
              </a:spcBef>
              <a:spcAft>
                <a:spcPct val="0"/>
              </a:spcAft>
              <a:defRPr sz="2700" b="1">
                <a:solidFill>
                  <a:srgbClr val="006600"/>
                </a:solidFill>
                <a:latin typeface="Arial" charset="0"/>
              </a:defRPr>
            </a:lvl4pPr>
            <a:lvl5pPr algn="l" rtl="0" eaLnBrk="0" fontAlgn="base" hangingPunct="0">
              <a:spcBef>
                <a:spcPct val="0"/>
              </a:spcBef>
              <a:spcAft>
                <a:spcPct val="0"/>
              </a:spcAft>
              <a:defRPr sz="2700" b="1">
                <a:solidFill>
                  <a:srgbClr val="006600"/>
                </a:solidFill>
                <a:latin typeface="Arial" charset="0"/>
              </a:defRPr>
            </a:lvl5pPr>
            <a:lvl6pPr marL="562722" algn="l" rtl="0" eaLnBrk="0" fontAlgn="base" hangingPunct="0">
              <a:spcBef>
                <a:spcPct val="0"/>
              </a:spcBef>
              <a:spcAft>
                <a:spcPct val="0"/>
              </a:spcAft>
              <a:defRPr sz="2708" b="1">
                <a:solidFill>
                  <a:srgbClr val="006600"/>
                </a:solidFill>
                <a:latin typeface="Arial" charset="0"/>
              </a:defRPr>
            </a:lvl6pPr>
            <a:lvl7pPr marL="1125444" algn="l" rtl="0" eaLnBrk="0" fontAlgn="base" hangingPunct="0">
              <a:spcBef>
                <a:spcPct val="0"/>
              </a:spcBef>
              <a:spcAft>
                <a:spcPct val="0"/>
              </a:spcAft>
              <a:defRPr sz="2708" b="1">
                <a:solidFill>
                  <a:srgbClr val="006600"/>
                </a:solidFill>
                <a:latin typeface="Arial" charset="0"/>
              </a:defRPr>
            </a:lvl7pPr>
            <a:lvl8pPr marL="1688165" algn="l" rtl="0" eaLnBrk="0" fontAlgn="base" hangingPunct="0">
              <a:spcBef>
                <a:spcPct val="0"/>
              </a:spcBef>
              <a:spcAft>
                <a:spcPct val="0"/>
              </a:spcAft>
              <a:defRPr sz="2708" b="1">
                <a:solidFill>
                  <a:srgbClr val="006600"/>
                </a:solidFill>
                <a:latin typeface="Arial" charset="0"/>
              </a:defRPr>
            </a:lvl8pPr>
            <a:lvl9pPr marL="2250887" algn="l" rtl="0" eaLnBrk="0" fontAlgn="base" hangingPunct="0">
              <a:spcBef>
                <a:spcPct val="0"/>
              </a:spcBef>
              <a:spcAft>
                <a:spcPct val="0"/>
              </a:spcAft>
              <a:defRPr sz="2708" b="1">
                <a:solidFill>
                  <a:srgbClr val="006600"/>
                </a:solidFill>
                <a:latin typeface="Arial" charset="0"/>
              </a:defRPr>
            </a:lvl9pPr>
          </a:lstStyle>
          <a:p>
            <a:pPr>
              <a:defRPr/>
            </a:pPr>
            <a:r>
              <a:rPr lang="it-IT" altLang="it-IT" kern="0" dirty="0">
                <a:solidFill>
                  <a:schemeClr val="bg1"/>
                </a:solidFill>
              </a:rPr>
              <a:t>QUESITI DA PARTE DELL’AGENZIA</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olo 2">
            <a:extLst>
              <a:ext uri="{FF2B5EF4-FFF2-40B4-BE49-F238E27FC236}">
                <a16:creationId xmlns:a16="http://schemas.microsoft.com/office/drawing/2014/main" id="{DD8C4720-1B9C-D91A-F5C0-82F6FE203EFB}"/>
              </a:ext>
            </a:extLst>
          </p:cNvPr>
          <p:cNvSpPr>
            <a:spLocks noGrp="1" noChangeArrowheads="1"/>
          </p:cNvSpPr>
          <p:nvPr>
            <p:ph type="title"/>
          </p:nvPr>
        </p:nvSpPr>
        <p:spPr bwMode="auto">
          <a:xfrm>
            <a:off x="615950" y="107950"/>
            <a:ext cx="10979150" cy="428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it-IT" altLang="it-IT"/>
              <a:t>SINTESI DELLE PRINCIPALI CARATTERISTICHE</a:t>
            </a:r>
          </a:p>
        </p:txBody>
      </p:sp>
      <p:graphicFrame>
        <p:nvGraphicFramePr>
          <p:cNvPr id="11" name="Group 146">
            <a:extLst>
              <a:ext uri="{FF2B5EF4-FFF2-40B4-BE49-F238E27FC236}">
                <a16:creationId xmlns:a16="http://schemas.microsoft.com/office/drawing/2014/main" id="{952BCE2E-BA57-EA21-4C43-B5345702C670}"/>
              </a:ext>
            </a:extLst>
          </p:cNvPr>
          <p:cNvGraphicFramePr>
            <a:graphicFrameLocks noGrp="1"/>
          </p:cNvGraphicFramePr>
          <p:nvPr/>
        </p:nvGraphicFramePr>
        <p:xfrm>
          <a:off x="766763" y="742950"/>
          <a:ext cx="10647362" cy="5632450"/>
        </p:xfrm>
        <a:graphic>
          <a:graphicData uri="http://schemas.openxmlformats.org/drawingml/2006/table">
            <a:tbl>
              <a:tblPr/>
              <a:tblGrid>
                <a:gridCol w="3205770">
                  <a:extLst>
                    <a:ext uri="{9D8B030D-6E8A-4147-A177-3AD203B41FA5}">
                      <a16:colId xmlns:a16="http://schemas.microsoft.com/office/drawing/2014/main" val="20000"/>
                    </a:ext>
                  </a:extLst>
                </a:gridCol>
                <a:gridCol w="7441592">
                  <a:extLst>
                    <a:ext uri="{9D8B030D-6E8A-4147-A177-3AD203B41FA5}">
                      <a16:colId xmlns:a16="http://schemas.microsoft.com/office/drawing/2014/main" val="20001"/>
                    </a:ext>
                  </a:extLst>
                </a:gridCol>
              </a:tblGrid>
              <a:tr h="624041">
                <a:tc>
                  <a:txBody>
                    <a:bodyPr/>
                    <a:lstStyle/>
                    <a:p>
                      <a:pPr marL="93663" marR="0" lvl="0" indent="0" algn="l" defTabSz="330200" rtl="0" eaLnBrk="0" fontAlgn="base" latinLnBrk="0" hangingPunct="0">
                        <a:lnSpc>
                          <a:spcPct val="100000"/>
                        </a:lnSpc>
                        <a:spcBef>
                          <a:spcPct val="20000"/>
                        </a:spcBef>
                        <a:spcAft>
                          <a:spcPct val="0"/>
                        </a:spcAft>
                        <a:buClr>
                          <a:srgbClr val="CC0000"/>
                        </a:buClr>
                        <a:buSzTx/>
                        <a:buFontTx/>
                        <a:buNone/>
                        <a:tabLst/>
                      </a:pPr>
                      <a:r>
                        <a:rPr kumimoji="0" lang="it-IT" sz="1400" b="1" i="0" u="none" strike="noStrike" cap="none" normalizeH="0" baseline="0" dirty="0">
                          <a:ln>
                            <a:noFill/>
                          </a:ln>
                          <a:solidFill>
                            <a:schemeClr val="bg1"/>
                          </a:solidFill>
                          <a:effectLst/>
                          <a:latin typeface="Century Gothic" panose="020B0502020202020204" pitchFamily="34" charset="0"/>
                          <a:ea typeface="ＭＳ Ｐゴシック" charset="0"/>
                          <a:cs typeface="Arial" charset="0"/>
                        </a:rPr>
                        <a:t>Oggetto</a:t>
                      </a:r>
                    </a:p>
                  </a:txBody>
                  <a:tcPr marL="0" marR="0" marT="0" marB="0"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solidFill>
                      <a:srgbClr val="007500"/>
                    </a:solidFill>
                  </a:tcPr>
                </a:tc>
                <a:tc>
                  <a:txBody>
                    <a:bodyPr/>
                    <a:lstStyle/>
                    <a:p>
                      <a:pPr marL="93663" marR="0" lvl="0" indent="0" algn="l" defTabSz="330200" rtl="0" eaLnBrk="0" fontAlgn="base" latinLnBrk="0" hangingPunct="0">
                        <a:lnSpc>
                          <a:spcPct val="100000"/>
                        </a:lnSpc>
                        <a:spcBef>
                          <a:spcPct val="20000"/>
                        </a:spcBef>
                        <a:spcAft>
                          <a:spcPct val="0"/>
                        </a:spcAft>
                        <a:buClr>
                          <a:srgbClr val="CC0000"/>
                        </a:buClr>
                        <a:buSzTx/>
                        <a:buFontTx/>
                        <a:buNone/>
                        <a:tabLst/>
                        <a:defRPr/>
                      </a:pPr>
                      <a:r>
                        <a:rPr lang="it-IT" sz="1400" b="1" dirty="0">
                          <a:solidFill>
                            <a:schemeClr val="tx1"/>
                          </a:solidFill>
                          <a:latin typeface="Century Gothic" panose="020B0502020202020204" pitchFamily="34" charset="0"/>
                          <a:cs typeface="Times New Roman" charset="0"/>
                        </a:rPr>
                        <a:t>Servizi integrati di lava-noleggio</a:t>
                      </a:r>
                      <a:r>
                        <a:rPr lang="it-IT" sz="1400" b="1" baseline="0" dirty="0">
                          <a:solidFill>
                            <a:schemeClr val="tx1"/>
                          </a:solidFill>
                          <a:latin typeface="Century Gothic" panose="020B0502020202020204" pitchFamily="34" charset="0"/>
                          <a:cs typeface="Times New Roman" charset="0"/>
                        </a:rPr>
                        <a:t> per l’AUSL di Bologna, IOR e </a:t>
                      </a:r>
                      <a:r>
                        <a:rPr lang="it-IT" sz="1400" b="1" baseline="0" dirty="0" err="1">
                          <a:solidFill>
                            <a:schemeClr val="tx1"/>
                          </a:solidFill>
                          <a:latin typeface="Century Gothic" panose="020B0502020202020204" pitchFamily="34" charset="0"/>
                          <a:cs typeface="Times New Roman" charset="0"/>
                        </a:rPr>
                        <a:t>Rehabilitation</a:t>
                      </a:r>
                      <a:r>
                        <a:rPr lang="it-IT" sz="1400" b="1" baseline="0" dirty="0">
                          <a:solidFill>
                            <a:schemeClr val="tx1"/>
                          </a:solidFill>
                          <a:latin typeface="Century Gothic" panose="020B0502020202020204" pitchFamily="34" charset="0"/>
                          <a:cs typeface="Times New Roman" charset="0"/>
                        </a:rPr>
                        <a:t> Institute di Montecatone</a:t>
                      </a:r>
                      <a:endParaRPr lang="it-IT" sz="1400" b="1" dirty="0">
                        <a:solidFill>
                          <a:schemeClr val="tx1"/>
                        </a:solidFill>
                        <a:latin typeface="Century Gothic" panose="020B0502020202020204" pitchFamily="34" charset="0"/>
                        <a:cs typeface="Times New Roman" charset="0"/>
                      </a:endParaRPr>
                    </a:p>
                  </a:txBody>
                  <a:tcPr marL="0" marR="0" marT="0" marB="0"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solidFill>
                      <a:srgbClr val="F2F2F2"/>
                    </a:solidFill>
                  </a:tcPr>
                </a:tc>
                <a:extLst>
                  <a:ext uri="{0D108BD9-81ED-4DB2-BD59-A6C34878D82A}">
                    <a16:rowId xmlns:a16="http://schemas.microsoft.com/office/drawing/2014/main" val="10000"/>
                  </a:ext>
                </a:extLst>
              </a:tr>
              <a:tr h="624041">
                <a:tc>
                  <a:txBody>
                    <a:bodyPr/>
                    <a:lstStyle/>
                    <a:p>
                      <a:pPr marL="93663" marR="0" lvl="0" indent="0" algn="l" defTabSz="330200" rtl="0" eaLnBrk="0" fontAlgn="base" latinLnBrk="0" hangingPunct="0">
                        <a:lnSpc>
                          <a:spcPct val="100000"/>
                        </a:lnSpc>
                        <a:spcBef>
                          <a:spcPct val="20000"/>
                        </a:spcBef>
                        <a:spcAft>
                          <a:spcPct val="0"/>
                        </a:spcAft>
                        <a:buClr>
                          <a:srgbClr val="CC0000"/>
                        </a:buClr>
                        <a:buSzTx/>
                        <a:buFontTx/>
                        <a:buNone/>
                        <a:tabLst/>
                      </a:pPr>
                      <a:r>
                        <a:rPr kumimoji="0" lang="it-IT" sz="1400" b="1" i="0" u="none" strike="noStrike" cap="none" normalizeH="0" baseline="0" dirty="0">
                          <a:ln>
                            <a:noFill/>
                          </a:ln>
                          <a:solidFill>
                            <a:schemeClr val="bg1"/>
                          </a:solidFill>
                          <a:effectLst/>
                          <a:latin typeface="Century Gothic" panose="020B0502020202020204" pitchFamily="34" charset="0"/>
                          <a:ea typeface="ＭＳ Ｐゴシック" charset="0"/>
                          <a:cs typeface="Arial" charset="0"/>
                        </a:rPr>
                        <a:t>Valore indicativo Iva esclusa stimato della gara</a:t>
                      </a:r>
                    </a:p>
                  </a:txBody>
                  <a:tcPr marL="0" marR="0" marT="0" marB="0"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solidFill>
                      <a:srgbClr val="007500"/>
                    </a:solidFill>
                  </a:tcPr>
                </a:tc>
                <a:tc>
                  <a:txBody>
                    <a:bodyPr/>
                    <a:lstStyle/>
                    <a:p>
                      <a:pPr marL="93663" marR="0" lvl="0" indent="0" algn="l" defTabSz="330200" rtl="0" eaLnBrk="0" fontAlgn="base" latinLnBrk="0" hangingPunct="0">
                        <a:lnSpc>
                          <a:spcPct val="100000"/>
                        </a:lnSpc>
                        <a:spcBef>
                          <a:spcPct val="20000"/>
                        </a:spcBef>
                        <a:spcAft>
                          <a:spcPct val="0"/>
                        </a:spcAft>
                        <a:buClr>
                          <a:srgbClr val="CC0000"/>
                        </a:buClr>
                        <a:buSzTx/>
                        <a:buFontTx/>
                        <a:buNone/>
                        <a:tabLst/>
                      </a:pPr>
                      <a:r>
                        <a:rPr kumimoji="0" lang="it-IT" sz="1400" b="0" i="0" u="none" strike="noStrike" cap="none" normalizeH="0" baseline="0" dirty="0">
                          <a:ln>
                            <a:noFill/>
                          </a:ln>
                          <a:solidFill>
                            <a:schemeClr val="tx1"/>
                          </a:solidFill>
                          <a:effectLst/>
                          <a:latin typeface="Century Gothic" panose="020B0502020202020204" pitchFamily="34" charset="0"/>
                          <a:ea typeface="ＭＳ Ｐゴシック" charset="0"/>
                          <a:cs typeface="Arial" charset="0"/>
                        </a:rPr>
                        <a:t>Circa </a:t>
                      </a:r>
                      <a:r>
                        <a:rPr kumimoji="0" lang="it-IT" sz="1400" b="1" i="0" u="none" strike="noStrike" cap="none" normalizeH="0" baseline="0" dirty="0">
                          <a:ln>
                            <a:noFill/>
                          </a:ln>
                          <a:solidFill>
                            <a:schemeClr val="tx1"/>
                          </a:solidFill>
                          <a:effectLst/>
                          <a:latin typeface="Century Gothic" panose="020B0502020202020204" pitchFamily="34" charset="0"/>
                          <a:ea typeface="ＭＳ Ｐゴシック" charset="0"/>
                          <a:cs typeface="Arial" charset="0"/>
                        </a:rPr>
                        <a:t>47,4 mln</a:t>
                      </a:r>
                      <a:r>
                        <a:rPr kumimoji="0" lang="it-IT" sz="1400" b="0" i="0" u="none" strike="noStrike" cap="none" normalizeH="0" baseline="0" dirty="0">
                          <a:ln>
                            <a:noFill/>
                          </a:ln>
                          <a:solidFill>
                            <a:schemeClr val="tx1"/>
                          </a:solidFill>
                          <a:effectLst/>
                          <a:latin typeface="Century Gothic" panose="020B0502020202020204" pitchFamily="34" charset="0"/>
                          <a:ea typeface="ＭＳ Ｐゴシック" charset="0"/>
                          <a:cs typeface="Arial" charset="0"/>
                        </a:rPr>
                        <a:t> € oltre IVA</a:t>
                      </a:r>
                    </a:p>
                  </a:txBody>
                  <a:tcPr marL="0" marR="0" marT="0" marB="0"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solidFill>
                      <a:srgbClr val="F2F2F2"/>
                    </a:solidFill>
                  </a:tcPr>
                </a:tc>
                <a:extLst>
                  <a:ext uri="{0D108BD9-81ED-4DB2-BD59-A6C34878D82A}">
                    <a16:rowId xmlns:a16="http://schemas.microsoft.com/office/drawing/2014/main" val="10001"/>
                  </a:ext>
                </a:extLst>
              </a:tr>
              <a:tr h="624041">
                <a:tc>
                  <a:txBody>
                    <a:bodyPr/>
                    <a:lstStyle/>
                    <a:p>
                      <a:pPr marL="93663" marR="0" lvl="0" indent="0" algn="l" defTabSz="330200" rtl="0" eaLnBrk="0" fontAlgn="base" latinLnBrk="0" hangingPunct="0">
                        <a:lnSpc>
                          <a:spcPct val="100000"/>
                        </a:lnSpc>
                        <a:spcBef>
                          <a:spcPct val="20000"/>
                        </a:spcBef>
                        <a:spcAft>
                          <a:spcPct val="0"/>
                        </a:spcAft>
                        <a:buClr>
                          <a:srgbClr val="CC0000"/>
                        </a:buClr>
                        <a:buSzTx/>
                        <a:buFontTx/>
                        <a:buNone/>
                        <a:tabLst/>
                      </a:pPr>
                      <a:r>
                        <a:rPr kumimoji="0" lang="it-IT" sz="1400" b="1" i="0" u="none" strike="noStrike" cap="none" normalizeH="0" baseline="0" dirty="0">
                          <a:ln>
                            <a:noFill/>
                          </a:ln>
                          <a:solidFill>
                            <a:schemeClr val="bg1"/>
                          </a:solidFill>
                          <a:effectLst/>
                          <a:latin typeface="Century Gothic" panose="020B0502020202020204" pitchFamily="34" charset="0"/>
                          <a:ea typeface="ＭＳ Ｐゴシック" charset="0"/>
                          <a:cs typeface="Arial" charset="0"/>
                        </a:rPr>
                        <a:t>Ipotesi di divisione in Lotti</a:t>
                      </a:r>
                    </a:p>
                  </a:txBody>
                  <a:tcPr marL="0" marR="0" marT="0" marB="0"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solidFill>
                      <a:srgbClr val="007500"/>
                    </a:solidFill>
                  </a:tcPr>
                </a:tc>
                <a:tc>
                  <a:txBody>
                    <a:bodyPr/>
                    <a:lstStyle/>
                    <a:p>
                      <a:pPr marL="93663" marR="0" lvl="0" indent="0" algn="l" defTabSz="330200" rtl="0" eaLnBrk="0" fontAlgn="base" latinLnBrk="0" hangingPunct="0">
                        <a:lnSpc>
                          <a:spcPct val="100000"/>
                        </a:lnSpc>
                        <a:spcBef>
                          <a:spcPct val="20000"/>
                        </a:spcBef>
                        <a:spcAft>
                          <a:spcPct val="0"/>
                        </a:spcAft>
                        <a:buClr>
                          <a:srgbClr val="CC0000"/>
                        </a:buClr>
                        <a:buSzTx/>
                        <a:buFontTx/>
                        <a:buNone/>
                        <a:tabLst/>
                      </a:pPr>
                      <a:r>
                        <a:rPr kumimoji="0" lang="it-IT" sz="1400" b="1" i="0" u="none" strike="noStrike" cap="none" normalizeH="0" baseline="0" dirty="0">
                          <a:ln>
                            <a:noFill/>
                          </a:ln>
                          <a:solidFill>
                            <a:schemeClr val="tx1"/>
                          </a:solidFill>
                          <a:effectLst/>
                          <a:latin typeface="Century Gothic" panose="020B0502020202020204" pitchFamily="34" charset="0"/>
                          <a:ea typeface="ＭＳ Ｐゴシック" charset="0"/>
                          <a:cs typeface="Times New Roman" charset="0"/>
                        </a:rPr>
                        <a:t>2 Lotti</a:t>
                      </a:r>
                      <a:r>
                        <a:rPr kumimoji="0" lang="it-IT" sz="1400" b="0" i="0" u="none" strike="noStrike" cap="none" normalizeH="0" baseline="0" dirty="0">
                          <a:ln>
                            <a:noFill/>
                          </a:ln>
                          <a:solidFill>
                            <a:schemeClr val="tx1"/>
                          </a:solidFill>
                          <a:effectLst/>
                          <a:latin typeface="Century Gothic" panose="020B0502020202020204" pitchFamily="34" charset="0"/>
                          <a:ea typeface="ＭＳ Ｐゴシック" charset="0"/>
                          <a:cs typeface="Times New Roman" charset="0"/>
                        </a:rPr>
                        <a:t> territoriali </a:t>
                      </a:r>
                    </a:p>
                  </a:txBody>
                  <a:tcPr marL="0" marR="0" marT="0" marB="0"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solidFill>
                      <a:srgbClr val="F2F2F2"/>
                    </a:solidFill>
                  </a:tcPr>
                </a:tc>
                <a:extLst>
                  <a:ext uri="{0D108BD9-81ED-4DB2-BD59-A6C34878D82A}">
                    <a16:rowId xmlns:a16="http://schemas.microsoft.com/office/drawing/2014/main" val="10002"/>
                  </a:ext>
                </a:extLst>
              </a:tr>
              <a:tr h="624041">
                <a:tc>
                  <a:txBody>
                    <a:bodyPr/>
                    <a:lstStyle/>
                    <a:p>
                      <a:pPr marL="93663" marR="0" lvl="0" indent="0" algn="l" defTabSz="330200" rtl="0" eaLnBrk="0" fontAlgn="base" latinLnBrk="0" hangingPunct="0">
                        <a:lnSpc>
                          <a:spcPct val="100000"/>
                        </a:lnSpc>
                        <a:spcBef>
                          <a:spcPct val="20000"/>
                        </a:spcBef>
                        <a:spcAft>
                          <a:spcPct val="0"/>
                        </a:spcAft>
                        <a:buClr>
                          <a:srgbClr val="CC0000"/>
                        </a:buClr>
                        <a:buSzTx/>
                        <a:buFontTx/>
                        <a:buNone/>
                        <a:tabLst/>
                      </a:pPr>
                      <a:r>
                        <a:rPr kumimoji="0" lang="it-IT" sz="1400" b="1" i="0" u="none" strike="noStrike" cap="none" normalizeH="0" baseline="0" dirty="0">
                          <a:ln>
                            <a:noFill/>
                          </a:ln>
                          <a:solidFill>
                            <a:schemeClr val="bg1"/>
                          </a:solidFill>
                          <a:effectLst/>
                          <a:latin typeface="Century Gothic" panose="020B0502020202020204" pitchFamily="34" charset="0"/>
                          <a:ea typeface="ＭＳ Ｐゴシック" charset="0"/>
                          <a:cs typeface="Arial" charset="0"/>
                        </a:rPr>
                        <a:t>Procedura di aggiudicazione</a:t>
                      </a:r>
                    </a:p>
                  </a:txBody>
                  <a:tcPr marL="0" marR="0" marT="0" marB="0"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solidFill>
                      <a:srgbClr val="007500"/>
                    </a:solidFill>
                  </a:tcPr>
                </a:tc>
                <a:tc>
                  <a:txBody>
                    <a:bodyPr/>
                    <a:lstStyle/>
                    <a:p>
                      <a:pPr marL="93663" marR="0" lvl="0" indent="0" algn="l" defTabSz="330200" rtl="0" eaLnBrk="0" fontAlgn="base" latinLnBrk="0" hangingPunct="0">
                        <a:lnSpc>
                          <a:spcPct val="100000"/>
                        </a:lnSpc>
                        <a:spcBef>
                          <a:spcPct val="20000"/>
                        </a:spcBef>
                        <a:spcAft>
                          <a:spcPct val="0"/>
                        </a:spcAft>
                        <a:buClr>
                          <a:srgbClr val="CC0000"/>
                        </a:buClr>
                        <a:buSzTx/>
                        <a:buFontTx/>
                        <a:buNone/>
                        <a:tabLst/>
                      </a:pPr>
                      <a:r>
                        <a:rPr kumimoji="0" lang="it-IT" sz="1400" b="0" i="0" u="none" strike="noStrike" cap="none" normalizeH="0" baseline="0" dirty="0">
                          <a:ln>
                            <a:noFill/>
                          </a:ln>
                          <a:solidFill>
                            <a:schemeClr val="tx1"/>
                          </a:solidFill>
                          <a:effectLst/>
                          <a:latin typeface="Century Gothic" panose="020B0502020202020204" pitchFamily="34" charset="0"/>
                          <a:ea typeface="ＭＳ Ｐゴシック" charset="0"/>
                          <a:cs typeface="Arial" charset="0"/>
                        </a:rPr>
                        <a:t>Procedura aperta interamente svolta attraverso una piattaforma telematica di negoziazione, ai sensi dell’art. 58 del Codice</a:t>
                      </a:r>
                    </a:p>
                  </a:txBody>
                  <a:tcPr marL="0" marR="0" marT="0" marB="0"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solidFill>
                      <a:srgbClr val="F2F2F2"/>
                    </a:solidFill>
                  </a:tcPr>
                </a:tc>
                <a:extLst>
                  <a:ext uri="{0D108BD9-81ED-4DB2-BD59-A6C34878D82A}">
                    <a16:rowId xmlns:a16="http://schemas.microsoft.com/office/drawing/2014/main" val="10003"/>
                  </a:ext>
                </a:extLst>
              </a:tr>
              <a:tr h="624041">
                <a:tc>
                  <a:txBody>
                    <a:bodyPr/>
                    <a:lstStyle/>
                    <a:p>
                      <a:pPr marL="93663" marR="0" lvl="0" indent="0" algn="l" defTabSz="330200" rtl="0" eaLnBrk="0" fontAlgn="base" latinLnBrk="0" hangingPunct="0">
                        <a:lnSpc>
                          <a:spcPct val="100000"/>
                        </a:lnSpc>
                        <a:spcBef>
                          <a:spcPct val="20000"/>
                        </a:spcBef>
                        <a:spcAft>
                          <a:spcPct val="0"/>
                        </a:spcAft>
                        <a:buClr>
                          <a:srgbClr val="CC0000"/>
                        </a:buClr>
                        <a:buSzTx/>
                        <a:buFontTx/>
                        <a:buNone/>
                        <a:tabLst/>
                      </a:pPr>
                      <a:r>
                        <a:rPr kumimoji="0" lang="it-IT" sz="1400" b="1" i="0" u="none" strike="noStrike" cap="none" normalizeH="0" baseline="0" dirty="0">
                          <a:ln>
                            <a:noFill/>
                          </a:ln>
                          <a:solidFill>
                            <a:schemeClr val="bg1"/>
                          </a:solidFill>
                          <a:effectLst/>
                          <a:latin typeface="Century Gothic" panose="020B0502020202020204" pitchFamily="34" charset="0"/>
                          <a:ea typeface="ＭＳ Ｐゴシック" charset="0"/>
                          <a:cs typeface="Arial" charset="0"/>
                        </a:rPr>
                        <a:t>Strumento d’acquisto</a:t>
                      </a:r>
                    </a:p>
                  </a:txBody>
                  <a:tcPr marL="0" marR="0" marT="0" marB="0"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solidFill>
                      <a:srgbClr val="007500"/>
                    </a:solidFill>
                  </a:tcPr>
                </a:tc>
                <a:tc>
                  <a:txBody>
                    <a:bodyPr/>
                    <a:lstStyle/>
                    <a:p>
                      <a:pPr marL="101600" marR="0" lvl="0" indent="-7938" algn="l" defTabSz="330200" rtl="0" eaLnBrk="0" fontAlgn="base" latinLnBrk="0" hangingPunct="0">
                        <a:lnSpc>
                          <a:spcPct val="100000"/>
                        </a:lnSpc>
                        <a:spcBef>
                          <a:spcPct val="20000"/>
                        </a:spcBef>
                        <a:spcAft>
                          <a:spcPct val="0"/>
                        </a:spcAft>
                        <a:buClr>
                          <a:srgbClr val="CC0000"/>
                        </a:buClr>
                        <a:buSzTx/>
                        <a:buFontTx/>
                        <a:buNone/>
                        <a:tabLst>
                          <a:tab pos="4005263" algn="l"/>
                        </a:tabLst>
                        <a:defRPr/>
                      </a:pPr>
                      <a:r>
                        <a:rPr kumimoji="0" lang="it-IT" sz="1400" b="0" i="0" u="none" strike="noStrike" cap="none" normalizeH="0" baseline="0" dirty="0">
                          <a:ln>
                            <a:noFill/>
                          </a:ln>
                          <a:solidFill>
                            <a:schemeClr val="tx1"/>
                          </a:solidFill>
                          <a:effectLst/>
                          <a:latin typeface="Century Gothic" panose="020B0502020202020204" pitchFamily="34" charset="0"/>
                          <a:ea typeface="ＭＳ Ｐゴシック" charset="0"/>
                          <a:cs typeface="Arial" charset="0"/>
                        </a:rPr>
                        <a:t>Convenzione quadro ai sensi dell’art. 21 della Legge Regionale dell’Emilia-Romagna 24 maggio 2004, n. 11</a:t>
                      </a:r>
                    </a:p>
                  </a:txBody>
                  <a:tcPr marL="0" marR="0" marT="0" marB="0"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solidFill>
                      <a:srgbClr val="F2F2F2"/>
                    </a:solidFill>
                  </a:tcPr>
                </a:tc>
                <a:extLst>
                  <a:ext uri="{0D108BD9-81ED-4DB2-BD59-A6C34878D82A}">
                    <a16:rowId xmlns:a16="http://schemas.microsoft.com/office/drawing/2014/main" val="10004"/>
                  </a:ext>
                </a:extLst>
              </a:tr>
              <a:tr h="640122">
                <a:tc>
                  <a:txBody>
                    <a:bodyPr/>
                    <a:lstStyle/>
                    <a:p>
                      <a:pPr marL="93663" marR="0" lvl="0" indent="0" algn="l" defTabSz="330200" rtl="0" eaLnBrk="0" fontAlgn="base" latinLnBrk="0" hangingPunct="0">
                        <a:lnSpc>
                          <a:spcPct val="100000"/>
                        </a:lnSpc>
                        <a:spcBef>
                          <a:spcPct val="20000"/>
                        </a:spcBef>
                        <a:spcAft>
                          <a:spcPct val="0"/>
                        </a:spcAft>
                        <a:buClr>
                          <a:srgbClr val="CC0000"/>
                        </a:buClr>
                        <a:buSzTx/>
                        <a:buFontTx/>
                        <a:buNone/>
                        <a:tabLst/>
                      </a:pPr>
                      <a:r>
                        <a:rPr kumimoji="0" lang="it-IT" sz="1400" b="1" i="0" u="none" strike="noStrike" cap="none" normalizeH="0" baseline="0" dirty="0">
                          <a:ln>
                            <a:noFill/>
                          </a:ln>
                          <a:solidFill>
                            <a:schemeClr val="bg1"/>
                          </a:solidFill>
                          <a:effectLst/>
                          <a:latin typeface="Century Gothic" panose="020B0502020202020204" pitchFamily="34" charset="0"/>
                          <a:ea typeface="ＭＳ Ｐゴシック" charset="0"/>
                          <a:cs typeface="Arial" charset="0"/>
                        </a:rPr>
                        <a:t>Modalità di aggiudicazione</a:t>
                      </a:r>
                    </a:p>
                  </a:txBody>
                  <a:tcPr marL="0" marR="0" marT="0" marB="0"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solidFill>
                      <a:srgbClr val="007500"/>
                    </a:solidFill>
                  </a:tcPr>
                </a:tc>
                <a:tc>
                  <a:txBody>
                    <a:bodyPr/>
                    <a:lstStyle/>
                    <a:p>
                      <a:pPr marL="101600" marR="0" lvl="0" indent="-7938" algn="l" defTabSz="330200" rtl="0" eaLnBrk="0" fontAlgn="base" latinLnBrk="0" hangingPunct="0">
                        <a:lnSpc>
                          <a:spcPct val="100000"/>
                        </a:lnSpc>
                        <a:spcBef>
                          <a:spcPct val="20000"/>
                        </a:spcBef>
                        <a:spcAft>
                          <a:spcPct val="0"/>
                        </a:spcAft>
                        <a:buClr>
                          <a:srgbClr val="CC0000"/>
                        </a:buClr>
                        <a:buSzTx/>
                        <a:buFontTx/>
                        <a:buNone/>
                        <a:tabLst>
                          <a:tab pos="4005263" algn="l"/>
                        </a:tabLst>
                      </a:pPr>
                      <a:r>
                        <a:rPr kumimoji="0" lang="it-IT" sz="1400" b="0" i="0" u="none" strike="noStrike" cap="none" normalizeH="0" baseline="0" dirty="0">
                          <a:ln>
                            <a:noFill/>
                          </a:ln>
                          <a:solidFill>
                            <a:schemeClr val="tx1"/>
                          </a:solidFill>
                          <a:effectLst/>
                          <a:latin typeface="Century Gothic" panose="020B0502020202020204" pitchFamily="34" charset="0"/>
                          <a:ea typeface="ＭＳ Ｐゴシック" charset="0"/>
                          <a:cs typeface="Arial" charset="0"/>
                        </a:rPr>
                        <a:t>Criterio dell’offerta economicamente più vantaggiosa individuata sulla base del miglior rapporto qualità prezzo, ai sensi degli artt. 60 e 95 del d.lgs. 18 aprile 2016, n. 50: </a:t>
                      </a:r>
                      <a:r>
                        <a:rPr kumimoji="0" lang="it-IT" sz="1400" b="1" i="0" u="none" strike="noStrike" cap="none" normalizeH="0" baseline="0" dirty="0">
                          <a:ln>
                            <a:noFill/>
                          </a:ln>
                          <a:solidFill>
                            <a:schemeClr val="tx1"/>
                          </a:solidFill>
                          <a:effectLst/>
                          <a:latin typeface="Century Gothic" panose="020B0502020202020204" pitchFamily="34" charset="0"/>
                          <a:ea typeface="ＭＳ Ｐゴシック" charset="0"/>
                          <a:cs typeface="Arial" charset="0"/>
                        </a:rPr>
                        <a:t>80 punti</a:t>
                      </a:r>
                      <a:r>
                        <a:rPr kumimoji="0" lang="it-IT" sz="1400" b="0" i="0" u="none" strike="noStrike" cap="none" normalizeH="0" baseline="0" dirty="0">
                          <a:ln>
                            <a:noFill/>
                          </a:ln>
                          <a:solidFill>
                            <a:schemeClr val="tx1"/>
                          </a:solidFill>
                          <a:effectLst/>
                          <a:latin typeface="Century Gothic" panose="020B0502020202020204" pitchFamily="34" charset="0"/>
                          <a:ea typeface="ＭＳ Ｐゴシック" charset="0"/>
                          <a:cs typeface="Arial" charset="0"/>
                        </a:rPr>
                        <a:t> al </a:t>
                      </a:r>
                      <a:r>
                        <a:rPr kumimoji="0" lang="it-IT" sz="1400" b="1" i="0" u="none" strike="noStrike" cap="none" normalizeH="0" baseline="0" dirty="0">
                          <a:ln>
                            <a:noFill/>
                          </a:ln>
                          <a:solidFill>
                            <a:schemeClr val="tx1"/>
                          </a:solidFill>
                          <a:effectLst/>
                          <a:latin typeface="Century Gothic" panose="020B0502020202020204" pitchFamily="34" charset="0"/>
                          <a:ea typeface="ＭＳ Ｐゴシック" charset="0"/>
                          <a:cs typeface="Arial" charset="0"/>
                        </a:rPr>
                        <a:t>punteggio tecnico</a:t>
                      </a:r>
                      <a:r>
                        <a:rPr kumimoji="0" lang="it-IT" sz="1400" b="0" i="0" u="none" strike="noStrike" cap="none" normalizeH="0" baseline="0" dirty="0">
                          <a:ln>
                            <a:noFill/>
                          </a:ln>
                          <a:solidFill>
                            <a:schemeClr val="tx1"/>
                          </a:solidFill>
                          <a:effectLst/>
                          <a:latin typeface="Century Gothic" panose="020B0502020202020204" pitchFamily="34" charset="0"/>
                          <a:ea typeface="ＭＳ Ｐゴシック" charset="0"/>
                          <a:cs typeface="Arial" charset="0"/>
                        </a:rPr>
                        <a:t> e </a:t>
                      </a:r>
                      <a:r>
                        <a:rPr kumimoji="0" lang="it-IT" sz="1400" b="1" i="0" u="none" strike="noStrike" cap="none" normalizeH="0" baseline="0" dirty="0">
                          <a:ln>
                            <a:noFill/>
                          </a:ln>
                          <a:solidFill>
                            <a:schemeClr val="tx1"/>
                          </a:solidFill>
                          <a:effectLst/>
                          <a:latin typeface="Century Gothic" panose="020B0502020202020204" pitchFamily="34" charset="0"/>
                          <a:ea typeface="ＭＳ Ｐゴシック" charset="0"/>
                          <a:cs typeface="Arial" charset="0"/>
                        </a:rPr>
                        <a:t>20 punti</a:t>
                      </a:r>
                      <a:r>
                        <a:rPr kumimoji="0" lang="it-IT" sz="1400" b="0" i="0" u="none" strike="noStrike" cap="none" normalizeH="0" baseline="0" dirty="0">
                          <a:ln>
                            <a:noFill/>
                          </a:ln>
                          <a:solidFill>
                            <a:schemeClr val="tx1"/>
                          </a:solidFill>
                          <a:effectLst/>
                          <a:latin typeface="Century Gothic" panose="020B0502020202020204" pitchFamily="34" charset="0"/>
                          <a:ea typeface="ＭＳ Ｐゴシック" charset="0"/>
                          <a:cs typeface="Arial" charset="0"/>
                        </a:rPr>
                        <a:t> al </a:t>
                      </a:r>
                      <a:r>
                        <a:rPr kumimoji="0" lang="it-IT" sz="1400" b="1" i="0" u="none" strike="noStrike" cap="none" normalizeH="0" baseline="0" dirty="0">
                          <a:ln>
                            <a:noFill/>
                          </a:ln>
                          <a:solidFill>
                            <a:schemeClr val="tx1"/>
                          </a:solidFill>
                          <a:effectLst/>
                          <a:latin typeface="Century Gothic" panose="020B0502020202020204" pitchFamily="34" charset="0"/>
                          <a:ea typeface="ＭＳ Ｐゴシック" charset="0"/>
                          <a:cs typeface="Arial" charset="0"/>
                        </a:rPr>
                        <a:t>punteggio economico</a:t>
                      </a:r>
                    </a:p>
                  </a:txBody>
                  <a:tcPr marL="0" marR="0" marT="0" marB="0"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solidFill>
                      <a:srgbClr val="F2F2F2"/>
                    </a:solidFill>
                  </a:tcPr>
                </a:tc>
                <a:extLst>
                  <a:ext uri="{0D108BD9-81ED-4DB2-BD59-A6C34878D82A}">
                    <a16:rowId xmlns:a16="http://schemas.microsoft.com/office/drawing/2014/main" val="10005"/>
                  </a:ext>
                </a:extLst>
              </a:tr>
              <a:tr h="624041">
                <a:tc>
                  <a:txBody>
                    <a:bodyPr/>
                    <a:lstStyle/>
                    <a:p>
                      <a:pPr marL="93663" marR="0" lvl="0" indent="0" algn="l" defTabSz="330200" rtl="0" eaLnBrk="0" fontAlgn="base" latinLnBrk="0" hangingPunct="0">
                        <a:lnSpc>
                          <a:spcPct val="100000"/>
                        </a:lnSpc>
                        <a:spcBef>
                          <a:spcPct val="20000"/>
                        </a:spcBef>
                        <a:spcAft>
                          <a:spcPct val="0"/>
                        </a:spcAft>
                        <a:buClr>
                          <a:srgbClr val="CC0000"/>
                        </a:buClr>
                        <a:buSzTx/>
                        <a:buFontTx/>
                        <a:buNone/>
                        <a:tabLst/>
                      </a:pPr>
                      <a:r>
                        <a:rPr kumimoji="0" lang="it-IT" sz="1400" b="1" i="0" u="none" strike="noStrike" cap="none" normalizeH="0" baseline="0" dirty="0">
                          <a:ln>
                            <a:noFill/>
                          </a:ln>
                          <a:solidFill>
                            <a:schemeClr val="bg1"/>
                          </a:solidFill>
                          <a:effectLst/>
                          <a:latin typeface="Century Gothic" panose="020B0502020202020204" pitchFamily="34" charset="0"/>
                          <a:ea typeface="ＭＳ Ｐゴシック" charset="0"/>
                          <a:cs typeface="Arial" charset="0"/>
                        </a:rPr>
                        <a:t>Formula economica</a:t>
                      </a:r>
                    </a:p>
                  </a:txBody>
                  <a:tcPr marL="0" marR="0" marT="0" marB="0"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solidFill>
                      <a:srgbClr val="007500"/>
                    </a:solidFill>
                  </a:tcPr>
                </a:tc>
                <a:tc>
                  <a:txBody>
                    <a:bodyPr/>
                    <a:lstStyle/>
                    <a:p>
                      <a:pPr marL="93663" marR="0" lvl="0" indent="0" algn="l" defTabSz="330200" rtl="0" eaLnBrk="0" fontAlgn="base" latinLnBrk="0" hangingPunct="0">
                        <a:lnSpc>
                          <a:spcPct val="100000"/>
                        </a:lnSpc>
                        <a:spcBef>
                          <a:spcPct val="20000"/>
                        </a:spcBef>
                        <a:spcAft>
                          <a:spcPct val="0"/>
                        </a:spcAft>
                        <a:buClr>
                          <a:srgbClr val="CC0000"/>
                        </a:buClr>
                        <a:buSzTx/>
                        <a:buFontTx/>
                        <a:buNone/>
                        <a:tabLst/>
                      </a:pPr>
                      <a:r>
                        <a:rPr kumimoji="0" lang="it-IT" sz="1400" b="0" i="0" u="none" strike="noStrike" cap="none" normalizeH="0" baseline="0" dirty="0">
                          <a:ln>
                            <a:noFill/>
                          </a:ln>
                          <a:solidFill>
                            <a:schemeClr val="tx1"/>
                          </a:solidFill>
                          <a:effectLst/>
                          <a:latin typeface="Century Gothic" panose="020B0502020202020204" pitchFamily="34" charset="0"/>
                          <a:ea typeface="ＭＳ Ｐゴシック" charset="0"/>
                          <a:cs typeface="Arial" charset="0"/>
                        </a:rPr>
                        <a:t>Formula del ribasso massimo non lineare con </a:t>
                      </a:r>
                      <a:r>
                        <a:rPr lang="it-IT" sz="1400" b="1" kern="0" dirty="0">
                          <a:latin typeface="Century Gothic" panose="020B0502020202020204" pitchFamily="34" charset="0"/>
                          <a:ea typeface="ＭＳ Ｐゴシック" charset="-128"/>
                          <a:sym typeface="Wingdings" pitchFamily="2" charset="2"/>
                        </a:rPr>
                        <a:t>α = 0,3</a:t>
                      </a:r>
                      <a:endParaRPr kumimoji="0" lang="it-IT" sz="1400" b="1" i="0" u="none" strike="noStrike" cap="none" normalizeH="0" baseline="0" dirty="0">
                        <a:ln>
                          <a:noFill/>
                        </a:ln>
                        <a:solidFill>
                          <a:schemeClr val="tx1"/>
                        </a:solidFill>
                        <a:effectLst/>
                        <a:latin typeface="Century Gothic" panose="020B0502020202020204" pitchFamily="34" charset="0"/>
                        <a:ea typeface="ＭＳ Ｐゴシック" charset="0"/>
                        <a:cs typeface="Arial" charset="0"/>
                      </a:endParaRPr>
                    </a:p>
                  </a:txBody>
                  <a:tcPr marL="0" marR="0" marT="0" marB="0"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solidFill>
                      <a:srgbClr val="F2F2F2"/>
                    </a:solidFill>
                  </a:tcPr>
                </a:tc>
                <a:extLst>
                  <a:ext uri="{0D108BD9-81ED-4DB2-BD59-A6C34878D82A}">
                    <a16:rowId xmlns:a16="http://schemas.microsoft.com/office/drawing/2014/main" val="10006"/>
                  </a:ext>
                </a:extLst>
              </a:tr>
              <a:tr h="624041">
                <a:tc>
                  <a:txBody>
                    <a:bodyPr/>
                    <a:lstStyle/>
                    <a:p>
                      <a:pPr marL="93663" marR="0" lvl="0" indent="0" algn="l" defTabSz="330200" rtl="0" eaLnBrk="0" fontAlgn="base" latinLnBrk="0" hangingPunct="0">
                        <a:lnSpc>
                          <a:spcPct val="100000"/>
                        </a:lnSpc>
                        <a:spcBef>
                          <a:spcPct val="20000"/>
                        </a:spcBef>
                        <a:spcAft>
                          <a:spcPct val="0"/>
                        </a:spcAft>
                        <a:buClr>
                          <a:srgbClr val="CC0000"/>
                        </a:buClr>
                        <a:buSzTx/>
                        <a:buFontTx/>
                        <a:buNone/>
                        <a:tabLst/>
                      </a:pPr>
                      <a:r>
                        <a:rPr kumimoji="0" lang="it-IT" sz="1400" b="1" i="0" u="none" strike="noStrike" cap="none" normalizeH="0" baseline="0" dirty="0">
                          <a:ln>
                            <a:noFill/>
                          </a:ln>
                          <a:solidFill>
                            <a:schemeClr val="bg1"/>
                          </a:solidFill>
                          <a:effectLst/>
                          <a:latin typeface="Century Gothic" panose="020B0502020202020204" pitchFamily="34" charset="0"/>
                          <a:ea typeface="ＭＳ Ｐゴシック" charset="0"/>
                          <a:cs typeface="Arial" charset="0"/>
                        </a:rPr>
                        <a:t>Durata Convenzione</a:t>
                      </a:r>
                    </a:p>
                  </a:txBody>
                  <a:tcPr marL="0" marR="0" marT="0" marB="0"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solidFill>
                      <a:srgbClr val="007500"/>
                    </a:solidFill>
                  </a:tcPr>
                </a:tc>
                <a:tc>
                  <a:txBody>
                    <a:bodyPr/>
                    <a:lstStyle/>
                    <a:p>
                      <a:pPr marL="93663" marR="0" lvl="0" indent="0" algn="l" defTabSz="330200" rtl="0" eaLnBrk="0" fontAlgn="base" latinLnBrk="0" hangingPunct="0">
                        <a:lnSpc>
                          <a:spcPct val="100000"/>
                        </a:lnSpc>
                        <a:spcBef>
                          <a:spcPct val="20000"/>
                        </a:spcBef>
                        <a:spcAft>
                          <a:spcPct val="0"/>
                        </a:spcAft>
                        <a:buClr>
                          <a:srgbClr val="CC0000"/>
                        </a:buClr>
                        <a:buSzTx/>
                        <a:buFontTx/>
                        <a:buNone/>
                        <a:tabLst/>
                      </a:pPr>
                      <a:r>
                        <a:rPr kumimoji="0" lang="it-IT" sz="1400" b="1" i="0" u="none" strike="noStrike" cap="none" normalizeH="0" baseline="0" dirty="0">
                          <a:ln>
                            <a:noFill/>
                          </a:ln>
                          <a:solidFill>
                            <a:schemeClr val="tx1"/>
                          </a:solidFill>
                          <a:effectLst/>
                          <a:latin typeface="Century Gothic" panose="020B0502020202020204" pitchFamily="34" charset="0"/>
                          <a:ea typeface="ＭＳ Ｐゴシック" charset="0"/>
                          <a:cs typeface="Arial" charset="0"/>
                        </a:rPr>
                        <a:t>12 mesi + 12</a:t>
                      </a:r>
                      <a:r>
                        <a:rPr kumimoji="0" lang="it-IT" sz="1400" b="0" i="0" u="none" strike="noStrike" cap="none" normalizeH="0" baseline="0" dirty="0">
                          <a:ln>
                            <a:noFill/>
                          </a:ln>
                          <a:solidFill>
                            <a:schemeClr val="tx1"/>
                          </a:solidFill>
                          <a:effectLst/>
                          <a:latin typeface="Century Gothic" panose="020B0502020202020204" pitchFamily="34" charset="0"/>
                          <a:ea typeface="ＭＳ Ｐゴシック" charset="0"/>
                          <a:cs typeface="Arial" charset="0"/>
                        </a:rPr>
                        <a:t> (rinnovo) dalla stipula</a:t>
                      </a:r>
                    </a:p>
                  </a:txBody>
                  <a:tcPr marL="0" marR="0" marT="0" marB="0"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solidFill>
                      <a:srgbClr val="F2F2F2"/>
                    </a:solidFill>
                  </a:tcPr>
                </a:tc>
                <a:extLst>
                  <a:ext uri="{0D108BD9-81ED-4DB2-BD59-A6C34878D82A}">
                    <a16:rowId xmlns:a16="http://schemas.microsoft.com/office/drawing/2014/main" val="10007"/>
                  </a:ext>
                </a:extLst>
              </a:tr>
              <a:tr h="624041">
                <a:tc>
                  <a:txBody>
                    <a:bodyPr/>
                    <a:lstStyle/>
                    <a:p>
                      <a:pPr marL="93663" marR="0" lvl="0" indent="0" algn="l" defTabSz="330200" rtl="0" eaLnBrk="0" fontAlgn="base" latinLnBrk="0" hangingPunct="0">
                        <a:lnSpc>
                          <a:spcPct val="100000"/>
                        </a:lnSpc>
                        <a:spcBef>
                          <a:spcPct val="20000"/>
                        </a:spcBef>
                        <a:spcAft>
                          <a:spcPct val="0"/>
                        </a:spcAft>
                        <a:buClr>
                          <a:srgbClr val="CC0000"/>
                        </a:buClr>
                        <a:buSzTx/>
                        <a:buFontTx/>
                        <a:buNone/>
                        <a:tabLst/>
                        <a:defRPr/>
                      </a:pPr>
                      <a:r>
                        <a:rPr kumimoji="0" lang="it-IT" sz="1400" b="1" i="0" u="none" strike="noStrike" cap="none" normalizeH="0" baseline="0" dirty="0">
                          <a:ln>
                            <a:noFill/>
                          </a:ln>
                          <a:solidFill>
                            <a:schemeClr val="bg1"/>
                          </a:solidFill>
                          <a:effectLst/>
                          <a:latin typeface="Century Gothic" panose="020B0502020202020204" pitchFamily="34" charset="0"/>
                          <a:ea typeface="ＭＳ Ｐゴシック" charset="0"/>
                          <a:cs typeface="Arial" charset="0"/>
                        </a:rPr>
                        <a:t>Durata degli </a:t>
                      </a:r>
                      <a:r>
                        <a:rPr kumimoji="0" lang="it-IT" sz="1400" b="1" i="0" u="none" strike="noStrike" cap="none" normalizeH="0" baseline="0" dirty="0" err="1">
                          <a:ln>
                            <a:noFill/>
                          </a:ln>
                          <a:solidFill>
                            <a:schemeClr val="bg1"/>
                          </a:solidFill>
                          <a:effectLst/>
                          <a:latin typeface="Century Gothic" panose="020B0502020202020204" pitchFamily="34" charset="0"/>
                          <a:ea typeface="ＭＳ Ｐゴシック" charset="0"/>
                          <a:cs typeface="Arial" charset="0"/>
                        </a:rPr>
                        <a:t>OdF</a:t>
                      </a:r>
                      <a:endParaRPr kumimoji="0" lang="it-IT" sz="1400" b="1" i="0" u="none" strike="noStrike" cap="none" normalizeH="0" baseline="0" dirty="0">
                        <a:ln>
                          <a:noFill/>
                        </a:ln>
                        <a:solidFill>
                          <a:schemeClr val="bg1"/>
                        </a:solidFill>
                        <a:effectLst/>
                        <a:latin typeface="Century Gothic" panose="020B0502020202020204" pitchFamily="34" charset="0"/>
                        <a:ea typeface="ＭＳ Ｐゴシック" charset="0"/>
                        <a:cs typeface="Arial" charset="0"/>
                      </a:endParaRPr>
                    </a:p>
                  </a:txBody>
                  <a:tcPr marL="0" marR="0" marT="0" marB="0"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solidFill>
                      <a:srgbClr val="007500"/>
                    </a:solidFill>
                  </a:tcPr>
                </a:tc>
                <a:tc>
                  <a:txBody>
                    <a:bodyPr/>
                    <a:lstStyle/>
                    <a:p>
                      <a:pPr marL="93663" marR="0" lvl="0" indent="0" algn="l" defTabSz="330200" rtl="0" eaLnBrk="0" fontAlgn="base" latinLnBrk="0" hangingPunct="0">
                        <a:lnSpc>
                          <a:spcPct val="100000"/>
                        </a:lnSpc>
                        <a:spcBef>
                          <a:spcPct val="20000"/>
                        </a:spcBef>
                        <a:spcAft>
                          <a:spcPct val="0"/>
                        </a:spcAft>
                        <a:buClr>
                          <a:srgbClr val="CC0000"/>
                        </a:buClr>
                        <a:buSzTx/>
                        <a:buFontTx/>
                        <a:buNone/>
                        <a:tabLst/>
                      </a:pPr>
                      <a:r>
                        <a:rPr kumimoji="0" lang="it-IT" sz="1400" b="1" i="0" u="none" strike="noStrike" cap="none" normalizeH="0" baseline="0" dirty="0">
                          <a:ln>
                            <a:noFill/>
                          </a:ln>
                          <a:solidFill>
                            <a:schemeClr val="tx1"/>
                          </a:solidFill>
                          <a:effectLst/>
                          <a:latin typeface="Century Gothic" panose="020B0502020202020204" pitchFamily="34" charset="0"/>
                          <a:ea typeface="ＭＳ Ｐゴシック" charset="0"/>
                          <a:cs typeface="Arial" charset="0"/>
                        </a:rPr>
                        <a:t>72 mesi</a:t>
                      </a:r>
                      <a:r>
                        <a:rPr kumimoji="0" lang="it-IT" sz="1400" b="0" i="0" u="none" strike="noStrike" cap="none" normalizeH="0" baseline="0" dirty="0">
                          <a:ln>
                            <a:noFill/>
                          </a:ln>
                          <a:solidFill>
                            <a:schemeClr val="tx1"/>
                          </a:solidFill>
                          <a:effectLst/>
                          <a:latin typeface="Century Gothic" panose="020B0502020202020204" pitchFamily="34" charset="0"/>
                          <a:ea typeface="ＭＳ Ｐゴシック" charset="0"/>
                          <a:cs typeface="Arial" charset="0"/>
                        </a:rPr>
                        <a:t> dall’emissione dell’Ordinativo</a:t>
                      </a:r>
                    </a:p>
                  </a:txBody>
                  <a:tcPr marL="0" marR="0" marT="0" marB="0" anchor="ctr" horzOverflow="overflow">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a:noFill/>
                    </a:lnTlToBr>
                    <a:lnBlToTr>
                      <a:noFill/>
                    </a:lnBlToTr>
                    <a:solidFill>
                      <a:srgbClr val="F2F2F2"/>
                    </a:solid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1">
            <a:extLst>
              <a:ext uri="{FF2B5EF4-FFF2-40B4-BE49-F238E27FC236}">
                <a16:creationId xmlns:a16="http://schemas.microsoft.com/office/drawing/2014/main" id="{B5DD36D8-BA19-F38C-1C14-39DF9328F104}"/>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CC0000"/>
              </a:buClr>
              <a:buChar char="•"/>
              <a:defRPr sz="2000">
                <a:solidFill>
                  <a:schemeClr val="tx1"/>
                </a:solidFill>
                <a:latin typeface="Century Gothic" panose="020B0502020202020204" pitchFamily="34" charset="0"/>
              </a:defRPr>
            </a:lvl1pPr>
            <a:lvl2pPr marL="742950" indent="-285750">
              <a:spcBef>
                <a:spcPct val="20000"/>
              </a:spcBef>
              <a:buClr>
                <a:srgbClr val="CC0000"/>
              </a:buClr>
              <a:buSzPct val="55000"/>
              <a:buFont typeface="Wingdings" panose="05000000000000000000" pitchFamily="2" charset="2"/>
              <a:buChar char="¡"/>
              <a:defRPr sz="2000">
                <a:solidFill>
                  <a:schemeClr val="tx1"/>
                </a:solidFill>
                <a:latin typeface="Century Gothic" panose="020B0502020202020204" pitchFamily="34" charset="0"/>
              </a:defRPr>
            </a:lvl2pPr>
            <a:lvl3pPr marL="1143000" indent="-228600">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3pPr>
            <a:lvl4pPr marL="1600200" indent="-228600">
              <a:spcBef>
                <a:spcPct val="20000"/>
              </a:spcBef>
              <a:buClr>
                <a:srgbClr val="CC0000"/>
              </a:buClr>
              <a:buSzPct val="70000"/>
              <a:buFont typeface="Wingdings" panose="05000000000000000000" pitchFamily="2" charset="2"/>
              <a:buChar char="n"/>
              <a:defRPr sz="1900">
                <a:solidFill>
                  <a:schemeClr val="tx1"/>
                </a:solidFill>
                <a:latin typeface="Trebuchet MS" panose="020B0603020202020204" pitchFamily="34" charset="0"/>
              </a:defRPr>
            </a:lvl4pPr>
            <a:lvl5pPr marL="2057400" indent="-228600">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5pPr>
            <a:lvl6pPr marL="25146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6pPr>
            <a:lvl7pPr marL="29718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7pPr>
            <a:lvl8pPr marL="34290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8pPr>
            <a:lvl9pPr marL="38862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9pPr>
          </a:lstStyle>
          <a:p>
            <a:pPr>
              <a:spcBef>
                <a:spcPct val="0"/>
              </a:spcBef>
              <a:buFont typeface="Wingdings" panose="05000000000000000000" pitchFamily="2" charset="2"/>
              <a:buNone/>
            </a:pPr>
            <a:fld id="{5B15BED8-76EB-480C-82C7-18191486AD9C}" type="slidenum">
              <a:rPr lang="it-IT" altLang="it-IT" sz="1200">
                <a:solidFill>
                  <a:srgbClr val="336600"/>
                </a:solidFill>
                <a:latin typeface="Tahoma" panose="020B0604030504040204" pitchFamily="34" charset="0"/>
                <a:ea typeface="ＭＳ Ｐゴシック" panose="020B0600070205080204" pitchFamily="34" charset="-128"/>
              </a:rPr>
              <a:pPr>
                <a:spcBef>
                  <a:spcPct val="0"/>
                </a:spcBef>
                <a:buFont typeface="Wingdings" panose="05000000000000000000" pitchFamily="2" charset="2"/>
                <a:buNone/>
              </a:pPr>
              <a:t>29</a:t>
            </a:fld>
            <a:endParaRPr lang="it-IT" altLang="it-IT" sz="1200">
              <a:solidFill>
                <a:srgbClr val="336600"/>
              </a:solidFill>
              <a:latin typeface="Tahoma" panose="020B0604030504040204" pitchFamily="34" charset="0"/>
              <a:ea typeface="ＭＳ Ｐゴシック" panose="020B0600070205080204" pitchFamily="34" charset="-128"/>
            </a:endParaRPr>
          </a:p>
        </p:txBody>
      </p:sp>
      <p:sp>
        <p:nvSpPr>
          <p:cNvPr id="29" name="Titolo 2">
            <a:extLst>
              <a:ext uri="{FF2B5EF4-FFF2-40B4-BE49-F238E27FC236}">
                <a16:creationId xmlns:a16="http://schemas.microsoft.com/office/drawing/2014/main" id="{59D7D2D5-4A96-EA36-5027-05F0607B190B}"/>
              </a:ext>
            </a:extLst>
          </p:cNvPr>
          <p:cNvSpPr txBox="1">
            <a:spLocks noChangeArrowheads="1"/>
          </p:cNvSpPr>
          <p:nvPr/>
        </p:nvSpPr>
        <p:spPr bwMode="auto">
          <a:xfrm>
            <a:off x="615950" y="107950"/>
            <a:ext cx="10979150" cy="4286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fontAlgn="base" hangingPunct="0">
              <a:spcBef>
                <a:spcPct val="0"/>
              </a:spcBef>
              <a:spcAft>
                <a:spcPct val="0"/>
              </a:spcAft>
              <a:defRPr sz="2700" b="1">
                <a:solidFill>
                  <a:srgbClr val="006600"/>
                </a:solidFill>
                <a:latin typeface="+mj-lt"/>
                <a:ea typeface="+mj-ea"/>
                <a:cs typeface="+mj-cs"/>
              </a:defRPr>
            </a:lvl1pPr>
            <a:lvl2pPr algn="l" rtl="0" eaLnBrk="0" fontAlgn="base" hangingPunct="0">
              <a:spcBef>
                <a:spcPct val="0"/>
              </a:spcBef>
              <a:spcAft>
                <a:spcPct val="0"/>
              </a:spcAft>
              <a:defRPr sz="2700" b="1">
                <a:solidFill>
                  <a:srgbClr val="006600"/>
                </a:solidFill>
                <a:latin typeface="Arial" charset="0"/>
              </a:defRPr>
            </a:lvl2pPr>
            <a:lvl3pPr algn="l" rtl="0" eaLnBrk="0" fontAlgn="base" hangingPunct="0">
              <a:spcBef>
                <a:spcPct val="0"/>
              </a:spcBef>
              <a:spcAft>
                <a:spcPct val="0"/>
              </a:spcAft>
              <a:defRPr sz="2700" b="1">
                <a:solidFill>
                  <a:srgbClr val="006600"/>
                </a:solidFill>
                <a:latin typeface="Arial" charset="0"/>
              </a:defRPr>
            </a:lvl3pPr>
            <a:lvl4pPr algn="l" rtl="0" eaLnBrk="0" fontAlgn="base" hangingPunct="0">
              <a:spcBef>
                <a:spcPct val="0"/>
              </a:spcBef>
              <a:spcAft>
                <a:spcPct val="0"/>
              </a:spcAft>
              <a:defRPr sz="2700" b="1">
                <a:solidFill>
                  <a:srgbClr val="006600"/>
                </a:solidFill>
                <a:latin typeface="Arial" charset="0"/>
              </a:defRPr>
            </a:lvl4pPr>
            <a:lvl5pPr algn="l" rtl="0" eaLnBrk="0" fontAlgn="base" hangingPunct="0">
              <a:spcBef>
                <a:spcPct val="0"/>
              </a:spcBef>
              <a:spcAft>
                <a:spcPct val="0"/>
              </a:spcAft>
              <a:defRPr sz="2700" b="1">
                <a:solidFill>
                  <a:srgbClr val="006600"/>
                </a:solidFill>
                <a:latin typeface="Arial" charset="0"/>
              </a:defRPr>
            </a:lvl5pPr>
            <a:lvl6pPr marL="562722" algn="l" rtl="0" eaLnBrk="0" fontAlgn="base" hangingPunct="0">
              <a:spcBef>
                <a:spcPct val="0"/>
              </a:spcBef>
              <a:spcAft>
                <a:spcPct val="0"/>
              </a:spcAft>
              <a:defRPr sz="2708" b="1">
                <a:solidFill>
                  <a:srgbClr val="006600"/>
                </a:solidFill>
                <a:latin typeface="Arial" charset="0"/>
              </a:defRPr>
            </a:lvl6pPr>
            <a:lvl7pPr marL="1125444" algn="l" rtl="0" eaLnBrk="0" fontAlgn="base" hangingPunct="0">
              <a:spcBef>
                <a:spcPct val="0"/>
              </a:spcBef>
              <a:spcAft>
                <a:spcPct val="0"/>
              </a:spcAft>
              <a:defRPr sz="2708" b="1">
                <a:solidFill>
                  <a:srgbClr val="006600"/>
                </a:solidFill>
                <a:latin typeface="Arial" charset="0"/>
              </a:defRPr>
            </a:lvl7pPr>
            <a:lvl8pPr marL="1688165" algn="l" rtl="0" eaLnBrk="0" fontAlgn="base" hangingPunct="0">
              <a:spcBef>
                <a:spcPct val="0"/>
              </a:spcBef>
              <a:spcAft>
                <a:spcPct val="0"/>
              </a:spcAft>
              <a:defRPr sz="2708" b="1">
                <a:solidFill>
                  <a:srgbClr val="006600"/>
                </a:solidFill>
                <a:latin typeface="Arial" charset="0"/>
              </a:defRPr>
            </a:lvl8pPr>
            <a:lvl9pPr marL="2250887" algn="l" rtl="0" eaLnBrk="0" fontAlgn="base" hangingPunct="0">
              <a:spcBef>
                <a:spcPct val="0"/>
              </a:spcBef>
              <a:spcAft>
                <a:spcPct val="0"/>
              </a:spcAft>
              <a:defRPr sz="2708" b="1">
                <a:solidFill>
                  <a:srgbClr val="006600"/>
                </a:solidFill>
                <a:latin typeface="Arial" charset="0"/>
              </a:defRPr>
            </a:lvl9pPr>
          </a:lstStyle>
          <a:p>
            <a:pPr>
              <a:defRPr/>
            </a:pPr>
            <a:r>
              <a:rPr lang="it-IT" altLang="it-IT" kern="0" dirty="0">
                <a:solidFill>
                  <a:schemeClr val="bg1"/>
                </a:solidFill>
              </a:rPr>
              <a:t>STRATEGIA DI GARA</a:t>
            </a:r>
          </a:p>
        </p:txBody>
      </p:sp>
      <p:sp>
        <p:nvSpPr>
          <p:cNvPr id="11" name="Segnaposto contenuto 5">
            <a:extLst>
              <a:ext uri="{FF2B5EF4-FFF2-40B4-BE49-F238E27FC236}">
                <a16:creationId xmlns:a16="http://schemas.microsoft.com/office/drawing/2014/main" id="{670AD96D-CB9E-1F64-D50A-1268755DE257}"/>
              </a:ext>
            </a:extLst>
          </p:cNvPr>
          <p:cNvSpPr txBox="1">
            <a:spLocks noChangeArrowheads="1"/>
          </p:cNvSpPr>
          <p:nvPr/>
        </p:nvSpPr>
        <p:spPr>
          <a:xfrm>
            <a:off x="468313" y="1760538"/>
            <a:ext cx="11074400" cy="981075"/>
          </a:xfrm>
          <a:prstGeom prst="rect">
            <a:avLst/>
          </a:prstGeom>
        </p:spPr>
        <p:txBody>
          <a:bodyPr/>
          <a:lstStyle>
            <a:lvl1pPr marL="220663" indent="-220663" algn="l" rtl="0" eaLnBrk="0" fontAlgn="base" hangingPunct="0">
              <a:spcBef>
                <a:spcPct val="20000"/>
              </a:spcBef>
              <a:spcAft>
                <a:spcPct val="0"/>
              </a:spcAft>
              <a:buClr>
                <a:srgbClr val="CC0000"/>
              </a:buClr>
              <a:buChar char="•"/>
              <a:defRPr sz="2000">
                <a:solidFill>
                  <a:schemeClr val="tx1"/>
                </a:solidFill>
                <a:latin typeface="Century Gothic" panose="020B0502020202020204" pitchFamily="34" charset="0"/>
                <a:ea typeface="+mn-ea"/>
                <a:cs typeface="+mn-cs"/>
              </a:defRPr>
            </a:lvl1pPr>
            <a:lvl2pPr marL="663575" indent="-222250" algn="l" rtl="0" eaLnBrk="0" fontAlgn="base" hangingPunct="0">
              <a:spcBef>
                <a:spcPct val="20000"/>
              </a:spcBef>
              <a:spcAft>
                <a:spcPct val="0"/>
              </a:spcAft>
              <a:buClr>
                <a:srgbClr val="CC0000"/>
              </a:buClr>
              <a:buSzPct val="55000"/>
              <a:buFont typeface="Wingdings" panose="05000000000000000000" pitchFamily="2" charset="2"/>
              <a:buChar char="¡"/>
              <a:defRPr sz="2000">
                <a:solidFill>
                  <a:schemeClr val="tx1"/>
                </a:solidFill>
                <a:latin typeface="Century Gothic" panose="020B0502020202020204" pitchFamily="34" charset="0"/>
              </a:defRPr>
            </a:lvl2pPr>
            <a:lvl3pPr marL="1436688" indent="-280988" algn="l" rtl="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itchFamily="34" charset="0"/>
              </a:defRPr>
            </a:lvl3pPr>
            <a:lvl4pPr marL="1968500" indent="-280988" algn="l" rtl="0" eaLnBrk="0" fontAlgn="base" hangingPunct="0">
              <a:spcBef>
                <a:spcPct val="20000"/>
              </a:spcBef>
              <a:spcAft>
                <a:spcPct val="0"/>
              </a:spcAft>
              <a:buClr>
                <a:srgbClr val="CC0000"/>
              </a:buClr>
              <a:buSzPct val="70000"/>
              <a:buFont typeface="Wingdings" panose="05000000000000000000" pitchFamily="2" charset="2"/>
              <a:buChar char="n"/>
              <a:defRPr sz="1900">
                <a:solidFill>
                  <a:schemeClr val="tx1"/>
                </a:solidFill>
                <a:latin typeface="Trebuchet MS" pitchFamily="34" charset="0"/>
              </a:defRPr>
            </a:lvl4pPr>
            <a:lvl5pPr marL="2532063" indent="-280988" algn="l" rtl="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itchFamily="34" charset="0"/>
              </a:defRPr>
            </a:lvl5pPr>
            <a:lvl6pPr marL="3094970"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6pPr>
            <a:lvl7pPr marL="3657691"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7pPr>
            <a:lvl8pPr marL="4220413"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8pPr>
            <a:lvl9pPr marL="4783135"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9pPr>
          </a:lstStyle>
          <a:p>
            <a:pPr marL="0" indent="0" algn="ctr">
              <a:spcBef>
                <a:spcPts val="600"/>
              </a:spcBef>
              <a:buSzPct val="70000"/>
              <a:buFontTx/>
              <a:buNone/>
              <a:defRPr/>
            </a:pPr>
            <a:r>
              <a:rPr lang="it-IT" altLang="it-IT" sz="2200" kern="0" dirty="0">
                <a:ea typeface="ＭＳ Ｐゴシック" panose="020B0600070205080204" pitchFamily="34" charset="-128"/>
                <a:cs typeface="Arial" panose="020B0604020202020204" pitchFamily="34" charset="0"/>
              </a:rPr>
              <a:t>Il presente materiale, suscettibile di variazioni anche sostanziali nella stesura finale della documentazione di gara, sarà messo a disposizione sul portale dell’Agenzia </a:t>
            </a:r>
            <a:r>
              <a:rPr lang="it-IT" altLang="it-IT" sz="2200" kern="0" dirty="0" err="1">
                <a:ea typeface="ＭＳ Ｐゴシック" panose="020B0600070205080204" pitchFamily="34" charset="-128"/>
                <a:cs typeface="Arial" panose="020B0604020202020204" pitchFamily="34" charset="0"/>
              </a:rPr>
              <a:t>Intercent</a:t>
            </a:r>
            <a:r>
              <a:rPr lang="it-IT" altLang="it-IT" sz="2200" kern="0" dirty="0">
                <a:ea typeface="ＭＳ Ｐゴシック" panose="020B0600070205080204" pitchFamily="34" charset="-128"/>
                <a:cs typeface="Arial" panose="020B0604020202020204" pitchFamily="34" charset="0"/>
              </a:rPr>
              <a:t>-ER al seguente indirizzo: </a:t>
            </a:r>
            <a:r>
              <a:rPr lang="it-IT" altLang="it-IT" sz="2200" b="1" kern="0" dirty="0">
                <a:solidFill>
                  <a:schemeClr val="tx1">
                    <a:lumMod val="65000"/>
                    <a:lumOff val="35000"/>
                  </a:schemeClr>
                </a:solidFill>
                <a:ea typeface="ＭＳ Ｐゴシック" panose="020B0600070205080204" pitchFamily="34" charset="-128"/>
                <a:cs typeface="Arial" panose="020B0604020202020204" pitchFamily="34" charset="0"/>
              </a:rPr>
              <a:t>http://intercenter.regione.emilia-romagna</a:t>
            </a:r>
            <a:r>
              <a:rPr lang="it-IT" altLang="it-IT" sz="2200" kern="0" dirty="0">
                <a:ea typeface="ＭＳ Ｐゴシック" panose="020B0600070205080204" pitchFamily="34" charset="-128"/>
                <a:cs typeface="Arial" panose="020B0604020202020204" pitchFamily="34" charset="0"/>
              </a:rPr>
              <a:t>.</a:t>
            </a:r>
          </a:p>
          <a:p>
            <a:pPr marL="0" indent="0" algn="ctr">
              <a:spcBef>
                <a:spcPts val="600"/>
              </a:spcBef>
              <a:buSzPct val="70000"/>
              <a:buFontTx/>
              <a:buNone/>
              <a:defRPr/>
            </a:pPr>
            <a:r>
              <a:rPr lang="it-IT" altLang="it-IT" sz="2200" kern="0" dirty="0">
                <a:ea typeface="ＭＳ Ｐゴシック" panose="020B0600070205080204" pitchFamily="34" charset="-128"/>
                <a:cs typeface="Arial" panose="020B0604020202020204" pitchFamily="34" charset="0"/>
              </a:rPr>
              <a:t>Eventuali osservazioni in merito al materiale pubblicato dovranno essere inviate all’indirizzo e-mail: </a:t>
            </a:r>
            <a:r>
              <a:rPr lang="it-IT" altLang="it-IT" sz="2200" b="1" kern="0" dirty="0">
                <a:solidFill>
                  <a:srgbClr val="FF0000"/>
                </a:solidFill>
                <a:ea typeface="ＭＳ Ｐゴシック" panose="020B0600070205080204" pitchFamily="34" charset="-128"/>
                <a:cs typeface="Arial" panose="020B0604020202020204" pitchFamily="34" charset="0"/>
                <a:hlinkClick r:id="rId2"/>
              </a:rPr>
              <a:t>intercenter@regione.emilia-romagna.it</a:t>
            </a:r>
            <a:r>
              <a:rPr lang="it-IT" altLang="it-IT" sz="2200" b="1" kern="0" dirty="0">
                <a:ea typeface="ＭＳ Ｐゴシック" panose="020B0600070205080204" pitchFamily="34" charset="-128"/>
                <a:cs typeface="Arial" panose="020B0604020202020204" pitchFamily="34" charset="0"/>
              </a:rPr>
              <a:t> </a:t>
            </a:r>
            <a:r>
              <a:rPr lang="it-IT" altLang="it-IT" sz="2200" kern="0" dirty="0">
                <a:ea typeface="ＭＳ Ｐゴシック" panose="020B0600070205080204" pitchFamily="34" charset="-128"/>
                <a:cs typeface="Arial" panose="020B0604020202020204" pitchFamily="34" charset="0"/>
              </a:rPr>
              <a:t>entro e non oltre il giorno: </a:t>
            </a:r>
            <a:r>
              <a:rPr lang="it-IT" altLang="it-IT" sz="2200" b="1" kern="0" dirty="0">
                <a:ea typeface="ＭＳ Ｐゴシック" panose="020B0600070205080204" pitchFamily="34" charset="-128"/>
                <a:cs typeface="Arial" panose="020B0604020202020204" pitchFamily="34" charset="0"/>
              </a:rPr>
              <a:t>12 aprile 2023</a:t>
            </a:r>
            <a:r>
              <a:rPr lang="it-IT" altLang="it-IT" sz="2200" kern="0" dirty="0">
                <a:ea typeface="ＭＳ Ｐゴシック" panose="020B0600070205080204" pitchFamily="34" charset="-128"/>
                <a:cs typeface="Arial" panose="020B0604020202020204" pitchFamily="34" charset="0"/>
              </a:rPr>
              <a:t>.</a:t>
            </a:r>
          </a:p>
          <a:p>
            <a:pPr marL="0" indent="0" algn="ctr">
              <a:spcBef>
                <a:spcPts val="600"/>
              </a:spcBef>
              <a:buSzPct val="70000"/>
              <a:buFontTx/>
              <a:buNone/>
              <a:defRPr/>
            </a:pPr>
            <a:r>
              <a:rPr lang="it-IT" altLang="it-IT" sz="2200" kern="0" dirty="0">
                <a:ea typeface="ＭＳ Ｐゴシック" panose="020B0600070205080204" pitchFamily="34" charset="-128"/>
                <a:cs typeface="Arial" panose="020B0604020202020204" pitchFamily="34" charset="0"/>
              </a:rPr>
              <a:t>L’esito della presente consultazione non è in alcun modo vincolante per </a:t>
            </a:r>
            <a:r>
              <a:rPr lang="it-IT" altLang="it-IT" sz="2200" kern="0" dirty="0" err="1">
                <a:ea typeface="ＭＳ Ｐゴシック" panose="020B0600070205080204" pitchFamily="34" charset="-128"/>
                <a:cs typeface="Arial" panose="020B0604020202020204" pitchFamily="34" charset="0"/>
              </a:rPr>
              <a:t>Intercent</a:t>
            </a:r>
            <a:r>
              <a:rPr lang="it-IT" altLang="it-IT" sz="2200" kern="0" dirty="0">
                <a:ea typeface="ＭＳ Ｐゴシック" panose="020B0600070205080204" pitchFamily="34" charset="-128"/>
                <a:cs typeface="Arial" panose="020B0604020202020204" pitchFamily="34" charset="0"/>
              </a:rPr>
              <a:t>-ER, che si riserva la più ampia discrezionalità rispetto alle decisioni da adottare.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olo 2">
            <a:extLst>
              <a:ext uri="{FF2B5EF4-FFF2-40B4-BE49-F238E27FC236}">
                <a16:creationId xmlns:a16="http://schemas.microsoft.com/office/drawing/2014/main" id="{28D59E37-BC95-B923-0ADA-417265DA64EC}"/>
              </a:ext>
            </a:extLst>
          </p:cNvPr>
          <p:cNvSpPr>
            <a:spLocks noGrp="1" noChangeArrowheads="1"/>
          </p:cNvSpPr>
          <p:nvPr>
            <p:ph type="title"/>
          </p:nvPr>
        </p:nvSpPr>
        <p:spPr bwMode="auto">
          <a:xfrm>
            <a:off x="615950" y="107950"/>
            <a:ext cx="10979150" cy="428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it-IT" altLang="it-IT"/>
              <a:t>PREMESSA</a:t>
            </a:r>
          </a:p>
        </p:txBody>
      </p:sp>
      <p:sp>
        <p:nvSpPr>
          <p:cNvPr id="14339" name="Segnaposto contenuto 5">
            <a:extLst>
              <a:ext uri="{FF2B5EF4-FFF2-40B4-BE49-F238E27FC236}">
                <a16:creationId xmlns:a16="http://schemas.microsoft.com/office/drawing/2014/main" id="{38329469-ADEA-4414-8646-3C68B1DDB097}"/>
              </a:ext>
            </a:extLst>
          </p:cNvPr>
          <p:cNvSpPr>
            <a:spLocks noGrp="1" noChangeArrowheads="1"/>
          </p:cNvSpPr>
          <p:nvPr>
            <p:ph idx="1"/>
          </p:nvPr>
        </p:nvSpPr>
        <p:spPr>
          <a:xfrm>
            <a:off x="615950" y="876300"/>
            <a:ext cx="10979150" cy="5613400"/>
          </a:xfrm>
        </p:spPr>
        <p:txBody>
          <a:bodyPr/>
          <a:lstStyle/>
          <a:p>
            <a:pPr marL="182563" lvl="1" indent="0" algn="just">
              <a:lnSpc>
                <a:spcPct val="110000"/>
              </a:lnSpc>
              <a:buSzPct val="70000"/>
              <a:buFont typeface="Wingdings" panose="05000000000000000000" pitchFamily="2" charset="2"/>
              <a:buNone/>
              <a:defRPr/>
            </a:pPr>
            <a:r>
              <a:rPr lang="it-IT" dirty="0">
                <a:ea typeface="ＭＳ Ｐゴシック" charset="0"/>
                <a:cs typeface="Calibri" panose="020F0502020204030204" pitchFamily="34" charset="0"/>
              </a:rPr>
              <a:t>L’Agenzia Intercent-ER intende procedere alla pubblicazione dell’</a:t>
            </a:r>
            <a:r>
              <a:rPr lang="it-IT" b="1" dirty="0">
                <a:ea typeface="ＭＳ Ｐゴシック" charset="0"/>
                <a:cs typeface="Calibri" panose="020F0502020204030204" pitchFamily="34" charset="0"/>
              </a:rPr>
              <a:t>iniziativa di gara avente ad oggetto l’affidamento dei servizi integrati di lava-noleggio a ridotto impatto ambientale </a:t>
            </a:r>
            <a:r>
              <a:rPr lang="it-IT" altLang="it-IT" dirty="0">
                <a:solidFill>
                  <a:srgbClr val="000000"/>
                </a:solidFill>
                <a:cs typeface="Calibri" panose="020F0502020204030204" pitchFamily="34" charset="0"/>
              </a:rPr>
              <a:t>per le Aziende di seguito elencate:</a:t>
            </a:r>
            <a:endParaRPr lang="it-IT" b="1" dirty="0">
              <a:ea typeface="ＭＳ Ｐゴシック" charset="0"/>
              <a:cs typeface="Calibri" panose="020F0502020204030204" pitchFamily="34" charset="0"/>
            </a:endParaRPr>
          </a:p>
          <a:p>
            <a:pPr marL="731838" indent="-285750">
              <a:buClr>
                <a:srgbClr val="C00000"/>
              </a:buClr>
              <a:defRPr/>
            </a:pPr>
            <a:r>
              <a:rPr lang="it-IT" altLang="it-IT" dirty="0">
                <a:ea typeface="ＭＳ Ｐゴシック" charset="0"/>
              </a:rPr>
              <a:t>AUSL di Bologna</a:t>
            </a:r>
          </a:p>
          <a:p>
            <a:pPr marL="731838" indent="-285750">
              <a:buClr>
                <a:srgbClr val="C00000"/>
              </a:buClr>
              <a:defRPr/>
            </a:pPr>
            <a:r>
              <a:rPr lang="it-IT" altLang="it-IT" dirty="0">
                <a:ea typeface="ＭＳ Ｐゴシック" charset="0"/>
              </a:rPr>
              <a:t>Istituto Ortopedico Rizzoli di Bologna. (I.O.R.), incluso il Dipartimento di Bagheria (Sicilia)</a:t>
            </a:r>
          </a:p>
          <a:p>
            <a:pPr marL="731838" indent="-285750">
              <a:buClr>
                <a:srgbClr val="C00000"/>
              </a:buClr>
              <a:defRPr/>
            </a:pPr>
            <a:r>
              <a:rPr lang="it-IT" dirty="0">
                <a:ea typeface="ＭＳ Ｐゴシック" charset="0"/>
              </a:rPr>
              <a:t>Montecatone </a:t>
            </a:r>
            <a:r>
              <a:rPr lang="it-IT" dirty="0" err="1">
                <a:ea typeface="ＭＳ Ｐゴシック" charset="0"/>
              </a:rPr>
              <a:t>Rehabilitation</a:t>
            </a:r>
            <a:r>
              <a:rPr lang="it-IT" dirty="0">
                <a:ea typeface="ＭＳ Ｐゴシック" charset="0"/>
              </a:rPr>
              <a:t> Institute S.p.A..</a:t>
            </a:r>
          </a:p>
          <a:p>
            <a:pPr marL="182563" lvl="1" indent="0" algn="just">
              <a:lnSpc>
                <a:spcPct val="110000"/>
              </a:lnSpc>
              <a:buSzPct val="70000"/>
              <a:buFont typeface="Wingdings" panose="05000000000000000000" pitchFamily="2" charset="2"/>
              <a:buNone/>
              <a:defRPr/>
            </a:pPr>
            <a:r>
              <a:rPr lang="it-IT" altLang="it-IT" dirty="0">
                <a:ea typeface="ＭＳ Ｐゴシック" charset="0"/>
              </a:rPr>
              <a:t>La presente procedura è alla sua seconda edizione per l’AUSL di Bologna e lo IOR e segue a quella indetta nel 2015, mentre è alla sua prima edizione per Montecatone R.I.</a:t>
            </a:r>
          </a:p>
          <a:p>
            <a:pPr marL="182563" lvl="1" indent="0" algn="just">
              <a:lnSpc>
                <a:spcPct val="110000"/>
              </a:lnSpc>
              <a:buSzPct val="70000"/>
              <a:buFont typeface="Wingdings" panose="05000000000000000000" pitchFamily="2" charset="2"/>
              <a:buNone/>
              <a:defRPr/>
            </a:pPr>
            <a:r>
              <a:rPr lang="it-IT" dirty="0">
                <a:ea typeface="ＭＳ Ｐゴシック" charset="0"/>
              </a:rPr>
              <a:t>L’Agenzia ha già effettuato </a:t>
            </a:r>
            <a:r>
              <a:rPr lang="it-IT" b="1" dirty="0">
                <a:ea typeface="ＭＳ Ｐゴシック" charset="0"/>
              </a:rPr>
              <a:t>5 iniziative per l’affidamento del servizio di lava-noleggio</a:t>
            </a:r>
            <a:r>
              <a:rPr lang="it-IT" dirty="0">
                <a:ea typeface="ＭＳ Ｐゴシック" charset="0"/>
              </a:rPr>
              <a:t>:</a:t>
            </a:r>
          </a:p>
          <a:p>
            <a:pPr marL="182563" lvl="1" indent="0" algn="just">
              <a:lnSpc>
                <a:spcPct val="110000"/>
              </a:lnSpc>
              <a:buSzPct val="70000"/>
              <a:buFont typeface="Wingdings" panose="05000000000000000000" pitchFamily="2" charset="2"/>
              <a:buNone/>
              <a:defRPr/>
            </a:pPr>
            <a:endParaRPr lang="it-IT" dirty="0">
              <a:ea typeface="ＭＳ Ｐゴシック" charset="0"/>
            </a:endParaRPr>
          </a:p>
          <a:p>
            <a:pPr marL="182563" lvl="1" indent="0" algn="just">
              <a:lnSpc>
                <a:spcPct val="110000"/>
              </a:lnSpc>
              <a:buSzPct val="70000"/>
              <a:buFont typeface="Wingdings" panose="05000000000000000000" pitchFamily="2" charset="2"/>
              <a:buNone/>
              <a:defRPr/>
            </a:pPr>
            <a:endParaRPr lang="it-IT" dirty="0">
              <a:ea typeface="ＭＳ Ｐゴシック" charset="0"/>
            </a:endParaRPr>
          </a:p>
          <a:p>
            <a:pPr marL="182563" lvl="1" indent="0" algn="just">
              <a:lnSpc>
                <a:spcPct val="110000"/>
              </a:lnSpc>
              <a:buSzPct val="70000"/>
              <a:buFont typeface="Wingdings" panose="05000000000000000000" pitchFamily="2" charset="2"/>
              <a:buNone/>
              <a:defRPr/>
            </a:pPr>
            <a:endParaRPr lang="it-IT" dirty="0">
              <a:ea typeface="ＭＳ Ｐゴシック" charset="0"/>
            </a:endParaRPr>
          </a:p>
          <a:p>
            <a:pPr marL="182563" lvl="1" indent="0" algn="just">
              <a:lnSpc>
                <a:spcPct val="110000"/>
              </a:lnSpc>
              <a:buSzPct val="70000"/>
              <a:buFont typeface="Wingdings" panose="05000000000000000000" pitchFamily="2" charset="2"/>
              <a:buNone/>
              <a:defRPr/>
            </a:pPr>
            <a:endParaRPr lang="it-IT" dirty="0">
              <a:ea typeface="ＭＳ Ｐゴシック" charset="0"/>
            </a:endParaRPr>
          </a:p>
          <a:p>
            <a:pPr marL="182563" lvl="1" indent="0" algn="just">
              <a:lnSpc>
                <a:spcPct val="110000"/>
              </a:lnSpc>
              <a:buSzPct val="70000"/>
              <a:buFont typeface="Wingdings" panose="05000000000000000000" pitchFamily="2" charset="2"/>
              <a:buNone/>
              <a:defRPr/>
            </a:pPr>
            <a:endParaRPr lang="it-IT" dirty="0">
              <a:ea typeface="ＭＳ Ｐゴシック" charset="0"/>
            </a:endParaRPr>
          </a:p>
          <a:p>
            <a:pPr marL="182563" lvl="1" indent="0" algn="just">
              <a:lnSpc>
                <a:spcPct val="110000"/>
              </a:lnSpc>
              <a:buSzPct val="70000"/>
              <a:buFont typeface="Wingdings" panose="05000000000000000000" pitchFamily="2" charset="2"/>
              <a:buNone/>
              <a:defRPr/>
            </a:pPr>
            <a:endParaRPr lang="it-IT" sz="1000" dirty="0">
              <a:ea typeface="ＭＳ Ｐゴシック" charset="0"/>
            </a:endParaRPr>
          </a:p>
          <a:p>
            <a:pPr marL="182563" lvl="1" indent="0" algn="just">
              <a:buNone/>
              <a:defRPr/>
            </a:pPr>
            <a:endParaRPr lang="it-IT" dirty="0">
              <a:ea typeface="ＭＳ Ｐゴシック" charset="0"/>
            </a:endParaRPr>
          </a:p>
          <a:p>
            <a:pPr marL="0" indent="0">
              <a:lnSpc>
                <a:spcPct val="100000"/>
              </a:lnSpc>
              <a:buFontTx/>
              <a:buNone/>
              <a:defRPr/>
            </a:pPr>
            <a:endParaRPr lang="it-IT" altLang="it-IT" dirty="0"/>
          </a:p>
        </p:txBody>
      </p:sp>
      <p:cxnSp>
        <p:nvCxnSpPr>
          <p:cNvPr id="13316" name="Straight Connector 3">
            <a:extLst>
              <a:ext uri="{FF2B5EF4-FFF2-40B4-BE49-F238E27FC236}">
                <a16:creationId xmlns:a16="http://schemas.microsoft.com/office/drawing/2014/main" id="{3EED3C7D-2FFF-D59E-1531-62053515AC49}"/>
              </a:ext>
            </a:extLst>
          </p:cNvPr>
          <p:cNvCxnSpPr>
            <a:cxnSpLocks noChangeShapeType="1"/>
          </p:cNvCxnSpPr>
          <p:nvPr/>
        </p:nvCxnSpPr>
        <p:spPr bwMode="auto">
          <a:xfrm>
            <a:off x="1067027" y="3953553"/>
            <a:ext cx="0" cy="1835150"/>
          </a:xfrm>
          <a:prstGeom prst="line">
            <a:avLst/>
          </a:prstGeom>
          <a:noFill/>
          <a:ln w="38100" algn="ctr">
            <a:solidFill>
              <a:srgbClr val="92D050"/>
            </a:solidFill>
            <a:round/>
            <a:headEnd/>
            <a:tailEnd/>
          </a:ln>
          <a:extLst>
            <a:ext uri="{909E8E84-426E-40DD-AFC4-6F175D3DCCD1}">
              <a14:hiddenFill xmlns:a14="http://schemas.microsoft.com/office/drawing/2010/main">
                <a:noFill/>
              </a14:hiddenFill>
            </a:ext>
          </a:extLst>
        </p:spPr>
      </p:cxnSp>
      <p:sp>
        <p:nvSpPr>
          <p:cNvPr id="5" name="Oval 4">
            <a:extLst>
              <a:ext uri="{FF2B5EF4-FFF2-40B4-BE49-F238E27FC236}">
                <a16:creationId xmlns:a16="http://schemas.microsoft.com/office/drawing/2014/main" id="{C7A0B267-130A-201B-FC35-8C9A63B429C1}"/>
              </a:ext>
            </a:extLst>
          </p:cNvPr>
          <p:cNvSpPr/>
          <p:nvPr/>
        </p:nvSpPr>
        <p:spPr bwMode="auto">
          <a:xfrm>
            <a:off x="1000352" y="4085315"/>
            <a:ext cx="107950" cy="107950"/>
          </a:xfrm>
          <a:prstGeom prst="ellipse">
            <a:avLst/>
          </a:prstGeom>
          <a:solidFill>
            <a:schemeClr val="bg1">
              <a:lumMod val="95000"/>
            </a:schemeClr>
          </a:solidFill>
          <a:ln w="28575" cap="flat" cmpd="sng" algn="ctr">
            <a:solidFill>
              <a:srgbClr val="92D050"/>
            </a:solidFill>
            <a:prstDash val="solid"/>
            <a:round/>
            <a:headEnd type="none" w="med" len="med"/>
            <a:tailEnd type="none" w="med" len="med"/>
          </a:ln>
          <a:effectLst/>
        </p:spPr>
        <p:txBody>
          <a:bodyPr/>
          <a:lstStyle/>
          <a:p>
            <a:pPr algn="ctr">
              <a:buClr>
                <a:srgbClr val="CC0000"/>
              </a:buClr>
              <a:buSzPct val="70000"/>
              <a:buFont typeface="Wingdings" pitchFamily="2" charset="2"/>
              <a:buNone/>
              <a:defRPr/>
            </a:pPr>
            <a:endParaRPr lang="en-US">
              <a:latin typeface="Arial" charset="0"/>
            </a:endParaRPr>
          </a:p>
        </p:txBody>
      </p:sp>
      <p:sp>
        <p:nvSpPr>
          <p:cNvPr id="6" name="Oval 5">
            <a:extLst>
              <a:ext uri="{FF2B5EF4-FFF2-40B4-BE49-F238E27FC236}">
                <a16:creationId xmlns:a16="http://schemas.microsoft.com/office/drawing/2014/main" id="{EEB69FBA-5D5E-8BCF-D8D4-7C0910AF5783}"/>
              </a:ext>
            </a:extLst>
          </p:cNvPr>
          <p:cNvSpPr/>
          <p:nvPr/>
        </p:nvSpPr>
        <p:spPr bwMode="auto">
          <a:xfrm>
            <a:off x="1000352" y="4371065"/>
            <a:ext cx="107950" cy="107950"/>
          </a:xfrm>
          <a:prstGeom prst="ellipse">
            <a:avLst/>
          </a:prstGeom>
          <a:solidFill>
            <a:schemeClr val="bg1">
              <a:lumMod val="95000"/>
            </a:schemeClr>
          </a:solidFill>
          <a:ln w="28575" cap="flat" cmpd="sng" algn="ctr">
            <a:solidFill>
              <a:srgbClr val="92D050"/>
            </a:solidFill>
            <a:prstDash val="solid"/>
            <a:round/>
            <a:headEnd type="none" w="med" len="med"/>
            <a:tailEnd type="none" w="med" len="med"/>
          </a:ln>
          <a:effectLst/>
        </p:spPr>
        <p:txBody>
          <a:bodyPr/>
          <a:lstStyle/>
          <a:p>
            <a:pPr algn="ctr">
              <a:buClr>
                <a:srgbClr val="CC0000"/>
              </a:buClr>
              <a:buSzPct val="70000"/>
              <a:buFont typeface="Wingdings" pitchFamily="2" charset="2"/>
              <a:buNone/>
              <a:defRPr/>
            </a:pPr>
            <a:endParaRPr lang="en-US">
              <a:latin typeface="Arial" charset="0"/>
            </a:endParaRPr>
          </a:p>
        </p:txBody>
      </p:sp>
      <p:sp>
        <p:nvSpPr>
          <p:cNvPr id="7" name="Oval 6">
            <a:extLst>
              <a:ext uri="{FF2B5EF4-FFF2-40B4-BE49-F238E27FC236}">
                <a16:creationId xmlns:a16="http://schemas.microsoft.com/office/drawing/2014/main" id="{8B38F295-4F50-7FD6-E269-B9E7527450D5}"/>
              </a:ext>
            </a:extLst>
          </p:cNvPr>
          <p:cNvSpPr/>
          <p:nvPr/>
        </p:nvSpPr>
        <p:spPr bwMode="auto">
          <a:xfrm>
            <a:off x="1000352" y="5580740"/>
            <a:ext cx="107950" cy="107950"/>
          </a:xfrm>
          <a:prstGeom prst="ellipse">
            <a:avLst/>
          </a:prstGeom>
          <a:solidFill>
            <a:schemeClr val="bg1">
              <a:lumMod val="95000"/>
            </a:schemeClr>
          </a:solidFill>
          <a:ln w="28575" cap="flat" cmpd="sng" algn="ctr">
            <a:solidFill>
              <a:srgbClr val="92D050"/>
            </a:solidFill>
            <a:prstDash val="solid"/>
            <a:round/>
            <a:headEnd type="none" w="med" len="med"/>
            <a:tailEnd type="none" w="med" len="med"/>
          </a:ln>
          <a:effectLst/>
        </p:spPr>
        <p:txBody>
          <a:bodyPr/>
          <a:lstStyle/>
          <a:p>
            <a:pPr algn="ctr">
              <a:buClr>
                <a:srgbClr val="CC0000"/>
              </a:buClr>
              <a:buSzPct val="70000"/>
              <a:buFont typeface="Wingdings" pitchFamily="2" charset="2"/>
              <a:buNone/>
              <a:defRPr/>
            </a:pPr>
            <a:endParaRPr lang="en-US">
              <a:latin typeface="Arial" charset="0"/>
            </a:endParaRPr>
          </a:p>
        </p:txBody>
      </p:sp>
      <p:sp>
        <p:nvSpPr>
          <p:cNvPr id="8" name="Content Placeholder 1">
            <a:extLst>
              <a:ext uri="{FF2B5EF4-FFF2-40B4-BE49-F238E27FC236}">
                <a16:creationId xmlns:a16="http://schemas.microsoft.com/office/drawing/2014/main" id="{A3280C03-582E-7555-0209-64B570EBC731}"/>
              </a:ext>
            </a:extLst>
          </p:cNvPr>
          <p:cNvSpPr txBox="1">
            <a:spLocks/>
          </p:cNvSpPr>
          <p:nvPr/>
        </p:nvSpPr>
        <p:spPr bwMode="auto">
          <a:xfrm>
            <a:off x="1184502" y="3993240"/>
            <a:ext cx="10358437" cy="1835150"/>
          </a:xfrm>
          <a:prstGeom prst="rect">
            <a:avLst/>
          </a:prstGeom>
          <a:solidFill>
            <a:schemeClr val="bg1">
              <a:lumMod val="95000"/>
            </a:schemeClr>
          </a:solidFill>
          <a:ln>
            <a:noFill/>
          </a:ln>
        </p:spPr>
        <p:txBody>
          <a:bodyPr/>
          <a:lstStyle>
            <a:lvl1pPr marL="220663" indent="-220663" algn="just" rtl="0" eaLnBrk="0" fontAlgn="base" hangingPunct="0">
              <a:lnSpc>
                <a:spcPct val="110000"/>
              </a:lnSpc>
              <a:spcBef>
                <a:spcPct val="20000"/>
              </a:spcBef>
              <a:spcAft>
                <a:spcPct val="0"/>
              </a:spcAft>
              <a:buClr>
                <a:srgbClr val="CC0000"/>
              </a:buClr>
              <a:buChar char="•"/>
              <a:defRPr sz="1700">
                <a:solidFill>
                  <a:schemeClr val="tx1"/>
                </a:solidFill>
                <a:latin typeface="Century Gothic" panose="020B0502020202020204" pitchFamily="34" charset="0"/>
                <a:ea typeface="+mn-ea"/>
                <a:cs typeface="+mn-cs"/>
              </a:defRPr>
            </a:lvl1pPr>
            <a:lvl2pPr marL="663575" indent="-222250" algn="l" rtl="0" eaLnBrk="0" fontAlgn="base" hangingPunct="0">
              <a:spcBef>
                <a:spcPct val="20000"/>
              </a:spcBef>
              <a:spcAft>
                <a:spcPct val="0"/>
              </a:spcAft>
              <a:buClr>
                <a:srgbClr val="CC0000"/>
              </a:buClr>
              <a:buSzPct val="55000"/>
              <a:buFont typeface="Wingdings" panose="05000000000000000000" pitchFamily="2" charset="2"/>
              <a:buChar char="¡"/>
              <a:defRPr sz="1700">
                <a:solidFill>
                  <a:schemeClr val="tx1"/>
                </a:solidFill>
                <a:latin typeface="Century Gothic" panose="020B0502020202020204" pitchFamily="34" charset="0"/>
              </a:defRPr>
            </a:lvl2pPr>
            <a:lvl3pPr marL="1436688" indent="-280988" algn="l" rtl="0" eaLnBrk="0" fontAlgn="base" hangingPunct="0">
              <a:spcBef>
                <a:spcPct val="20000"/>
              </a:spcBef>
              <a:spcAft>
                <a:spcPct val="0"/>
              </a:spcAft>
              <a:buClr>
                <a:srgbClr val="CC0000"/>
              </a:buClr>
              <a:buSzPct val="70000"/>
              <a:buFont typeface="Wingdings" panose="05000000000000000000" pitchFamily="2" charset="2"/>
              <a:buChar char="o"/>
              <a:defRPr sz="1700">
                <a:solidFill>
                  <a:schemeClr val="tx1"/>
                </a:solidFill>
                <a:latin typeface="Century Gothic" panose="020B0502020202020204" pitchFamily="34" charset="0"/>
              </a:defRPr>
            </a:lvl3pPr>
            <a:lvl4pPr marL="1968500" indent="-280988" algn="l" rtl="0" eaLnBrk="0" fontAlgn="base" hangingPunct="0">
              <a:spcBef>
                <a:spcPct val="20000"/>
              </a:spcBef>
              <a:spcAft>
                <a:spcPct val="0"/>
              </a:spcAft>
              <a:buClr>
                <a:srgbClr val="CC0000"/>
              </a:buClr>
              <a:buSzPct val="70000"/>
              <a:buFont typeface="Wingdings" panose="05000000000000000000" pitchFamily="2" charset="2"/>
              <a:buChar char="n"/>
              <a:defRPr sz="1700">
                <a:solidFill>
                  <a:schemeClr val="tx1"/>
                </a:solidFill>
                <a:latin typeface="Century Gothic" panose="020B0502020202020204" pitchFamily="34" charset="0"/>
              </a:defRPr>
            </a:lvl4pPr>
            <a:lvl5pPr marL="2532063" indent="-280988" algn="l" rtl="0" eaLnBrk="0" fontAlgn="base" hangingPunct="0">
              <a:spcBef>
                <a:spcPct val="20000"/>
              </a:spcBef>
              <a:spcAft>
                <a:spcPct val="0"/>
              </a:spcAft>
              <a:buClr>
                <a:srgbClr val="CC0000"/>
              </a:buClr>
              <a:buSzPct val="70000"/>
              <a:buFont typeface="Wingdings" panose="05000000000000000000" pitchFamily="2" charset="2"/>
              <a:buChar char="o"/>
              <a:defRPr sz="1700">
                <a:solidFill>
                  <a:schemeClr val="tx1"/>
                </a:solidFill>
                <a:latin typeface="Century Gothic" panose="020B0502020202020204" pitchFamily="34" charset="0"/>
              </a:defRPr>
            </a:lvl5pPr>
            <a:lvl6pPr marL="3094970"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6pPr>
            <a:lvl7pPr marL="3657691"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7pPr>
            <a:lvl8pPr marL="4220413"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8pPr>
            <a:lvl9pPr marL="4783135"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9pPr>
          </a:lstStyle>
          <a:p>
            <a:pPr marL="0" indent="0">
              <a:spcBef>
                <a:spcPts val="300"/>
              </a:spcBef>
              <a:spcAft>
                <a:spcPts val="300"/>
              </a:spcAft>
              <a:buFontTx/>
              <a:buNone/>
              <a:defRPr/>
            </a:pPr>
            <a:r>
              <a:rPr lang="it-IT" sz="1400" b="1" kern="0" dirty="0"/>
              <a:t>2010 </a:t>
            </a:r>
            <a:r>
              <a:rPr lang="it-IT" sz="1400" kern="0" dirty="0"/>
              <a:t>– </a:t>
            </a:r>
            <a:r>
              <a:rPr lang="it-IT" sz="1400" dirty="0"/>
              <a:t>Iniziativa destinata all’</a:t>
            </a:r>
            <a:r>
              <a:rPr lang="it-IT" sz="1400" b="1" dirty="0"/>
              <a:t>AUSL di Ferrara</a:t>
            </a:r>
            <a:endParaRPr lang="en-US" sz="1400" dirty="0"/>
          </a:p>
          <a:p>
            <a:pPr marL="0" indent="0">
              <a:spcBef>
                <a:spcPts val="300"/>
              </a:spcBef>
              <a:spcAft>
                <a:spcPts val="300"/>
              </a:spcAft>
              <a:buFontTx/>
              <a:buNone/>
              <a:defRPr/>
            </a:pPr>
            <a:r>
              <a:rPr lang="it-IT" sz="1400" b="1" dirty="0">
                <a:ea typeface="ＭＳ Ｐゴシック" charset="0"/>
              </a:rPr>
              <a:t>2014</a:t>
            </a:r>
            <a:r>
              <a:rPr lang="it-IT" sz="1400" b="1" kern="0" dirty="0"/>
              <a:t> </a:t>
            </a:r>
            <a:r>
              <a:rPr lang="it-IT" sz="1400" kern="0" dirty="0"/>
              <a:t>– </a:t>
            </a:r>
            <a:r>
              <a:rPr lang="it-IT" sz="1400" dirty="0">
                <a:ea typeface="ＭＳ Ｐゴシック" charset="0"/>
              </a:rPr>
              <a:t>Iniziativa destinata all’</a:t>
            </a:r>
            <a:r>
              <a:rPr lang="it-IT" sz="1400" b="1" dirty="0">
                <a:ea typeface="ＭＳ Ｐゴシック" charset="0"/>
              </a:rPr>
              <a:t>Azienda USL di Piacenza</a:t>
            </a:r>
          </a:p>
          <a:p>
            <a:pPr marL="0" indent="0">
              <a:spcBef>
                <a:spcPts val="300"/>
              </a:spcBef>
              <a:spcAft>
                <a:spcPts val="300"/>
              </a:spcAft>
              <a:buFontTx/>
              <a:buNone/>
              <a:defRPr/>
            </a:pPr>
            <a:r>
              <a:rPr lang="it-IT" sz="1400" b="1" dirty="0">
                <a:ea typeface="ＭＳ Ｐゴシック" charset="0"/>
              </a:rPr>
              <a:t>2015</a:t>
            </a:r>
            <a:r>
              <a:rPr lang="it-IT" sz="1400" b="1" kern="0" dirty="0"/>
              <a:t> </a:t>
            </a:r>
            <a:r>
              <a:rPr lang="it-IT" sz="1400" kern="0" dirty="0"/>
              <a:t>– </a:t>
            </a:r>
            <a:r>
              <a:rPr lang="it-IT" sz="1400" dirty="0">
                <a:ea typeface="ＭＳ Ｐゴシック" charset="0"/>
              </a:rPr>
              <a:t>Iniziativa destinata all’Azienda USL di Bologna e allo IOR</a:t>
            </a:r>
          </a:p>
          <a:p>
            <a:pPr marL="0" indent="0">
              <a:spcBef>
                <a:spcPts val="300"/>
              </a:spcBef>
              <a:spcAft>
                <a:spcPts val="300"/>
              </a:spcAft>
              <a:buFontTx/>
              <a:buNone/>
              <a:defRPr/>
            </a:pPr>
            <a:r>
              <a:rPr lang="it-IT" sz="1400" b="1" dirty="0">
                <a:ea typeface="ＭＳ Ｐゴシック" charset="0"/>
              </a:rPr>
              <a:t>2017</a:t>
            </a:r>
            <a:r>
              <a:rPr lang="it-IT" sz="1400" b="1" kern="0" dirty="0"/>
              <a:t> </a:t>
            </a:r>
            <a:r>
              <a:rPr lang="it-IT" sz="1400" kern="0" dirty="0"/>
              <a:t>– </a:t>
            </a:r>
            <a:r>
              <a:rPr lang="it-IT" sz="1400" dirty="0">
                <a:ea typeface="ＭＳ Ｐゴシック" charset="0"/>
              </a:rPr>
              <a:t>Iniziativa destinata alle Aziende USL e ospedaliere di Modena e Parma e alle Aziende USL di Reggio Emilia, Imola e Ferrara</a:t>
            </a:r>
          </a:p>
          <a:p>
            <a:pPr marL="0" indent="0">
              <a:spcBef>
                <a:spcPts val="300"/>
              </a:spcBef>
              <a:spcAft>
                <a:spcPts val="300"/>
              </a:spcAft>
              <a:buFontTx/>
              <a:buNone/>
              <a:defRPr/>
            </a:pPr>
            <a:r>
              <a:rPr lang="it-IT" sz="1400" b="1" dirty="0">
                <a:ea typeface="ＭＳ Ｐゴシック" charset="0"/>
              </a:rPr>
              <a:t>2020</a:t>
            </a:r>
            <a:r>
              <a:rPr lang="it-IT" sz="1400" b="1" kern="0" dirty="0"/>
              <a:t> </a:t>
            </a:r>
            <a:r>
              <a:rPr lang="it-IT" sz="1400" kern="0" dirty="0"/>
              <a:t>– </a:t>
            </a:r>
            <a:r>
              <a:rPr lang="it-IT" sz="1400" dirty="0">
                <a:ea typeface="ＭＳ Ｐゴシック" charset="0"/>
              </a:rPr>
              <a:t>Iniziativa destinata all’Azienda USL della Romagna.</a:t>
            </a:r>
          </a:p>
        </p:txBody>
      </p:sp>
      <p:sp>
        <p:nvSpPr>
          <p:cNvPr id="9" name="Oval 8">
            <a:extLst>
              <a:ext uri="{FF2B5EF4-FFF2-40B4-BE49-F238E27FC236}">
                <a16:creationId xmlns:a16="http://schemas.microsoft.com/office/drawing/2014/main" id="{14FD3084-AEB1-310D-06A3-EB81F9E2B7B1}"/>
              </a:ext>
            </a:extLst>
          </p:cNvPr>
          <p:cNvSpPr/>
          <p:nvPr/>
        </p:nvSpPr>
        <p:spPr bwMode="auto">
          <a:xfrm>
            <a:off x="1000352" y="4690153"/>
            <a:ext cx="107950" cy="107950"/>
          </a:xfrm>
          <a:prstGeom prst="ellipse">
            <a:avLst/>
          </a:prstGeom>
          <a:solidFill>
            <a:schemeClr val="bg1">
              <a:lumMod val="95000"/>
            </a:schemeClr>
          </a:solidFill>
          <a:ln w="28575" cap="flat" cmpd="sng" algn="ctr">
            <a:solidFill>
              <a:srgbClr val="92D050"/>
            </a:solidFill>
            <a:prstDash val="solid"/>
            <a:round/>
            <a:headEnd type="none" w="med" len="med"/>
            <a:tailEnd type="none" w="med" len="med"/>
          </a:ln>
          <a:effectLst/>
        </p:spPr>
        <p:txBody>
          <a:bodyPr/>
          <a:lstStyle/>
          <a:p>
            <a:pPr algn="ctr">
              <a:buClr>
                <a:srgbClr val="CC0000"/>
              </a:buClr>
              <a:buSzPct val="70000"/>
              <a:buFont typeface="Wingdings" pitchFamily="2" charset="2"/>
              <a:buNone/>
              <a:defRPr/>
            </a:pPr>
            <a:endParaRPr lang="en-US">
              <a:latin typeface="Arial" charset="0"/>
            </a:endParaRPr>
          </a:p>
        </p:txBody>
      </p:sp>
      <p:sp>
        <p:nvSpPr>
          <p:cNvPr id="10" name="Oval 9">
            <a:extLst>
              <a:ext uri="{FF2B5EF4-FFF2-40B4-BE49-F238E27FC236}">
                <a16:creationId xmlns:a16="http://schemas.microsoft.com/office/drawing/2014/main" id="{63129AF4-CF4A-9BA4-ACBA-9134B7526911}"/>
              </a:ext>
            </a:extLst>
          </p:cNvPr>
          <p:cNvSpPr/>
          <p:nvPr/>
        </p:nvSpPr>
        <p:spPr bwMode="auto">
          <a:xfrm>
            <a:off x="1000352" y="5040990"/>
            <a:ext cx="107950" cy="107950"/>
          </a:xfrm>
          <a:prstGeom prst="ellipse">
            <a:avLst/>
          </a:prstGeom>
          <a:solidFill>
            <a:schemeClr val="bg1">
              <a:lumMod val="95000"/>
            </a:schemeClr>
          </a:solidFill>
          <a:ln w="28575" cap="flat" cmpd="sng" algn="ctr">
            <a:solidFill>
              <a:srgbClr val="92D050"/>
            </a:solidFill>
            <a:prstDash val="solid"/>
            <a:round/>
            <a:headEnd type="none" w="med" len="med"/>
            <a:tailEnd type="none" w="med" len="med"/>
          </a:ln>
          <a:effectLst/>
        </p:spPr>
        <p:txBody>
          <a:bodyPr/>
          <a:lstStyle/>
          <a:p>
            <a:pPr algn="ctr">
              <a:buClr>
                <a:srgbClr val="CC0000"/>
              </a:buClr>
              <a:buSzPct val="70000"/>
              <a:buFont typeface="Wingdings" pitchFamily="2" charset="2"/>
              <a:buNone/>
              <a:defRPr/>
            </a:pPr>
            <a:endParaRPr lang="en-US">
              <a:latin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olo 2">
            <a:extLst>
              <a:ext uri="{FF2B5EF4-FFF2-40B4-BE49-F238E27FC236}">
                <a16:creationId xmlns:a16="http://schemas.microsoft.com/office/drawing/2014/main" id="{47ADA5DB-BB57-6322-74B5-999A9CB4681B}"/>
              </a:ext>
            </a:extLst>
          </p:cNvPr>
          <p:cNvSpPr>
            <a:spLocks noGrp="1" noChangeArrowheads="1"/>
          </p:cNvSpPr>
          <p:nvPr>
            <p:ph type="title"/>
          </p:nvPr>
        </p:nvSpPr>
        <p:spPr bwMode="auto">
          <a:xfrm>
            <a:off x="615950" y="107950"/>
            <a:ext cx="10979150" cy="428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it-IT" altLang="it-IT"/>
              <a:t>OGGETTO DELLA PROCEDURA (1/3)</a:t>
            </a:r>
          </a:p>
        </p:txBody>
      </p:sp>
      <p:sp>
        <p:nvSpPr>
          <p:cNvPr id="17411" name="Segnaposto contenuto 5">
            <a:extLst>
              <a:ext uri="{FF2B5EF4-FFF2-40B4-BE49-F238E27FC236}">
                <a16:creationId xmlns:a16="http://schemas.microsoft.com/office/drawing/2014/main" id="{C2E41248-F402-B30A-D5ED-D770E3FB5AB0}"/>
              </a:ext>
            </a:extLst>
          </p:cNvPr>
          <p:cNvSpPr>
            <a:spLocks noGrp="1" noChangeArrowheads="1"/>
          </p:cNvSpPr>
          <p:nvPr>
            <p:ph idx="1"/>
          </p:nvPr>
        </p:nvSpPr>
        <p:spPr>
          <a:xfrm>
            <a:off x="434975" y="847725"/>
            <a:ext cx="11339513" cy="874713"/>
          </a:xfrm>
        </p:spPr>
        <p:txBody>
          <a:bodyPr/>
          <a:lstStyle/>
          <a:p>
            <a:pPr marL="0" indent="0">
              <a:buFontTx/>
              <a:buNone/>
            </a:pPr>
            <a:r>
              <a:rPr lang="it-IT" altLang="en-US" dirty="0">
                <a:ea typeface="ＭＳ Ｐゴシック" panose="020B0600070205080204" pitchFamily="34" charset="-128"/>
                <a:cs typeface="Arial" panose="020B0604020202020204" pitchFamily="34" charset="0"/>
              </a:rPr>
              <a:t>Il </a:t>
            </a:r>
            <a:r>
              <a:rPr lang="it-IT" altLang="en-US" b="1" dirty="0">
                <a:ea typeface="ＭＳ Ｐゴシック" panose="020B0600070205080204" pitchFamily="34" charset="-128"/>
                <a:cs typeface="Arial" panose="020B0604020202020204" pitchFamily="34" charset="0"/>
              </a:rPr>
              <a:t>servizio integrato di </a:t>
            </a:r>
            <a:r>
              <a:rPr lang="it-IT" altLang="en-US" b="1" dirty="0" err="1">
                <a:ea typeface="ＭＳ Ｐゴシック" panose="020B0600070205080204" pitchFamily="34" charset="-128"/>
                <a:cs typeface="Arial" panose="020B0604020202020204" pitchFamily="34" charset="0"/>
              </a:rPr>
              <a:t>lavanoleggio</a:t>
            </a:r>
            <a:r>
              <a:rPr lang="it-IT" altLang="en-US" b="1" dirty="0">
                <a:ea typeface="ＭＳ Ｐゴシック" panose="020B0600070205080204" pitchFamily="34" charset="-128"/>
                <a:cs typeface="Arial" panose="020B0604020202020204" pitchFamily="34" charset="0"/>
              </a:rPr>
              <a:t> </a:t>
            </a:r>
            <a:r>
              <a:rPr lang="it-IT" altLang="en-US" dirty="0">
                <a:ea typeface="ＭＳ Ｐゴシック" panose="020B0600070205080204" pitchFamily="34" charset="-128"/>
                <a:cs typeface="Arial" panose="020B0604020202020204" pitchFamily="34" charset="0"/>
              </a:rPr>
              <a:t>è per sua natura un servizio complesso ed è composto da una serie di servizi e forniture. Di seguito l’elenco a titolo esemplificativo e non esaustivo di quanto previsto nella presente procedura:</a:t>
            </a:r>
          </a:p>
          <a:p>
            <a:pPr marL="0" indent="0">
              <a:buFontTx/>
              <a:buNone/>
            </a:pPr>
            <a:endParaRPr lang="it-IT" altLang="en-US" dirty="0">
              <a:ea typeface="ＭＳ Ｐゴシック" panose="020B0600070205080204" pitchFamily="34" charset="-128"/>
              <a:cs typeface="Arial" panose="020B0604020202020204" pitchFamily="34" charset="0"/>
            </a:endParaRPr>
          </a:p>
          <a:p>
            <a:pPr marL="0" indent="0">
              <a:buFontTx/>
              <a:buNone/>
            </a:pPr>
            <a:endParaRPr lang="it-IT" altLang="en-US" dirty="0">
              <a:ea typeface="ＭＳ Ｐゴシック" panose="020B0600070205080204" pitchFamily="34" charset="-128"/>
              <a:cs typeface="Arial" panose="020B0604020202020204" pitchFamily="34" charset="0"/>
            </a:endParaRPr>
          </a:p>
          <a:p>
            <a:pPr marL="0" indent="0">
              <a:buFontTx/>
              <a:buNone/>
            </a:pPr>
            <a:endParaRPr lang="it-IT" altLang="en-US" dirty="0">
              <a:ea typeface="ＭＳ Ｐゴシック" panose="020B0600070205080204" pitchFamily="34" charset="-128"/>
              <a:cs typeface="Arial" panose="020B0604020202020204" pitchFamily="34" charset="0"/>
            </a:endParaRPr>
          </a:p>
          <a:p>
            <a:pPr marL="0" indent="0">
              <a:buFontTx/>
              <a:buNone/>
            </a:pPr>
            <a:endParaRPr lang="it-IT" altLang="en-US" dirty="0">
              <a:ea typeface="ＭＳ Ｐゴシック" panose="020B0600070205080204" pitchFamily="34" charset="-128"/>
              <a:cs typeface="Arial" panose="020B0604020202020204" pitchFamily="34" charset="0"/>
            </a:endParaRPr>
          </a:p>
          <a:p>
            <a:pPr marL="0" indent="0">
              <a:buFontTx/>
              <a:buNone/>
            </a:pPr>
            <a:endParaRPr lang="it-IT" altLang="en-US" dirty="0">
              <a:ea typeface="ＭＳ Ｐゴシック" panose="020B0600070205080204" pitchFamily="34" charset="-128"/>
              <a:cs typeface="Arial" panose="020B0604020202020204" pitchFamily="34" charset="0"/>
            </a:endParaRPr>
          </a:p>
          <a:p>
            <a:pPr marL="0" indent="0">
              <a:buFontTx/>
              <a:buNone/>
            </a:pPr>
            <a:endParaRPr lang="it-IT" altLang="en-US" dirty="0">
              <a:ea typeface="ＭＳ Ｐゴシック" panose="020B0600070205080204" pitchFamily="34" charset="-128"/>
              <a:cs typeface="Arial" panose="020B0604020202020204" pitchFamily="34" charset="0"/>
            </a:endParaRPr>
          </a:p>
          <a:p>
            <a:pPr marL="0" indent="0">
              <a:buFontTx/>
              <a:buNone/>
            </a:pPr>
            <a:endParaRPr lang="it-IT" altLang="en-US" dirty="0">
              <a:ea typeface="ＭＳ Ｐゴシック" panose="020B0600070205080204" pitchFamily="34" charset="-128"/>
              <a:cs typeface="Arial" panose="020B0604020202020204" pitchFamily="34" charset="0"/>
            </a:endParaRPr>
          </a:p>
          <a:p>
            <a:pPr marL="0" indent="0">
              <a:buFontTx/>
              <a:buNone/>
            </a:pPr>
            <a:endParaRPr lang="it-IT" altLang="en-US" dirty="0">
              <a:ea typeface="ＭＳ Ｐゴシック" panose="020B0600070205080204" pitchFamily="34" charset="-128"/>
              <a:cs typeface="Arial" panose="020B0604020202020204" pitchFamily="34" charset="0"/>
            </a:endParaRPr>
          </a:p>
          <a:p>
            <a:pPr marL="0" indent="0">
              <a:buFontTx/>
              <a:buNone/>
            </a:pPr>
            <a:endParaRPr lang="it-IT" altLang="en-US" dirty="0">
              <a:ea typeface="ＭＳ Ｐゴシック" panose="020B0600070205080204" pitchFamily="34" charset="-128"/>
              <a:cs typeface="Arial" panose="020B0604020202020204" pitchFamily="34" charset="0"/>
            </a:endParaRPr>
          </a:p>
          <a:p>
            <a:pPr marL="0" indent="0">
              <a:buFontTx/>
              <a:buNone/>
            </a:pPr>
            <a:endParaRPr lang="it-IT" altLang="en-US" dirty="0">
              <a:ea typeface="ＭＳ Ｐゴシック" panose="020B0600070205080204" pitchFamily="34" charset="-128"/>
              <a:cs typeface="Arial" panose="020B0604020202020204" pitchFamily="34" charset="0"/>
            </a:endParaRPr>
          </a:p>
          <a:p>
            <a:pPr marL="0" indent="0">
              <a:buFontTx/>
              <a:buNone/>
            </a:pPr>
            <a:endParaRPr lang="it-IT" altLang="en-US" dirty="0">
              <a:ea typeface="ＭＳ Ｐゴシック" panose="020B0600070205080204" pitchFamily="34" charset="-128"/>
              <a:cs typeface="Arial" panose="020B0604020202020204" pitchFamily="34" charset="0"/>
            </a:endParaRPr>
          </a:p>
          <a:p>
            <a:pPr marL="0" indent="0">
              <a:buFontTx/>
              <a:buNone/>
            </a:pPr>
            <a:endParaRPr lang="it-IT" altLang="en-US" dirty="0">
              <a:ea typeface="ＭＳ Ｐゴシック" panose="020B0600070205080204" pitchFamily="34" charset="-128"/>
              <a:cs typeface="Arial" panose="020B0604020202020204" pitchFamily="34" charset="0"/>
            </a:endParaRPr>
          </a:p>
          <a:p>
            <a:pPr marL="0" indent="0">
              <a:buFontTx/>
              <a:buNone/>
            </a:pPr>
            <a:r>
              <a:rPr lang="it-IT" altLang="en-US" dirty="0">
                <a:ea typeface="ＭＳ Ｐゴシック" panose="020B0600070205080204" pitchFamily="34" charset="-128"/>
                <a:cs typeface="Arial" panose="020B0604020202020204" pitchFamily="34" charset="0"/>
              </a:rPr>
              <a:t>La </a:t>
            </a:r>
            <a:r>
              <a:rPr lang="it-IT" altLang="en-US" b="1" dirty="0">
                <a:ea typeface="ＭＳ Ｐゴシック" panose="020B0600070205080204" pitchFamily="34" charset="-128"/>
                <a:cs typeface="Arial" panose="020B0604020202020204" pitchFamily="34" charset="0"/>
              </a:rPr>
              <a:t>fornitura dei capi e l’esecuzione del servizio </a:t>
            </a:r>
            <a:r>
              <a:rPr lang="it-IT" altLang="en-US" dirty="0">
                <a:ea typeface="ＭＳ Ｐゴシック" panose="020B0600070205080204" pitchFamily="34" charset="-128"/>
                <a:cs typeface="Arial" panose="020B0604020202020204" pitchFamily="34" charset="0"/>
              </a:rPr>
              <a:t>dovrà avvenire nel rispetto di quanto contenuto nel DM 9 Dicembre 2020 che definisce i </a:t>
            </a:r>
            <a:r>
              <a:rPr lang="it-IT" altLang="en-US" b="1" dirty="0">
                <a:ea typeface="ＭＳ Ｐゴシック" panose="020B0600070205080204" pitchFamily="34" charset="-128"/>
                <a:cs typeface="Arial" panose="020B0604020202020204" pitchFamily="34" charset="0"/>
              </a:rPr>
              <a:t>Criteri ambientali minimi per il servizio di </a:t>
            </a:r>
            <a:r>
              <a:rPr lang="it-IT" altLang="en-US" b="1" dirty="0" err="1">
                <a:ea typeface="ＭＳ Ｐゴシック" panose="020B0600070205080204" pitchFamily="34" charset="-128"/>
                <a:cs typeface="Arial" panose="020B0604020202020204" pitchFamily="34" charset="0"/>
              </a:rPr>
              <a:t>lavanolo</a:t>
            </a:r>
            <a:r>
              <a:rPr lang="it-IT" altLang="en-US" dirty="0">
                <a:ea typeface="ＭＳ Ｐゴシック" panose="020B0600070205080204" pitchFamily="34" charset="-128"/>
                <a:cs typeface="Arial" panose="020B0604020202020204" pitchFamily="34" charset="0"/>
              </a:rPr>
              <a:t>.</a:t>
            </a:r>
          </a:p>
          <a:p>
            <a:pPr marL="0" indent="0">
              <a:buFontTx/>
              <a:buNone/>
            </a:pPr>
            <a:endParaRPr lang="it-IT" altLang="en-US" dirty="0">
              <a:ea typeface="ＭＳ Ｐゴシック" panose="020B0600070205080204" pitchFamily="34" charset="-128"/>
              <a:cs typeface="Arial" panose="020B0604020202020204" pitchFamily="34" charset="0"/>
            </a:endParaRPr>
          </a:p>
        </p:txBody>
      </p:sp>
      <p:sp>
        <p:nvSpPr>
          <p:cNvPr id="67" name="Rectangle 66">
            <a:extLst>
              <a:ext uri="{FF2B5EF4-FFF2-40B4-BE49-F238E27FC236}">
                <a16:creationId xmlns:a16="http://schemas.microsoft.com/office/drawing/2014/main" id="{FF3159A9-B320-082A-43FC-2CE498406AD8}"/>
              </a:ext>
            </a:extLst>
          </p:cNvPr>
          <p:cNvSpPr/>
          <p:nvPr/>
        </p:nvSpPr>
        <p:spPr bwMode="auto">
          <a:xfrm>
            <a:off x="955675" y="1987550"/>
            <a:ext cx="10620375" cy="2159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66700" indent="88900">
              <a:defRPr/>
            </a:pPr>
            <a:r>
              <a:rPr lang="it-IT" sz="1400" b="1" dirty="0">
                <a:solidFill>
                  <a:schemeClr val="tx1"/>
                </a:solidFill>
                <a:latin typeface="Arial Narrow" panose="020B0606020202030204" pitchFamily="34" charset="0"/>
              </a:rPr>
              <a:t>Noleggio, lavaggio, disinfezione, asciugatura, stiro, imballaggio </a:t>
            </a:r>
            <a:r>
              <a:rPr lang="it-IT" sz="1400" dirty="0">
                <a:solidFill>
                  <a:schemeClr val="tx1"/>
                </a:solidFill>
                <a:latin typeface="Arial Narrow" panose="020B0606020202030204" pitchFamily="34" charset="0"/>
              </a:rPr>
              <a:t>di biancheria piana, </a:t>
            </a:r>
            <a:r>
              <a:rPr lang="it-IT" sz="1400" dirty="0" err="1">
                <a:solidFill>
                  <a:schemeClr val="tx1"/>
                </a:solidFill>
                <a:latin typeface="Arial Narrow" panose="020B0606020202030204" pitchFamily="34" charset="0"/>
              </a:rPr>
              <a:t>materasseria</a:t>
            </a:r>
            <a:r>
              <a:rPr lang="it-IT" sz="1400" dirty="0">
                <a:solidFill>
                  <a:schemeClr val="tx1"/>
                </a:solidFill>
                <a:latin typeface="Arial Narrow" panose="020B0606020202030204" pitchFamily="34" charset="0"/>
              </a:rPr>
              <a:t> e biancheria confezionata</a:t>
            </a:r>
          </a:p>
        </p:txBody>
      </p:sp>
      <p:grpSp>
        <p:nvGrpSpPr>
          <p:cNvPr id="4" name="Group 3">
            <a:extLst>
              <a:ext uri="{FF2B5EF4-FFF2-40B4-BE49-F238E27FC236}">
                <a16:creationId xmlns:a16="http://schemas.microsoft.com/office/drawing/2014/main" id="{82CC79D6-55CA-5943-2BA1-A612EF73F564}"/>
              </a:ext>
            </a:extLst>
          </p:cNvPr>
          <p:cNvGrpSpPr/>
          <p:nvPr/>
        </p:nvGrpSpPr>
        <p:grpSpPr bwMode="auto">
          <a:xfrm>
            <a:off x="727753" y="1933120"/>
            <a:ext cx="360000" cy="360000"/>
            <a:chOff x="806076" y="1581917"/>
            <a:chExt cx="432000" cy="432000"/>
          </a:xfrm>
          <a:solidFill>
            <a:srgbClr val="92D050"/>
          </a:solidFill>
        </p:grpSpPr>
        <p:sp>
          <p:nvSpPr>
            <p:cNvPr id="69" name="Oval 68">
              <a:extLst>
                <a:ext uri="{FF2B5EF4-FFF2-40B4-BE49-F238E27FC236}">
                  <a16:creationId xmlns:a16="http://schemas.microsoft.com/office/drawing/2014/main" id="{2222D074-AB88-01DC-75FE-59235BCC7EEC}"/>
                </a:ext>
              </a:extLst>
            </p:cNvPr>
            <p:cNvSpPr/>
            <p:nvPr/>
          </p:nvSpPr>
          <p:spPr>
            <a:xfrm>
              <a:off x="806076" y="1581917"/>
              <a:ext cx="432000" cy="43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sz="1400" dirty="0">
                <a:solidFill>
                  <a:schemeClr val="tx1"/>
                </a:solidFill>
              </a:endParaRPr>
            </a:p>
          </p:txBody>
        </p:sp>
        <p:pic>
          <p:nvPicPr>
            <p:cNvPr id="70" name="Picture 6" descr="C:\Users\jsauvageau\Desktop\1.png">
              <a:extLst>
                <a:ext uri="{FF2B5EF4-FFF2-40B4-BE49-F238E27FC236}">
                  <a16:creationId xmlns:a16="http://schemas.microsoft.com/office/drawing/2014/main" id="{B280D8FB-B252-C94F-20D8-3A735766C52F}"/>
                </a:ext>
              </a:extLst>
            </p:cNvPr>
            <p:cNvPicPr>
              <a:picLocks noChangeAspect="1" noChangeArrowheads="1"/>
            </p:cNvPicPr>
            <p:nvPr/>
          </p:nvPicPr>
          <p:blipFill>
            <a:blip r:embed="rId2" cstate="print"/>
            <a:srcRect/>
            <a:stretch>
              <a:fillRect/>
            </a:stretch>
          </p:blipFill>
          <p:spPr bwMode="auto">
            <a:xfrm>
              <a:off x="943100" y="1671917"/>
              <a:ext cx="157953" cy="252000"/>
            </a:xfrm>
            <a:prstGeom prst="rect">
              <a:avLst/>
            </a:prstGeom>
            <a:grpFill/>
          </p:spPr>
        </p:pic>
      </p:grpSp>
      <p:sp>
        <p:nvSpPr>
          <p:cNvPr id="55" name="Rectangle 54">
            <a:extLst>
              <a:ext uri="{FF2B5EF4-FFF2-40B4-BE49-F238E27FC236}">
                <a16:creationId xmlns:a16="http://schemas.microsoft.com/office/drawing/2014/main" id="{B5285FF1-74D2-8DB0-D895-A01AEAFC2609}"/>
              </a:ext>
            </a:extLst>
          </p:cNvPr>
          <p:cNvSpPr/>
          <p:nvPr/>
        </p:nvSpPr>
        <p:spPr bwMode="auto">
          <a:xfrm>
            <a:off x="955675" y="2365375"/>
            <a:ext cx="10620375" cy="2159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1950" indent="-6350">
              <a:defRPr/>
            </a:pPr>
            <a:r>
              <a:rPr lang="it-IT" sz="1400" b="1" dirty="0">
                <a:solidFill>
                  <a:schemeClr val="tx1"/>
                </a:solidFill>
                <a:latin typeface="Arial Narrow" panose="020B0606020202030204" pitchFamily="34" charset="0"/>
              </a:rPr>
              <a:t>Movimentazione e trasporto sporco/ pulito </a:t>
            </a:r>
            <a:r>
              <a:rPr lang="it-IT" sz="1400" dirty="0">
                <a:solidFill>
                  <a:schemeClr val="tx1"/>
                </a:solidFill>
                <a:latin typeface="Arial Narrow" panose="020B0606020202030204" pitchFamily="34" charset="0"/>
              </a:rPr>
              <a:t>di biancheria piana, confezionata e </a:t>
            </a:r>
            <a:r>
              <a:rPr lang="it-IT" sz="1400" dirty="0" err="1">
                <a:solidFill>
                  <a:schemeClr val="tx1"/>
                </a:solidFill>
                <a:latin typeface="Arial Narrow" panose="020B0606020202030204" pitchFamily="34" charset="0"/>
              </a:rPr>
              <a:t>materasseria</a:t>
            </a:r>
            <a:r>
              <a:rPr lang="it-IT" sz="1400" dirty="0">
                <a:solidFill>
                  <a:schemeClr val="tx1"/>
                </a:solidFill>
                <a:latin typeface="Arial Narrow" panose="020B0606020202030204" pitchFamily="34" charset="0"/>
              </a:rPr>
              <a:t> (da e per lo stabilimento)</a:t>
            </a:r>
          </a:p>
        </p:txBody>
      </p:sp>
      <p:sp>
        <p:nvSpPr>
          <p:cNvPr id="77" name="Rectangle 76">
            <a:extLst>
              <a:ext uri="{FF2B5EF4-FFF2-40B4-BE49-F238E27FC236}">
                <a16:creationId xmlns:a16="http://schemas.microsoft.com/office/drawing/2014/main" id="{ACE6A092-3B28-1339-4FDE-92BD64703234}"/>
              </a:ext>
            </a:extLst>
          </p:cNvPr>
          <p:cNvSpPr/>
          <p:nvPr/>
        </p:nvSpPr>
        <p:spPr bwMode="auto">
          <a:xfrm>
            <a:off x="955675" y="3135315"/>
            <a:ext cx="10620375" cy="21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1950">
              <a:defRPr/>
            </a:pPr>
            <a:r>
              <a:rPr lang="en-US" sz="1400" b="1" dirty="0" err="1">
                <a:solidFill>
                  <a:schemeClr val="tx1"/>
                </a:solidFill>
                <a:latin typeface="Arial Narrow" panose="020B0606020202030204" pitchFamily="34" charset="0"/>
              </a:rPr>
              <a:t>Organizzazione</a:t>
            </a:r>
            <a:r>
              <a:rPr lang="en-US" sz="1400" b="1" dirty="0">
                <a:solidFill>
                  <a:schemeClr val="tx1"/>
                </a:solidFill>
                <a:latin typeface="Arial Narrow" panose="020B0606020202030204" pitchFamily="34" charset="0"/>
              </a:rPr>
              <a:t>, </a:t>
            </a:r>
            <a:r>
              <a:rPr lang="en-US" sz="1400" b="1" dirty="0" err="1">
                <a:solidFill>
                  <a:schemeClr val="tx1"/>
                </a:solidFill>
                <a:latin typeface="Arial Narrow" panose="020B0606020202030204" pitchFamily="34" charset="0"/>
              </a:rPr>
              <a:t>allestimento</a:t>
            </a:r>
            <a:r>
              <a:rPr lang="en-US" sz="1400" b="1" dirty="0">
                <a:solidFill>
                  <a:schemeClr val="tx1"/>
                </a:solidFill>
                <a:latin typeface="Arial Narrow" panose="020B0606020202030204" pitchFamily="34" charset="0"/>
              </a:rPr>
              <a:t> e </a:t>
            </a:r>
            <a:r>
              <a:rPr lang="en-US" sz="1400" b="1" dirty="0" err="1">
                <a:solidFill>
                  <a:schemeClr val="tx1"/>
                </a:solidFill>
                <a:latin typeface="Arial Narrow" panose="020B0606020202030204" pitchFamily="34" charset="0"/>
              </a:rPr>
              <a:t>gestione</a:t>
            </a:r>
            <a:r>
              <a:rPr lang="en-US" sz="1400" b="1" dirty="0">
                <a:solidFill>
                  <a:schemeClr val="tx1"/>
                </a:solidFill>
                <a:latin typeface="Arial Narrow" panose="020B0606020202030204" pitchFamily="34" charset="0"/>
              </a:rPr>
              <a:t> </a:t>
            </a:r>
            <a:r>
              <a:rPr lang="en-US" sz="1400" b="1" dirty="0" err="1">
                <a:solidFill>
                  <a:schemeClr val="tx1"/>
                </a:solidFill>
                <a:latin typeface="Arial Narrow" panose="020B0606020202030204" pitchFamily="34" charset="0"/>
              </a:rPr>
              <a:t>guardaroba</a:t>
            </a:r>
            <a:r>
              <a:rPr lang="en-US" sz="1400" b="1" dirty="0">
                <a:solidFill>
                  <a:schemeClr val="tx1"/>
                </a:solidFill>
                <a:latin typeface="Arial Narrow" panose="020B0606020202030204" pitchFamily="34" charset="0"/>
              </a:rPr>
              <a:t> </a:t>
            </a:r>
            <a:r>
              <a:rPr lang="en-US" sz="1400" dirty="0" err="1">
                <a:solidFill>
                  <a:schemeClr val="tx1"/>
                </a:solidFill>
                <a:latin typeface="Arial Narrow" panose="020B0606020202030204" pitchFamily="34" charset="0"/>
              </a:rPr>
              <a:t>ove</a:t>
            </a:r>
            <a:r>
              <a:rPr lang="en-US" sz="1400" dirty="0">
                <a:solidFill>
                  <a:schemeClr val="tx1"/>
                </a:solidFill>
                <a:latin typeface="Arial Narrow" panose="020B0606020202030204" pitchFamily="34" charset="0"/>
              </a:rPr>
              <a:t> </a:t>
            </a:r>
            <a:r>
              <a:rPr lang="en-US" sz="1400" dirty="0" err="1">
                <a:solidFill>
                  <a:schemeClr val="tx1"/>
                </a:solidFill>
                <a:latin typeface="Arial Narrow" panose="020B0606020202030204" pitchFamily="34" charset="0"/>
              </a:rPr>
              <a:t>presenti</a:t>
            </a:r>
            <a:r>
              <a:rPr lang="en-US" sz="1400" dirty="0">
                <a:solidFill>
                  <a:schemeClr val="tx1"/>
                </a:solidFill>
                <a:latin typeface="Arial Narrow" panose="020B0606020202030204" pitchFamily="34" charset="0"/>
              </a:rPr>
              <a:t> (</a:t>
            </a:r>
            <a:r>
              <a:rPr lang="en-US" sz="1400" dirty="0" err="1">
                <a:solidFill>
                  <a:schemeClr val="tx1"/>
                </a:solidFill>
                <a:latin typeface="Arial Narrow" panose="020B0606020202030204" pitchFamily="34" charset="0"/>
              </a:rPr>
              <a:t>consegna</a:t>
            </a:r>
            <a:r>
              <a:rPr lang="en-US" sz="1400" dirty="0">
                <a:solidFill>
                  <a:schemeClr val="tx1"/>
                </a:solidFill>
                <a:latin typeface="Arial Narrow" panose="020B0606020202030204" pitchFamily="34" charset="0"/>
              </a:rPr>
              <a:t> a vista </a:t>
            </a:r>
            <a:r>
              <a:rPr lang="en-US" sz="1400" dirty="0" err="1">
                <a:solidFill>
                  <a:schemeClr val="tx1"/>
                </a:solidFill>
                <a:latin typeface="Arial Narrow" panose="020B0606020202030204" pitchFamily="34" charset="0"/>
              </a:rPr>
              <a:t>divisepreparazione</a:t>
            </a:r>
            <a:r>
              <a:rPr lang="en-US" sz="1400" dirty="0">
                <a:solidFill>
                  <a:schemeClr val="tx1"/>
                </a:solidFill>
                <a:latin typeface="Arial Narrow" panose="020B0606020202030204" pitchFamily="34" charset="0"/>
              </a:rPr>
              <a:t> </a:t>
            </a:r>
            <a:r>
              <a:rPr lang="en-US" sz="1400" dirty="0" err="1">
                <a:solidFill>
                  <a:schemeClr val="tx1"/>
                </a:solidFill>
                <a:latin typeface="Arial Narrow" panose="020B0606020202030204" pitchFamily="34" charset="0"/>
              </a:rPr>
              <a:t>consegna</a:t>
            </a:r>
            <a:r>
              <a:rPr lang="en-US" sz="1400" dirty="0">
                <a:solidFill>
                  <a:schemeClr val="tx1"/>
                </a:solidFill>
                <a:latin typeface="Arial Narrow" panose="020B0606020202030204" pitchFamily="34" charset="0"/>
              </a:rPr>
              <a:t> ai C.U. di B.P., </a:t>
            </a:r>
            <a:r>
              <a:rPr lang="en-US" sz="1400" dirty="0" err="1">
                <a:solidFill>
                  <a:schemeClr val="tx1"/>
                </a:solidFill>
                <a:latin typeface="Arial Narrow" panose="020B0606020202030204" pitchFamily="34" charset="0"/>
              </a:rPr>
              <a:t>gestione</a:t>
            </a:r>
            <a:r>
              <a:rPr lang="en-US" sz="1400" dirty="0">
                <a:solidFill>
                  <a:schemeClr val="tx1"/>
                </a:solidFill>
                <a:latin typeface="Arial Narrow" panose="020B0606020202030204" pitchFamily="34" charset="0"/>
              </a:rPr>
              <a:t>  </a:t>
            </a:r>
            <a:r>
              <a:rPr lang="en-US" sz="1400" dirty="0" err="1">
                <a:solidFill>
                  <a:schemeClr val="tx1"/>
                </a:solidFill>
                <a:latin typeface="Arial Narrow" panose="020B0606020202030204" pitchFamily="34" charset="0"/>
              </a:rPr>
              <a:t>scorte</a:t>
            </a:r>
            <a:r>
              <a:rPr lang="en-US" sz="1400" dirty="0">
                <a:solidFill>
                  <a:schemeClr val="tx1"/>
                </a:solidFill>
                <a:latin typeface="Arial Narrow" panose="020B0606020202030204" pitchFamily="34" charset="0"/>
              </a:rPr>
              <a:t>..)</a:t>
            </a:r>
          </a:p>
        </p:txBody>
      </p:sp>
      <p:grpSp>
        <p:nvGrpSpPr>
          <p:cNvPr id="17416" name="Group 24">
            <a:extLst>
              <a:ext uri="{FF2B5EF4-FFF2-40B4-BE49-F238E27FC236}">
                <a16:creationId xmlns:a16="http://schemas.microsoft.com/office/drawing/2014/main" id="{EE6584FE-9B9E-7AFF-8BA6-50D1F823B20E}"/>
              </a:ext>
            </a:extLst>
          </p:cNvPr>
          <p:cNvGrpSpPr>
            <a:grpSpLocks/>
          </p:cNvGrpSpPr>
          <p:nvPr/>
        </p:nvGrpSpPr>
        <p:grpSpPr bwMode="auto">
          <a:xfrm>
            <a:off x="727075" y="3065463"/>
            <a:ext cx="360363" cy="360362"/>
            <a:chOff x="806076" y="3458342"/>
            <a:chExt cx="432000" cy="432000"/>
          </a:xfrm>
        </p:grpSpPr>
        <p:sp>
          <p:nvSpPr>
            <p:cNvPr id="128" name="Oval 127">
              <a:extLst>
                <a:ext uri="{FF2B5EF4-FFF2-40B4-BE49-F238E27FC236}">
                  <a16:creationId xmlns:a16="http://schemas.microsoft.com/office/drawing/2014/main" id="{E77E3C29-67C3-AB87-2E49-DBAEFB8184D9}"/>
                </a:ext>
              </a:extLst>
            </p:cNvPr>
            <p:cNvSpPr/>
            <p:nvPr/>
          </p:nvSpPr>
          <p:spPr>
            <a:xfrm>
              <a:off x="806076" y="3458342"/>
              <a:ext cx="432000" cy="4320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sz="1400" dirty="0">
                <a:solidFill>
                  <a:schemeClr val="tx1"/>
                </a:solidFill>
              </a:endParaRPr>
            </a:p>
          </p:txBody>
        </p:sp>
        <p:sp>
          <p:nvSpPr>
            <p:cNvPr id="121" name="Freeform 163">
              <a:extLst>
                <a:ext uri="{FF2B5EF4-FFF2-40B4-BE49-F238E27FC236}">
                  <a16:creationId xmlns:a16="http://schemas.microsoft.com/office/drawing/2014/main" id="{694D8A99-0DEE-54ED-FDB6-887F44761A64}"/>
                </a:ext>
              </a:extLst>
            </p:cNvPr>
            <p:cNvSpPr>
              <a:spLocks noEditPoints="1"/>
            </p:cNvSpPr>
            <p:nvPr/>
          </p:nvSpPr>
          <p:spPr bwMode="auto">
            <a:xfrm>
              <a:off x="863168" y="3530659"/>
              <a:ext cx="323524" cy="287365"/>
            </a:xfrm>
            <a:custGeom>
              <a:avLst/>
              <a:gdLst>
                <a:gd name="T0" fmla="*/ 26 w 129"/>
                <a:gd name="T1" fmla="*/ 85 h 105"/>
                <a:gd name="T2" fmla="*/ 53 w 129"/>
                <a:gd name="T3" fmla="*/ 43 h 105"/>
                <a:gd name="T4" fmla="*/ 119 w 129"/>
                <a:gd name="T5" fmla="*/ 40 h 105"/>
                <a:gd name="T6" fmla="*/ 19 w 129"/>
                <a:gd name="T7" fmla="*/ 104 h 105"/>
                <a:gd name="T8" fmla="*/ 12 w 129"/>
                <a:gd name="T9" fmla="*/ 105 h 105"/>
                <a:gd name="T10" fmla="*/ 8 w 129"/>
                <a:gd name="T11" fmla="*/ 104 h 105"/>
                <a:gd name="T12" fmla="*/ 0 w 129"/>
                <a:gd name="T13" fmla="*/ 99 h 105"/>
                <a:gd name="T14" fmla="*/ 0 w 129"/>
                <a:gd name="T15" fmla="*/ 96 h 105"/>
                <a:gd name="T16" fmla="*/ 17 w 129"/>
                <a:gd name="T17" fmla="*/ 76 h 105"/>
                <a:gd name="T18" fmla="*/ 31 w 129"/>
                <a:gd name="T19" fmla="*/ 56 h 105"/>
                <a:gd name="T20" fmla="*/ 36 w 129"/>
                <a:gd name="T21" fmla="*/ 37 h 105"/>
                <a:gd name="T22" fmla="*/ 37 w 129"/>
                <a:gd name="T23" fmla="*/ 28 h 105"/>
                <a:gd name="T24" fmla="*/ 37 w 129"/>
                <a:gd name="T25" fmla="*/ 21 h 105"/>
                <a:gd name="T26" fmla="*/ 40 w 129"/>
                <a:gd name="T27" fmla="*/ 18 h 105"/>
                <a:gd name="T28" fmla="*/ 40 w 129"/>
                <a:gd name="T29" fmla="*/ 15 h 105"/>
                <a:gd name="T30" fmla="*/ 40 w 129"/>
                <a:gd name="T31" fmla="*/ 12 h 105"/>
                <a:gd name="T32" fmla="*/ 39 w 129"/>
                <a:gd name="T33" fmla="*/ 11 h 105"/>
                <a:gd name="T34" fmla="*/ 33 w 129"/>
                <a:gd name="T35" fmla="*/ 11 h 105"/>
                <a:gd name="T36" fmla="*/ 31 w 129"/>
                <a:gd name="T37" fmla="*/ 14 h 105"/>
                <a:gd name="T38" fmla="*/ 29 w 129"/>
                <a:gd name="T39" fmla="*/ 17 h 105"/>
                <a:gd name="T40" fmla="*/ 20 w 129"/>
                <a:gd name="T41" fmla="*/ 18 h 105"/>
                <a:gd name="T42" fmla="*/ 22 w 129"/>
                <a:gd name="T43" fmla="*/ 9 h 105"/>
                <a:gd name="T44" fmla="*/ 23 w 129"/>
                <a:gd name="T45" fmla="*/ 4 h 105"/>
                <a:gd name="T46" fmla="*/ 28 w 129"/>
                <a:gd name="T47" fmla="*/ 1 h 105"/>
                <a:gd name="T48" fmla="*/ 36 w 129"/>
                <a:gd name="T49" fmla="*/ 0 h 105"/>
                <a:gd name="T50" fmla="*/ 43 w 129"/>
                <a:gd name="T51" fmla="*/ 1 h 105"/>
                <a:gd name="T52" fmla="*/ 48 w 129"/>
                <a:gd name="T53" fmla="*/ 6 h 105"/>
                <a:gd name="T54" fmla="*/ 51 w 129"/>
                <a:gd name="T55" fmla="*/ 14 h 105"/>
                <a:gd name="T56" fmla="*/ 50 w 129"/>
                <a:gd name="T57" fmla="*/ 20 h 105"/>
                <a:gd name="T58" fmla="*/ 50 w 129"/>
                <a:gd name="T59" fmla="*/ 29 h 105"/>
                <a:gd name="T60" fmla="*/ 57 w 129"/>
                <a:gd name="T61" fmla="*/ 26 h 105"/>
                <a:gd name="T62" fmla="*/ 76 w 129"/>
                <a:gd name="T63" fmla="*/ 31 h 105"/>
                <a:gd name="T64" fmla="*/ 98 w 129"/>
                <a:gd name="T65" fmla="*/ 29 h 105"/>
                <a:gd name="T66" fmla="*/ 125 w 129"/>
                <a:gd name="T67" fmla="*/ 25 h 105"/>
                <a:gd name="T68" fmla="*/ 127 w 129"/>
                <a:gd name="T69" fmla="*/ 26 h 105"/>
                <a:gd name="T70" fmla="*/ 127 w 129"/>
                <a:gd name="T71" fmla="*/ 34 h 105"/>
                <a:gd name="T72" fmla="*/ 119 w 129"/>
                <a:gd name="T73" fmla="*/ 40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9" h="105">
                  <a:moveTo>
                    <a:pt x="53" y="43"/>
                  </a:moveTo>
                  <a:lnTo>
                    <a:pt x="26" y="85"/>
                  </a:lnTo>
                  <a:lnTo>
                    <a:pt x="102" y="42"/>
                  </a:lnTo>
                  <a:lnTo>
                    <a:pt x="53" y="43"/>
                  </a:lnTo>
                  <a:lnTo>
                    <a:pt x="53" y="43"/>
                  </a:lnTo>
                  <a:close/>
                  <a:moveTo>
                    <a:pt x="119" y="40"/>
                  </a:moveTo>
                  <a:lnTo>
                    <a:pt x="121" y="45"/>
                  </a:lnTo>
                  <a:lnTo>
                    <a:pt x="19" y="104"/>
                  </a:lnTo>
                  <a:lnTo>
                    <a:pt x="17" y="99"/>
                  </a:lnTo>
                  <a:lnTo>
                    <a:pt x="12" y="105"/>
                  </a:lnTo>
                  <a:lnTo>
                    <a:pt x="12" y="105"/>
                  </a:lnTo>
                  <a:lnTo>
                    <a:pt x="8" y="104"/>
                  </a:lnTo>
                  <a:lnTo>
                    <a:pt x="3" y="102"/>
                  </a:lnTo>
                  <a:lnTo>
                    <a:pt x="0" y="99"/>
                  </a:lnTo>
                  <a:lnTo>
                    <a:pt x="0" y="99"/>
                  </a:lnTo>
                  <a:lnTo>
                    <a:pt x="0" y="96"/>
                  </a:lnTo>
                  <a:lnTo>
                    <a:pt x="5" y="91"/>
                  </a:lnTo>
                  <a:lnTo>
                    <a:pt x="17" y="76"/>
                  </a:lnTo>
                  <a:lnTo>
                    <a:pt x="25" y="66"/>
                  </a:lnTo>
                  <a:lnTo>
                    <a:pt x="31" y="56"/>
                  </a:lnTo>
                  <a:lnTo>
                    <a:pt x="34" y="46"/>
                  </a:lnTo>
                  <a:lnTo>
                    <a:pt x="36" y="37"/>
                  </a:lnTo>
                  <a:lnTo>
                    <a:pt x="40" y="34"/>
                  </a:lnTo>
                  <a:lnTo>
                    <a:pt x="37" y="28"/>
                  </a:lnTo>
                  <a:lnTo>
                    <a:pt x="34" y="23"/>
                  </a:lnTo>
                  <a:lnTo>
                    <a:pt x="37" y="21"/>
                  </a:lnTo>
                  <a:lnTo>
                    <a:pt x="37" y="21"/>
                  </a:lnTo>
                  <a:lnTo>
                    <a:pt x="40" y="18"/>
                  </a:lnTo>
                  <a:lnTo>
                    <a:pt x="40" y="15"/>
                  </a:lnTo>
                  <a:lnTo>
                    <a:pt x="40" y="15"/>
                  </a:lnTo>
                  <a:lnTo>
                    <a:pt x="40" y="12"/>
                  </a:lnTo>
                  <a:lnTo>
                    <a:pt x="40" y="12"/>
                  </a:lnTo>
                  <a:lnTo>
                    <a:pt x="39" y="11"/>
                  </a:lnTo>
                  <a:lnTo>
                    <a:pt x="39" y="11"/>
                  </a:lnTo>
                  <a:lnTo>
                    <a:pt x="36" y="9"/>
                  </a:lnTo>
                  <a:lnTo>
                    <a:pt x="33" y="11"/>
                  </a:lnTo>
                  <a:lnTo>
                    <a:pt x="33" y="11"/>
                  </a:lnTo>
                  <a:lnTo>
                    <a:pt x="31" y="14"/>
                  </a:lnTo>
                  <a:lnTo>
                    <a:pt x="31" y="14"/>
                  </a:lnTo>
                  <a:lnTo>
                    <a:pt x="29" y="17"/>
                  </a:lnTo>
                  <a:lnTo>
                    <a:pt x="20" y="18"/>
                  </a:lnTo>
                  <a:lnTo>
                    <a:pt x="20" y="18"/>
                  </a:lnTo>
                  <a:lnTo>
                    <a:pt x="20" y="14"/>
                  </a:lnTo>
                  <a:lnTo>
                    <a:pt x="22" y="9"/>
                  </a:lnTo>
                  <a:lnTo>
                    <a:pt x="22" y="9"/>
                  </a:lnTo>
                  <a:lnTo>
                    <a:pt x="23" y="4"/>
                  </a:lnTo>
                  <a:lnTo>
                    <a:pt x="28" y="1"/>
                  </a:lnTo>
                  <a:lnTo>
                    <a:pt x="28" y="1"/>
                  </a:lnTo>
                  <a:lnTo>
                    <a:pt x="31" y="0"/>
                  </a:lnTo>
                  <a:lnTo>
                    <a:pt x="36" y="0"/>
                  </a:lnTo>
                  <a:lnTo>
                    <a:pt x="40" y="0"/>
                  </a:lnTo>
                  <a:lnTo>
                    <a:pt x="43" y="1"/>
                  </a:lnTo>
                  <a:lnTo>
                    <a:pt x="43" y="1"/>
                  </a:lnTo>
                  <a:lnTo>
                    <a:pt x="48" y="6"/>
                  </a:lnTo>
                  <a:lnTo>
                    <a:pt x="48" y="6"/>
                  </a:lnTo>
                  <a:lnTo>
                    <a:pt x="51" y="14"/>
                  </a:lnTo>
                  <a:lnTo>
                    <a:pt x="51" y="14"/>
                  </a:lnTo>
                  <a:lnTo>
                    <a:pt x="50" y="20"/>
                  </a:lnTo>
                  <a:lnTo>
                    <a:pt x="46" y="26"/>
                  </a:lnTo>
                  <a:lnTo>
                    <a:pt x="50" y="29"/>
                  </a:lnTo>
                  <a:lnTo>
                    <a:pt x="57" y="26"/>
                  </a:lnTo>
                  <a:lnTo>
                    <a:pt x="57" y="26"/>
                  </a:lnTo>
                  <a:lnTo>
                    <a:pt x="65" y="29"/>
                  </a:lnTo>
                  <a:lnTo>
                    <a:pt x="76" y="31"/>
                  </a:lnTo>
                  <a:lnTo>
                    <a:pt x="87" y="29"/>
                  </a:lnTo>
                  <a:lnTo>
                    <a:pt x="98" y="29"/>
                  </a:lnTo>
                  <a:lnTo>
                    <a:pt x="118" y="25"/>
                  </a:lnTo>
                  <a:lnTo>
                    <a:pt x="125" y="25"/>
                  </a:lnTo>
                  <a:lnTo>
                    <a:pt x="127" y="26"/>
                  </a:lnTo>
                  <a:lnTo>
                    <a:pt x="127" y="26"/>
                  </a:lnTo>
                  <a:lnTo>
                    <a:pt x="129" y="29"/>
                  </a:lnTo>
                  <a:lnTo>
                    <a:pt x="127" y="34"/>
                  </a:lnTo>
                  <a:lnTo>
                    <a:pt x="125" y="40"/>
                  </a:lnTo>
                  <a:lnTo>
                    <a:pt x="119" y="40"/>
                  </a:lnTo>
                  <a:close/>
                </a:path>
              </a:pathLst>
            </a:custGeom>
            <a:solidFill>
              <a:schemeClr val="bg1"/>
            </a:solidFill>
            <a:ln>
              <a:noFill/>
            </a:ln>
          </p:spPr>
          <p:txBody>
            <a:bodyPr/>
            <a:lstStyle/>
            <a:p>
              <a:pPr eaLnBrk="1" fontAlgn="auto" hangingPunct="1">
                <a:spcBef>
                  <a:spcPts val="0"/>
                </a:spcBef>
                <a:spcAft>
                  <a:spcPts val="0"/>
                </a:spcAft>
                <a:defRPr/>
              </a:pPr>
              <a:endParaRPr lang="en-US" sz="1800" u="sng" kern="0"/>
            </a:p>
          </p:txBody>
        </p:sp>
      </p:grpSp>
      <p:sp>
        <p:nvSpPr>
          <p:cNvPr id="98" name="Rectangle 97">
            <a:extLst>
              <a:ext uri="{FF2B5EF4-FFF2-40B4-BE49-F238E27FC236}">
                <a16:creationId xmlns:a16="http://schemas.microsoft.com/office/drawing/2014/main" id="{DB55A5B2-BEC7-AB4D-4A36-9A138CF9BF5A}"/>
              </a:ext>
            </a:extLst>
          </p:cNvPr>
          <p:cNvSpPr/>
          <p:nvPr/>
        </p:nvSpPr>
        <p:spPr bwMode="auto">
          <a:xfrm>
            <a:off x="955675" y="3876675"/>
            <a:ext cx="10620375" cy="2159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1950">
              <a:defRPr/>
            </a:pPr>
            <a:r>
              <a:rPr lang="it-IT" sz="1400" b="1" dirty="0">
                <a:solidFill>
                  <a:schemeClr val="tx1"/>
                </a:solidFill>
                <a:latin typeface="Arial Narrow" panose="020B0606020202030204" pitchFamily="34" charset="0"/>
              </a:rPr>
              <a:t>Fornitura dei sacchi </a:t>
            </a:r>
            <a:r>
              <a:rPr lang="it-IT" sz="1400" dirty="0">
                <a:solidFill>
                  <a:schemeClr val="tx1"/>
                </a:solidFill>
                <a:latin typeface="Arial Narrow" panose="020B0606020202030204" pitchFamily="34" charset="0"/>
              </a:rPr>
              <a:t>per la raccolta della biancheria sporca ed infetta</a:t>
            </a:r>
          </a:p>
        </p:txBody>
      </p:sp>
      <p:grpSp>
        <p:nvGrpSpPr>
          <p:cNvPr id="17418" name="Group 14340">
            <a:extLst>
              <a:ext uri="{FF2B5EF4-FFF2-40B4-BE49-F238E27FC236}">
                <a16:creationId xmlns:a16="http://schemas.microsoft.com/office/drawing/2014/main" id="{15684123-52E3-6CAA-6635-B3ED2A8B8E58}"/>
              </a:ext>
            </a:extLst>
          </p:cNvPr>
          <p:cNvGrpSpPr>
            <a:grpSpLocks/>
          </p:cNvGrpSpPr>
          <p:nvPr/>
        </p:nvGrpSpPr>
        <p:grpSpPr bwMode="auto">
          <a:xfrm>
            <a:off x="727075" y="3821113"/>
            <a:ext cx="360363" cy="360362"/>
            <a:chOff x="806076" y="4963292"/>
            <a:chExt cx="432000" cy="432000"/>
          </a:xfrm>
        </p:grpSpPr>
        <p:sp>
          <p:nvSpPr>
            <p:cNvPr id="131" name="Oval 130">
              <a:extLst>
                <a:ext uri="{FF2B5EF4-FFF2-40B4-BE49-F238E27FC236}">
                  <a16:creationId xmlns:a16="http://schemas.microsoft.com/office/drawing/2014/main" id="{8DD2214F-7D9C-F892-B577-A6F7499E3DA0}"/>
                </a:ext>
              </a:extLst>
            </p:cNvPr>
            <p:cNvSpPr/>
            <p:nvPr/>
          </p:nvSpPr>
          <p:spPr>
            <a:xfrm>
              <a:off x="806076" y="4963292"/>
              <a:ext cx="432000" cy="432000"/>
            </a:xfrm>
            <a:prstGeom prst="ellips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sz="1400" dirty="0">
                <a:solidFill>
                  <a:schemeClr val="tx1"/>
                </a:solidFill>
              </a:endParaRPr>
            </a:p>
          </p:txBody>
        </p:sp>
        <p:sp>
          <p:nvSpPr>
            <p:cNvPr id="122" name="Freeform 85">
              <a:extLst>
                <a:ext uri="{FF2B5EF4-FFF2-40B4-BE49-F238E27FC236}">
                  <a16:creationId xmlns:a16="http://schemas.microsoft.com/office/drawing/2014/main" id="{6ADA1E2A-B6DC-BF9A-B9B5-ECC2EAD1EBA8}"/>
                </a:ext>
              </a:extLst>
            </p:cNvPr>
            <p:cNvSpPr>
              <a:spLocks noEditPoints="1"/>
            </p:cNvSpPr>
            <p:nvPr/>
          </p:nvSpPr>
          <p:spPr bwMode="auto">
            <a:xfrm>
              <a:off x="886005" y="5043222"/>
              <a:ext cx="272141" cy="253110"/>
            </a:xfrm>
            <a:custGeom>
              <a:avLst/>
              <a:gdLst>
                <a:gd name="T0" fmla="*/ 22 w 113"/>
                <a:gd name="T1" fmla="*/ 23 h 108"/>
                <a:gd name="T2" fmla="*/ 10 w 113"/>
                <a:gd name="T3" fmla="*/ 18 h 108"/>
                <a:gd name="T4" fmla="*/ 8 w 113"/>
                <a:gd name="T5" fmla="*/ 20 h 108"/>
                <a:gd name="T6" fmla="*/ 6 w 113"/>
                <a:gd name="T7" fmla="*/ 23 h 108"/>
                <a:gd name="T8" fmla="*/ 8 w 113"/>
                <a:gd name="T9" fmla="*/ 28 h 108"/>
                <a:gd name="T10" fmla="*/ 10 w 113"/>
                <a:gd name="T11" fmla="*/ 29 h 108"/>
                <a:gd name="T12" fmla="*/ 11 w 113"/>
                <a:gd name="T13" fmla="*/ 29 h 108"/>
                <a:gd name="T14" fmla="*/ 22 w 113"/>
                <a:gd name="T15" fmla="*/ 23 h 108"/>
                <a:gd name="T16" fmla="*/ 23 w 113"/>
                <a:gd name="T17" fmla="*/ 17 h 108"/>
                <a:gd name="T18" fmla="*/ 28 w 113"/>
                <a:gd name="T19" fmla="*/ 1 h 108"/>
                <a:gd name="T20" fmla="*/ 34 w 113"/>
                <a:gd name="T21" fmla="*/ 0 h 108"/>
                <a:gd name="T22" fmla="*/ 39 w 113"/>
                <a:gd name="T23" fmla="*/ 12 h 108"/>
                <a:gd name="T24" fmla="*/ 64 w 113"/>
                <a:gd name="T25" fmla="*/ 4 h 108"/>
                <a:gd name="T26" fmla="*/ 51 w 113"/>
                <a:gd name="T27" fmla="*/ 24 h 108"/>
                <a:gd name="T28" fmla="*/ 65 w 113"/>
                <a:gd name="T29" fmla="*/ 31 h 108"/>
                <a:gd name="T30" fmla="*/ 85 w 113"/>
                <a:gd name="T31" fmla="*/ 48 h 108"/>
                <a:gd name="T32" fmla="*/ 98 w 113"/>
                <a:gd name="T33" fmla="*/ 66 h 108"/>
                <a:gd name="T34" fmla="*/ 104 w 113"/>
                <a:gd name="T35" fmla="*/ 86 h 108"/>
                <a:gd name="T36" fmla="*/ 113 w 113"/>
                <a:gd name="T37" fmla="*/ 97 h 108"/>
                <a:gd name="T38" fmla="*/ 13 w 113"/>
                <a:gd name="T39" fmla="*/ 108 h 108"/>
                <a:gd name="T40" fmla="*/ 22 w 113"/>
                <a:gd name="T41" fmla="*/ 97 h 108"/>
                <a:gd name="T42" fmla="*/ 19 w 113"/>
                <a:gd name="T43" fmla="*/ 80 h 108"/>
                <a:gd name="T44" fmla="*/ 19 w 113"/>
                <a:gd name="T45" fmla="*/ 48 h 108"/>
                <a:gd name="T46" fmla="*/ 23 w 113"/>
                <a:gd name="T47" fmla="*/ 31 h 108"/>
                <a:gd name="T48" fmla="*/ 11 w 113"/>
                <a:gd name="T49" fmla="*/ 35 h 108"/>
                <a:gd name="T50" fmla="*/ 8 w 113"/>
                <a:gd name="T51" fmla="*/ 35 h 108"/>
                <a:gd name="T52" fmla="*/ 5 w 113"/>
                <a:gd name="T53" fmla="*/ 34 h 108"/>
                <a:gd name="T54" fmla="*/ 2 w 113"/>
                <a:gd name="T55" fmla="*/ 31 h 108"/>
                <a:gd name="T56" fmla="*/ 0 w 113"/>
                <a:gd name="T57" fmla="*/ 23 h 108"/>
                <a:gd name="T58" fmla="*/ 2 w 113"/>
                <a:gd name="T59" fmla="*/ 17 h 108"/>
                <a:gd name="T60" fmla="*/ 3 w 113"/>
                <a:gd name="T61" fmla="*/ 15 h 108"/>
                <a:gd name="T62" fmla="*/ 11 w 113"/>
                <a:gd name="T63" fmla="*/ 12 h 108"/>
                <a:gd name="T64" fmla="*/ 23 w 113"/>
                <a:gd name="T65" fmla="*/ 17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13" h="108">
                  <a:moveTo>
                    <a:pt x="22" y="23"/>
                  </a:moveTo>
                  <a:lnTo>
                    <a:pt x="22" y="23"/>
                  </a:lnTo>
                  <a:lnTo>
                    <a:pt x="13" y="18"/>
                  </a:lnTo>
                  <a:lnTo>
                    <a:pt x="10" y="18"/>
                  </a:lnTo>
                  <a:lnTo>
                    <a:pt x="8" y="20"/>
                  </a:lnTo>
                  <a:lnTo>
                    <a:pt x="8" y="20"/>
                  </a:lnTo>
                  <a:lnTo>
                    <a:pt x="6" y="23"/>
                  </a:lnTo>
                  <a:lnTo>
                    <a:pt x="6" y="23"/>
                  </a:lnTo>
                  <a:lnTo>
                    <a:pt x="8" y="28"/>
                  </a:lnTo>
                  <a:lnTo>
                    <a:pt x="8" y="28"/>
                  </a:lnTo>
                  <a:lnTo>
                    <a:pt x="10" y="29"/>
                  </a:lnTo>
                  <a:lnTo>
                    <a:pt x="10" y="29"/>
                  </a:lnTo>
                  <a:lnTo>
                    <a:pt x="11" y="29"/>
                  </a:lnTo>
                  <a:lnTo>
                    <a:pt x="11" y="29"/>
                  </a:lnTo>
                  <a:lnTo>
                    <a:pt x="17" y="28"/>
                  </a:lnTo>
                  <a:lnTo>
                    <a:pt x="22" y="23"/>
                  </a:lnTo>
                  <a:lnTo>
                    <a:pt x="22" y="23"/>
                  </a:lnTo>
                  <a:close/>
                  <a:moveTo>
                    <a:pt x="23" y="17"/>
                  </a:moveTo>
                  <a:lnTo>
                    <a:pt x="19" y="4"/>
                  </a:lnTo>
                  <a:lnTo>
                    <a:pt x="28" y="1"/>
                  </a:lnTo>
                  <a:lnTo>
                    <a:pt x="31" y="10"/>
                  </a:lnTo>
                  <a:lnTo>
                    <a:pt x="34" y="0"/>
                  </a:lnTo>
                  <a:lnTo>
                    <a:pt x="44" y="1"/>
                  </a:lnTo>
                  <a:lnTo>
                    <a:pt x="39" y="12"/>
                  </a:lnTo>
                  <a:lnTo>
                    <a:pt x="53" y="1"/>
                  </a:lnTo>
                  <a:lnTo>
                    <a:pt x="64" y="4"/>
                  </a:lnTo>
                  <a:lnTo>
                    <a:pt x="51" y="24"/>
                  </a:lnTo>
                  <a:lnTo>
                    <a:pt x="51" y="24"/>
                  </a:lnTo>
                  <a:lnTo>
                    <a:pt x="51" y="24"/>
                  </a:lnTo>
                  <a:lnTo>
                    <a:pt x="65" y="31"/>
                  </a:lnTo>
                  <a:lnTo>
                    <a:pt x="76" y="40"/>
                  </a:lnTo>
                  <a:lnTo>
                    <a:pt x="85" y="48"/>
                  </a:lnTo>
                  <a:lnTo>
                    <a:pt x="93" y="57"/>
                  </a:lnTo>
                  <a:lnTo>
                    <a:pt x="98" y="66"/>
                  </a:lnTo>
                  <a:lnTo>
                    <a:pt x="101" y="76"/>
                  </a:lnTo>
                  <a:lnTo>
                    <a:pt x="104" y="86"/>
                  </a:lnTo>
                  <a:lnTo>
                    <a:pt x="104" y="97"/>
                  </a:lnTo>
                  <a:lnTo>
                    <a:pt x="113" y="97"/>
                  </a:lnTo>
                  <a:lnTo>
                    <a:pt x="113" y="108"/>
                  </a:lnTo>
                  <a:lnTo>
                    <a:pt x="13" y="108"/>
                  </a:lnTo>
                  <a:lnTo>
                    <a:pt x="13" y="97"/>
                  </a:lnTo>
                  <a:lnTo>
                    <a:pt x="22" y="97"/>
                  </a:lnTo>
                  <a:lnTo>
                    <a:pt x="22" y="97"/>
                  </a:lnTo>
                  <a:lnTo>
                    <a:pt x="19" y="80"/>
                  </a:lnTo>
                  <a:lnTo>
                    <a:pt x="17" y="65"/>
                  </a:lnTo>
                  <a:lnTo>
                    <a:pt x="19" y="48"/>
                  </a:lnTo>
                  <a:lnTo>
                    <a:pt x="23" y="31"/>
                  </a:lnTo>
                  <a:lnTo>
                    <a:pt x="23" y="31"/>
                  </a:lnTo>
                  <a:lnTo>
                    <a:pt x="17" y="34"/>
                  </a:lnTo>
                  <a:lnTo>
                    <a:pt x="11" y="35"/>
                  </a:lnTo>
                  <a:lnTo>
                    <a:pt x="11" y="35"/>
                  </a:lnTo>
                  <a:lnTo>
                    <a:pt x="8" y="35"/>
                  </a:lnTo>
                  <a:lnTo>
                    <a:pt x="8" y="35"/>
                  </a:lnTo>
                  <a:lnTo>
                    <a:pt x="5" y="34"/>
                  </a:lnTo>
                  <a:lnTo>
                    <a:pt x="2" y="31"/>
                  </a:lnTo>
                  <a:lnTo>
                    <a:pt x="2" y="31"/>
                  </a:lnTo>
                  <a:lnTo>
                    <a:pt x="0" y="28"/>
                  </a:lnTo>
                  <a:lnTo>
                    <a:pt x="0" y="23"/>
                  </a:lnTo>
                  <a:lnTo>
                    <a:pt x="0" y="23"/>
                  </a:lnTo>
                  <a:lnTo>
                    <a:pt x="2" y="17"/>
                  </a:lnTo>
                  <a:lnTo>
                    <a:pt x="2" y="17"/>
                  </a:lnTo>
                  <a:lnTo>
                    <a:pt x="3" y="15"/>
                  </a:lnTo>
                  <a:lnTo>
                    <a:pt x="5" y="14"/>
                  </a:lnTo>
                  <a:lnTo>
                    <a:pt x="11" y="12"/>
                  </a:lnTo>
                  <a:lnTo>
                    <a:pt x="17" y="14"/>
                  </a:lnTo>
                  <a:lnTo>
                    <a:pt x="23" y="17"/>
                  </a:lnTo>
                  <a:lnTo>
                    <a:pt x="23" y="17"/>
                  </a:lnTo>
                  <a:close/>
                </a:path>
              </a:pathLst>
            </a:custGeom>
            <a:solidFill>
              <a:schemeClr val="bg1"/>
            </a:solidFill>
            <a:ln>
              <a:noFill/>
            </a:ln>
          </p:spPr>
          <p:txBody>
            <a:bodyPr/>
            <a:lstStyle/>
            <a:p>
              <a:pPr eaLnBrk="1" fontAlgn="auto" hangingPunct="1">
                <a:spcBef>
                  <a:spcPts val="0"/>
                </a:spcBef>
                <a:spcAft>
                  <a:spcPts val="0"/>
                </a:spcAft>
                <a:defRPr/>
              </a:pPr>
              <a:endParaRPr lang="en-US" sz="1800" kern="0"/>
            </a:p>
          </p:txBody>
        </p:sp>
      </p:grpSp>
      <p:sp>
        <p:nvSpPr>
          <p:cNvPr id="91" name="Rectangle 90">
            <a:extLst>
              <a:ext uri="{FF2B5EF4-FFF2-40B4-BE49-F238E27FC236}">
                <a16:creationId xmlns:a16="http://schemas.microsoft.com/office/drawing/2014/main" id="{90F4DE19-0C51-1095-4CB4-7F76E9577311}"/>
              </a:ext>
            </a:extLst>
          </p:cNvPr>
          <p:cNvSpPr/>
          <p:nvPr/>
        </p:nvSpPr>
        <p:spPr bwMode="auto">
          <a:xfrm>
            <a:off x="955675" y="3498850"/>
            <a:ext cx="10620375" cy="2159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1950">
              <a:defRPr/>
            </a:pPr>
            <a:r>
              <a:rPr lang="en-US" sz="1400" b="1" dirty="0" err="1">
                <a:solidFill>
                  <a:schemeClr val="tx1"/>
                </a:solidFill>
                <a:latin typeface="Arial Narrow" panose="020B0606020202030204" pitchFamily="34" charset="0"/>
              </a:rPr>
              <a:t>Personalizzazione</a:t>
            </a:r>
            <a:r>
              <a:rPr lang="en-US" sz="1400" b="1" dirty="0">
                <a:solidFill>
                  <a:schemeClr val="tx1"/>
                </a:solidFill>
                <a:latin typeface="Arial Narrow" panose="020B0606020202030204" pitchFamily="34" charset="0"/>
              </a:rPr>
              <a:t> </a:t>
            </a:r>
            <a:r>
              <a:rPr lang="en-US" sz="1400" b="1" dirty="0" err="1">
                <a:solidFill>
                  <a:schemeClr val="tx1"/>
                </a:solidFill>
                <a:latin typeface="Arial Narrow" panose="020B0606020202030204" pitchFamily="34" charset="0"/>
              </a:rPr>
              <a:t>dei</a:t>
            </a:r>
            <a:r>
              <a:rPr lang="en-US" sz="1400" b="1" dirty="0">
                <a:solidFill>
                  <a:schemeClr val="tx1"/>
                </a:solidFill>
                <a:latin typeface="Arial Narrow" panose="020B0606020202030204" pitchFamily="34" charset="0"/>
              </a:rPr>
              <a:t> </a:t>
            </a:r>
            <a:r>
              <a:rPr lang="en-US" sz="1400" b="1" dirty="0" err="1">
                <a:solidFill>
                  <a:schemeClr val="tx1"/>
                </a:solidFill>
                <a:latin typeface="Arial Narrow" panose="020B0606020202030204" pitchFamily="34" charset="0"/>
              </a:rPr>
              <a:t>capi</a:t>
            </a:r>
            <a:r>
              <a:rPr lang="en-US" sz="1400" b="1" dirty="0">
                <a:solidFill>
                  <a:schemeClr val="tx1"/>
                </a:solidFill>
                <a:latin typeface="Arial Narrow" panose="020B0606020202030204" pitchFamily="34" charset="0"/>
              </a:rPr>
              <a:t> </a:t>
            </a:r>
            <a:r>
              <a:rPr lang="en-US" sz="1400" dirty="0">
                <a:solidFill>
                  <a:schemeClr val="tx1"/>
                </a:solidFill>
                <a:latin typeface="Arial Narrow" panose="020B0606020202030204" pitchFamily="34" charset="0"/>
              </a:rPr>
              <a:t>component la divisa, </a:t>
            </a:r>
            <a:r>
              <a:rPr lang="en-US" sz="1400" dirty="0" err="1">
                <a:solidFill>
                  <a:schemeClr val="tx1"/>
                </a:solidFill>
                <a:latin typeface="Arial Narrow" panose="020B0606020202030204" pitchFamily="34" charset="0"/>
              </a:rPr>
              <a:t>ivi</a:t>
            </a:r>
            <a:r>
              <a:rPr lang="en-US" sz="1400" dirty="0">
                <a:solidFill>
                  <a:schemeClr val="tx1"/>
                </a:solidFill>
                <a:latin typeface="Arial Narrow" panose="020B0606020202030204" pitchFamily="34" charset="0"/>
              </a:rPr>
              <a:t> </a:t>
            </a:r>
            <a:r>
              <a:rPr lang="en-US" sz="1400" dirty="0" err="1">
                <a:solidFill>
                  <a:schemeClr val="tx1"/>
                </a:solidFill>
                <a:latin typeface="Arial Narrow" panose="020B0606020202030204" pitchFamily="34" charset="0"/>
              </a:rPr>
              <a:t>inclusi</a:t>
            </a:r>
            <a:r>
              <a:rPr lang="en-US" sz="1400" dirty="0">
                <a:solidFill>
                  <a:schemeClr val="tx1"/>
                </a:solidFill>
                <a:latin typeface="Arial Narrow" panose="020B0606020202030204" pitchFamily="34" charset="0"/>
              </a:rPr>
              <a:t> </a:t>
            </a:r>
            <a:r>
              <a:rPr lang="en-US" sz="1400" dirty="0" err="1">
                <a:solidFill>
                  <a:schemeClr val="tx1"/>
                </a:solidFill>
                <a:latin typeface="Arial Narrow" panose="020B0606020202030204" pitchFamily="34" charset="0"/>
              </a:rPr>
              <a:t>lavori</a:t>
            </a:r>
            <a:r>
              <a:rPr lang="en-US" sz="1400" dirty="0">
                <a:solidFill>
                  <a:schemeClr val="tx1"/>
                </a:solidFill>
                <a:latin typeface="Arial Narrow" panose="020B0606020202030204" pitchFamily="34" charset="0"/>
              </a:rPr>
              <a:t> di </a:t>
            </a:r>
            <a:r>
              <a:rPr lang="en-US" sz="1400" dirty="0" err="1">
                <a:solidFill>
                  <a:schemeClr val="tx1"/>
                </a:solidFill>
                <a:latin typeface="Arial Narrow" panose="020B0606020202030204" pitchFamily="34" charset="0"/>
              </a:rPr>
              <a:t>piccola</a:t>
            </a:r>
            <a:r>
              <a:rPr lang="en-US" sz="1400" dirty="0">
                <a:solidFill>
                  <a:schemeClr val="tx1"/>
                </a:solidFill>
                <a:latin typeface="Arial Narrow" panose="020B0606020202030204" pitchFamily="34" charset="0"/>
              </a:rPr>
              <a:t> </a:t>
            </a:r>
            <a:r>
              <a:rPr lang="en-US" sz="1400" dirty="0" err="1">
                <a:solidFill>
                  <a:schemeClr val="tx1"/>
                </a:solidFill>
                <a:latin typeface="Arial Narrow" panose="020B0606020202030204" pitchFamily="34" charset="0"/>
              </a:rPr>
              <a:t>sartoria</a:t>
            </a:r>
            <a:endParaRPr lang="en-US" sz="1400" dirty="0">
              <a:solidFill>
                <a:schemeClr val="tx1"/>
              </a:solidFill>
              <a:latin typeface="Arial Narrow" panose="020B0606020202030204" pitchFamily="34" charset="0"/>
            </a:endParaRPr>
          </a:p>
        </p:txBody>
      </p:sp>
      <p:grpSp>
        <p:nvGrpSpPr>
          <p:cNvPr id="17420" name="Group 14336">
            <a:extLst>
              <a:ext uri="{FF2B5EF4-FFF2-40B4-BE49-F238E27FC236}">
                <a16:creationId xmlns:a16="http://schemas.microsoft.com/office/drawing/2014/main" id="{CFE1737A-144F-C511-80AE-5D841FF1F55B}"/>
              </a:ext>
            </a:extLst>
          </p:cNvPr>
          <p:cNvGrpSpPr>
            <a:grpSpLocks/>
          </p:cNvGrpSpPr>
          <p:nvPr/>
        </p:nvGrpSpPr>
        <p:grpSpPr bwMode="auto">
          <a:xfrm>
            <a:off x="727075" y="3443288"/>
            <a:ext cx="360363" cy="360362"/>
            <a:chOff x="806076" y="4458467"/>
            <a:chExt cx="432000" cy="432000"/>
          </a:xfrm>
        </p:grpSpPr>
        <p:sp>
          <p:nvSpPr>
            <p:cNvPr id="130" name="Oval 129">
              <a:extLst>
                <a:ext uri="{FF2B5EF4-FFF2-40B4-BE49-F238E27FC236}">
                  <a16:creationId xmlns:a16="http://schemas.microsoft.com/office/drawing/2014/main" id="{1D26EAA7-6728-8E92-3448-FDB5566D2C8A}"/>
                </a:ext>
              </a:extLst>
            </p:cNvPr>
            <p:cNvSpPr/>
            <p:nvPr/>
          </p:nvSpPr>
          <p:spPr>
            <a:xfrm>
              <a:off x="806076" y="4458467"/>
              <a:ext cx="432000" cy="4320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sz="1400" dirty="0">
                <a:solidFill>
                  <a:schemeClr val="tx1"/>
                </a:solidFill>
              </a:endParaRPr>
            </a:p>
          </p:txBody>
        </p:sp>
        <p:sp>
          <p:nvSpPr>
            <p:cNvPr id="120" name="Freeform 166">
              <a:extLst>
                <a:ext uri="{FF2B5EF4-FFF2-40B4-BE49-F238E27FC236}">
                  <a16:creationId xmlns:a16="http://schemas.microsoft.com/office/drawing/2014/main" id="{1D14B2CA-C721-047E-3726-E7498F9FC0A8}"/>
                </a:ext>
              </a:extLst>
            </p:cNvPr>
            <p:cNvSpPr>
              <a:spLocks noEditPoints="1"/>
            </p:cNvSpPr>
            <p:nvPr/>
          </p:nvSpPr>
          <p:spPr bwMode="auto">
            <a:xfrm>
              <a:off x="857460" y="4530784"/>
              <a:ext cx="323524" cy="287365"/>
            </a:xfrm>
            <a:custGeom>
              <a:avLst/>
              <a:gdLst>
                <a:gd name="T0" fmla="*/ 111 w 111"/>
                <a:gd name="T1" fmla="*/ 34 h 107"/>
                <a:gd name="T2" fmla="*/ 96 w 111"/>
                <a:gd name="T3" fmla="*/ 11 h 107"/>
                <a:gd name="T4" fmla="*/ 96 w 111"/>
                <a:gd name="T5" fmla="*/ 11 h 107"/>
                <a:gd name="T6" fmla="*/ 93 w 111"/>
                <a:gd name="T7" fmla="*/ 25 h 107"/>
                <a:gd name="T8" fmla="*/ 93 w 111"/>
                <a:gd name="T9" fmla="*/ 25 h 107"/>
                <a:gd name="T10" fmla="*/ 91 w 111"/>
                <a:gd name="T11" fmla="*/ 34 h 107"/>
                <a:gd name="T12" fmla="*/ 93 w 111"/>
                <a:gd name="T13" fmla="*/ 43 h 107"/>
                <a:gd name="T14" fmla="*/ 98 w 111"/>
                <a:gd name="T15" fmla="*/ 46 h 107"/>
                <a:gd name="T16" fmla="*/ 111 w 111"/>
                <a:gd name="T17" fmla="*/ 34 h 107"/>
                <a:gd name="T18" fmla="*/ 111 w 111"/>
                <a:gd name="T19" fmla="*/ 34 h 107"/>
                <a:gd name="T20" fmla="*/ 94 w 111"/>
                <a:gd name="T21" fmla="*/ 8 h 107"/>
                <a:gd name="T22" fmla="*/ 94 w 111"/>
                <a:gd name="T23" fmla="*/ 8 h 107"/>
                <a:gd name="T24" fmla="*/ 91 w 111"/>
                <a:gd name="T25" fmla="*/ 16 h 107"/>
                <a:gd name="T26" fmla="*/ 88 w 111"/>
                <a:gd name="T27" fmla="*/ 25 h 107"/>
                <a:gd name="T28" fmla="*/ 88 w 111"/>
                <a:gd name="T29" fmla="*/ 25 h 107"/>
                <a:gd name="T30" fmla="*/ 88 w 111"/>
                <a:gd name="T31" fmla="*/ 37 h 107"/>
                <a:gd name="T32" fmla="*/ 90 w 111"/>
                <a:gd name="T33" fmla="*/ 48 h 107"/>
                <a:gd name="T34" fmla="*/ 90 w 111"/>
                <a:gd name="T35" fmla="*/ 48 h 107"/>
                <a:gd name="T36" fmla="*/ 87 w 111"/>
                <a:gd name="T37" fmla="*/ 64 h 107"/>
                <a:gd name="T38" fmla="*/ 87 w 111"/>
                <a:gd name="T39" fmla="*/ 77 h 107"/>
                <a:gd name="T40" fmla="*/ 91 w 111"/>
                <a:gd name="T41" fmla="*/ 107 h 107"/>
                <a:gd name="T42" fmla="*/ 91 w 111"/>
                <a:gd name="T43" fmla="*/ 107 h 107"/>
                <a:gd name="T44" fmla="*/ 22 w 111"/>
                <a:gd name="T45" fmla="*/ 107 h 107"/>
                <a:gd name="T46" fmla="*/ 22 w 111"/>
                <a:gd name="T47" fmla="*/ 107 h 107"/>
                <a:gd name="T48" fmla="*/ 25 w 111"/>
                <a:gd name="T49" fmla="*/ 76 h 107"/>
                <a:gd name="T50" fmla="*/ 25 w 111"/>
                <a:gd name="T51" fmla="*/ 62 h 107"/>
                <a:gd name="T52" fmla="*/ 23 w 111"/>
                <a:gd name="T53" fmla="*/ 46 h 107"/>
                <a:gd name="T54" fmla="*/ 23 w 111"/>
                <a:gd name="T55" fmla="*/ 46 h 107"/>
                <a:gd name="T56" fmla="*/ 23 w 111"/>
                <a:gd name="T57" fmla="*/ 36 h 107"/>
                <a:gd name="T58" fmla="*/ 22 w 111"/>
                <a:gd name="T59" fmla="*/ 25 h 107"/>
                <a:gd name="T60" fmla="*/ 22 w 111"/>
                <a:gd name="T61" fmla="*/ 25 h 107"/>
                <a:gd name="T62" fmla="*/ 20 w 111"/>
                <a:gd name="T63" fmla="*/ 16 h 107"/>
                <a:gd name="T64" fmla="*/ 17 w 111"/>
                <a:gd name="T65" fmla="*/ 6 h 107"/>
                <a:gd name="T66" fmla="*/ 32 w 111"/>
                <a:gd name="T67" fmla="*/ 0 h 107"/>
                <a:gd name="T68" fmla="*/ 32 w 111"/>
                <a:gd name="T69" fmla="*/ 0 h 107"/>
                <a:gd name="T70" fmla="*/ 36 w 111"/>
                <a:gd name="T71" fmla="*/ 5 h 107"/>
                <a:gd name="T72" fmla="*/ 40 w 111"/>
                <a:gd name="T73" fmla="*/ 9 h 107"/>
                <a:gd name="T74" fmla="*/ 48 w 111"/>
                <a:gd name="T75" fmla="*/ 12 h 107"/>
                <a:gd name="T76" fmla="*/ 56 w 111"/>
                <a:gd name="T77" fmla="*/ 14 h 107"/>
                <a:gd name="T78" fmla="*/ 56 w 111"/>
                <a:gd name="T79" fmla="*/ 14 h 107"/>
                <a:gd name="T80" fmla="*/ 63 w 111"/>
                <a:gd name="T81" fmla="*/ 12 h 107"/>
                <a:gd name="T82" fmla="*/ 71 w 111"/>
                <a:gd name="T83" fmla="*/ 9 h 107"/>
                <a:gd name="T84" fmla="*/ 76 w 111"/>
                <a:gd name="T85" fmla="*/ 5 h 107"/>
                <a:gd name="T86" fmla="*/ 79 w 111"/>
                <a:gd name="T87" fmla="*/ 0 h 107"/>
                <a:gd name="T88" fmla="*/ 94 w 111"/>
                <a:gd name="T89" fmla="*/ 8 h 107"/>
                <a:gd name="T90" fmla="*/ 94 w 111"/>
                <a:gd name="T91" fmla="*/ 8 h 107"/>
                <a:gd name="T92" fmla="*/ 14 w 111"/>
                <a:gd name="T93" fmla="*/ 9 h 107"/>
                <a:gd name="T94" fmla="*/ 0 w 111"/>
                <a:gd name="T95" fmla="*/ 34 h 107"/>
                <a:gd name="T96" fmla="*/ 14 w 111"/>
                <a:gd name="T97" fmla="*/ 46 h 107"/>
                <a:gd name="T98" fmla="*/ 19 w 111"/>
                <a:gd name="T99" fmla="*/ 43 h 107"/>
                <a:gd name="T100" fmla="*/ 19 w 111"/>
                <a:gd name="T101" fmla="*/ 43 h 107"/>
                <a:gd name="T102" fmla="*/ 20 w 111"/>
                <a:gd name="T103" fmla="*/ 34 h 107"/>
                <a:gd name="T104" fmla="*/ 19 w 111"/>
                <a:gd name="T105" fmla="*/ 25 h 107"/>
                <a:gd name="T106" fmla="*/ 19 w 111"/>
                <a:gd name="T107" fmla="*/ 25 h 107"/>
                <a:gd name="T108" fmla="*/ 17 w 111"/>
                <a:gd name="T109" fmla="*/ 17 h 107"/>
                <a:gd name="T110" fmla="*/ 14 w 111"/>
                <a:gd name="T111" fmla="*/ 9 h 107"/>
                <a:gd name="T112" fmla="*/ 14 w 111"/>
                <a:gd name="T113" fmla="*/ 9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11" h="107">
                  <a:moveTo>
                    <a:pt x="111" y="34"/>
                  </a:moveTo>
                  <a:lnTo>
                    <a:pt x="96" y="11"/>
                  </a:lnTo>
                  <a:lnTo>
                    <a:pt x="96" y="11"/>
                  </a:lnTo>
                  <a:lnTo>
                    <a:pt x="93" y="25"/>
                  </a:lnTo>
                  <a:lnTo>
                    <a:pt x="93" y="25"/>
                  </a:lnTo>
                  <a:lnTo>
                    <a:pt x="91" y="34"/>
                  </a:lnTo>
                  <a:lnTo>
                    <a:pt x="93" y="43"/>
                  </a:lnTo>
                  <a:lnTo>
                    <a:pt x="98" y="46"/>
                  </a:lnTo>
                  <a:lnTo>
                    <a:pt x="111" y="34"/>
                  </a:lnTo>
                  <a:lnTo>
                    <a:pt x="111" y="34"/>
                  </a:lnTo>
                  <a:close/>
                  <a:moveTo>
                    <a:pt x="94" y="8"/>
                  </a:moveTo>
                  <a:lnTo>
                    <a:pt x="94" y="8"/>
                  </a:lnTo>
                  <a:lnTo>
                    <a:pt x="91" y="16"/>
                  </a:lnTo>
                  <a:lnTo>
                    <a:pt x="88" y="25"/>
                  </a:lnTo>
                  <a:lnTo>
                    <a:pt x="88" y="25"/>
                  </a:lnTo>
                  <a:lnTo>
                    <a:pt x="88" y="37"/>
                  </a:lnTo>
                  <a:lnTo>
                    <a:pt x="90" y="48"/>
                  </a:lnTo>
                  <a:lnTo>
                    <a:pt x="90" y="48"/>
                  </a:lnTo>
                  <a:lnTo>
                    <a:pt x="87" y="64"/>
                  </a:lnTo>
                  <a:lnTo>
                    <a:pt x="87" y="77"/>
                  </a:lnTo>
                  <a:lnTo>
                    <a:pt x="91" y="107"/>
                  </a:lnTo>
                  <a:lnTo>
                    <a:pt x="91" y="107"/>
                  </a:lnTo>
                  <a:lnTo>
                    <a:pt x="22" y="107"/>
                  </a:lnTo>
                  <a:lnTo>
                    <a:pt x="22" y="107"/>
                  </a:lnTo>
                  <a:lnTo>
                    <a:pt x="25" y="76"/>
                  </a:lnTo>
                  <a:lnTo>
                    <a:pt x="25" y="62"/>
                  </a:lnTo>
                  <a:lnTo>
                    <a:pt x="23" y="46"/>
                  </a:lnTo>
                  <a:lnTo>
                    <a:pt x="23" y="46"/>
                  </a:lnTo>
                  <a:lnTo>
                    <a:pt x="23" y="36"/>
                  </a:lnTo>
                  <a:lnTo>
                    <a:pt x="22" y="25"/>
                  </a:lnTo>
                  <a:lnTo>
                    <a:pt x="22" y="25"/>
                  </a:lnTo>
                  <a:lnTo>
                    <a:pt x="20" y="16"/>
                  </a:lnTo>
                  <a:lnTo>
                    <a:pt x="17" y="6"/>
                  </a:lnTo>
                  <a:lnTo>
                    <a:pt x="32" y="0"/>
                  </a:lnTo>
                  <a:lnTo>
                    <a:pt x="32" y="0"/>
                  </a:lnTo>
                  <a:lnTo>
                    <a:pt x="36" y="5"/>
                  </a:lnTo>
                  <a:lnTo>
                    <a:pt x="40" y="9"/>
                  </a:lnTo>
                  <a:lnTo>
                    <a:pt x="48" y="12"/>
                  </a:lnTo>
                  <a:lnTo>
                    <a:pt x="56" y="14"/>
                  </a:lnTo>
                  <a:lnTo>
                    <a:pt x="56" y="14"/>
                  </a:lnTo>
                  <a:lnTo>
                    <a:pt x="63" y="12"/>
                  </a:lnTo>
                  <a:lnTo>
                    <a:pt x="71" y="9"/>
                  </a:lnTo>
                  <a:lnTo>
                    <a:pt x="76" y="5"/>
                  </a:lnTo>
                  <a:lnTo>
                    <a:pt x="79" y="0"/>
                  </a:lnTo>
                  <a:lnTo>
                    <a:pt x="94" y="8"/>
                  </a:lnTo>
                  <a:lnTo>
                    <a:pt x="94" y="8"/>
                  </a:lnTo>
                  <a:close/>
                  <a:moveTo>
                    <a:pt x="14" y="9"/>
                  </a:moveTo>
                  <a:lnTo>
                    <a:pt x="0" y="34"/>
                  </a:lnTo>
                  <a:lnTo>
                    <a:pt x="14" y="46"/>
                  </a:lnTo>
                  <a:lnTo>
                    <a:pt x="19" y="43"/>
                  </a:lnTo>
                  <a:lnTo>
                    <a:pt x="19" y="43"/>
                  </a:lnTo>
                  <a:lnTo>
                    <a:pt x="20" y="34"/>
                  </a:lnTo>
                  <a:lnTo>
                    <a:pt x="19" y="25"/>
                  </a:lnTo>
                  <a:lnTo>
                    <a:pt x="19" y="25"/>
                  </a:lnTo>
                  <a:lnTo>
                    <a:pt x="17" y="17"/>
                  </a:lnTo>
                  <a:lnTo>
                    <a:pt x="14" y="9"/>
                  </a:lnTo>
                  <a:lnTo>
                    <a:pt x="14" y="9"/>
                  </a:lnTo>
                  <a:close/>
                </a:path>
              </a:pathLst>
            </a:custGeom>
            <a:solidFill>
              <a:schemeClr val="bg1"/>
            </a:solidFill>
            <a:ln>
              <a:noFill/>
            </a:ln>
          </p:spPr>
          <p:txBody>
            <a:bodyPr/>
            <a:lstStyle/>
            <a:p>
              <a:pPr eaLnBrk="1" fontAlgn="auto" hangingPunct="1">
                <a:spcBef>
                  <a:spcPts val="0"/>
                </a:spcBef>
                <a:spcAft>
                  <a:spcPts val="0"/>
                </a:spcAft>
                <a:defRPr/>
              </a:pPr>
              <a:endParaRPr lang="en-US" sz="1800" u="sng" kern="0"/>
            </a:p>
          </p:txBody>
        </p:sp>
      </p:grpSp>
      <p:sp>
        <p:nvSpPr>
          <p:cNvPr id="60" name="Rectangle 59">
            <a:extLst>
              <a:ext uri="{FF2B5EF4-FFF2-40B4-BE49-F238E27FC236}">
                <a16:creationId xmlns:a16="http://schemas.microsoft.com/office/drawing/2014/main" id="{5D9B1E7E-209A-EFD4-C687-04ECC7A81743}"/>
              </a:ext>
            </a:extLst>
          </p:cNvPr>
          <p:cNvSpPr/>
          <p:nvPr/>
        </p:nvSpPr>
        <p:spPr bwMode="auto">
          <a:xfrm>
            <a:off x="955675" y="2743200"/>
            <a:ext cx="10620375" cy="2159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1950">
              <a:defRPr/>
            </a:pPr>
            <a:r>
              <a:rPr lang="en-US" sz="1400" b="1" dirty="0" err="1">
                <a:solidFill>
                  <a:schemeClr val="tx1"/>
                </a:solidFill>
                <a:latin typeface="Arial Narrow" panose="020B0606020202030204" pitchFamily="34" charset="0"/>
              </a:rPr>
              <a:t>Consegna</a:t>
            </a:r>
            <a:r>
              <a:rPr lang="en-US" sz="1400" b="1" dirty="0">
                <a:solidFill>
                  <a:schemeClr val="tx1"/>
                </a:solidFill>
                <a:latin typeface="Arial Narrow" panose="020B0606020202030204" pitchFamily="34" charset="0"/>
              </a:rPr>
              <a:t> – </a:t>
            </a:r>
            <a:r>
              <a:rPr lang="en-US" sz="1400" b="1" dirty="0" err="1">
                <a:solidFill>
                  <a:schemeClr val="tx1"/>
                </a:solidFill>
                <a:latin typeface="Arial Narrow" panose="020B0606020202030204" pitchFamily="34" charset="0"/>
              </a:rPr>
              <a:t>Ritiro</a:t>
            </a:r>
            <a:r>
              <a:rPr lang="en-US" sz="1400" b="1" dirty="0">
                <a:solidFill>
                  <a:schemeClr val="tx1"/>
                </a:solidFill>
                <a:latin typeface="Arial Narrow" panose="020B0606020202030204" pitchFamily="34" charset="0"/>
              </a:rPr>
              <a:t> </a:t>
            </a:r>
            <a:r>
              <a:rPr lang="en-US" sz="1400" b="1" dirty="0" err="1">
                <a:solidFill>
                  <a:schemeClr val="tx1"/>
                </a:solidFill>
                <a:latin typeface="Arial Narrow" panose="020B0606020202030204" pitchFamily="34" charset="0"/>
              </a:rPr>
              <a:t>capi</a:t>
            </a:r>
            <a:r>
              <a:rPr lang="en-US" sz="1400" b="1" dirty="0">
                <a:solidFill>
                  <a:schemeClr val="tx1"/>
                </a:solidFill>
                <a:latin typeface="Arial Narrow" panose="020B0606020202030204" pitchFamily="34" charset="0"/>
              </a:rPr>
              <a:t> e </a:t>
            </a:r>
            <a:r>
              <a:rPr lang="en-US" sz="1400" b="1" dirty="0" err="1">
                <a:solidFill>
                  <a:schemeClr val="tx1"/>
                </a:solidFill>
                <a:latin typeface="Arial Narrow" panose="020B0606020202030204" pitchFamily="34" charset="0"/>
              </a:rPr>
              <a:t>gestione</a:t>
            </a:r>
            <a:r>
              <a:rPr lang="en-US" sz="1400" b="1" dirty="0">
                <a:solidFill>
                  <a:schemeClr val="tx1"/>
                </a:solidFill>
                <a:latin typeface="Arial Narrow" panose="020B0606020202030204" pitchFamily="34" charset="0"/>
              </a:rPr>
              <a:t> </a:t>
            </a:r>
            <a:r>
              <a:rPr lang="en-US" sz="1400" b="1" dirty="0" err="1">
                <a:solidFill>
                  <a:schemeClr val="tx1"/>
                </a:solidFill>
                <a:latin typeface="Arial Narrow" panose="020B0606020202030204" pitchFamily="34" charset="0"/>
              </a:rPr>
              <a:t>delle</a:t>
            </a:r>
            <a:r>
              <a:rPr lang="en-US" sz="1400" b="1" dirty="0">
                <a:solidFill>
                  <a:schemeClr val="tx1"/>
                </a:solidFill>
                <a:latin typeface="Arial Narrow" panose="020B0606020202030204" pitchFamily="34" charset="0"/>
              </a:rPr>
              <a:t> </a:t>
            </a:r>
            <a:r>
              <a:rPr lang="en-US" sz="1400" b="1" dirty="0" err="1">
                <a:solidFill>
                  <a:schemeClr val="tx1"/>
                </a:solidFill>
                <a:latin typeface="Arial Narrow" panose="020B0606020202030204" pitchFamily="34" charset="0"/>
              </a:rPr>
              <a:t>scorte</a:t>
            </a:r>
            <a:r>
              <a:rPr lang="en-US" sz="1400" b="1" dirty="0">
                <a:solidFill>
                  <a:schemeClr val="tx1"/>
                </a:solidFill>
                <a:latin typeface="Arial Narrow" panose="020B0606020202030204" pitchFamily="34" charset="0"/>
              </a:rPr>
              <a:t> </a:t>
            </a:r>
            <a:r>
              <a:rPr lang="en-US" sz="1400" dirty="0" err="1">
                <a:solidFill>
                  <a:schemeClr val="tx1"/>
                </a:solidFill>
                <a:latin typeface="Arial Narrow" panose="020B0606020202030204" pitchFamily="34" charset="0"/>
              </a:rPr>
              <a:t>nei</a:t>
            </a:r>
            <a:r>
              <a:rPr lang="en-US" sz="1400" dirty="0">
                <a:solidFill>
                  <a:schemeClr val="tx1"/>
                </a:solidFill>
                <a:latin typeface="Arial Narrow" panose="020B0606020202030204" pitchFamily="34" charset="0"/>
              </a:rPr>
              <a:t> </a:t>
            </a:r>
            <a:r>
              <a:rPr lang="en-US" sz="1400" dirty="0" err="1">
                <a:solidFill>
                  <a:schemeClr val="tx1"/>
                </a:solidFill>
                <a:latin typeface="Arial Narrow" panose="020B0606020202030204" pitchFamily="34" charset="0"/>
              </a:rPr>
              <a:t>Centri</a:t>
            </a:r>
            <a:r>
              <a:rPr lang="en-US" sz="1400" dirty="0">
                <a:solidFill>
                  <a:schemeClr val="tx1"/>
                </a:solidFill>
                <a:latin typeface="Arial Narrow" panose="020B0606020202030204" pitchFamily="34" charset="0"/>
              </a:rPr>
              <a:t> di </a:t>
            </a:r>
            <a:r>
              <a:rPr lang="en-US" sz="1400" dirty="0" err="1">
                <a:solidFill>
                  <a:schemeClr val="tx1"/>
                </a:solidFill>
                <a:latin typeface="Arial Narrow" panose="020B0606020202030204" pitchFamily="34" charset="0"/>
              </a:rPr>
              <a:t>utilizzo</a:t>
            </a:r>
            <a:r>
              <a:rPr lang="en-US" sz="1400" dirty="0">
                <a:solidFill>
                  <a:schemeClr val="tx1"/>
                </a:solidFill>
                <a:latin typeface="Arial Narrow" panose="020B0606020202030204" pitchFamily="34" charset="0"/>
              </a:rPr>
              <a:t> (</a:t>
            </a:r>
            <a:r>
              <a:rPr lang="en-US" sz="1400" dirty="0" err="1">
                <a:solidFill>
                  <a:schemeClr val="tx1"/>
                </a:solidFill>
                <a:latin typeface="Arial Narrow" panose="020B0606020202030204" pitchFamily="34" charset="0"/>
              </a:rPr>
              <a:t>Reparti</a:t>
            </a:r>
            <a:r>
              <a:rPr lang="en-US" sz="1400" dirty="0">
                <a:solidFill>
                  <a:schemeClr val="tx1"/>
                </a:solidFill>
                <a:latin typeface="Arial Narrow" panose="020B0606020202030204" pitchFamily="34" charset="0"/>
              </a:rPr>
              <a:t>, </a:t>
            </a:r>
            <a:r>
              <a:rPr lang="en-US" sz="1400" dirty="0" err="1">
                <a:solidFill>
                  <a:schemeClr val="tx1"/>
                </a:solidFill>
                <a:latin typeface="Arial Narrow" panose="020B0606020202030204" pitchFamily="34" charset="0"/>
              </a:rPr>
              <a:t>nei</a:t>
            </a:r>
            <a:r>
              <a:rPr lang="en-US" sz="1400" dirty="0">
                <a:solidFill>
                  <a:schemeClr val="tx1"/>
                </a:solidFill>
                <a:latin typeface="Arial Narrow" panose="020B0606020202030204" pitchFamily="34" charset="0"/>
              </a:rPr>
              <a:t> </a:t>
            </a:r>
            <a:r>
              <a:rPr lang="en-US" sz="1400" dirty="0" err="1">
                <a:solidFill>
                  <a:schemeClr val="tx1"/>
                </a:solidFill>
                <a:latin typeface="Arial Narrow" panose="020B0606020202030204" pitchFamily="34" charset="0"/>
              </a:rPr>
              <a:t>Presidi</a:t>
            </a:r>
            <a:r>
              <a:rPr lang="en-US" sz="1400" dirty="0">
                <a:solidFill>
                  <a:schemeClr val="tx1"/>
                </a:solidFill>
                <a:latin typeface="Arial Narrow" panose="020B0606020202030204" pitchFamily="34" charset="0"/>
              </a:rPr>
              <a:t> e </a:t>
            </a:r>
            <a:r>
              <a:rPr lang="en-US" sz="1400" dirty="0" err="1">
                <a:solidFill>
                  <a:schemeClr val="tx1"/>
                </a:solidFill>
                <a:latin typeface="Arial Narrow" panose="020B0606020202030204" pitchFamily="34" charset="0"/>
              </a:rPr>
              <a:t>nelle</a:t>
            </a:r>
            <a:r>
              <a:rPr lang="en-US" sz="1400" dirty="0">
                <a:solidFill>
                  <a:schemeClr val="tx1"/>
                </a:solidFill>
                <a:latin typeface="Arial Narrow" panose="020B0606020202030204" pitchFamily="34" charset="0"/>
              </a:rPr>
              <a:t> </a:t>
            </a:r>
            <a:r>
              <a:rPr lang="en-US" sz="1400" dirty="0" err="1">
                <a:solidFill>
                  <a:schemeClr val="tx1"/>
                </a:solidFill>
                <a:latin typeface="Arial Narrow" panose="020B0606020202030204" pitchFamily="34" charset="0"/>
              </a:rPr>
              <a:t>Unità</a:t>
            </a:r>
            <a:r>
              <a:rPr lang="en-US" sz="1400" dirty="0">
                <a:solidFill>
                  <a:schemeClr val="tx1"/>
                </a:solidFill>
                <a:latin typeface="Arial Narrow" panose="020B0606020202030204" pitchFamily="34" charset="0"/>
              </a:rPr>
              <a:t> operative)</a:t>
            </a:r>
          </a:p>
        </p:txBody>
      </p:sp>
      <p:grpSp>
        <p:nvGrpSpPr>
          <p:cNvPr id="17422" name="Group 17">
            <a:extLst>
              <a:ext uri="{FF2B5EF4-FFF2-40B4-BE49-F238E27FC236}">
                <a16:creationId xmlns:a16="http://schemas.microsoft.com/office/drawing/2014/main" id="{D67A669A-9CAB-672E-DC91-39F4B805DC85}"/>
              </a:ext>
            </a:extLst>
          </p:cNvPr>
          <p:cNvGrpSpPr>
            <a:grpSpLocks/>
          </p:cNvGrpSpPr>
          <p:nvPr/>
        </p:nvGrpSpPr>
        <p:grpSpPr bwMode="auto">
          <a:xfrm>
            <a:off x="727075" y="2687638"/>
            <a:ext cx="360363" cy="360362"/>
            <a:chOff x="796551" y="2953517"/>
            <a:chExt cx="432000" cy="432000"/>
          </a:xfrm>
        </p:grpSpPr>
        <p:sp>
          <p:nvSpPr>
            <p:cNvPr id="127" name="Oval 126">
              <a:extLst>
                <a:ext uri="{FF2B5EF4-FFF2-40B4-BE49-F238E27FC236}">
                  <a16:creationId xmlns:a16="http://schemas.microsoft.com/office/drawing/2014/main" id="{596F17C3-CFAF-5854-9010-17A47C76ADD5}"/>
                </a:ext>
              </a:extLst>
            </p:cNvPr>
            <p:cNvSpPr/>
            <p:nvPr/>
          </p:nvSpPr>
          <p:spPr>
            <a:xfrm>
              <a:off x="796551" y="2953517"/>
              <a:ext cx="432000" cy="4320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sz="1400" dirty="0">
                <a:solidFill>
                  <a:schemeClr val="tx1"/>
                </a:solidFill>
              </a:endParaRPr>
            </a:p>
          </p:txBody>
        </p:sp>
        <p:sp>
          <p:nvSpPr>
            <p:cNvPr id="140" name="Freeform 129">
              <a:extLst>
                <a:ext uri="{FF2B5EF4-FFF2-40B4-BE49-F238E27FC236}">
                  <a16:creationId xmlns:a16="http://schemas.microsoft.com/office/drawing/2014/main" id="{C9C9B5A9-6F9D-7C97-1106-CE028C29563A}"/>
                </a:ext>
              </a:extLst>
            </p:cNvPr>
            <p:cNvSpPr>
              <a:spLocks noEditPoints="1"/>
            </p:cNvSpPr>
            <p:nvPr/>
          </p:nvSpPr>
          <p:spPr bwMode="auto">
            <a:xfrm>
              <a:off x="836516" y="3006803"/>
              <a:ext cx="359682" cy="287365"/>
            </a:xfrm>
            <a:custGeom>
              <a:avLst/>
              <a:gdLst>
                <a:gd name="T0" fmla="*/ 283729 w 121"/>
                <a:gd name="T1" fmla="*/ 201358 h 93"/>
                <a:gd name="T2" fmla="*/ 462204 w 121"/>
                <a:gd name="T3" fmla="*/ 205934 h 93"/>
                <a:gd name="T4" fmla="*/ 407289 w 121"/>
                <a:gd name="T5" fmla="*/ 237968 h 93"/>
                <a:gd name="T6" fmla="*/ 219661 w 121"/>
                <a:gd name="T7" fmla="*/ 86950 h 93"/>
                <a:gd name="T8" fmla="*/ 398136 w 121"/>
                <a:gd name="T9" fmla="*/ 96103 h 93"/>
                <a:gd name="T10" fmla="*/ 347797 w 121"/>
                <a:gd name="T11" fmla="*/ 123560 h 93"/>
                <a:gd name="T12" fmla="*/ 434747 w 121"/>
                <a:gd name="T13" fmla="*/ 77797 h 93"/>
                <a:gd name="T14" fmla="*/ 356950 w 121"/>
                <a:gd name="T15" fmla="*/ 22882 h 93"/>
                <a:gd name="T16" fmla="*/ 320340 w 121"/>
                <a:gd name="T17" fmla="*/ 36610 h 93"/>
                <a:gd name="T18" fmla="*/ 439323 w 121"/>
                <a:gd name="T19" fmla="*/ 114408 h 93"/>
                <a:gd name="T20" fmla="*/ 475933 w 121"/>
                <a:gd name="T21" fmla="*/ 77797 h 93"/>
                <a:gd name="T22" fmla="*/ 439323 w 121"/>
                <a:gd name="T23" fmla="*/ 100679 h 93"/>
                <a:gd name="T24" fmla="*/ 164746 w 121"/>
                <a:gd name="T25" fmla="*/ 100679 h 93"/>
                <a:gd name="T26" fmla="*/ 0 w 121"/>
                <a:gd name="T27" fmla="*/ 370681 h 93"/>
                <a:gd name="T28" fmla="*/ 251695 w 121"/>
                <a:gd name="T29" fmla="*/ 356952 h 93"/>
                <a:gd name="T30" fmla="*/ 407289 w 121"/>
                <a:gd name="T31" fmla="*/ 425597 h 93"/>
                <a:gd name="T32" fmla="*/ 553730 w 121"/>
                <a:gd name="T33" fmla="*/ 151018 h 93"/>
                <a:gd name="T34" fmla="*/ 498815 w 121"/>
                <a:gd name="T35" fmla="*/ 45763 h 93"/>
                <a:gd name="T36" fmla="*/ 192204 w 121"/>
                <a:gd name="T37" fmla="*/ 77797 h 93"/>
                <a:gd name="T38" fmla="*/ 192204 w 121"/>
                <a:gd name="T39" fmla="*/ 109831 h 93"/>
                <a:gd name="T40" fmla="*/ 32034 w 121"/>
                <a:gd name="T41" fmla="*/ 192205 h 93"/>
                <a:gd name="T42" fmla="*/ 205933 w 121"/>
                <a:gd name="T43" fmla="*/ 201358 h 93"/>
                <a:gd name="T44" fmla="*/ 151017 w 121"/>
                <a:gd name="T45" fmla="*/ 237968 h 93"/>
                <a:gd name="T46" fmla="*/ 123560 w 121"/>
                <a:gd name="T47" fmla="*/ 141866 h 93"/>
                <a:gd name="T48" fmla="*/ 279153 w 121"/>
                <a:gd name="T49" fmla="*/ 160171 h 93"/>
                <a:gd name="T50" fmla="*/ 123560 w 121"/>
                <a:gd name="T51" fmla="*/ 141866 h 93"/>
                <a:gd name="T52" fmla="*/ 251695 w 121"/>
                <a:gd name="T53" fmla="*/ 201358 h 93"/>
                <a:gd name="T54" fmla="*/ 251695 w 121"/>
                <a:gd name="T55" fmla="*/ 334071 h 93"/>
                <a:gd name="T56" fmla="*/ 173899 w 121"/>
                <a:gd name="T57" fmla="*/ 242545 h 93"/>
                <a:gd name="T58" fmla="*/ 205933 w 121"/>
                <a:gd name="T59" fmla="*/ 242545 h 93"/>
                <a:gd name="T60" fmla="*/ 251695 w 121"/>
                <a:gd name="T61" fmla="*/ 201358 h 93"/>
                <a:gd name="T62" fmla="*/ 375255 w 121"/>
                <a:gd name="T63" fmla="*/ 151018 h 93"/>
                <a:gd name="T64" fmla="*/ 535425 w 121"/>
                <a:gd name="T65" fmla="*/ 164747 h 93"/>
                <a:gd name="T66" fmla="*/ 375255 w 121"/>
                <a:gd name="T67" fmla="*/ 151018 h 93"/>
                <a:gd name="T68" fmla="*/ 498815 w 121"/>
                <a:gd name="T69" fmla="*/ 205934 h 93"/>
                <a:gd name="T70" fmla="*/ 462204 w 121"/>
                <a:gd name="T71" fmla="*/ 251697 h 93"/>
                <a:gd name="T72" fmla="*/ 425594 w 121"/>
                <a:gd name="T73" fmla="*/ 251697 h 93"/>
                <a:gd name="T74" fmla="*/ 540001 w 121"/>
                <a:gd name="T75" fmla="*/ 315766 h 93"/>
                <a:gd name="T76" fmla="*/ 498815 w 121"/>
                <a:gd name="T77" fmla="*/ 205934 h 93"/>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121" h="93">
                  <a:moveTo>
                    <a:pt x="89" y="52"/>
                  </a:moveTo>
                  <a:lnTo>
                    <a:pt x="62" y="44"/>
                  </a:lnTo>
                  <a:lnTo>
                    <a:pt x="75" y="38"/>
                  </a:lnTo>
                  <a:lnTo>
                    <a:pt x="101" y="45"/>
                  </a:lnTo>
                  <a:lnTo>
                    <a:pt x="89" y="52"/>
                  </a:lnTo>
                  <a:close/>
                  <a:moveTo>
                    <a:pt x="76" y="27"/>
                  </a:moveTo>
                  <a:lnTo>
                    <a:pt x="48" y="19"/>
                  </a:lnTo>
                  <a:lnTo>
                    <a:pt x="61" y="13"/>
                  </a:lnTo>
                  <a:lnTo>
                    <a:pt x="87" y="21"/>
                  </a:lnTo>
                  <a:lnTo>
                    <a:pt x="76" y="27"/>
                  </a:lnTo>
                  <a:close/>
                  <a:moveTo>
                    <a:pt x="70" y="8"/>
                  </a:moveTo>
                  <a:lnTo>
                    <a:pt x="95" y="17"/>
                  </a:lnTo>
                  <a:lnTo>
                    <a:pt x="104" y="13"/>
                  </a:lnTo>
                  <a:lnTo>
                    <a:pt x="78" y="5"/>
                  </a:lnTo>
                  <a:lnTo>
                    <a:pt x="70" y="8"/>
                  </a:lnTo>
                  <a:close/>
                  <a:moveTo>
                    <a:pt x="96" y="22"/>
                  </a:moveTo>
                  <a:lnTo>
                    <a:pt x="96" y="25"/>
                  </a:lnTo>
                  <a:lnTo>
                    <a:pt x="104" y="28"/>
                  </a:lnTo>
                  <a:lnTo>
                    <a:pt x="104" y="17"/>
                  </a:lnTo>
                  <a:lnTo>
                    <a:pt x="96" y="22"/>
                  </a:lnTo>
                  <a:close/>
                  <a:moveTo>
                    <a:pt x="42" y="24"/>
                  </a:moveTo>
                  <a:lnTo>
                    <a:pt x="36" y="22"/>
                  </a:lnTo>
                  <a:lnTo>
                    <a:pt x="0" y="39"/>
                  </a:lnTo>
                  <a:lnTo>
                    <a:pt x="0" y="81"/>
                  </a:lnTo>
                  <a:lnTo>
                    <a:pt x="33" y="92"/>
                  </a:lnTo>
                  <a:lnTo>
                    <a:pt x="55" y="78"/>
                  </a:lnTo>
                  <a:lnTo>
                    <a:pt x="55" y="83"/>
                  </a:lnTo>
                  <a:lnTo>
                    <a:pt x="89" y="93"/>
                  </a:lnTo>
                  <a:lnTo>
                    <a:pt x="121" y="72"/>
                  </a:lnTo>
                  <a:lnTo>
                    <a:pt x="121" y="33"/>
                  </a:lnTo>
                  <a:lnTo>
                    <a:pt x="109" y="30"/>
                  </a:lnTo>
                  <a:lnTo>
                    <a:pt x="109" y="10"/>
                  </a:lnTo>
                  <a:lnTo>
                    <a:pt x="76" y="0"/>
                  </a:lnTo>
                  <a:lnTo>
                    <a:pt x="42" y="17"/>
                  </a:lnTo>
                  <a:lnTo>
                    <a:pt x="42" y="24"/>
                  </a:lnTo>
                  <a:close/>
                  <a:moveTo>
                    <a:pt x="33" y="52"/>
                  </a:moveTo>
                  <a:lnTo>
                    <a:pt x="7" y="42"/>
                  </a:lnTo>
                  <a:lnTo>
                    <a:pt x="19" y="36"/>
                  </a:lnTo>
                  <a:lnTo>
                    <a:pt x="45" y="44"/>
                  </a:lnTo>
                  <a:lnTo>
                    <a:pt x="34" y="50"/>
                  </a:lnTo>
                  <a:lnTo>
                    <a:pt x="33" y="52"/>
                  </a:lnTo>
                  <a:close/>
                  <a:moveTo>
                    <a:pt x="27" y="31"/>
                  </a:moveTo>
                  <a:lnTo>
                    <a:pt x="51" y="39"/>
                  </a:lnTo>
                  <a:lnTo>
                    <a:pt x="61" y="35"/>
                  </a:lnTo>
                  <a:lnTo>
                    <a:pt x="36" y="27"/>
                  </a:lnTo>
                  <a:lnTo>
                    <a:pt x="27" y="31"/>
                  </a:lnTo>
                  <a:close/>
                  <a:moveTo>
                    <a:pt x="55" y="44"/>
                  </a:moveTo>
                  <a:lnTo>
                    <a:pt x="55" y="44"/>
                  </a:lnTo>
                  <a:lnTo>
                    <a:pt x="55" y="73"/>
                  </a:lnTo>
                  <a:lnTo>
                    <a:pt x="38" y="84"/>
                  </a:lnTo>
                  <a:lnTo>
                    <a:pt x="38" y="53"/>
                  </a:lnTo>
                  <a:lnTo>
                    <a:pt x="45" y="48"/>
                  </a:lnTo>
                  <a:lnTo>
                    <a:pt x="45" y="53"/>
                  </a:lnTo>
                  <a:lnTo>
                    <a:pt x="55" y="48"/>
                  </a:lnTo>
                  <a:lnTo>
                    <a:pt x="55" y="44"/>
                  </a:lnTo>
                  <a:close/>
                  <a:moveTo>
                    <a:pt x="82" y="33"/>
                  </a:moveTo>
                  <a:lnTo>
                    <a:pt x="109" y="41"/>
                  </a:lnTo>
                  <a:lnTo>
                    <a:pt x="117" y="36"/>
                  </a:lnTo>
                  <a:lnTo>
                    <a:pt x="90" y="28"/>
                  </a:lnTo>
                  <a:lnTo>
                    <a:pt x="82" y="33"/>
                  </a:lnTo>
                  <a:close/>
                  <a:moveTo>
                    <a:pt x="109" y="45"/>
                  </a:moveTo>
                  <a:lnTo>
                    <a:pt x="109" y="50"/>
                  </a:lnTo>
                  <a:lnTo>
                    <a:pt x="101" y="55"/>
                  </a:lnTo>
                  <a:lnTo>
                    <a:pt x="101" y="50"/>
                  </a:lnTo>
                  <a:lnTo>
                    <a:pt x="93" y="55"/>
                  </a:lnTo>
                  <a:lnTo>
                    <a:pt x="93" y="86"/>
                  </a:lnTo>
                  <a:lnTo>
                    <a:pt x="118" y="69"/>
                  </a:lnTo>
                  <a:lnTo>
                    <a:pt x="118" y="41"/>
                  </a:lnTo>
                  <a:lnTo>
                    <a:pt x="109" y="45"/>
                  </a:lnTo>
                  <a:close/>
                </a:path>
              </a:pathLst>
            </a:custGeom>
            <a:solidFill>
              <a:schemeClr val="bg1"/>
            </a:solidFill>
            <a:ln>
              <a:noFill/>
            </a:ln>
          </p:spPr>
          <p:txBody>
            <a:bodyPr/>
            <a:lstStyle/>
            <a:p>
              <a:pPr eaLnBrk="1" fontAlgn="auto" hangingPunct="1">
                <a:spcBef>
                  <a:spcPts val="0"/>
                </a:spcBef>
                <a:spcAft>
                  <a:spcPts val="0"/>
                </a:spcAft>
                <a:defRPr/>
              </a:pPr>
              <a:endParaRPr lang="en-US" sz="1800" kern="0"/>
            </a:p>
          </p:txBody>
        </p:sp>
      </p:grpSp>
      <p:sp>
        <p:nvSpPr>
          <p:cNvPr id="59" name="Rectangle 58">
            <a:extLst>
              <a:ext uri="{FF2B5EF4-FFF2-40B4-BE49-F238E27FC236}">
                <a16:creationId xmlns:a16="http://schemas.microsoft.com/office/drawing/2014/main" id="{7D984780-5C7B-2FED-4DF9-1175B9D4D400}"/>
              </a:ext>
            </a:extLst>
          </p:cNvPr>
          <p:cNvSpPr/>
          <p:nvPr/>
        </p:nvSpPr>
        <p:spPr bwMode="auto">
          <a:xfrm>
            <a:off x="955675" y="4254500"/>
            <a:ext cx="10620375" cy="2159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1950">
              <a:defRPr/>
            </a:pPr>
            <a:r>
              <a:rPr lang="it-IT" sz="1400" b="1" dirty="0">
                <a:solidFill>
                  <a:schemeClr val="tx1"/>
                </a:solidFill>
                <a:latin typeface="Arial Narrow" panose="020B0606020202030204" pitchFamily="34" charset="0"/>
              </a:rPr>
              <a:t>Fornitura di attrezzature </a:t>
            </a:r>
            <a:r>
              <a:rPr lang="it-IT" sz="1400" dirty="0">
                <a:solidFill>
                  <a:schemeClr val="tx1"/>
                </a:solidFill>
                <a:latin typeface="Arial Narrow" panose="020B0606020202030204" pitchFamily="34" charset="0"/>
              </a:rPr>
              <a:t>per lo stoccaggio e/o la movimentazione interna di capi: quali carrelli porta sacco, vagonetti, carrello armadio</a:t>
            </a:r>
          </a:p>
        </p:txBody>
      </p:sp>
      <p:sp>
        <p:nvSpPr>
          <p:cNvPr id="57" name="Rectangle 56">
            <a:extLst>
              <a:ext uri="{FF2B5EF4-FFF2-40B4-BE49-F238E27FC236}">
                <a16:creationId xmlns:a16="http://schemas.microsoft.com/office/drawing/2014/main" id="{7F8BE5DC-DBF8-9C72-9B0A-D30C33D45ABA}"/>
              </a:ext>
            </a:extLst>
          </p:cNvPr>
          <p:cNvSpPr/>
          <p:nvPr/>
        </p:nvSpPr>
        <p:spPr bwMode="auto">
          <a:xfrm>
            <a:off x="955675" y="4632325"/>
            <a:ext cx="10620375" cy="2159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1950">
              <a:defRPr/>
            </a:pPr>
            <a:r>
              <a:rPr lang="it-IT" sz="1400" b="1" dirty="0">
                <a:solidFill>
                  <a:schemeClr val="tx1"/>
                </a:solidFill>
                <a:latin typeface="Arial Narrow" panose="020B0606020202030204" pitchFamily="34" charset="0"/>
              </a:rPr>
              <a:t>Fornitura di sistemi automatici di distribuzione </a:t>
            </a:r>
            <a:r>
              <a:rPr lang="it-IT" sz="1400" dirty="0">
                <a:solidFill>
                  <a:schemeClr val="tx1"/>
                </a:solidFill>
                <a:latin typeface="Arial Narrow" panose="020B0606020202030204" pitchFamily="34" charset="0"/>
              </a:rPr>
              <a:t>delle divise e raccoglitori automatici dello sporco e loro relativa manutenzione</a:t>
            </a:r>
          </a:p>
        </p:txBody>
      </p:sp>
      <p:grpSp>
        <p:nvGrpSpPr>
          <p:cNvPr id="17425" name="Group 2">
            <a:extLst>
              <a:ext uri="{FF2B5EF4-FFF2-40B4-BE49-F238E27FC236}">
                <a16:creationId xmlns:a16="http://schemas.microsoft.com/office/drawing/2014/main" id="{1542090F-E1F6-5B54-5A69-CDD8F3BADCE5}"/>
              </a:ext>
            </a:extLst>
          </p:cNvPr>
          <p:cNvGrpSpPr>
            <a:grpSpLocks/>
          </p:cNvGrpSpPr>
          <p:nvPr/>
        </p:nvGrpSpPr>
        <p:grpSpPr bwMode="auto">
          <a:xfrm>
            <a:off x="727075" y="2311400"/>
            <a:ext cx="360363" cy="358775"/>
            <a:chOff x="768348" y="2034941"/>
            <a:chExt cx="431800" cy="433387"/>
          </a:xfrm>
        </p:grpSpPr>
        <p:sp>
          <p:nvSpPr>
            <p:cNvPr id="68" name="Oval 67">
              <a:extLst>
                <a:ext uri="{FF2B5EF4-FFF2-40B4-BE49-F238E27FC236}">
                  <a16:creationId xmlns:a16="http://schemas.microsoft.com/office/drawing/2014/main" id="{3F5B7609-3433-8B90-F2AF-24D1DE7CD578}"/>
                </a:ext>
              </a:extLst>
            </p:cNvPr>
            <p:cNvSpPr/>
            <p:nvPr/>
          </p:nvSpPr>
          <p:spPr bwMode="auto">
            <a:xfrm>
              <a:off x="768348" y="2034941"/>
              <a:ext cx="431800" cy="433387"/>
            </a:xfrm>
            <a:prstGeom prst="ellipse">
              <a:avLst/>
            </a:prstGeom>
            <a:solidFill>
              <a:srgbClr val="0066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sz="1400" dirty="0">
                <a:solidFill>
                  <a:schemeClr val="tx1"/>
                </a:solidFill>
              </a:endParaRPr>
            </a:p>
          </p:txBody>
        </p:sp>
        <p:sp>
          <p:nvSpPr>
            <p:cNvPr id="72" name="Freeform 56">
              <a:extLst>
                <a:ext uri="{FF2B5EF4-FFF2-40B4-BE49-F238E27FC236}">
                  <a16:creationId xmlns:a16="http://schemas.microsoft.com/office/drawing/2014/main" id="{9C9DB23A-DDF6-17A5-7520-3B7281CF69F2}"/>
                </a:ext>
              </a:extLst>
            </p:cNvPr>
            <p:cNvSpPr>
              <a:spLocks noEditPoints="1"/>
            </p:cNvSpPr>
            <p:nvPr/>
          </p:nvSpPr>
          <p:spPr bwMode="auto">
            <a:xfrm>
              <a:off x="794979" y="2153835"/>
              <a:ext cx="389952" cy="209024"/>
            </a:xfrm>
            <a:custGeom>
              <a:avLst/>
              <a:gdLst>
                <a:gd name="T0" fmla="*/ 97349 w 268"/>
                <a:gd name="T1" fmla="*/ 205930 h 144"/>
                <a:gd name="T2" fmla="*/ 142279 w 268"/>
                <a:gd name="T3" fmla="*/ 179721 h 144"/>
                <a:gd name="T4" fmla="*/ 172232 w 268"/>
                <a:gd name="T5" fmla="*/ 190953 h 144"/>
                <a:gd name="T6" fmla="*/ 187209 w 268"/>
                <a:gd name="T7" fmla="*/ 224651 h 144"/>
                <a:gd name="T8" fmla="*/ 157256 w 268"/>
                <a:gd name="T9" fmla="*/ 265837 h 144"/>
                <a:gd name="T10" fmla="*/ 123558 w 268"/>
                <a:gd name="T11" fmla="*/ 265837 h 144"/>
                <a:gd name="T12" fmla="*/ 93604 w 268"/>
                <a:gd name="T13" fmla="*/ 224651 h 144"/>
                <a:gd name="T14" fmla="*/ 370674 w 268"/>
                <a:gd name="T15" fmla="*/ 224651 h 144"/>
                <a:gd name="T16" fmla="*/ 400627 w 268"/>
                <a:gd name="T17" fmla="*/ 183465 h 144"/>
                <a:gd name="T18" fmla="*/ 434325 w 268"/>
                <a:gd name="T19" fmla="*/ 183465 h 144"/>
                <a:gd name="T20" fmla="*/ 464278 w 268"/>
                <a:gd name="T21" fmla="*/ 224651 h 144"/>
                <a:gd name="T22" fmla="*/ 449301 w 268"/>
                <a:gd name="T23" fmla="*/ 258348 h 144"/>
                <a:gd name="T24" fmla="*/ 415604 w 268"/>
                <a:gd name="T25" fmla="*/ 269581 h 144"/>
                <a:gd name="T26" fmla="*/ 374418 w 268"/>
                <a:gd name="T27" fmla="*/ 243372 h 144"/>
                <a:gd name="T28" fmla="*/ 490487 w 268"/>
                <a:gd name="T29" fmla="*/ 112325 h 144"/>
                <a:gd name="T30" fmla="*/ 471767 w 268"/>
                <a:gd name="T31" fmla="*/ 97349 h 144"/>
                <a:gd name="T32" fmla="*/ 445557 w 268"/>
                <a:gd name="T33" fmla="*/ 11233 h 144"/>
                <a:gd name="T34" fmla="*/ 22465 w 268"/>
                <a:gd name="T35" fmla="*/ 0 h 144"/>
                <a:gd name="T36" fmla="*/ 7488 w 268"/>
                <a:gd name="T37" fmla="*/ 11233 h 144"/>
                <a:gd name="T38" fmla="*/ 0 w 268"/>
                <a:gd name="T39" fmla="*/ 224651 h 144"/>
                <a:gd name="T40" fmla="*/ 74884 w 268"/>
                <a:gd name="T41" fmla="*/ 224651 h 144"/>
                <a:gd name="T42" fmla="*/ 82372 w 268"/>
                <a:gd name="T43" fmla="*/ 213418 h 144"/>
                <a:gd name="T44" fmla="*/ 119814 w 268"/>
                <a:gd name="T45" fmla="*/ 168488 h 144"/>
                <a:gd name="T46" fmla="*/ 161000 w 268"/>
                <a:gd name="T47" fmla="*/ 168488 h 144"/>
                <a:gd name="T48" fmla="*/ 198441 w 268"/>
                <a:gd name="T49" fmla="*/ 213418 h 144"/>
                <a:gd name="T50" fmla="*/ 213418 w 268"/>
                <a:gd name="T51" fmla="*/ 224651 h 144"/>
                <a:gd name="T52" fmla="*/ 355697 w 268"/>
                <a:gd name="T53" fmla="*/ 220907 h 144"/>
                <a:gd name="T54" fmla="*/ 363185 w 268"/>
                <a:gd name="T55" fmla="*/ 194697 h 144"/>
                <a:gd name="T56" fmla="*/ 415604 w 268"/>
                <a:gd name="T57" fmla="*/ 164744 h 144"/>
                <a:gd name="T58" fmla="*/ 456790 w 268"/>
                <a:gd name="T59" fmla="*/ 179721 h 144"/>
                <a:gd name="T60" fmla="*/ 475511 w 268"/>
                <a:gd name="T61" fmla="*/ 213418 h 144"/>
                <a:gd name="T62" fmla="*/ 490487 w 268"/>
                <a:gd name="T63" fmla="*/ 224651 h 144"/>
                <a:gd name="T64" fmla="*/ 501720 w 268"/>
                <a:gd name="T65" fmla="*/ 127302 h 144"/>
                <a:gd name="T66" fmla="*/ 490487 w 268"/>
                <a:gd name="T67" fmla="*/ 112325 h 144"/>
                <a:gd name="T68" fmla="*/ 381906 w 268"/>
                <a:gd name="T69" fmla="*/ 142279 h 144"/>
                <a:gd name="T70" fmla="*/ 374418 w 268"/>
                <a:gd name="T71" fmla="*/ 153511 h 144"/>
                <a:gd name="T72" fmla="*/ 344464 w 268"/>
                <a:gd name="T73" fmla="*/ 187209 h 144"/>
                <a:gd name="T74" fmla="*/ 336976 w 268"/>
                <a:gd name="T75" fmla="*/ 205930 h 144"/>
                <a:gd name="T76" fmla="*/ 318255 w 268"/>
                <a:gd name="T77" fmla="*/ 209674 h 144"/>
                <a:gd name="T78" fmla="*/ 303279 w 268"/>
                <a:gd name="T79" fmla="*/ 194697 h 144"/>
                <a:gd name="T80" fmla="*/ 310767 w 268"/>
                <a:gd name="T81" fmla="*/ 29953 h 144"/>
                <a:gd name="T82" fmla="*/ 370674 w 268"/>
                <a:gd name="T83" fmla="*/ 26209 h 144"/>
                <a:gd name="T84" fmla="*/ 381906 w 268"/>
                <a:gd name="T85" fmla="*/ 41186 h 144"/>
                <a:gd name="T86" fmla="*/ 434325 w 268"/>
                <a:gd name="T87" fmla="*/ 93605 h 144"/>
                <a:gd name="T88" fmla="*/ 404371 w 268"/>
                <a:gd name="T89" fmla="*/ 89860 h 144"/>
                <a:gd name="T90" fmla="*/ 396883 w 268"/>
                <a:gd name="T91" fmla="*/ 41186 h 144"/>
                <a:gd name="T92" fmla="*/ 415604 w 268"/>
                <a:gd name="T93" fmla="*/ 26209 h 144"/>
                <a:gd name="T94" fmla="*/ 434325 w 268"/>
                <a:gd name="T95" fmla="*/ 41186 h 144"/>
                <a:gd name="T96" fmla="*/ 445557 w 268"/>
                <a:gd name="T97" fmla="*/ 86116 h 144"/>
                <a:gd name="T98" fmla="*/ 434325 w 268"/>
                <a:gd name="T99" fmla="*/ 93605 h 14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268" h="144">
                  <a:moveTo>
                    <a:pt x="50" y="120"/>
                  </a:moveTo>
                  <a:lnTo>
                    <a:pt x="50" y="120"/>
                  </a:lnTo>
                  <a:lnTo>
                    <a:pt x="52" y="110"/>
                  </a:lnTo>
                  <a:lnTo>
                    <a:pt x="58" y="102"/>
                  </a:lnTo>
                  <a:lnTo>
                    <a:pt x="66" y="98"/>
                  </a:lnTo>
                  <a:lnTo>
                    <a:pt x="76" y="96"/>
                  </a:lnTo>
                  <a:lnTo>
                    <a:pt x="84" y="98"/>
                  </a:lnTo>
                  <a:lnTo>
                    <a:pt x="92" y="102"/>
                  </a:lnTo>
                  <a:lnTo>
                    <a:pt x="98" y="110"/>
                  </a:lnTo>
                  <a:lnTo>
                    <a:pt x="100" y="120"/>
                  </a:lnTo>
                  <a:lnTo>
                    <a:pt x="98" y="130"/>
                  </a:lnTo>
                  <a:lnTo>
                    <a:pt x="92" y="138"/>
                  </a:lnTo>
                  <a:lnTo>
                    <a:pt x="84" y="142"/>
                  </a:lnTo>
                  <a:lnTo>
                    <a:pt x="76" y="144"/>
                  </a:lnTo>
                  <a:lnTo>
                    <a:pt x="66" y="142"/>
                  </a:lnTo>
                  <a:lnTo>
                    <a:pt x="58" y="138"/>
                  </a:lnTo>
                  <a:lnTo>
                    <a:pt x="52" y="130"/>
                  </a:lnTo>
                  <a:lnTo>
                    <a:pt x="50" y="120"/>
                  </a:lnTo>
                  <a:close/>
                  <a:moveTo>
                    <a:pt x="198" y="120"/>
                  </a:moveTo>
                  <a:lnTo>
                    <a:pt x="198" y="120"/>
                  </a:lnTo>
                  <a:lnTo>
                    <a:pt x="200" y="110"/>
                  </a:lnTo>
                  <a:lnTo>
                    <a:pt x="206" y="102"/>
                  </a:lnTo>
                  <a:lnTo>
                    <a:pt x="214" y="98"/>
                  </a:lnTo>
                  <a:lnTo>
                    <a:pt x="222" y="96"/>
                  </a:lnTo>
                  <a:lnTo>
                    <a:pt x="232" y="98"/>
                  </a:lnTo>
                  <a:lnTo>
                    <a:pt x="240" y="102"/>
                  </a:lnTo>
                  <a:lnTo>
                    <a:pt x="246" y="110"/>
                  </a:lnTo>
                  <a:lnTo>
                    <a:pt x="248" y="120"/>
                  </a:lnTo>
                  <a:lnTo>
                    <a:pt x="246" y="130"/>
                  </a:lnTo>
                  <a:lnTo>
                    <a:pt x="240" y="138"/>
                  </a:lnTo>
                  <a:lnTo>
                    <a:pt x="232" y="142"/>
                  </a:lnTo>
                  <a:lnTo>
                    <a:pt x="222" y="144"/>
                  </a:lnTo>
                  <a:lnTo>
                    <a:pt x="214" y="142"/>
                  </a:lnTo>
                  <a:lnTo>
                    <a:pt x="206" y="138"/>
                  </a:lnTo>
                  <a:lnTo>
                    <a:pt x="200" y="130"/>
                  </a:lnTo>
                  <a:lnTo>
                    <a:pt x="198" y="120"/>
                  </a:lnTo>
                  <a:close/>
                  <a:moveTo>
                    <a:pt x="262" y="60"/>
                  </a:moveTo>
                  <a:lnTo>
                    <a:pt x="258" y="56"/>
                  </a:lnTo>
                  <a:lnTo>
                    <a:pt x="252" y="52"/>
                  </a:lnTo>
                  <a:lnTo>
                    <a:pt x="250" y="46"/>
                  </a:lnTo>
                  <a:lnTo>
                    <a:pt x="238" y="6"/>
                  </a:lnTo>
                  <a:lnTo>
                    <a:pt x="234" y="2"/>
                  </a:lnTo>
                  <a:lnTo>
                    <a:pt x="230" y="0"/>
                  </a:lnTo>
                  <a:lnTo>
                    <a:pt x="12" y="0"/>
                  </a:lnTo>
                  <a:lnTo>
                    <a:pt x="6" y="2"/>
                  </a:lnTo>
                  <a:lnTo>
                    <a:pt x="4" y="6"/>
                  </a:lnTo>
                  <a:lnTo>
                    <a:pt x="4" y="108"/>
                  </a:lnTo>
                  <a:lnTo>
                    <a:pt x="0" y="108"/>
                  </a:lnTo>
                  <a:lnTo>
                    <a:pt x="0" y="120"/>
                  </a:lnTo>
                  <a:lnTo>
                    <a:pt x="36" y="120"/>
                  </a:lnTo>
                  <a:lnTo>
                    <a:pt x="40" y="120"/>
                  </a:lnTo>
                  <a:lnTo>
                    <a:pt x="42" y="118"/>
                  </a:lnTo>
                  <a:lnTo>
                    <a:pt x="44" y="114"/>
                  </a:lnTo>
                  <a:lnTo>
                    <a:pt x="48" y="104"/>
                  </a:lnTo>
                  <a:lnTo>
                    <a:pt x="54" y="94"/>
                  </a:lnTo>
                  <a:lnTo>
                    <a:pt x="64" y="90"/>
                  </a:lnTo>
                  <a:lnTo>
                    <a:pt x="76" y="88"/>
                  </a:lnTo>
                  <a:lnTo>
                    <a:pt x="86" y="90"/>
                  </a:lnTo>
                  <a:lnTo>
                    <a:pt x="96" y="94"/>
                  </a:lnTo>
                  <a:lnTo>
                    <a:pt x="102" y="104"/>
                  </a:lnTo>
                  <a:lnTo>
                    <a:pt x="106" y="114"/>
                  </a:lnTo>
                  <a:lnTo>
                    <a:pt x="108" y="118"/>
                  </a:lnTo>
                  <a:lnTo>
                    <a:pt x="114" y="120"/>
                  </a:lnTo>
                  <a:lnTo>
                    <a:pt x="182" y="120"/>
                  </a:lnTo>
                  <a:lnTo>
                    <a:pt x="190" y="118"/>
                  </a:lnTo>
                  <a:lnTo>
                    <a:pt x="190" y="114"/>
                  </a:lnTo>
                  <a:lnTo>
                    <a:pt x="194" y="104"/>
                  </a:lnTo>
                  <a:lnTo>
                    <a:pt x="202" y="96"/>
                  </a:lnTo>
                  <a:lnTo>
                    <a:pt x="212" y="90"/>
                  </a:lnTo>
                  <a:lnTo>
                    <a:pt x="222" y="88"/>
                  </a:lnTo>
                  <a:lnTo>
                    <a:pt x="234" y="90"/>
                  </a:lnTo>
                  <a:lnTo>
                    <a:pt x="244" y="96"/>
                  </a:lnTo>
                  <a:lnTo>
                    <a:pt x="250" y="104"/>
                  </a:lnTo>
                  <a:lnTo>
                    <a:pt x="254" y="114"/>
                  </a:lnTo>
                  <a:lnTo>
                    <a:pt x="256" y="118"/>
                  </a:lnTo>
                  <a:lnTo>
                    <a:pt x="262" y="120"/>
                  </a:lnTo>
                  <a:lnTo>
                    <a:pt x="266" y="118"/>
                  </a:lnTo>
                  <a:lnTo>
                    <a:pt x="268" y="112"/>
                  </a:lnTo>
                  <a:lnTo>
                    <a:pt x="268" y="68"/>
                  </a:lnTo>
                  <a:lnTo>
                    <a:pt x="266" y="64"/>
                  </a:lnTo>
                  <a:lnTo>
                    <a:pt x="262" y="60"/>
                  </a:lnTo>
                  <a:close/>
                  <a:moveTo>
                    <a:pt x="204" y="76"/>
                  </a:moveTo>
                  <a:lnTo>
                    <a:pt x="204" y="76"/>
                  </a:lnTo>
                  <a:lnTo>
                    <a:pt x="204" y="80"/>
                  </a:lnTo>
                  <a:lnTo>
                    <a:pt x="200" y="82"/>
                  </a:lnTo>
                  <a:lnTo>
                    <a:pt x="194" y="88"/>
                  </a:lnTo>
                  <a:lnTo>
                    <a:pt x="190" y="92"/>
                  </a:lnTo>
                  <a:lnTo>
                    <a:pt x="184" y="100"/>
                  </a:lnTo>
                  <a:lnTo>
                    <a:pt x="182" y="106"/>
                  </a:lnTo>
                  <a:lnTo>
                    <a:pt x="180" y="110"/>
                  </a:lnTo>
                  <a:lnTo>
                    <a:pt x="176" y="112"/>
                  </a:lnTo>
                  <a:lnTo>
                    <a:pt x="170" y="112"/>
                  </a:lnTo>
                  <a:lnTo>
                    <a:pt x="166" y="110"/>
                  </a:lnTo>
                  <a:lnTo>
                    <a:pt x="162" y="104"/>
                  </a:lnTo>
                  <a:lnTo>
                    <a:pt x="162" y="22"/>
                  </a:lnTo>
                  <a:lnTo>
                    <a:pt x="166" y="16"/>
                  </a:lnTo>
                  <a:lnTo>
                    <a:pt x="170" y="14"/>
                  </a:lnTo>
                  <a:lnTo>
                    <a:pt x="198" y="14"/>
                  </a:lnTo>
                  <a:lnTo>
                    <a:pt x="202" y="16"/>
                  </a:lnTo>
                  <a:lnTo>
                    <a:pt x="204" y="22"/>
                  </a:lnTo>
                  <a:lnTo>
                    <a:pt x="204" y="76"/>
                  </a:lnTo>
                  <a:close/>
                  <a:moveTo>
                    <a:pt x="232" y="50"/>
                  </a:moveTo>
                  <a:lnTo>
                    <a:pt x="220" y="50"/>
                  </a:lnTo>
                  <a:lnTo>
                    <a:pt x="216" y="48"/>
                  </a:lnTo>
                  <a:lnTo>
                    <a:pt x="212" y="44"/>
                  </a:lnTo>
                  <a:lnTo>
                    <a:pt x="212" y="22"/>
                  </a:lnTo>
                  <a:lnTo>
                    <a:pt x="216" y="16"/>
                  </a:lnTo>
                  <a:lnTo>
                    <a:pt x="220" y="14"/>
                  </a:lnTo>
                  <a:lnTo>
                    <a:pt x="222" y="14"/>
                  </a:lnTo>
                  <a:lnTo>
                    <a:pt x="228" y="16"/>
                  </a:lnTo>
                  <a:lnTo>
                    <a:pt x="232" y="22"/>
                  </a:lnTo>
                  <a:lnTo>
                    <a:pt x="238" y="44"/>
                  </a:lnTo>
                  <a:lnTo>
                    <a:pt x="238" y="46"/>
                  </a:lnTo>
                  <a:lnTo>
                    <a:pt x="238" y="48"/>
                  </a:lnTo>
                  <a:lnTo>
                    <a:pt x="236" y="50"/>
                  </a:lnTo>
                  <a:lnTo>
                    <a:pt x="232" y="50"/>
                  </a:lnTo>
                  <a:close/>
                </a:path>
              </a:pathLst>
            </a:custGeom>
            <a:solidFill>
              <a:schemeClr val="bg1"/>
            </a:solidFill>
            <a:ln>
              <a:noFill/>
            </a:ln>
          </p:spPr>
          <p:txBody>
            <a:bodyPr/>
            <a:lstStyle/>
            <a:p>
              <a:pPr eaLnBrk="1" fontAlgn="auto" hangingPunct="1">
                <a:spcBef>
                  <a:spcPts val="0"/>
                </a:spcBef>
                <a:spcAft>
                  <a:spcPts val="0"/>
                </a:spcAft>
                <a:defRPr/>
              </a:pPr>
              <a:endParaRPr lang="en-US" sz="1800" kern="0"/>
            </a:p>
          </p:txBody>
        </p:sp>
      </p:grpSp>
      <p:grpSp>
        <p:nvGrpSpPr>
          <p:cNvPr id="17426" name="Group 2">
            <a:extLst>
              <a:ext uri="{FF2B5EF4-FFF2-40B4-BE49-F238E27FC236}">
                <a16:creationId xmlns:a16="http://schemas.microsoft.com/office/drawing/2014/main" id="{487E0D13-1D59-A66D-5CFD-08A1400DE05F}"/>
              </a:ext>
            </a:extLst>
          </p:cNvPr>
          <p:cNvGrpSpPr>
            <a:grpSpLocks/>
          </p:cNvGrpSpPr>
          <p:nvPr/>
        </p:nvGrpSpPr>
        <p:grpSpPr bwMode="auto">
          <a:xfrm>
            <a:off x="727075" y="4198938"/>
            <a:ext cx="360363" cy="360362"/>
            <a:chOff x="767976" y="2001017"/>
            <a:chExt cx="432000" cy="432000"/>
          </a:xfrm>
        </p:grpSpPr>
        <p:sp>
          <p:nvSpPr>
            <p:cNvPr id="124" name="Oval 123">
              <a:extLst>
                <a:ext uri="{FF2B5EF4-FFF2-40B4-BE49-F238E27FC236}">
                  <a16:creationId xmlns:a16="http://schemas.microsoft.com/office/drawing/2014/main" id="{A4AD975A-6EE8-C660-F7AA-6777AF7F7D2E}"/>
                </a:ext>
              </a:extLst>
            </p:cNvPr>
            <p:cNvSpPr/>
            <p:nvPr/>
          </p:nvSpPr>
          <p:spPr>
            <a:xfrm>
              <a:off x="767976" y="2001017"/>
              <a:ext cx="432000" cy="4320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sz="1400" dirty="0">
                <a:solidFill>
                  <a:schemeClr val="tx1"/>
                </a:solidFill>
              </a:endParaRPr>
            </a:p>
          </p:txBody>
        </p:sp>
        <p:sp>
          <p:nvSpPr>
            <p:cNvPr id="123" name="Freeform 67">
              <a:extLst>
                <a:ext uri="{FF2B5EF4-FFF2-40B4-BE49-F238E27FC236}">
                  <a16:creationId xmlns:a16="http://schemas.microsoft.com/office/drawing/2014/main" id="{50240115-E567-95E1-A878-0F9ECD4DCA96}"/>
                </a:ext>
              </a:extLst>
            </p:cNvPr>
            <p:cNvSpPr>
              <a:spLocks noEditPoints="1"/>
            </p:cNvSpPr>
            <p:nvPr/>
          </p:nvSpPr>
          <p:spPr bwMode="auto">
            <a:xfrm>
              <a:off x="840293" y="2056206"/>
              <a:ext cx="287366" cy="321622"/>
            </a:xfrm>
            <a:custGeom>
              <a:avLst/>
              <a:gdLst>
                <a:gd name="T0" fmla="*/ 426830 w 162"/>
                <a:gd name="T1" fmla="*/ 10539 h 178"/>
                <a:gd name="T2" fmla="*/ 421560 w 162"/>
                <a:gd name="T3" fmla="*/ 0 h 178"/>
                <a:gd name="T4" fmla="*/ 411021 w 162"/>
                <a:gd name="T5" fmla="*/ 0 h 178"/>
                <a:gd name="T6" fmla="*/ 353057 w 162"/>
                <a:gd name="T7" fmla="*/ 10539 h 178"/>
                <a:gd name="T8" fmla="*/ 316170 w 162"/>
                <a:gd name="T9" fmla="*/ 31617 h 178"/>
                <a:gd name="T10" fmla="*/ 289823 w 162"/>
                <a:gd name="T11" fmla="*/ 68504 h 178"/>
                <a:gd name="T12" fmla="*/ 73773 w 162"/>
                <a:gd name="T13" fmla="*/ 337248 h 178"/>
                <a:gd name="T14" fmla="*/ 152816 w 162"/>
                <a:gd name="T15" fmla="*/ 411021 h 178"/>
                <a:gd name="T16" fmla="*/ 158085 w 162"/>
                <a:gd name="T17" fmla="*/ 411021 h 178"/>
                <a:gd name="T18" fmla="*/ 168624 w 162"/>
                <a:gd name="T19" fmla="*/ 405752 h 178"/>
                <a:gd name="T20" fmla="*/ 363596 w 162"/>
                <a:gd name="T21" fmla="*/ 147546 h 178"/>
                <a:gd name="T22" fmla="*/ 316170 w 162"/>
                <a:gd name="T23" fmla="*/ 89582 h 178"/>
                <a:gd name="T24" fmla="*/ 326709 w 162"/>
                <a:gd name="T25" fmla="*/ 68504 h 178"/>
                <a:gd name="T26" fmla="*/ 374135 w 162"/>
                <a:gd name="T27" fmla="*/ 36887 h 178"/>
                <a:gd name="T28" fmla="*/ 405752 w 162"/>
                <a:gd name="T29" fmla="*/ 26348 h 178"/>
                <a:gd name="T30" fmla="*/ 421560 w 162"/>
                <a:gd name="T31" fmla="*/ 26348 h 178"/>
                <a:gd name="T32" fmla="*/ 426830 w 162"/>
                <a:gd name="T33" fmla="*/ 10539 h 178"/>
                <a:gd name="T34" fmla="*/ 68504 w 162"/>
                <a:gd name="T35" fmla="*/ 158085 h 178"/>
                <a:gd name="T36" fmla="*/ 184433 w 162"/>
                <a:gd name="T37" fmla="*/ 210780 h 178"/>
                <a:gd name="T38" fmla="*/ 200241 w 162"/>
                <a:gd name="T39" fmla="*/ 205511 h 178"/>
                <a:gd name="T40" fmla="*/ 242397 w 162"/>
                <a:gd name="T41" fmla="*/ 115929 h 178"/>
                <a:gd name="T42" fmla="*/ 237128 w 162"/>
                <a:gd name="T43" fmla="*/ 100121 h 178"/>
                <a:gd name="T44" fmla="*/ 121199 w 162"/>
                <a:gd name="T45" fmla="*/ 47426 h 178"/>
                <a:gd name="T46" fmla="*/ 105390 w 162"/>
                <a:gd name="T47" fmla="*/ 52695 h 178"/>
                <a:gd name="T48" fmla="*/ 63234 w 162"/>
                <a:gd name="T49" fmla="*/ 142277 h 178"/>
                <a:gd name="T50" fmla="*/ 68504 w 162"/>
                <a:gd name="T51" fmla="*/ 158085 h 178"/>
                <a:gd name="T52" fmla="*/ 137007 w 162"/>
                <a:gd name="T53" fmla="*/ 331979 h 178"/>
                <a:gd name="T54" fmla="*/ 179163 w 162"/>
                <a:gd name="T55" fmla="*/ 247667 h 178"/>
                <a:gd name="T56" fmla="*/ 173894 w 162"/>
                <a:gd name="T57" fmla="*/ 226589 h 178"/>
                <a:gd name="T58" fmla="*/ 57965 w 162"/>
                <a:gd name="T59" fmla="*/ 173894 h 178"/>
                <a:gd name="T60" fmla="*/ 42156 w 162"/>
                <a:gd name="T61" fmla="*/ 184433 h 178"/>
                <a:gd name="T62" fmla="*/ 0 w 162"/>
                <a:gd name="T63" fmla="*/ 268745 h 178"/>
                <a:gd name="T64" fmla="*/ 10539 w 162"/>
                <a:gd name="T65" fmla="*/ 284553 h 178"/>
                <a:gd name="T66" fmla="*/ 121199 w 162"/>
                <a:gd name="T67" fmla="*/ 342518 h 178"/>
                <a:gd name="T68" fmla="*/ 137007 w 162"/>
                <a:gd name="T69" fmla="*/ 331979 h 178"/>
                <a:gd name="T70" fmla="*/ 231858 w 162"/>
                <a:gd name="T71" fmla="*/ 374135 h 178"/>
                <a:gd name="T72" fmla="*/ 216050 w 162"/>
                <a:gd name="T73" fmla="*/ 379404 h 178"/>
                <a:gd name="T74" fmla="*/ 189702 w 162"/>
                <a:gd name="T75" fmla="*/ 405752 h 178"/>
                <a:gd name="T76" fmla="*/ 184433 w 162"/>
                <a:gd name="T77" fmla="*/ 421560 h 178"/>
                <a:gd name="T78" fmla="*/ 200241 w 162"/>
                <a:gd name="T79" fmla="*/ 453177 h 178"/>
                <a:gd name="T80" fmla="*/ 231858 w 162"/>
                <a:gd name="T81" fmla="*/ 468986 h 178"/>
                <a:gd name="T82" fmla="*/ 247667 w 162"/>
                <a:gd name="T83" fmla="*/ 463716 h 178"/>
                <a:gd name="T84" fmla="*/ 274014 w 162"/>
                <a:gd name="T85" fmla="*/ 437369 h 178"/>
                <a:gd name="T86" fmla="*/ 279284 w 162"/>
                <a:gd name="T87" fmla="*/ 421560 h 178"/>
                <a:gd name="T88" fmla="*/ 263475 w 162"/>
                <a:gd name="T89" fmla="*/ 389943 h 178"/>
                <a:gd name="T90" fmla="*/ 231858 w 162"/>
                <a:gd name="T91" fmla="*/ 374135 h 178"/>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162" h="178">
                  <a:moveTo>
                    <a:pt x="162" y="4"/>
                  </a:moveTo>
                  <a:lnTo>
                    <a:pt x="162" y="4"/>
                  </a:lnTo>
                  <a:lnTo>
                    <a:pt x="160" y="2"/>
                  </a:lnTo>
                  <a:lnTo>
                    <a:pt x="160" y="0"/>
                  </a:lnTo>
                  <a:lnTo>
                    <a:pt x="156" y="0"/>
                  </a:lnTo>
                  <a:lnTo>
                    <a:pt x="144" y="0"/>
                  </a:lnTo>
                  <a:lnTo>
                    <a:pt x="134" y="4"/>
                  </a:lnTo>
                  <a:lnTo>
                    <a:pt x="126" y="8"/>
                  </a:lnTo>
                  <a:lnTo>
                    <a:pt x="120" y="12"/>
                  </a:lnTo>
                  <a:lnTo>
                    <a:pt x="112" y="22"/>
                  </a:lnTo>
                  <a:lnTo>
                    <a:pt x="110" y="26"/>
                  </a:lnTo>
                  <a:lnTo>
                    <a:pt x="54" y="142"/>
                  </a:lnTo>
                  <a:lnTo>
                    <a:pt x="28" y="128"/>
                  </a:lnTo>
                  <a:lnTo>
                    <a:pt x="22" y="140"/>
                  </a:lnTo>
                  <a:lnTo>
                    <a:pt x="58" y="156"/>
                  </a:lnTo>
                  <a:lnTo>
                    <a:pt x="60" y="156"/>
                  </a:lnTo>
                  <a:lnTo>
                    <a:pt x="62" y="156"/>
                  </a:lnTo>
                  <a:lnTo>
                    <a:pt x="64" y="154"/>
                  </a:lnTo>
                  <a:lnTo>
                    <a:pt x="114" y="46"/>
                  </a:lnTo>
                  <a:lnTo>
                    <a:pt x="138" y="56"/>
                  </a:lnTo>
                  <a:lnTo>
                    <a:pt x="144" y="44"/>
                  </a:lnTo>
                  <a:lnTo>
                    <a:pt x="120" y="34"/>
                  </a:lnTo>
                  <a:lnTo>
                    <a:pt x="124" y="26"/>
                  </a:lnTo>
                  <a:lnTo>
                    <a:pt x="130" y="20"/>
                  </a:lnTo>
                  <a:lnTo>
                    <a:pt x="142" y="14"/>
                  </a:lnTo>
                  <a:lnTo>
                    <a:pt x="150" y="12"/>
                  </a:lnTo>
                  <a:lnTo>
                    <a:pt x="154" y="10"/>
                  </a:lnTo>
                  <a:lnTo>
                    <a:pt x="160" y="10"/>
                  </a:lnTo>
                  <a:lnTo>
                    <a:pt x="162" y="8"/>
                  </a:lnTo>
                  <a:lnTo>
                    <a:pt x="162" y="4"/>
                  </a:lnTo>
                  <a:close/>
                  <a:moveTo>
                    <a:pt x="26" y="60"/>
                  </a:moveTo>
                  <a:lnTo>
                    <a:pt x="70" y="80"/>
                  </a:lnTo>
                  <a:lnTo>
                    <a:pt x="74" y="80"/>
                  </a:lnTo>
                  <a:lnTo>
                    <a:pt x="76" y="78"/>
                  </a:lnTo>
                  <a:lnTo>
                    <a:pt x="92" y="44"/>
                  </a:lnTo>
                  <a:lnTo>
                    <a:pt x="92" y="40"/>
                  </a:lnTo>
                  <a:lnTo>
                    <a:pt x="90" y="38"/>
                  </a:lnTo>
                  <a:lnTo>
                    <a:pt x="46" y="18"/>
                  </a:lnTo>
                  <a:lnTo>
                    <a:pt x="42" y="16"/>
                  </a:lnTo>
                  <a:lnTo>
                    <a:pt x="40" y="20"/>
                  </a:lnTo>
                  <a:lnTo>
                    <a:pt x="24" y="54"/>
                  </a:lnTo>
                  <a:lnTo>
                    <a:pt x="24" y="58"/>
                  </a:lnTo>
                  <a:lnTo>
                    <a:pt x="26" y="60"/>
                  </a:lnTo>
                  <a:close/>
                  <a:moveTo>
                    <a:pt x="52" y="126"/>
                  </a:moveTo>
                  <a:lnTo>
                    <a:pt x="68" y="94"/>
                  </a:lnTo>
                  <a:lnTo>
                    <a:pt x="68" y="90"/>
                  </a:lnTo>
                  <a:lnTo>
                    <a:pt x="66" y="86"/>
                  </a:lnTo>
                  <a:lnTo>
                    <a:pt x="22" y="66"/>
                  </a:lnTo>
                  <a:lnTo>
                    <a:pt x="18" y="66"/>
                  </a:lnTo>
                  <a:lnTo>
                    <a:pt x="16" y="70"/>
                  </a:lnTo>
                  <a:lnTo>
                    <a:pt x="0" y="102"/>
                  </a:lnTo>
                  <a:lnTo>
                    <a:pt x="0" y="106"/>
                  </a:lnTo>
                  <a:lnTo>
                    <a:pt x="4" y="108"/>
                  </a:lnTo>
                  <a:lnTo>
                    <a:pt x="46" y="130"/>
                  </a:lnTo>
                  <a:lnTo>
                    <a:pt x="50" y="130"/>
                  </a:lnTo>
                  <a:lnTo>
                    <a:pt x="52" y="126"/>
                  </a:lnTo>
                  <a:close/>
                  <a:moveTo>
                    <a:pt x="88" y="142"/>
                  </a:moveTo>
                  <a:lnTo>
                    <a:pt x="88" y="142"/>
                  </a:lnTo>
                  <a:lnTo>
                    <a:pt x="82" y="144"/>
                  </a:lnTo>
                  <a:lnTo>
                    <a:pt x="76" y="148"/>
                  </a:lnTo>
                  <a:lnTo>
                    <a:pt x="72" y="154"/>
                  </a:lnTo>
                  <a:lnTo>
                    <a:pt x="70" y="160"/>
                  </a:lnTo>
                  <a:lnTo>
                    <a:pt x="72" y="166"/>
                  </a:lnTo>
                  <a:lnTo>
                    <a:pt x="76" y="172"/>
                  </a:lnTo>
                  <a:lnTo>
                    <a:pt x="82" y="176"/>
                  </a:lnTo>
                  <a:lnTo>
                    <a:pt x="88" y="178"/>
                  </a:lnTo>
                  <a:lnTo>
                    <a:pt x="94" y="176"/>
                  </a:lnTo>
                  <a:lnTo>
                    <a:pt x="100" y="172"/>
                  </a:lnTo>
                  <a:lnTo>
                    <a:pt x="104" y="166"/>
                  </a:lnTo>
                  <a:lnTo>
                    <a:pt x="106" y="160"/>
                  </a:lnTo>
                  <a:lnTo>
                    <a:pt x="104" y="154"/>
                  </a:lnTo>
                  <a:lnTo>
                    <a:pt x="100" y="148"/>
                  </a:lnTo>
                  <a:lnTo>
                    <a:pt x="94" y="144"/>
                  </a:lnTo>
                  <a:lnTo>
                    <a:pt x="88" y="142"/>
                  </a:lnTo>
                  <a:close/>
                </a:path>
              </a:pathLst>
            </a:custGeom>
            <a:solidFill>
              <a:schemeClr val="bg1"/>
            </a:solidFill>
            <a:ln>
              <a:noFill/>
            </a:ln>
          </p:spPr>
          <p:txBody>
            <a:bodyPr/>
            <a:lstStyle/>
            <a:p>
              <a:pPr eaLnBrk="1" fontAlgn="auto" hangingPunct="1">
                <a:spcBef>
                  <a:spcPts val="0"/>
                </a:spcBef>
                <a:spcAft>
                  <a:spcPts val="0"/>
                </a:spcAft>
                <a:defRPr/>
              </a:pPr>
              <a:endParaRPr lang="en-US" sz="1800" kern="0"/>
            </a:p>
          </p:txBody>
        </p:sp>
      </p:grpSp>
      <p:sp>
        <p:nvSpPr>
          <p:cNvPr id="42" name="Rectangle 41">
            <a:extLst>
              <a:ext uri="{FF2B5EF4-FFF2-40B4-BE49-F238E27FC236}">
                <a16:creationId xmlns:a16="http://schemas.microsoft.com/office/drawing/2014/main" id="{C930BE30-342B-9678-40FD-9DA5E7632097}"/>
              </a:ext>
            </a:extLst>
          </p:cNvPr>
          <p:cNvSpPr/>
          <p:nvPr/>
        </p:nvSpPr>
        <p:spPr bwMode="auto">
          <a:xfrm>
            <a:off x="935038" y="5010150"/>
            <a:ext cx="10620375" cy="2159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1950">
              <a:defRPr/>
            </a:pPr>
            <a:r>
              <a:rPr lang="it-IT" sz="1400" b="1" dirty="0">
                <a:solidFill>
                  <a:schemeClr val="tx1"/>
                </a:solidFill>
                <a:latin typeface="Arial Narrow" panose="020B0606020202030204" pitchFamily="34" charset="0"/>
              </a:rPr>
              <a:t>Fornitura di sistema di tracciatura</a:t>
            </a:r>
            <a:r>
              <a:rPr lang="it-IT" sz="1400" dirty="0">
                <a:solidFill>
                  <a:schemeClr val="tx1"/>
                </a:solidFill>
                <a:latin typeface="Arial Narrow" panose="020B0606020202030204" pitchFamily="34" charset="0"/>
              </a:rPr>
              <a:t>, mediante microchip, della biancheria piana e confezionata e della </a:t>
            </a:r>
            <a:r>
              <a:rPr lang="it-IT" sz="1400" dirty="0" err="1">
                <a:solidFill>
                  <a:schemeClr val="tx1"/>
                </a:solidFill>
                <a:latin typeface="Arial Narrow" panose="020B0606020202030204" pitchFamily="34" charset="0"/>
              </a:rPr>
              <a:t>materasseria</a:t>
            </a:r>
            <a:r>
              <a:rPr lang="it-IT" sz="1400" dirty="0">
                <a:solidFill>
                  <a:schemeClr val="tx1"/>
                </a:solidFill>
                <a:latin typeface="Arial Narrow" panose="020B0606020202030204" pitchFamily="34" charset="0"/>
              </a:rPr>
              <a:t> </a:t>
            </a:r>
          </a:p>
        </p:txBody>
      </p:sp>
      <p:sp>
        <p:nvSpPr>
          <p:cNvPr id="40" name="Rectangle 39">
            <a:extLst>
              <a:ext uri="{FF2B5EF4-FFF2-40B4-BE49-F238E27FC236}">
                <a16:creationId xmlns:a16="http://schemas.microsoft.com/office/drawing/2014/main" id="{EB175797-E1A9-3786-CF41-A9ABAA9FB868}"/>
              </a:ext>
            </a:extLst>
          </p:cNvPr>
          <p:cNvSpPr/>
          <p:nvPr/>
        </p:nvSpPr>
        <p:spPr bwMode="auto">
          <a:xfrm>
            <a:off x="925513" y="5387975"/>
            <a:ext cx="10620375" cy="2159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1950">
              <a:defRPr/>
            </a:pPr>
            <a:r>
              <a:rPr lang="it-IT" sz="1400" b="1" dirty="0">
                <a:solidFill>
                  <a:schemeClr val="tx1"/>
                </a:solidFill>
                <a:latin typeface="Arial Narrow" panose="020B0606020202030204" pitchFamily="34" charset="0"/>
              </a:rPr>
              <a:t>Fornitura di un sistema informatizzato </a:t>
            </a:r>
            <a:r>
              <a:rPr lang="it-IT" sz="1400" dirty="0">
                <a:solidFill>
                  <a:schemeClr val="tx1"/>
                </a:solidFill>
                <a:latin typeface="Arial Narrow" panose="020B0606020202030204" pitchFamily="34" charset="0"/>
              </a:rPr>
              <a:t>dedicato all’espletamento del servizio per un monitoraggio e controllo da parte delle Aziende</a:t>
            </a:r>
          </a:p>
        </p:txBody>
      </p:sp>
      <p:grpSp>
        <p:nvGrpSpPr>
          <p:cNvPr id="17429" name="Group 5">
            <a:extLst>
              <a:ext uri="{FF2B5EF4-FFF2-40B4-BE49-F238E27FC236}">
                <a16:creationId xmlns:a16="http://schemas.microsoft.com/office/drawing/2014/main" id="{1743779C-4076-D805-5981-895CB7E732E8}"/>
              </a:ext>
            </a:extLst>
          </p:cNvPr>
          <p:cNvGrpSpPr>
            <a:grpSpLocks/>
          </p:cNvGrpSpPr>
          <p:nvPr/>
        </p:nvGrpSpPr>
        <p:grpSpPr bwMode="auto">
          <a:xfrm>
            <a:off x="736600" y="5330825"/>
            <a:ext cx="360363" cy="360363"/>
            <a:chOff x="-265796" y="3090855"/>
            <a:chExt cx="432000" cy="468000"/>
          </a:xfrm>
        </p:grpSpPr>
        <p:sp>
          <p:nvSpPr>
            <p:cNvPr id="75" name="Oval 74">
              <a:extLst>
                <a:ext uri="{FF2B5EF4-FFF2-40B4-BE49-F238E27FC236}">
                  <a16:creationId xmlns:a16="http://schemas.microsoft.com/office/drawing/2014/main" id="{C17B8A75-81A2-C6C8-8259-DE599965E0CE}"/>
                </a:ext>
              </a:extLst>
            </p:cNvPr>
            <p:cNvSpPr/>
            <p:nvPr/>
          </p:nvSpPr>
          <p:spPr bwMode="auto">
            <a:xfrm>
              <a:off x="-265796" y="3090855"/>
              <a:ext cx="432000" cy="468000"/>
            </a:xfrm>
            <a:prstGeom prst="ellipse">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sz="1400" dirty="0">
                <a:solidFill>
                  <a:schemeClr val="tx1"/>
                </a:solidFill>
              </a:endParaRPr>
            </a:p>
          </p:txBody>
        </p:sp>
        <p:sp>
          <p:nvSpPr>
            <p:cNvPr id="73" name="Freeform 78">
              <a:extLst>
                <a:ext uri="{FF2B5EF4-FFF2-40B4-BE49-F238E27FC236}">
                  <a16:creationId xmlns:a16="http://schemas.microsoft.com/office/drawing/2014/main" id="{6C386E54-8D24-0928-FF4F-943BA559A956}"/>
                </a:ext>
              </a:extLst>
            </p:cNvPr>
            <p:cNvSpPr>
              <a:spLocks noEditPoints="1"/>
            </p:cNvSpPr>
            <p:nvPr/>
          </p:nvSpPr>
          <p:spPr bwMode="auto">
            <a:xfrm>
              <a:off x="-218218" y="3175384"/>
              <a:ext cx="323524" cy="249462"/>
            </a:xfrm>
            <a:custGeom>
              <a:avLst/>
              <a:gdLst>
                <a:gd name="T0" fmla="*/ 449233 w 129"/>
                <a:gd name="T1" fmla="*/ 0 h 104"/>
                <a:gd name="T2" fmla="*/ 40839 w 129"/>
                <a:gd name="T3" fmla="*/ 241324 h 104"/>
                <a:gd name="T4" fmla="*/ 356416 w 129"/>
                <a:gd name="T5" fmla="*/ 115093 h 104"/>
                <a:gd name="T6" fmla="*/ 363841 w 129"/>
                <a:gd name="T7" fmla="*/ 129944 h 104"/>
                <a:gd name="T8" fmla="*/ 345278 w 129"/>
                <a:gd name="T9" fmla="*/ 96530 h 104"/>
                <a:gd name="T10" fmla="*/ 341565 w 129"/>
                <a:gd name="T11" fmla="*/ 144794 h 104"/>
                <a:gd name="T12" fmla="*/ 326715 w 129"/>
                <a:gd name="T13" fmla="*/ 115093 h 104"/>
                <a:gd name="T14" fmla="*/ 311864 w 129"/>
                <a:gd name="T15" fmla="*/ 92817 h 104"/>
                <a:gd name="T16" fmla="*/ 300726 w 129"/>
                <a:gd name="T17" fmla="*/ 103955 h 104"/>
                <a:gd name="T18" fmla="*/ 352703 w 129"/>
                <a:gd name="T19" fmla="*/ 167070 h 104"/>
                <a:gd name="T20" fmla="*/ 334140 w 129"/>
                <a:gd name="T21" fmla="*/ 118806 h 104"/>
                <a:gd name="T22" fmla="*/ 345278 w 129"/>
                <a:gd name="T23" fmla="*/ 118806 h 104"/>
                <a:gd name="T24" fmla="*/ 352703 w 129"/>
                <a:gd name="T25" fmla="*/ 92817 h 104"/>
                <a:gd name="T26" fmla="*/ 367554 w 129"/>
                <a:gd name="T27" fmla="*/ 137369 h 104"/>
                <a:gd name="T28" fmla="*/ 374979 w 129"/>
                <a:gd name="T29" fmla="*/ 103955 h 104"/>
                <a:gd name="T30" fmla="*/ 196771 w 129"/>
                <a:gd name="T31" fmla="*/ 51977 h 104"/>
                <a:gd name="T32" fmla="*/ 185633 w 129"/>
                <a:gd name="T33" fmla="*/ 66828 h 104"/>
                <a:gd name="T34" fmla="*/ 263599 w 129"/>
                <a:gd name="T35" fmla="*/ 63115 h 104"/>
                <a:gd name="T36" fmla="*/ 259887 w 129"/>
                <a:gd name="T37" fmla="*/ 118806 h 104"/>
                <a:gd name="T38" fmla="*/ 237611 w 129"/>
                <a:gd name="T39" fmla="*/ 118806 h 104"/>
                <a:gd name="T40" fmla="*/ 226473 w 129"/>
                <a:gd name="T41" fmla="*/ 137369 h 104"/>
                <a:gd name="T42" fmla="*/ 259887 w 129"/>
                <a:gd name="T43" fmla="*/ 126231 h 104"/>
                <a:gd name="T44" fmla="*/ 278450 w 129"/>
                <a:gd name="T45" fmla="*/ 55690 h 104"/>
                <a:gd name="T46" fmla="*/ 259887 w 129"/>
                <a:gd name="T47" fmla="*/ 103955 h 104"/>
                <a:gd name="T48" fmla="*/ 259887 w 129"/>
                <a:gd name="T49" fmla="*/ 85391 h 104"/>
                <a:gd name="T50" fmla="*/ 207909 w 129"/>
                <a:gd name="T51" fmla="*/ 66828 h 104"/>
                <a:gd name="T52" fmla="*/ 122518 w 129"/>
                <a:gd name="T53" fmla="*/ 189346 h 104"/>
                <a:gd name="T54" fmla="*/ 207909 w 129"/>
                <a:gd name="T55" fmla="*/ 144794 h 104"/>
                <a:gd name="T56" fmla="*/ 189346 w 129"/>
                <a:gd name="T57" fmla="*/ 129944 h 104"/>
                <a:gd name="T58" fmla="*/ 196771 w 129"/>
                <a:gd name="T59" fmla="*/ 107668 h 104"/>
                <a:gd name="T60" fmla="*/ 174495 w 129"/>
                <a:gd name="T61" fmla="*/ 81679 h 104"/>
                <a:gd name="T62" fmla="*/ 144794 w 129"/>
                <a:gd name="T63" fmla="*/ 107668 h 104"/>
                <a:gd name="T64" fmla="*/ 155932 w 129"/>
                <a:gd name="T65" fmla="*/ 129944 h 104"/>
                <a:gd name="T66" fmla="*/ 137369 w 129"/>
                <a:gd name="T67" fmla="*/ 144794 h 104"/>
                <a:gd name="T68" fmla="*/ 449233 w 129"/>
                <a:gd name="T69" fmla="*/ 252462 h 104"/>
                <a:gd name="T70" fmla="*/ 40839 w 129"/>
                <a:gd name="T71" fmla="*/ 252462 h 104"/>
                <a:gd name="T72" fmla="*/ 167070 w 129"/>
                <a:gd name="T73" fmla="*/ 274738 h 104"/>
                <a:gd name="T74" fmla="*/ 174495 w 129"/>
                <a:gd name="T75" fmla="*/ 271025 h 104"/>
                <a:gd name="T76" fmla="*/ 200484 w 129"/>
                <a:gd name="T77" fmla="*/ 304439 h 104"/>
                <a:gd name="T78" fmla="*/ 92817 w 129"/>
                <a:gd name="T79" fmla="*/ 315577 h 104"/>
                <a:gd name="T80" fmla="*/ 226473 w 129"/>
                <a:gd name="T81" fmla="*/ 304439 h 104"/>
                <a:gd name="T82" fmla="*/ 263599 w 129"/>
                <a:gd name="T83" fmla="*/ 304439 h 104"/>
                <a:gd name="T84" fmla="*/ 326715 w 129"/>
                <a:gd name="T85" fmla="*/ 315577 h 104"/>
                <a:gd name="T86" fmla="*/ 345278 w 129"/>
                <a:gd name="T87" fmla="*/ 304439 h 104"/>
                <a:gd name="T88" fmla="*/ 345278 w 129"/>
                <a:gd name="T89" fmla="*/ 304439 h 104"/>
                <a:gd name="T90" fmla="*/ 189346 w 129"/>
                <a:gd name="T91" fmla="*/ 293301 h 104"/>
                <a:gd name="T92" fmla="*/ 103955 w 129"/>
                <a:gd name="T93" fmla="*/ 293301 h 104"/>
                <a:gd name="T94" fmla="*/ 111380 w 129"/>
                <a:gd name="T95" fmla="*/ 282163 h 104"/>
                <a:gd name="T96" fmla="*/ 248749 w 129"/>
                <a:gd name="T97" fmla="*/ 282163 h 104"/>
                <a:gd name="T98" fmla="*/ 271025 w 129"/>
                <a:gd name="T99" fmla="*/ 293301 h 104"/>
                <a:gd name="T100" fmla="*/ 334140 w 129"/>
                <a:gd name="T101" fmla="*/ 282163 h 104"/>
                <a:gd name="T102" fmla="*/ 378692 w 129"/>
                <a:gd name="T103" fmla="*/ 282163 h 104"/>
                <a:gd name="T104" fmla="*/ 148507 w 129"/>
                <a:gd name="T105" fmla="*/ 274738 h 104"/>
                <a:gd name="T106" fmla="*/ 230185 w 129"/>
                <a:gd name="T107" fmla="*/ 271025 h 104"/>
                <a:gd name="T108" fmla="*/ 230185 w 129"/>
                <a:gd name="T109" fmla="*/ 271025 h 104"/>
                <a:gd name="T110" fmla="*/ 323002 w 129"/>
                <a:gd name="T111" fmla="*/ 274738 h 104"/>
                <a:gd name="T112" fmla="*/ 345278 w 129"/>
                <a:gd name="T113" fmla="*/ 274738 h 104"/>
                <a:gd name="T114" fmla="*/ 341565 w 129"/>
                <a:gd name="T115" fmla="*/ 271025 h 104"/>
                <a:gd name="T116" fmla="*/ 404681 w 129"/>
                <a:gd name="T117" fmla="*/ 337853 h 104"/>
                <a:gd name="T118" fmla="*/ 148507 w 129"/>
                <a:gd name="T119" fmla="*/ 356417 h 104"/>
                <a:gd name="T120" fmla="*/ 133656 w 129"/>
                <a:gd name="T121" fmla="*/ 356417 h 10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29" h="104">
                  <a:moveTo>
                    <a:pt x="11" y="65"/>
                  </a:moveTo>
                  <a:lnTo>
                    <a:pt x="11" y="56"/>
                  </a:lnTo>
                  <a:lnTo>
                    <a:pt x="11" y="5"/>
                  </a:lnTo>
                  <a:lnTo>
                    <a:pt x="11" y="0"/>
                  </a:lnTo>
                  <a:lnTo>
                    <a:pt x="17" y="0"/>
                  </a:lnTo>
                  <a:lnTo>
                    <a:pt x="115" y="0"/>
                  </a:lnTo>
                  <a:lnTo>
                    <a:pt x="121" y="0"/>
                  </a:lnTo>
                  <a:lnTo>
                    <a:pt x="121" y="5"/>
                  </a:lnTo>
                  <a:lnTo>
                    <a:pt x="121" y="56"/>
                  </a:lnTo>
                  <a:lnTo>
                    <a:pt x="121" y="65"/>
                  </a:lnTo>
                  <a:lnTo>
                    <a:pt x="109" y="65"/>
                  </a:lnTo>
                  <a:lnTo>
                    <a:pt x="23" y="65"/>
                  </a:lnTo>
                  <a:lnTo>
                    <a:pt x="11" y="65"/>
                  </a:lnTo>
                  <a:close/>
                  <a:moveTo>
                    <a:pt x="93" y="26"/>
                  </a:moveTo>
                  <a:lnTo>
                    <a:pt x="92" y="28"/>
                  </a:lnTo>
                  <a:lnTo>
                    <a:pt x="93" y="29"/>
                  </a:lnTo>
                  <a:lnTo>
                    <a:pt x="96" y="31"/>
                  </a:lnTo>
                  <a:lnTo>
                    <a:pt x="96" y="34"/>
                  </a:lnTo>
                  <a:lnTo>
                    <a:pt x="96" y="35"/>
                  </a:lnTo>
                  <a:lnTo>
                    <a:pt x="98" y="37"/>
                  </a:lnTo>
                  <a:lnTo>
                    <a:pt x="98" y="35"/>
                  </a:lnTo>
                  <a:lnTo>
                    <a:pt x="98" y="31"/>
                  </a:lnTo>
                  <a:lnTo>
                    <a:pt x="96" y="28"/>
                  </a:lnTo>
                  <a:lnTo>
                    <a:pt x="95" y="26"/>
                  </a:lnTo>
                  <a:lnTo>
                    <a:pt x="93" y="26"/>
                  </a:lnTo>
                  <a:close/>
                  <a:moveTo>
                    <a:pt x="95" y="45"/>
                  </a:moveTo>
                  <a:lnTo>
                    <a:pt x="96" y="45"/>
                  </a:lnTo>
                  <a:lnTo>
                    <a:pt x="95" y="40"/>
                  </a:lnTo>
                  <a:lnTo>
                    <a:pt x="92" y="37"/>
                  </a:lnTo>
                  <a:lnTo>
                    <a:pt x="92" y="39"/>
                  </a:lnTo>
                  <a:lnTo>
                    <a:pt x="90" y="39"/>
                  </a:lnTo>
                  <a:lnTo>
                    <a:pt x="88" y="40"/>
                  </a:lnTo>
                  <a:lnTo>
                    <a:pt x="85" y="32"/>
                  </a:lnTo>
                  <a:lnTo>
                    <a:pt x="87" y="31"/>
                  </a:lnTo>
                  <a:lnTo>
                    <a:pt x="88" y="31"/>
                  </a:lnTo>
                  <a:lnTo>
                    <a:pt x="87" y="26"/>
                  </a:lnTo>
                  <a:lnTo>
                    <a:pt x="85" y="23"/>
                  </a:lnTo>
                  <a:lnTo>
                    <a:pt x="84" y="23"/>
                  </a:lnTo>
                  <a:lnTo>
                    <a:pt x="84" y="25"/>
                  </a:lnTo>
                  <a:lnTo>
                    <a:pt x="82" y="25"/>
                  </a:lnTo>
                  <a:lnTo>
                    <a:pt x="81" y="26"/>
                  </a:lnTo>
                  <a:lnTo>
                    <a:pt x="81" y="28"/>
                  </a:lnTo>
                  <a:lnTo>
                    <a:pt x="84" y="37"/>
                  </a:lnTo>
                  <a:lnTo>
                    <a:pt x="88" y="45"/>
                  </a:lnTo>
                  <a:lnTo>
                    <a:pt x="90" y="46"/>
                  </a:lnTo>
                  <a:lnTo>
                    <a:pt x="93" y="46"/>
                  </a:lnTo>
                  <a:lnTo>
                    <a:pt x="93" y="45"/>
                  </a:lnTo>
                  <a:lnTo>
                    <a:pt x="95" y="45"/>
                  </a:lnTo>
                  <a:close/>
                  <a:moveTo>
                    <a:pt x="93" y="31"/>
                  </a:moveTo>
                  <a:lnTo>
                    <a:pt x="93" y="31"/>
                  </a:lnTo>
                  <a:lnTo>
                    <a:pt x="92" y="31"/>
                  </a:lnTo>
                  <a:lnTo>
                    <a:pt x="90" y="32"/>
                  </a:lnTo>
                  <a:lnTo>
                    <a:pt x="90" y="34"/>
                  </a:lnTo>
                  <a:lnTo>
                    <a:pt x="92" y="35"/>
                  </a:lnTo>
                  <a:lnTo>
                    <a:pt x="93" y="35"/>
                  </a:lnTo>
                  <a:lnTo>
                    <a:pt x="93" y="34"/>
                  </a:lnTo>
                  <a:lnTo>
                    <a:pt x="93" y="32"/>
                  </a:lnTo>
                  <a:lnTo>
                    <a:pt x="93" y="31"/>
                  </a:lnTo>
                  <a:close/>
                  <a:moveTo>
                    <a:pt x="95" y="22"/>
                  </a:moveTo>
                  <a:lnTo>
                    <a:pt x="93" y="25"/>
                  </a:lnTo>
                  <a:lnTo>
                    <a:pt x="95" y="25"/>
                  </a:lnTo>
                  <a:lnTo>
                    <a:pt x="98" y="26"/>
                  </a:lnTo>
                  <a:lnTo>
                    <a:pt x="99" y="29"/>
                  </a:lnTo>
                  <a:lnTo>
                    <a:pt x="101" y="32"/>
                  </a:lnTo>
                  <a:lnTo>
                    <a:pt x="101" y="35"/>
                  </a:lnTo>
                  <a:lnTo>
                    <a:pt x="99" y="37"/>
                  </a:lnTo>
                  <a:lnTo>
                    <a:pt x="102" y="37"/>
                  </a:lnTo>
                  <a:lnTo>
                    <a:pt x="102" y="35"/>
                  </a:lnTo>
                  <a:lnTo>
                    <a:pt x="102" y="31"/>
                  </a:lnTo>
                  <a:lnTo>
                    <a:pt x="101" y="28"/>
                  </a:lnTo>
                  <a:lnTo>
                    <a:pt x="99" y="25"/>
                  </a:lnTo>
                  <a:lnTo>
                    <a:pt x="96" y="23"/>
                  </a:lnTo>
                  <a:lnTo>
                    <a:pt x="95" y="22"/>
                  </a:lnTo>
                  <a:close/>
                  <a:moveTo>
                    <a:pt x="53" y="14"/>
                  </a:moveTo>
                  <a:lnTo>
                    <a:pt x="53" y="14"/>
                  </a:lnTo>
                  <a:lnTo>
                    <a:pt x="50" y="15"/>
                  </a:lnTo>
                  <a:lnTo>
                    <a:pt x="48" y="18"/>
                  </a:lnTo>
                  <a:lnTo>
                    <a:pt x="50" y="20"/>
                  </a:lnTo>
                  <a:lnTo>
                    <a:pt x="50" y="18"/>
                  </a:lnTo>
                  <a:lnTo>
                    <a:pt x="51" y="17"/>
                  </a:lnTo>
                  <a:lnTo>
                    <a:pt x="53" y="15"/>
                  </a:lnTo>
                  <a:lnTo>
                    <a:pt x="70" y="15"/>
                  </a:lnTo>
                  <a:lnTo>
                    <a:pt x="71" y="17"/>
                  </a:lnTo>
                  <a:lnTo>
                    <a:pt x="73" y="18"/>
                  </a:lnTo>
                  <a:lnTo>
                    <a:pt x="73" y="29"/>
                  </a:lnTo>
                  <a:lnTo>
                    <a:pt x="71" y="31"/>
                  </a:lnTo>
                  <a:lnTo>
                    <a:pt x="70" y="32"/>
                  </a:lnTo>
                  <a:lnTo>
                    <a:pt x="67" y="32"/>
                  </a:lnTo>
                  <a:lnTo>
                    <a:pt x="65" y="32"/>
                  </a:lnTo>
                  <a:lnTo>
                    <a:pt x="65" y="34"/>
                  </a:lnTo>
                  <a:lnTo>
                    <a:pt x="65" y="32"/>
                  </a:lnTo>
                  <a:lnTo>
                    <a:pt x="64" y="32"/>
                  </a:lnTo>
                  <a:lnTo>
                    <a:pt x="56" y="32"/>
                  </a:lnTo>
                  <a:lnTo>
                    <a:pt x="54" y="34"/>
                  </a:lnTo>
                  <a:lnTo>
                    <a:pt x="62" y="34"/>
                  </a:lnTo>
                  <a:lnTo>
                    <a:pt x="61" y="37"/>
                  </a:lnTo>
                  <a:lnTo>
                    <a:pt x="62" y="39"/>
                  </a:lnTo>
                  <a:lnTo>
                    <a:pt x="64" y="39"/>
                  </a:lnTo>
                  <a:lnTo>
                    <a:pt x="65" y="39"/>
                  </a:lnTo>
                  <a:lnTo>
                    <a:pt x="68" y="34"/>
                  </a:lnTo>
                  <a:lnTo>
                    <a:pt x="70" y="34"/>
                  </a:lnTo>
                  <a:lnTo>
                    <a:pt x="75" y="32"/>
                  </a:lnTo>
                  <a:lnTo>
                    <a:pt x="76" y="29"/>
                  </a:lnTo>
                  <a:lnTo>
                    <a:pt x="76" y="18"/>
                  </a:lnTo>
                  <a:lnTo>
                    <a:pt x="75" y="15"/>
                  </a:lnTo>
                  <a:lnTo>
                    <a:pt x="70" y="14"/>
                  </a:lnTo>
                  <a:lnTo>
                    <a:pt x="53" y="14"/>
                  </a:lnTo>
                  <a:close/>
                  <a:moveTo>
                    <a:pt x="57" y="26"/>
                  </a:moveTo>
                  <a:lnTo>
                    <a:pt x="57" y="28"/>
                  </a:lnTo>
                  <a:lnTo>
                    <a:pt x="70" y="28"/>
                  </a:lnTo>
                  <a:lnTo>
                    <a:pt x="70" y="26"/>
                  </a:lnTo>
                  <a:lnTo>
                    <a:pt x="57" y="26"/>
                  </a:lnTo>
                  <a:close/>
                  <a:moveTo>
                    <a:pt x="57" y="23"/>
                  </a:moveTo>
                  <a:lnTo>
                    <a:pt x="57" y="25"/>
                  </a:lnTo>
                  <a:lnTo>
                    <a:pt x="70" y="25"/>
                  </a:lnTo>
                  <a:lnTo>
                    <a:pt x="70" y="23"/>
                  </a:lnTo>
                  <a:lnTo>
                    <a:pt x="57" y="23"/>
                  </a:lnTo>
                  <a:close/>
                  <a:moveTo>
                    <a:pt x="56" y="18"/>
                  </a:moveTo>
                  <a:lnTo>
                    <a:pt x="56" y="20"/>
                  </a:lnTo>
                  <a:lnTo>
                    <a:pt x="70" y="20"/>
                  </a:lnTo>
                  <a:lnTo>
                    <a:pt x="70" y="18"/>
                  </a:lnTo>
                  <a:lnTo>
                    <a:pt x="56" y="18"/>
                  </a:lnTo>
                  <a:close/>
                  <a:moveTo>
                    <a:pt x="37" y="39"/>
                  </a:moveTo>
                  <a:lnTo>
                    <a:pt x="37" y="39"/>
                  </a:lnTo>
                  <a:lnTo>
                    <a:pt x="34" y="42"/>
                  </a:lnTo>
                  <a:lnTo>
                    <a:pt x="33" y="45"/>
                  </a:lnTo>
                  <a:lnTo>
                    <a:pt x="33" y="51"/>
                  </a:lnTo>
                  <a:lnTo>
                    <a:pt x="37" y="53"/>
                  </a:lnTo>
                  <a:lnTo>
                    <a:pt x="47" y="53"/>
                  </a:lnTo>
                  <a:lnTo>
                    <a:pt x="54" y="53"/>
                  </a:lnTo>
                  <a:lnTo>
                    <a:pt x="61" y="51"/>
                  </a:lnTo>
                  <a:lnTo>
                    <a:pt x="59" y="45"/>
                  </a:lnTo>
                  <a:lnTo>
                    <a:pt x="56" y="39"/>
                  </a:lnTo>
                  <a:lnTo>
                    <a:pt x="53" y="39"/>
                  </a:lnTo>
                  <a:lnTo>
                    <a:pt x="51" y="39"/>
                  </a:lnTo>
                  <a:lnTo>
                    <a:pt x="51" y="35"/>
                  </a:lnTo>
                  <a:lnTo>
                    <a:pt x="53" y="34"/>
                  </a:lnTo>
                  <a:lnTo>
                    <a:pt x="53" y="32"/>
                  </a:lnTo>
                  <a:lnTo>
                    <a:pt x="53" y="29"/>
                  </a:lnTo>
                  <a:lnTo>
                    <a:pt x="53" y="25"/>
                  </a:lnTo>
                  <a:lnTo>
                    <a:pt x="51" y="23"/>
                  </a:lnTo>
                  <a:lnTo>
                    <a:pt x="47" y="22"/>
                  </a:lnTo>
                  <a:lnTo>
                    <a:pt x="42" y="23"/>
                  </a:lnTo>
                  <a:lnTo>
                    <a:pt x="40" y="25"/>
                  </a:lnTo>
                  <a:lnTo>
                    <a:pt x="40" y="29"/>
                  </a:lnTo>
                  <a:lnTo>
                    <a:pt x="39" y="29"/>
                  </a:lnTo>
                  <a:lnTo>
                    <a:pt x="40" y="32"/>
                  </a:lnTo>
                  <a:lnTo>
                    <a:pt x="40" y="34"/>
                  </a:lnTo>
                  <a:lnTo>
                    <a:pt x="42" y="35"/>
                  </a:lnTo>
                  <a:lnTo>
                    <a:pt x="42" y="39"/>
                  </a:lnTo>
                  <a:lnTo>
                    <a:pt x="39" y="39"/>
                  </a:lnTo>
                  <a:lnTo>
                    <a:pt x="37" y="39"/>
                  </a:lnTo>
                  <a:close/>
                  <a:moveTo>
                    <a:pt x="109" y="56"/>
                  </a:moveTo>
                  <a:lnTo>
                    <a:pt x="109" y="9"/>
                  </a:lnTo>
                  <a:lnTo>
                    <a:pt x="23" y="9"/>
                  </a:lnTo>
                  <a:lnTo>
                    <a:pt x="23" y="56"/>
                  </a:lnTo>
                  <a:lnTo>
                    <a:pt x="109" y="56"/>
                  </a:lnTo>
                  <a:close/>
                  <a:moveTo>
                    <a:pt x="121" y="68"/>
                  </a:moveTo>
                  <a:lnTo>
                    <a:pt x="129" y="87"/>
                  </a:lnTo>
                  <a:lnTo>
                    <a:pt x="129" y="101"/>
                  </a:lnTo>
                  <a:lnTo>
                    <a:pt x="124" y="104"/>
                  </a:lnTo>
                  <a:lnTo>
                    <a:pt x="6" y="104"/>
                  </a:lnTo>
                  <a:lnTo>
                    <a:pt x="0" y="101"/>
                  </a:lnTo>
                  <a:lnTo>
                    <a:pt x="0" y="87"/>
                  </a:lnTo>
                  <a:lnTo>
                    <a:pt x="11" y="68"/>
                  </a:lnTo>
                  <a:lnTo>
                    <a:pt x="23" y="68"/>
                  </a:lnTo>
                  <a:lnTo>
                    <a:pt x="109" y="68"/>
                  </a:lnTo>
                  <a:lnTo>
                    <a:pt x="121" y="68"/>
                  </a:lnTo>
                  <a:close/>
                  <a:moveTo>
                    <a:pt x="47" y="73"/>
                  </a:moveTo>
                  <a:lnTo>
                    <a:pt x="47" y="73"/>
                  </a:lnTo>
                  <a:lnTo>
                    <a:pt x="45" y="74"/>
                  </a:lnTo>
                  <a:lnTo>
                    <a:pt x="56" y="74"/>
                  </a:lnTo>
                  <a:lnTo>
                    <a:pt x="56" y="73"/>
                  </a:lnTo>
                  <a:lnTo>
                    <a:pt x="47" y="73"/>
                  </a:lnTo>
                  <a:close/>
                  <a:moveTo>
                    <a:pt x="44" y="82"/>
                  </a:moveTo>
                  <a:lnTo>
                    <a:pt x="44" y="82"/>
                  </a:lnTo>
                  <a:lnTo>
                    <a:pt x="42" y="85"/>
                  </a:lnTo>
                  <a:lnTo>
                    <a:pt x="54" y="85"/>
                  </a:lnTo>
                  <a:lnTo>
                    <a:pt x="54" y="82"/>
                  </a:lnTo>
                  <a:lnTo>
                    <a:pt x="44" y="82"/>
                  </a:lnTo>
                  <a:close/>
                  <a:moveTo>
                    <a:pt x="26" y="82"/>
                  </a:moveTo>
                  <a:lnTo>
                    <a:pt x="26" y="82"/>
                  </a:lnTo>
                  <a:lnTo>
                    <a:pt x="25" y="85"/>
                  </a:lnTo>
                  <a:lnTo>
                    <a:pt x="37" y="85"/>
                  </a:lnTo>
                  <a:lnTo>
                    <a:pt x="37" y="82"/>
                  </a:lnTo>
                  <a:lnTo>
                    <a:pt x="26" y="82"/>
                  </a:lnTo>
                  <a:close/>
                  <a:moveTo>
                    <a:pt x="61" y="82"/>
                  </a:moveTo>
                  <a:lnTo>
                    <a:pt x="61" y="82"/>
                  </a:lnTo>
                  <a:lnTo>
                    <a:pt x="59" y="85"/>
                  </a:lnTo>
                  <a:lnTo>
                    <a:pt x="71" y="85"/>
                  </a:lnTo>
                  <a:lnTo>
                    <a:pt x="71" y="82"/>
                  </a:lnTo>
                  <a:lnTo>
                    <a:pt x="61" y="82"/>
                  </a:lnTo>
                  <a:close/>
                  <a:moveTo>
                    <a:pt x="78" y="82"/>
                  </a:moveTo>
                  <a:lnTo>
                    <a:pt x="78" y="82"/>
                  </a:lnTo>
                  <a:lnTo>
                    <a:pt x="78" y="85"/>
                  </a:lnTo>
                  <a:lnTo>
                    <a:pt x="88" y="85"/>
                  </a:lnTo>
                  <a:lnTo>
                    <a:pt x="88" y="82"/>
                  </a:lnTo>
                  <a:lnTo>
                    <a:pt x="78" y="82"/>
                  </a:lnTo>
                  <a:close/>
                  <a:moveTo>
                    <a:pt x="93" y="82"/>
                  </a:moveTo>
                  <a:lnTo>
                    <a:pt x="93" y="82"/>
                  </a:lnTo>
                  <a:lnTo>
                    <a:pt x="95" y="85"/>
                  </a:lnTo>
                  <a:lnTo>
                    <a:pt x="105" y="85"/>
                  </a:lnTo>
                  <a:lnTo>
                    <a:pt x="104" y="82"/>
                  </a:lnTo>
                  <a:lnTo>
                    <a:pt x="93" y="82"/>
                  </a:lnTo>
                  <a:close/>
                  <a:moveTo>
                    <a:pt x="40" y="76"/>
                  </a:moveTo>
                  <a:lnTo>
                    <a:pt x="40" y="76"/>
                  </a:lnTo>
                  <a:lnTo>
                    <a:pt x="40" y="79"/>
                  </a:lnTo>
                  <a:lnTo>
                    <a:pt x="51" y="79"/>
                  </a:lnTo>
                  <a:lnTo>
                    <a:pt x="51" y="76"/>
                  </a:lnTo>
                  <a:lnTo>
                    <a:pt x="40" y="76"/>
                  </a:lnTo>
                  <a:close/>
                  <a:moveTo>
                    <a:pt x="30" y="76"/>
                  </a:moveTo>
                  <a:lnTo>
                    <a:pt x="30" y="76"/>
                  </a:lnTo>
                  <a:lnTo>
                    <a:pt x="28" y="79"/>
                  </a:lnTo>
                  <a:lnTo>
                    <a:pt x="34" y="79"/>
                  </a:lnTo>
                  <a:lnTo>
                    <a:pt x="36" y="76"/>
                  </a:lnTo>
                  <a:lnTo>
                    <a:pt x="30" y="76"/>
                  </a:lnTo>
                  <a:close/>
                  <a:moveTo>
                    <a:pt x="57" y="76"/>
                  </a:moveTo>
                  <a:lnTo>
                    <a:pt x="57" y="76"/>
                  </a:lnTo>
                  <a:lnTo>
                    <a:pt x="56" y="79"/>
                  </a:lnTo>
                  <a:lnTo>
                    <a:pt x="67" y="79"/>
                  </a:lnTo>
                  <a:lnTo>
                    <a:pt x="67" y="76"/>
                  </a:lnTo>
                  <a:lnTo>
                    <a:pt x="57" y="76"/>
                  </a:lnTo>
                  <a:close/>
                  <a:moveTo>
                    <a:pt x="73" y="76"/>
                  </a:moveTo>
                  <a:lnTo>
                    <a:pt x="73" y="76"/>
                  </a:lnTo>
                  <a:lnTo>
                    <a:pt x="73" y="79"/>
                  </a:lnTo>
                  <a:lnTo>
                    <a:pt x="84" y="79"/>
                  </a:lnTo>
                  <a:lnTo>
                    <a:pt x="84" y="76"/>
                  </a:lnTo>
                  <a:lnTo>
                    <a:pt x="73" y="76"/>
                  </a:lnTo>
                  <a:close/>
                  <a:moveTo>
                    <a:pt x="90" y="76"/>
                  </a:moveTo>
                  <a:lnTo>
                    <a:pt x="90" y="76"/>
                  </a:lnTo>
                  <a:lnTo>
                    <a:pt x="90" y="79"/>
                  </a:lnTo>
                  <a:lnTo>
                    <a:pt x="104" y="79"/>
                  </a:lnTo>
                  <a:lnTo>
                    <a:pt x="102" y="76"/>
                  </a:lnTo>
                  <a:lnTo>
                    <a:pt x="90" y="76"/>
                  </a:lnTo>
                  <a:close/>
                  <a:moveTo>
                    <a:pt x="31" y="73"/>
                  </a:moveTo>
                  <a:lnTo>
                    <a:pt x="31" y="73"/>
                  </a:lnTo>
                  <a:lnTo>
                    <a:pt x="30" y="74"/>
                  </a:lnTo>
                  <a:lnTo>
                    <a:pt x="40" y="74"/>
                  </a:lnTo>
                  <a:lnTo>
                    <a:pt x="40" y="73"/>
                  </a:lnTo>
                  <a:lnTo>
                    <a:pt x="31" y="73"/>
                  </a:lnTo>
                  <a:close/>
                  <a:moveTo>
                    <a:pt x="62" y="73"/>
                  </a:moveTo>
                  <a:lnTo>
                    <a:pt x="62" y="73"/>
                  </a:lnTo>
                  <a:lnTo>
                    <a:pt x="61" y="74"/>
                  </a:lnTo>
                  <a:lnTo>
                    <a:pt x="71" y="74"/>
                  </a:lnTo>
                  <a:lnTo>
                    <a:pt x="71" y="73"/>
                  </a:lnTo>
                  <a:lnTo>
                    <a:pt x="62" y="73"/>
                  </a:lnTo>
                  <a:close/>
                  <a:moveTo>
                    <a:pt x="76" y="73"/>
                  </a:moveTo>
                  <a:lnTo>
                    <a:pt x="76" y="73"/>
                  </a:lnTo>
                  <a:lnTo>
                    <a:pt x="76" y="74"/>
                  </a:lnTo>
                  <a:lnTo>
                    <a:pt x="87" y="74"/>
                  </a:lnTo>
                  <a:lnTo>
                    <a:pt x="87" y="73"/>
                  </a:lnTo>
                  <a:lnTo>
                    <a:pt x="76" y="73"/>
                  </a:lnTo>
                  <a:close/>
                  <a:moveTo>
                    <a:pt x="92" y="73"/>
                  </a:moveTo>
                  <a:lnTo>
                    <a:pt x="92" y="73"/>
                  </a:lnTo>
                  <a:lnTo>
                    <a:pt x="93" y="74"/>
                  </a:lnTo>
                  <a:lnTo>
                    <a:pt x="102" y="74"/>
                  </a:lnTo>
                  <a:lnTo>
                    <a:pt x="102" y="73"/>
                  </a:lnTo>
                  <a:lnTo>
                    <a:pt x="92" y="73"/>
                  </a:lnTo>
                  <a:close/>
                  <a:moveTo>
                    <a:pt x="11" y="91"/>
                  </a:moveTo>
                  <a:lnTo>
                    <a:pt x="11" y="96"/>
                  </a:lnTo>
                  <a:lnTo>
                    <a:pt x="22" y="96"/>
                  </a:lnTo>
                  <a:lnTo>
                    <a:pt x="22" y="91"/>
                  </a:lnTo>
                  <a:lnTo>
                    <a:pt x="11" y="91"/>
                  </a:lnTo>
                  <a:close/>
                  <a:moveTo>
                    <a:pt x="109" y="91"/>
                  </a:moveTo>
                  <a:lnTo>
                    <a:pt x="109" y="96"/>
                  </a:lnTo>
                  <a:lnTo>
                    <a:pt x="119" y="96"/>
                  </a:lnTo>
                  <a:lnTo>
                    <a:pt x="119" y="91"/>
                  </a:lnTo>
                  <a:lnTo>
                    <a:pt x="109" y="91"/>
                  </a:lnTo>
                  <a:close/>
                  <a:moveTo>
                    <a:pt x="40" y="91"/>
                  </a:moveTo>
                  <a:lnTo>
                    <a:pt x="40" y="96"/>
                  </a:lnTo>
                  <a:lnTo>
                    <a:pt x="51" y="96"/>
                  </a:lnTo>
                  <a:lnTo>
                    <a:pt x="51" y="91"/>
                  </a:lnTo>
                  <a:lnTo>
                    <a:pt x="40" y="91"/>
                  </a:lnTo>
                  <a:close/>
                  <a:moveTo>
                    <a:pt x="26" y="91"/>
                  </a:moveTo>
                  <a:lnTo>
                    <a:pt x="26" y="96"/>
                  </a:lnTo>
                  <a:lnTo>
                    <a:pt x="36" y="96"/>
                  </a:lnTo>
                  <a:lnTo>
                    <a:pt x="36" y="91"/>
                  </a:lnTo>
                  <a:lnTo>
                    <a:pt x="26" y="91"/>
                  </a:lnTo>
                  <a:close/>
                </a:path>
              </a:pathLst>
            </a:custGeom>
            <a:solidFill>
              <a:schemeClr val="bg1"/>
            </a:solidFill>
            <a:ln>
              <a:noFill/>
            </a:ln>
          </p:spPr>
          <p:txBody>
            <a:bodyPr/>
            <a:lstStyle/>
            <a:p>
              <a:pPr eaLnBrk="1" fontAlgn="auto" hangingPunct="1">
                <a:spcBef>
                  <a:spcPts val="0"/>
                </a:spcBef>
                <a:spcAft>
                  <a:spcPts val="0"/>
                </a:spcAft>
                <a:defRPr/>
              </a:pPr>
              <a:endParaRPr lang="en-US" sz="1800" kern="0"/>
            </a:p>
          </p:txBody>
        </p:sp>
      </p:grpSp>
      <p:grpSp>
        <p:nvGrpSpPr>
          <p:cNvPr id="17430" name="Group 4">
            <a:extLst>
              <a:ext uri="{FF2B5EF4-FFF2-40B4-BE49-F238E27FC236}">
                <a16:creationId xmlns:a16="http://schemas.microsoft.com/office/drawing/2014/main" id="{9A25142D-1FA7-F062-E81C-80260EACC2F2}"/>
              </a:ext>
            </a:extLst>
          </p:cNvPr>
          <p:cNvGrpSpPr>
            <a:grpSpLocks/>
          </p:cNvGrpSpPr>
          <p:nvPr/>
        </p:nvGrpSpPr>
        <p:grpSpPr bwMode="auto">
          <a:xfrm>
            <a:off x="717550" y="4576763"/>
            <a:ext cx="358775" cy="358775"/>
            <a:chOff x="727754" y="4656592"/>
            <a:chExt cx="433387" cy="433387"/>
          </a:xfrm>
        </p:grpSpPr>
        <p:sp>
          <p:nvSpPr>
            <p:cNvPr id="133" name="Oval 132">
              <a:extLst>
                <a:ext uri="{FF2B5EF4-FFF2-40B4-BE49-F238E27FC236}">
                  <a16:creationId xmlns:a16="http://schemas.microsoft.com/office/drawing/2014/main" id="{63B22D1F-2244-5645-A3C8-04E84FF67BDE}"/>
                </a:ext>
              </a:extLst>
            </p:cNvPr>
            <p:cNvSpPr/>
            <p:nvPr/>
          </p:nvSpPr>
          <p:spPr bwMode="auto">
            <a:xfrm>
              <a:off x="727754" y="4656592"/>
              <a:ext cx="433387" cy="433387"/>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sz="1400" dirty="0">
                <a:solidFill>
                  <a:schemeClr val="tx1"/>
                </a:solidFill>
              </a:endParaRPr>
            </a:p>
          </p:txBody>
        </p:sp>
        <p:sp>
          <p:nvSpPr>
            <p:cNvPr id="65" name="Freeform 217">
              <a:extLst>
                <a:ext uri="{FF2B5EF4-FFF2-40B4-BE49-F238E27FC236}">
                  <a16:creationId xmlns:a16="http://schemas.microsoft.com/office/drawing/2014/main" id="{419A683F-5DC6-703C-3BF9-A159172BCF09}"/>
                </a:ext>
              </a:extLst>
            </p:cNvPr>
            <p:cNvSpPr>
              <a:spLocks noEditPoints="1"/>
            </p:cNvSpPr>
            <p:nvPr/>
          </p:nvSpPr>
          <p:spPr bwMode="auto">
            <a:xfrm>
              <a:off x="806378" y="4752474"/>
              <a:ext cx="279976" cy="260799"/>
            </a:xfrm>
            <a:custGeom>
              <a:avLst/>
              <a:gdLst>
                <a:gd name="T0" fmla="*/ 0 w 110"/>
                <a:gd name="T1" fmla="*/ 336621 h 103"/>
                <a:gd name="T2" fmla="*/ 359497 w 110"/>
                <a:gd name="T3" fmla="*/ 0 h 103"/>
                <a:gd name="T4" fmla="*/ 333352 w 110"/>
                <a:gd name="T5" fmla="*/ 0 h 103"/>
                <a:gd name="T6" fmla="*/ 307207 w 110"/>
                <a:gd name="T7" fmla="*/ 238576 h 103"/>
                <a:gd name="T8" fmla="*/ 297402 w 110"/>
                <a:gd name="T9" fmla="*/ 0 h 103"/>
                <a:gd name="T10" fmla="*/ 235307 w 110"/>
                <a:gd name="T11" fmla="*/ 0 h 103"/>
                <a:gd name="T12" fmla="*/ 196089 w 110"/>
                <a:gd name="T13" fmla="*/ 238576 h 103"/>
                <a:gd name="T14" fmla="*/ 179749 w 110"/>
                <a:gd name="T15" fmla="*/ 0 h 103"/>
                <a:gd name="T16" fmla="*/ 169944 w 110"/>
                <a:gd name="T17" fmla="*/ 0 h 103"/>
                <a:gd name="T18" fmla="*/ 111117 w 110"/>
                <a:gd name="T19" fmla="*/ 238576 h 103"/>
                <a:gd name="T20" fmla="*/ 68631 w 110"/>
                <a:gd name="T21" fmla="*/ 330085 h 103"/>
                <a:gd name="T22" fmla="*/ 91508 w 110"/>
                <a:gd name="T23" fmla="*/ 271258 h 103"/>
                <a:gd name="T24" fmla="*/ 84972 w 110"/>
                <a:gd name="T25" fmla="*/ 271258 h 103"/>
                <a:gd name="T26" fmla="*/ 68631 w 110"/>
                <a:gd name="T27" fmla="*/ 271258 h 103"/>
                <a:gd name="T28" fmla="*/ 101313 w 110"/>
                <a:gd name="T29" fmla="*/ 254917 h 103"/>
                <a:gd name="T30" fmla="*/ 111117 w 110"/>
                <a:gd name="T31" fmla="*/ 281062 h 103"/>
                <a:gd name="T32" fmla="*/ 111117 w 110"/>
                <a:gd name="T33" fmla="*/ 330085 h 103"/>
                <a:gd name="T34" fmla="*/ 150335 w 110"/>
                <a:gd name="T35" fmla="*/ 330085 h 103"/>
                <a:gd name="T36" fmla="*/ 111117 w 110"/>
                <a:gd name="T37" fmla="*/ 310476 h 103"/>
                <a:gd name="T38" fmla="*/ 156871 w 110"/>
                <a:gd name="T39" fmla="*/ 310476 h 103"/>
                <a:gd name="T40" fmla="*/ 130726 w 110"/>
                <a:gd name="T41" fmla="*/ 281062 h 103"/>
                <a:gd name="T42" fmla="*/ 196089 w 110"/>
                <a:gd name="T43" fmla="*/ 274526 h 103"/>
                <a:gd name="T44" fmla="*/ 176480 w 110"/>
                <a:gd name="T45" fmla="*/ 264721 h 103"/>
                <a:gd name="T46" fmla="*/ 176480 w 110"/>
                <a:gd name="T47" fmla="*/ 284330 h 103"/>
                <a:gd name="T48" fmla="*/ 192821 w 110"/>
                <a:gd name="T49" fmla="*/ 284330 h 103"/>
                <a:gd name="T50" fmla="*/ 196089 w 110"/>
                <a:gd name="T51" fmla="*/ 326817 h 103"/>
                <a:gd name="T52" fmla="*/ 176480 w 110"/>
                <a:gd name="T53" fmla="*/ 330085 h 103"/>
                <a:gd name="T54" fmla="*/ 156871 w 110"/>
                <a:gd name="T55" fmla="*/ 271258 h 103"/>
                <a:gd name="T56" fmla="*/ 192821 w 110"/>
                <a:gd name="T57" fmla="*/ 258185 h 103"/>
                <a:gd name="T58" fmla="*/ 179749 w 110"/>
                <a:gd name="T59" fmla="*/ 320280 h 103"/>
                <a:gd name="T60" fmla="*/ 176480 w 110"/>
                <a:gd name="T61" fmla="*/ 290867 h 103"/>
                <a:gd name="T62" fmla="*/ 176480 w 110"/>
                <a:gd name="T63" fmla="*/ 320280 h 103"/>
                <a:gd name="T64" fmla="*/ 235307 w 110"/>
                <a:gd name="T65" fmla="*/ 264721 h 103"/>
                <a:gd name="T66" fmla="*/ 202626 w 110"/>
                <a:gd name="T67" fmla="*/ 264721 h 103"/>
                <a:gd name="T68" fmla="*/ 235307 w 110"/>
                <a:gd name="T69" fmla="*/ 264721 h 103"/>
                <a:gd name="T70" fmla="*/ 251648 w 110"/>
                <a:gd name="T71" fmla="*/ 317012 h 103"/>
                <a:gd name="T72" fmla="*/ 261452 w 110"/>
                <a:gd name="T73" fmla="*/ 300671 h 103"/>
                <a:gd name="T74" fmla="*/ 251648 w 110"/>
                <a:gd name="T75" fmla="*/ 294135 h 103"/>
                <a:gd name="T76" fmla="*/ 261452 w 110"/>
                <a:gd name="T77" fmla="*/ 281062 h 103"/>
                <a:gd name="T78" fmla="*/ 258184 w 110"/>
                <a:gd name="T79" fmla="*/ 264721 h 103"/>
                <a:gd name="T80" fmla="*/ 241843 w 110"/>
                <a:gd name="T81" fmla="*/ 271258 h 103"/>
                <a:gd name="T82" fmla="*/ 258184 w 110"/>
                <a:gd name="T83" fmla="*/ 254917 h 103"/>
                <a:gd name="T84" fmla="*/ 277793 w 110"/>
                <a:gd name="T85" fmla="*/ 271258 h 103"/>
                <a:gd name="T86" fmla="*/ 267989 w 110"/>
                <a:gd name="T87" fmla="*/ 290867 h 103"/>
                <a:gd name="T88" fmla="*/ 277793 w 110"/>
                <a:gd name="T89" fmla="*/ 317012 h 103"/>
                <a:gd name="T90" fmla="*/ 258184 w 110"/>
                <a:gd name="T91" fmla="*/ 330085 h 103"/>
                <a:gd name="T92" fmla="*/ 235307 w 110"/>
                <a:gd name="T93" fmla="*/ 300671 h 103"/>
                <a:gd name="T94" fmla="*/ 297402 w 110"/>
                <a:gd name="T95" fmla="*/ 284330 h 103"/>
                <a:gd name="T96" fmla="*/ 297402 w 110"/>
                <a:gd name="T97" fmla="*/ 264721 h 103"/>
                <a:gd name="T98" fmla="*/ 277793 w 110"/>
                <a:gd name="T99" fmla="*/ 284330 h 103"/>
                <a:gd name="T100" fmla="*/ 297402 w 110"/>
                <a:gd name="T101" fmla="*/ 254917 h 103"/>
                <a:gd name="T102" fmla="*/ 313743 w 110"/>
                <a:gd name="T103" fmla="*/ 258185 h 103"/>
                <a:gd name="T104" fmla="*/ 297402 w 110"/>
                <a:gd name="T105" fmla="*/ 320280 h 103"/>
                <a:gd name="T106" fmla="*/ 68631 w 110"/>
                <a:gd name="T107" fmla="*/ 0 h 103"/>
                <a:gd name="T108" fmla="*/ 68631 w 110"/>
                <a:gd name="T109" fmla="*/ 0 h 103"/>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110" h="103">
                  <a:moveTo>
                    <a:pt x="0" y="0"/>
                  </a:moveTo>
                  <a:lnTo>
                    <a:pt x="15" y="0"/>
                  </a:lnTo>
                  <a:lnTo>
                    <a:pt x="15" y="103"/>
                  </a:lnTo>
                  <a:lnTo>
                    <a:pt x="0" y="103"/>
                  </a:lnTo>
                  <a:lnTo>
                    <a:pt x="0" y="0"/>
                  </a:lnTo>
                  <a:close/>
                  <a:moveTo>
                    <a:pt x="102" y="0"/>
                  </a:moveTo>
                  <a:lnTo>
                    <a:pt x="110" y="0"/>
                  </a:lnTo>
                  <a:lnTo>
                    <a:pt x="110" y="103"/>
                  </a:lnTo>
                  <a:lnTo>
                    <a:pt x="102" y="103"/>
                  </a:lnTo>
                  <a:lnTo>
                    <a:pt x="102" y="0"/>
                  </a:lnTo>
                  <a:close/>
                  <a:moveTo>
                    <a:pt x="94" y="0"/>
                  </a:moveTo>
                  <a:lnTo>
                    <a:pt x="99" y="0"/>
                  </a:lnTo>
                  <a:lnTo>
                    <a:pt x="99" y="73"/>
                  </a:lnTo>
                  <a:lnTo>
                    <a:pt x="94" y="73"/>
                  </a:lnTo>
                  <a:lnTo>
                    <a:pt x="94" y="0"/>
                  </a:lnTo>
                  <a:close/>
                  <a:moveTo>
                    <a:pt x="72" y="0"/>
                  </a:moveTo>
                  <a:lnTo>
                    <a:pt x="91" y="0"/>
                  </a:lnTo>
                  <a:lnTo>
                    <a:pt x="91" y="73"/>
                  </a:lnTo>
                  <a:lnTo>
                    <a:pt x="72" y="73"/>
                  </a:lnTo>
                  <a:lnTo>
                    <a:pt x="72" y="0"/>
                  </a:lnTo>
                  <a:close/>
                  <a:moveTo>
                    <a:pt x="60" y="0"/>
                  </a:moveTo>
                  <a:lnTo>
                    <a:pt x="68" y="0"/>
                  </a:lnTo>
                  <a:lnTo>
                    <a:pt x="68" y="73"/>
                  </a:lnTo>
                  <a:lnTo>
                    <a:pt x="60" y="73"/>
                  </a:lnTo>
                  <a:lnTo>
                    <a:pt x="60" y="0"/>
                  </a:lnTo>
                  <a:close/>
                  <a:moveTo>
                    <a:pt x="52" y="0"/>
                  </a:moveTo>
                  <a:lnTo>
                    <a:pt x="55" y="0"/>
                  </a:lnTo>
                  <a:lnTo>
                    <a:pt x="55" y="73"/>
                  </a:lnTo>
                  <a:lnTo>
                    <a:pt x="52" y="73"/>
                  </a:lnTo>
                  <a:lnTo>
                    <a:pt x="52" y="0"/>
                  </a:lnTo>
                  <a:close/>
                  <a:moveTo>
                    <a:pt x="34" y="0"/>
                  </a:moveTo>
                  <a:lnTo>
                    <a:pt x="48" y="0"/>
                  </a:lnTo>
                  <a:lnTo>
                    <a:pt x="48" y="73"/>
                  </a:lnTo>
                  <a:lnTo>
                    <a:pt x="34" y="73"/>
                  </a:lnTo>
                  <a:lnTo>
                    <a:pt x="34" y="0"/>
                  </a:lnTo>
                  <a:close/>
                  <a:moveTo>
                    <a:pt x="34" y="101"/>
                  </a:moveTo>
                  <a:lnTo>
                    <a:pt x="21" y="101"/>
                  </a:lnTo>
                  <a:lnTo>
                    <a:pt x="21" y="98"/>
                  </a:lnTo>
                  <a:lnTo>
                    <a:pt x="28" y="87"/>
                  </a:lnTo>
                  <a:lnTo>
                    <a:pt x="28" y="83"/>
                  </a:lnTo>
                  <a:lnTo>
                    <a:pt x="28" y="81"/>
                  </a:lnTo>
                  <a:lnTo>
                    <a:pt x="26" y="83"/>
                  </a:lnTo>
                  <a:lnTo>
                    <a:pt x="26" y="87"/>
                  </a:lnTo>
                  <a:lnTo>
                    <a:pt x="21" y="87"/>
                  </a:lnTo>
                  <a:lnTo>
                    <a:pt x="21" y="83"/>
                  </a:lnTo>
                  <a:lnTo>
                    <a:pt x="23" y="79"/>
                  </a:lnTo>
                  <a:lnTo>
                    <a:pt x="28" y="78"/>
                  </a:lnTo>
                  <a:lnTo>
                    <a:pt x="31" y="78"/>
                  </a:lnTo>
                  <a:lnTo>
                    <a:pt x="32" y="79"/>
                  </a:lnTo>
                  <a:lnTo>
                    <a:pt x="34" y="86"/>
                  </a:lnTo>
                  <a:lnTo>
                    <a:pt x="32" y="87"/>
                  </a:lnTo>
                  <a:lnTo>
                    <a:pt x="28" y="98"/>
                  </a:lnTo>
                  <a:lnTo>
                    <a:pt x="34" y="98"/>
                  </a:lnTo>
                  <a:lnTo>
                    <a:pt x="34" y="101"/>
                  </a:lnTo>
                  <a:close/>
                  <a:moveTo>
                    <a:pt x="48" y="98"/>
                  </a:moveTo>
                  <a:lnTo>
                    <a:pt x="46" y="98"/>
                  </a:lnTo>
                  <a:lnTo>
                    <a:pt x="46" y="101"/>
                  </a:lnTo>
                  <a:lnTo>
                    <a:pt x="40" y="101"/>
                  </a:lnTo>
                  <a:lnTo>
                    <a:pt x="40" y="98"/>
                  </a:lnTo>
                  <a:lnTo>
                    <a:pt x="34" y="98"/>
                  </a:lnTo>
                  <a:lnTo>
                    <a:pt x="34" y="95"/>
                  </a:lnTo>
                  <a:lnTo>
                    <a:pt x="38" y="78"/>
                  </a:lnTo>
                  <a:lnTo>
                    <a:pt x="46" y="78"/>
                  </a:lnTo>
                  <a:lnTo>
                    <a:pt x="46" y="95"/>
                  </a:lnTo>
                  <a:lnTo>
                    <a:pt x="48" y="95"/>
                  </a:lnTo>
                  <a:lnTo>
                    <a:pt x="48" y="98"/>
                  </a:lnTo>
                  <a:close/>
                  <a:moveTo>
                    <a:pt x="40" y="95"/>
                  </a:moveTo>
                  <a:lnTo>
                    <a:pt x="40" y="86"/>
                  </a:lnTo>
                  <a:lnTo>
                    <a:pt x="38" y="95"/>
                  </a:lnTo>
                  <a:lnTo>
                    <a:pt x="40" y="95"/>
                  </a:lnTo>
                  <a:close/>
                  <a:moveTo>
                    <a:pt x="60" y="84"/>
                  </a:moveTo>
                  <a:lnTo>
                    <a:pt x="55" y="84"/>
                  </a:lnTo>
                  <a:lnTo>
                    <a:pt x="55" y="83"/>
                  </a:lnTo>
                  <a:lnTo>
                    <a:pt x="54" y="81"/>
                  </a:lnTo>
                  <a:lnTo>
                    <a:pt x="54" y="83"/>
                  </a:lnTo>
                  <a:lnTo>
                    <a:pt x="54" y="87"/>
                  </a:lnTo>
                  <a:lnTo>
                    <a:pt x="55" y="86"/>
                  </a:lnTo>
                  <a:lnTo>
                    <a:pt x="59" y="87"/>
                  </a:lnTo>
                  <a:lnTo>
                    <a:pt x="60" y="89"/>
                  </a:lnTo>
                  <a:lnTo>
                    <a:pt x="60" y="98"/>
                  </a:lnTo>
                  <a:lnTo>
                    <a:pt x="60" y="100"/>
                  </a:lnTo>
                  <a:lnTo>
                    <a:pt x="59" y="101"/>
                  </a:lnTo>
                  <a:lnTo>
                    <a:pt x="54" y="101"/>
                  </a:lnTo>
                  <a:lnTo>
                    <a:pt x="49" y="101"/>
                  </a:lnTo>
                  <a:lnTo>
                    <a:pt x="48" y="98"/>
                  </a:lnTo>
                  <a:lnTo>
                    <a:pt x="48" y="83"/>
                  </a:lnTo>
                  <a:lnTo>
                    <a:pt x="49" y="79"/>
                  </a:lnTo>
                  <a:lnTo>
                    <a:pt x="54" y="78"/>
                  </a:lnTo>
                  <a:lnTo>
                    <a:pt x="59" y="79"/>
                  </a:lnTo>
                  <a:lnTo>
                    <a:pt x="60" y="83"/>
                  </a:lnTo>
                  <a:lnTo>
                    <a:pt x="60" y="84"/>
                  </a:lnTo>
                  <a:close/>
                  <a:moveTo>
                    <a:pt x="55" y="98"/>
                  </a:moveTo>
                  <a:lnTo>
                    <a:pt x="55" y="90"/>
                  </a:lnTo>
                  <a:lnTo>
                    <a:pt x="54" y="89"/>
                  </a:lnTo>
                  <a:lnTo>
                    <a:pt x="54" y="90"/>
                  </a:lnTo>
                  <a:lnTo>
                    <a:pt x="54" y="98"/>
                  </a:lnTo>
                  <a:lnTo>
                    <a:pt x="55" y="98"/>
                  </a:lnTo>
                  <a:close/>
                  <a:moveTo>
                    <a:pt x="72" y="81"/>
                  </a:moveTo>
                  <a:lnTo>
                    <a:pt x="66" y="101"/>
                  </a:lnTo>
                  <a:lnTo>
                    <a:pt x="60" y="101"/>
                  </a:lnTo>
                  <a:lnTo>
                    <a:pt x="66" y="81"/>
                  </a:lnTo>
                  <a:lnTo>
                    <a:pt x="62" y="81"/>
                  </a:lnTo>
                  <a:lnTo>
                    <a:pt x="62" y="78"/>
                  </a:lnTo>
                  <a:lnTo>
                    <a:pt x="72" y="78"/>
                  </a:lnTo>
                  <a:lnTo>
                    <a:pt x="72" y="81"/>
                  </a:lnTo>
                  <a:close/>
                  <a:moveTo>
                    <a:pt x="72" y="92"/>
                  </a:moveTo>
                  <a:lnTo>
                    <a:pt x="77" y="92"/>
                  </a:lnTo>
                  <a:lnTo>
                    <a:pt x="77" y="97"/>
                  </a:lnTo>
                  <a:lnTo>
                    <a:pt x="79" y="98"/>
                  </a:lnTo>
                  <a:lnTo>
                    <a:pt x="80" y="97"/>
                  </a:lnTo>
                  <a:lnTo>
                    <a:pt x="80" y="92"/>
                  </a:lnTo>
                  <a:lnTo>
                    <a:pt x="79" y="90"/>
                  </a:lnTo>
                  <a:lnTo>
                    <a:pt x="77" y="90"/>
                  </a:lnTo>
                  <a:lnTo>
                    <a:pt x="77" y="87"/>
                  </a:lnTo>
                  <a:lnTo>
                    <a:pt x="79" y="87"/>
                  </a:lnTo>
                  <a:lnTo>
                    <a:pt x="80" y="86"/>
                  </a:lnTo>
                  <a:lnTo>
                    <a:pt x="80" y="83"/>
                  </a:lnTo>
                  <a:lnTo>
                    <a:pt x="79" y="81"/>
                  </a:lnTo>
                  <a:lnTo>
                    <a:pt x="77" y="83"/>
                  </a:lnTo>
                  <a:lnTo>
                    <a:pt x="77" y="87"/>
                  </a:lnTo>
                  <a:lnTo>
                    <a:pt x="74" y="87"/>
                  </a:lnTo>
                  <a:lnTo>
                    <a:pt x="74" y="83"/>
                  </a:lnTo>
                  <a:lnTo>
                    <a:pt x="74" y="79"/>
                  </a:lnTo>
                  <a:lnTo>
                    <a:pt x="79" y="78"/>
                  </a:lnTo>
                  <a:lnTo>
                    <a:pt x="83" y="79"/>
                  </a:lnTo>
                  <a:lnTo>
                    <a:pt x="85" y="81"/>
                  </a:lnTo>
                  <a:lnTo>
                    <a:pt x="85" y="83"/>
                  </a:lnTo>
                  <a:lnTo>
                    <a:pt x="85" y="86"/>
                  </a:lnTo>
                  <a:lnTo>
                    <a:pt x="83" y="87"/>
                  </a:lnTo>
                  <a:lnTo>
                    <a:pt x="82" y="89"/>
                  </a:lnTo>
                  <a:lnTo>
                    <a:pt x="83" y="90"/>
                  </a:lnTo>
                  <a:lnTo>
                    <a:pt x="85" y="93"/>
                  </a:lnTo>
                  <a:lnTo>
                    <a:pt x="85" y="97"/>
                  </a:lnTo>
                  <a:lnTo>
                    <a:pt x="83" y="100"/>
                  </a:lnTo>
                  <a:lnTo>
                    <a:pt x="79" y="101"/>
                  </a:lnTo>
                  <a:lnTo>
                    <a:pt x="74" y="101"/>
                  </a:lnTo>
                  <a:lnTo>
                    <a:pt x="72" y="97"/>
                  </a:lnTo>
                  <a:lnTo>
                    <a:pt x="72" y="92"/>
                  </a:lnTo>
                  <a:close/>
                  <a:moveTo>
                    <a:pt x="97" y="101"/>
                  </a:moveTo>
                  <a:lnTo>
                    <a:pt x="85" y="101"/>
                  </a:lnTo>
                  <a:lnTo>
                    <a:pt x="85" y="98"/>
                  </a:lnTo>
                  <a:lnTo>
                    <a:pt x="91" y="87"/>
                  </a:lnTo>
                  <a:lnTo>
                    <a:pt x="93" y="83"/>
                  </a:lnTo>
                  <a:lnTo>
                    <a:pt x="91" y="81"/>
                  </a:lnTo>
                  <a:lnTo>
                    <a:pt x="90" y="83"/>
                  </a:lnTo>
                  <a:lnTo>
                    <a:pt x="90" y="87"/>
                  </a:lnTo>
                  <a:lnTo>
                    <a:pt x="85" y="87"/>
                  </a:lnTo>
                  <a:lnTo>
                    <a:pt x="85" y="83"/>
                  </a:lnTo>
                  <a:lnTo>
                    <a:pt x="86" y="79"/>
                  </a:lnTo>
                  <a:lnTo>
                    <a:pt x="91" y="78"/>
                  </a:lnTo>
                  <a:lnTo>
                    <a:pt x="94" y="78"/>
                  </a:lnTo>
                  <a:lnTo>
                    <a:pt x="96" y="79"/>
                  </a:lnTo>
                  <a:lnTo>
                    <a:pt x="97" y="86"/>
                  </a:lnTo>
                  <a:lnTo>
                    <a:pt x="97" y="87"/>
                  </a:lnTo>
                  <a:lnTo>
                    <a:pt x="91" y="98"/>
                  </a:lnTo>
                  <a:lnTo>
                    <a:pt x="97" y="98"/>
                  </a:lnTo>
                  <a:lnTo>
                    <a:pt x="97" y="101"/>
                  </a:lnTo>
                  <a:close/>
                  <a:moveTo>
                    <a:pt x="21" y="0"/>
                  </a:moveTo>
                  <a:lnTo>
                    <a:pt x="29" y="0"/>
                  </a:lnTo>
                  <a:lnTo>
                    <a:pt x="29" y="73"/>
                  </a:lnTo>
                  <a:lnTo>
                    <a:pt x="21" y="73"/>
                  </a:lnTo>
                  <a:lnTo>
                    <a:pt x="21" y="0"/>
                  </a:lnTo>
                  <a:close/>
                </a:path>
              </a:pathLst>
            </a:custGeom>
            <a:solidFill>
              <a:schemeClr val="bg1"/>
            </a:solidFill>
            <a:ln>
              <a:noFill/>
            </a:ln>
          </p:spPr>
          <p:txBody>
            <a:bodyPr/>
            <a:lstStyle/>
            <a:p>
              <a:pPr eaLnBrk="1" fontAlgn="auto" hangingPunct="1">
                <a:spcBef>
                  <a:spcPts val="0"/>
                </a:spcBef>
                <a:spcAft>
                  <a:spcPts val="0"/>
                </a:spcAft>
                <a:defRPr/>
              </a:pPr>
              <a:endParaRPr lang="en-US" sz="1800" kern="0"/>
            </a:p>
          </p:txBody>
        </p:sp>
      </p:grpSp>
      <p:sp>
        <p:nvSpPr>
          <p:cNvPr id="43" name="Freeform 644">
            <a:extLst>
              <a:ext uri="{FF2B5EF4-FFF2-40B4-BE49-F238E27FC236}">
                <a16:creationId xmlns:a16="http://schemas.microsoft.com/office/drawing/2014/main" id="{E10A2778-F253-8D6A-797B-D7A77F0AF1D8}"/>
              </a:ext>
            </a:extLst>
          </p:cNvPr>
          <p:cNvSpPr>
            <a:spLocks noChangeAspect="1" noEditPoints="1"/>
          </p:cNvSpPr>
          <p:nvPr/>
        </p:nvSpPr>
        <p:spPr bwMode="auto">
          <a:xfrm>
            <a:off x="723900" y="4954588"/>
            <a:ext cx="360363" cy="358775"/>
          </a:xfrm>
          <a:custGeom>
            <a:avLst/>
            <a:gdLst>
              <a:gd name="T0" fmla="*/ 132725393 w 512"/>
              <a:gd name="T1" fmla="*/ 0 h 512"/>
              <a:gd name="T2" fmla="*/ 0 w 512"/>
              <a:gd name="T3" fmla="*/ 132725393 h 512"/>
              <a:gd name="T4" fmla="*/ 132725393 w 512"/>
              <a:gd name="T5" fmla="*/ 265450067 h 512"/>
              <a:gd name="T6" fmla="*/ 265450067 w 512"/>
              <a:gd name="T7" fmla="*/ 132725393 h 512"/>
              <a:gd name="T8" fmla="*/ 132725393 w 512"/>
              <a:gd name="T9" fmla="*/ 0 h 512"/>
              <a:gd name="T10" fmla="*/ 171091175 w 512"/>
              <a:gd name="T11" fmla="*/ 205827188 h 512"/>
              <a:gd name="T12" fmla="*/ 160203307 w 512"/>
              <a:gd name="T13" fmla="*/ 215678494 h 512"/>
              <a:gd name="T14" fmla="*/ 152945207 w 512"/>
              <a:gd name="T15" fmla="*/ 213086007 h 512"/>
              <a:gd name="T16" fmla="*/ 132725393 w 512"/>
              <a:gd name="T17" fmla="*/ 215678494 h 512"/>
              <a:gd name="T18" fmla="*/ 49771573 w 512"/>
              <a:gd name="T19" fmla="*/ 132725393 h 512"/>
              <a:gd name="T20" fmla="*/ 55475188 w 512"/>
              <a:gd name="T21" fmla="*/ 101617711 h 512"/>
              <a:gd name="T22" fmla="*/ 67399619 w 512"/>
              <a:gd name="T23" fmla="*/ 81397897 h 512"/>
              <a:gd name="T24" fmla="*/ 75176360 w 512"/>
              <a:gd name="T25" fmla="*/ 80360614 h 512"/>
              <a:gd name="T26" fmla="*/ 76212923 w 512"/>
              <a:gd name="T27" fmla="*/ 88138074 h 512"/>
              <a:gd name="T28" fmla="*/ 65844415 w 512"/>
              <a:gd name="T29" fmla="*/ 105765402 h 512"/>
              <a:gd name="T30" fmla="*/ 60659442 w 512"/>
              <a:gd name="T31" fmla="*/ 132725393 h 512"/>
              <a:gd name="T32" fmla="*/ 132725393 w 512"/>
              <a:gd name="T33" fmla="*/ 204271984 h 512"/>
              <a:gd name="T34" fmla="*/ 149315438 w 512"/>
              <a:gd name="T35" fmla="*/ 202198139 h 512"/>
              <a:gd name="T36" fmla="*/ 160203307 w 512"/>
              <a:gd name="T37" fmla="*/ 193384835 h 512"/>
              <a:gd name="T38" fmla="*/ 166943484 w 512"/>
              <a:gd name="T39" fmla="*/ 195458680 h 512"/>
              <a:gd name="T40" fmla="*/ 204271984 w 512"/>
              <a:gd name="T41" fmla="*/ 132725393 h 512"/>
              <a:gd name="T42" fmla="*/ 178867916 w 512"/>
              <a:gd name="T43" fmla="*/ 77768847 h 512"/>
              <a:gd name="T44" fmla="*/ 169017330 w 512"/>
              <a:gd name="T45" fmla="*/ 91248483 h 512"/>
              <a:gd name="T46" fmla="*/ 187681220 w 512"/>
              <a:gd name="T47" fmla="*/ 132725393 h 512"/>
              <a:gd name="T48" fmla="*/ 132725393 w 512"/>
              <a:gd name="T49" fmla="*/ 187681220 h 512"/>
              <a:gd name="T50" fmla="*/ 78286769 w 512"/>
              <a:gd name="T51" fmla="*/ 142575979 h 512"/>
              <a:gd name="T52" fmla="*/ 71547310 w 512"/>
              <a:gd name="T53" fmla="*/ 132725393 h 512"/>
              <a:gd name="T54" fmla="*/ 78286769 w 512"/>
              <a:gd name="T55" fmla="*/ 122356166 h 512"/>
              <a:gd name="T56" fmla="*/ 80360614 w 512"/>
              <a:gd name="T57" fmla="*/ 114060784 h 512"/>
              <a:gd name="T58" fmla="*/ 87619433 w 512"/>
              <a:gd name="T59" fmla="*/ 110949656 h 512"/>
              <a:gd name="T60" fmla="*/ 90729842 w 512"/>
              <a:gd name="T61" fmla="*/ 117689833 h 512"/>
              <a:gd name="T62" fmla="*/ 89174638 w 512"/>
              <a:gd name="T63" fmla="*/ 123392729 h 512"/>
              <a:gd name="T64" fmla="*/ 93840970 w 512"/>
              <a:gd name="T65" fmla="*/ 132725393 h 512"/>
              <a:gd name="T66" fmla="*/ 89174638 w 512"/>
              <a:gd name="T67" fmla="*/ 141538697 h 512"/>
              <a:gd name="T68" fmla="*/ 132725393 w 512"/>
              <a:gd name="T69" fmla="*/ 176794071 h 512"/>
              <a:gd name="T70" fmla="*/ 176794071 w 512"/>
              <a:gd name="T71" fmla="*/ 132725393 h 512"/>
              <a:gd name="T72" fmla="*/ 162277152 w 512"/>
              <a:gd name="T73" fmla="*/ 100062506 h 512"/>
              <a:gd name="T74" fmla="*/ 152945207 w 512"/>
              <a:gd name="T75" fmla="*/ 113542142 h 512"/>
              <a:gd name="T76" fmla="*/ 160203307 w 512"/>
              <a:gd name="T77" fmla="*/ 132725393 h 512"/>
              <a:gd name="T78" fmla="*/ 132725393 w 512"/>
              <a:gd name="T79" fmla="*/ 160203307 h 512"/>
              <a:gd name="T80" fmla="*/ 104728119 w 512"/>
              <a:gd name="T81" fmla="*/ 132725393 h 512"/>
              <a:gd name="T82" fmla="*/ 118726396 w 512"/>
              <a:gd name="T83" fmla="*/ 108357888 h 512"/>
              <a:gd name="T84" fmla="*/ 126503857 w 512"/>
              <a:gd name="T85" fmla="*/ 110431734 h 512"/>
              <a:gd name="T86" fmla="*/ 124430011 w 512"/>
              <a:gd name="T87" fmla="*/ 118208475 h 512"/>
              <a:gd name="T88" fmla="*/ 116134629 w 512"/>
              <a:gd name="T89" fmla="*/ 132725393 h 512"/>
              <a:gd name="T90" fmla="*/ 132725393 w 512"/>
              <a:gd name="T91" fmla="*/ 149315438 h 512"/>
              <a:gd name="T92" fmla="*/ 149315438 w 512"/>
              <a:gd name="T93" fmla="*/ 132725393 h 512"/>
              <a:gd name="T94" fmla="*/ 146205029 w 512"/>
              <a:gd name="T95" fmla="*/ 122874088 h 512"/>
              <a:gd name="T96" fmla="*/ 136872365 w 512"/>
              <a:gd name="T97" fmla="*/ 135835802 h 512"/>
              <a:gd name="T98" fmla="*/ 132725393 w 512"/>
              <a:gd name="T99" fmla="*/ 137909647 h 512"/>
              <a:gd name="T100" fmla="*/ 129095624 w 512"/>
              <a:gd name="T101" fmla="*/ 136872365 h 512"/>
              <a:gd name="T102" fmla="*/ 128059061 w 512"/>
              <a:gd name="T103" fmla="*/ 129095624 h 512"/>
              <a:gd name="T104" fmla="*/ 183533529 w 512"/>
              <a:gd name="T105" fmla="*/ 51845418 h 512"/>
              <a:gd name="T106" fmla="*/ 191310989 w 512"/>
              <a:gd name="T107" fmla="*/ 50808855 h 512"/>
              <a:gd name="T108" fmla="*/ 192347552 w 512"/>
              <a:gd name="T109" fmla="*/ 58585596 h 512"/>
              <a:gd name="T110" fmla="*/ 185089453 w 512"/>
              <a:gd name="T111" fmla="*/ 68436182 h 512"/>
              <a:gd name="T112" fmla="*/ 215678494 w 512"/>
              <a:gd name="T113" fmla="*/ 132725393 h 512"/>
              <a:gd name="T114" fmla="*/ 171091175 w 512"/>
              <a:gd name="T115" fmla="*/ 205827188 h 51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512" h="512">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moveTo>
                  <a:pt x="330" y="397"/>
                </a:moveTo>
                <a:cubicBezTo>
                  <a:pt x="329" y="408"/>
                  <a:pt x="320" y="416"/>
                  <a:pt x="309" y="416"/>
                </a:cubicBezTo>
                <a:cubicBezTo>
                  <a:pt x="304" y="416"/>
                  <a:pt x="299" y="414"/>
                  <a:pt x="295" y="411"/>
                </a:cubicBezTo>
                <a:cubicBezTo>
                  <a:pt x="283" y="414"/>
                  <a:pt x="269" y="416"/>
                  <a:pt x="256" y="416"/>
                </a:cubicBezTo>
                <a:cubicBezTo>
                  <a:pt x="167" y="416"/>
                  <a:pt x="96" y="344"/>
                  <a:pt x="96" y="256"/>
                </a:cubicBezTo>
                <a:cubicBezTo>
                  <a:pt x="96" y="235"/>
                  <a:pt x="100" y="215"/>
                  <a:pt x="107" y="196"/>
                </a:cubicBezTo>
                <a:cubicBezTo>
                  <a:pt x="113" y="182"/>
                  <a:pt x="120" y="169"/>
                  <a:pt x="130" y="157"/>
                </a:cubicBezTo>
                <a:cubicBezTo>
                  <a:pt x="134" y="152"/>
                  <a:pt x="140" y="151"/>
                  <a:pt x="145" y="155"/>
                </a:cubicBezTo>
                <a:cubicBezTo>
                  <a:pt x="150" y="159"/>
                  <a:pt x="150" y="165"/>
                  <a:pt x="147" y="170"/>
                </a:cubicBezTo>
                <a:cubicBezTo>
                  <a:pt x="138" y="180"/>
                  <a:pt x="132" y="192"/>
                  <a:pt x="127" y="204"/>
                </a:cubicBezTo>
                <a:cubicBezTo>
                  <a:pt x="120" y="220"/>
                  <a:pt x="117" y="238"/>
                  <a:pt x="117" y="256"/>
                </a:cubicBezTo>
                <a:cubicBezTo>
                  <a:pt x="117" y="332"/>
                  <a:pt x="179" y="394"/>
                  <a:pt x="256" y="394"/>
                </a:cubicBezTo>
                <a:cubicBezTo>
                  <a:pt x="267" y="394"/>
                  <a:pt x="278" y="393"/>
                  <a:pt x="288" y="390"/>
                </a:cubicBezTo>
                <a:cubicBezTo>
                  <a:pt x="290" y="380"/>
                  <a:pt x="299" y="373"/>
                  <a:pt x="309" y="373"/>
                </a:cubicBezTo>
                <a:cubicBezTo>
                  <a:pt x="314" y="373"/>
                  <a:pt x="318" y="375"/>
                  <a:pt x="322" y="377"/>
                </a:cubicBezTo>
                <a:cubicBezTo>
                  <a:pt x="365" y="354"/>
                  <a:pt x="394" y="308"/>
                  <a:pt x="394" y="256"/>
                </a:cubicBezTo>
                <a:cubicBezTo>
                  <a:pt x="394" y="214"/>
                  <a:pt x="376" y="176"/>
                  <a:pt x="345" y="150"/>
                </a:cubicBezTo>
                <a:cubicBezTo>
                  <a:pt x="326" y="176"/>
                  <a:pt x="326" y="176"/>
                  <a:pt x="326" y="176"/>
                </a:cubicBezTo>
                <a:cubicBezTo>
                  <a:pt x="349" y="196"/>
                  <a:pt x="362" y="225"/>
                  <a:pt x="362" y="256"/>
                </a:cubicBezTo>
                <a:cubicBezTo>
                  <a:pt x="362" y="314"/>
                  <a:pt x="314" y="362"/>
                  <a:pt x="256" y="362"/>
                </a:cubicBezTo>
                <a:cubicBezTo>
                  <a:pt x="203" y="362"/>
                  <a:pt x="160" y="325"/>
                  <a:pt x="151" y="275"/>
                </a:cubicBezTo>
                <a:cubicBezTo>
                  <a:pt x="143" y="272"/>
                  <a:pt x="138" y="264"/>
                  <a:pt x="138" y="256"/>
                </a:cubicBezTo>
                <a:cubicBezTo>
                  <a:pt x="138" y="247"/>
                  <a:pt x="143" y="240"/>
                  <a:pt x="151" y="236"/>
                </a:cubicBezTo>
                <a:cubicBezTo>
                  <a:pt x="152" y="231"/>
                  <a:pt x="153" y="225"/>
                  <a:pt x="155" y="220"/>
                </a:cubicBezTo>
                <a:cubicBezTo>
                  <a:pt x="157" y="215"/>
                  <a:pt x="163" y="212"/>
                  <a:pt x="169" y="214"/>
                </a:cubicBezTo>
                <a:cubicBezTo>
                  <a:pt x="174" y="216"/>
                  <a:pt x="177" y="222"/>
                  <a:pt x="175" y="227"/>
                </a:cubicBezTo>
                <a:cubicBezTo>
                  <a:pt x="174" y="231"/>
                  <a:pt x="173" y="235"/>
                  <a:pt x="172" y="238"/>
                </a:cubicBezTo>
                <a:cubicBezTo>
                  <a:pt x="177" y="242"/>
                  <a:pt x="181" y="249"/>
                  <a:pt x="181" y="256"/>
                </a:cubicBezTo>
                <a:cubicBezTo>
                  <a:pt x="181" y="263"/>
                  <a:pt x="177" y="269"/>
                  <a:pt x="172" y="273"/>
                </a:cubicBezTo>
                <a:cubicBezTo>
                  <a:pt x="180" y="312"/>
                  <a:pt x="215" y="341"/>
                  <a:pt x="256" y="341"/>
                </a:cubicBezTo>
                <a:cubicBezTo>
                  <a:pt x="303" y="341"/>
                  <a:pt x="341" y="303"/>
                  <a:pt x="341" y="256"/>
                </a:cubicBezTo>
                <a:cubicBezTo>
                  <a:pt x="341" y="232"/>
                  <a:pt x="331" y="209"/>
                  <a:pt x="313" y="193"/>
                </a:cubicBezTo>
                <a:cubicBezTo>
                  <a:pt x="295" y="219"/>
                  <a:pt x="295" y="219"/>
                  <a:pt x="295" y="219"/>
                </a:cubicBezTo>
                <a:cubicBezTo>
                  <a:pt x="304" y="229"/>
                  <a:pt x="309" y="242"/>
                  <a:pt x="309" y="256"/>
                </a:cubicBezTo>
                <a:cubicBezTo>
                  <a:pt x="309" y="285"/>
                  <a:pt x="285" y="309"/>
                  <a:pt x="256" y="309"/>
                </a:cubicBezTo>
                <a:cubicBezTo>
                  <a:pt x="226" y="309"/>
                  <a:pt x="202" y="285"/>
                  <a:pt x="202" y="256"/>
                </a:cubicBezTo>
                <a:cubicBezTo>
                  <a:pt x="202" y="237"/>
                  <a:pt x="213" y="219"/>
                  <a:pt x="229" y="209"/>
                </a:cubicBezTo>
                <a:cubicBezTo>
                  <a:pt x="234" y="207"/>
                  <a:pt x="241" y="208"/>
                  <a:pt x="244" y="213"/>
                </a:cubicBezTo>
                <a:cubicBezTo>
                  <a:pt x="247" y="218"/>
                  <a:pt x="245" y="225"/>
                  <a:pt x="240" y="228"/>
                </a:cubicBezTo>
                <a:cubicBezTo>
                  <a:pt x="230" y="234"/>
                  <a:pt x="224" y="244"/>
                  <a:pt x="224" y="256"/>
                </a:cubicBezTo>
                <a:cubicBezTo>
                  <a:pt x="224" y="273"/>
                  <a:pt x="238" y="288"/>
                  <a:pt x="256" y="288"/>
                </a:cubicBezTo>
                <a:cubicBezTo>
                  <a:pt x="273" y="288"/>
                  <a:pt x="288" y="273"/>
                  <a:pt x="288" y="256"/>
                </a:cubicBezTo>
                <a:cubicBezTo>
                  <a:pt x="288" y="249"/>
                  <a:pt x="286" y="243"/>
                  <a:pt x="282" y="237"/>
                </a:cubicBezTo>
                <a:cubicBezTo>
                  <a:pt x="264" y="262"/>
                  <a:pt x="264" y="262"/>
                  <a:pt x="264" y="262"/>
                </a:cubicBezTo>
                <a:cubicBezTo>
                  <a:pt x="262" y="265"/>
                  <a:pt x="259" y="266"/>
                  <a:pt x="256" y="266"/>
                </a:cubicBezTo>
                <a:cubicBezTo>
                  <a:pt x="254" y="266"/>
                  <a:pt x="251" y="266"/>
                  <a:pt x="249" y="264"/>
                </a:cubicBezTo>
                <a:cubicBezTo>
                  <a:pt x="245" y="261"/>
                  <a:pt x="244" y="254"/>
                  <a:pt x="247" y="249"/>
                </a:cubicBezTo>
                <a:cubicBezTo>
                  <a:pt x="354" y="100"/>
                  <a:pt x="354" y="100"/>
                  <a:pt x="354" y="100"/>
                </a:cubicBezTo>
                <a:cubicBezTo>
                  <a:pt x="357" y="95"/>
                  <a:pt x="364" y="94"/>
                  <a:pt x="369" y="98"/>
                </a:cubicBezTo>
                <a:cubicBezTo>
                  <a:pt x="373" y="101"/>
                  <a:pt x="374" y="108"/>
                  <a:pt x="371" y="113"/>
                </a:cubicBezTo>
                <a:cubicBezTo>
                  <a:pt x="357" y="132"/>
                  <a:pt x="357" y="132"/>
                  <a:pt x="357" y="132"/>
                </a:cubicBezTo>
                <a:cubicBezTo>
                  <a:pt x="394" y="163"/>
                  <a:pt x="416" y="207"/>
                  <a:pt x="416" y="256"/>
                </a:cubicBezTo>
                <a:cubicBezTo>
                  <a:pt x="416" y="317"/>
                  <a:pt x="381" y="370"/>
                  <a:pt x="330" y="397"/>
                </a:cubicBezTo>
                <a:close/>
              </a:path>
            </a:pathLst>
          </a:custGeom>
          <a:solidFill>
            <a:srgbClr val="00B050"/>
          </a:solidFill>
          <a:ln>
            <a:noFill/>
          </a:ln>
        </p:spPr>
        <p:txBody>
          <a:bodyPr/>
          <a:lstStyle/>
          <a:p>
            <a:pPr>
              <a:defRPr/>
            </a:pPr>
            <a:endParaRPr lang="en-US" sz="135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olo 2">
            <a:extLst>
              <a:ext uri="{FF2B5EF4-FFF2-40B4-BE49-F238E27FC236}">
                <a16:creationId xmlns:a16="http://schemas.microsoft.com/office/drawing/2014/main" id="{36903D45-EDA2-29D4-9123-1951190AAB96}"/>
              </a:ext>
            </a:extLst>
          </p:cNvPr>
          <p:cNvSpPr>
            <a:spLocks noGrp="1" noChangeArrowheads="1"/>
          </p:cNvSpPr>
          <p:nvPr>
            <p:ph type="title"/>
          </p:nvPr>
        </p:nvSpPr>
        <p:spPr bwMode="auto">
          <a:xfrm>
            <a:off x="615950" y="107950"/>
            <a:ext cx="10979150" cy="428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it-IT" altLang="it-IT"/>
              <a:t>OGGETTO DELLA PROCEDURA (2/3)</a:t>
            </a:r>
          </a:p>
        </p:txBody>
      </p:sp>
      <p:sp>
        <p:nvSpPr>
          <p:cNvPr id="17411" name="Segnaposto contenuto 5">
            <a:extLst>
              <a:ext uri="{FF2B5EF4-FFF2-40B4-BE49-F238E27FC236}">
                <a16:creationId xmlns:a16="http://schemas.microsoft.com/office/drawing/2014/main" id="{90AA896C-959B-5B33-9451-0E39B4CF2A9E}"/>
              </a:ext>
            </a:extLst>
          </p:cNvPr>
          <p:cNvSpPr>
            <a:spLocks noGrp="1" noChangeArrowheads="1"/>
          </p:cNvSpPr>
          <p:nvPr>
            <p:ph idx="1"/>
          </p:nvPr>
        </p:nvSpPr>
        <p:spPr>
          <a:xfrm>
            <a:off x="361950" y="696913"/>
            <a:ext cx="11339513" cy="5802312"/>
          </a:xfrm>
        </p:spPr>
        <p:txBody>
          <a:bodyPr/>
          <a:lstStyle/>
          <a:p>
            <a:pPr marL="0" indent="0">
              <a:buFontTx/>
              <a:buNone/>
              <a:defRPr/>
            </a:pPr>
            <a:r>
              <a:rPr lang="it-IT" altLang="it-IT" sz="1800" b="1" dirty="0">
                <a:solidFill>
                  <a:srgbClr val="006600"/>
                </a:solidFill>
                <a:latin typeface="Segoe Print" panose="02000600000000000000" pitchFamily="2" charset="0"/>
              </a:rPr>
              <a:t>Cosa prevede la nuova edizione di gara (1/2)</a:t>
            </a:r>
          </a:p>
          <a:p>
            <a:pPr marL="0" indent="0">
              <a:buFontTx/>
              <a:buNone/>
              <a:defRPr/>
            </a:pPr>
            <a:r>
              <a:rPr lang="it-IT" altLang="en-US" dirty="0">
                <a:ea typeface="ＭＳ Ｐゴシック" panose="020B0600070205080204" pitchFamily="34" charset="-128"/>
                <a:cs typeface="Arial" panose="020B0604020202020204" pitchFamily="34" charset="0"/>
              </a:rPr>
              <a:t>La </a:t>
            </a:r>
            <a:r>
              <a:rPr lang="it-IT" altLang="en-US" b="1" dirty="0">
                <a:ea typeface="ＭＳ Ｐゴシック" panose="020B0600070205080204" pitchFamily="34" charset="-128"/>
                <a:cs typeface="Arial" panose="020B0604020202020204" pitchFamily="34" charset="0"/>
              </a:rPr>
              <a:t>nuova procedura, </a:t>
            </a:r>
            <a:r>
              <a:rPr lang="it-IT" altLang="en-US" dirty="0">
                <a:ea typeface="ＭＳ Ｐゴシック" panose="020B0600070205080204" pitchFamily="34" charset="-128"/>
                <a:cs typeface="Arial" panose="020B0604020202020204" pitchFamily="34" charset="0"/>
              </a:rPr>
              <a:t>oltre a fornire, negli allegati al Capitolato, le informazioni utili al fornitore per formulare l’offerta (consumi biancheria piana, </a:t>
            </a:r>
            <a:r>
              <a:rPr lang="it-IT" altLang="en-US" dirty="0" err="1">
                <a:ea typeface="ＭＳ Ｐゴシック" panose="020B0600070205080204" pitchFamily="34" charset="-128"/>
                <a:cs typeface="Arial" panose="020B0604020202020204" pitchFamily="34" charset="0"/>
              </a:rPr>
              <a:t>materasseria</a:t>
            </a:r>
            <a:r>
              <a:rPr lang="it-IT" altLang="en-US" dirty="0">
                <a:ea typeface="ＭＳ Ｐゴシック" panose="020B0600070205080204" pitchFamily="34" charset="-128"/>
                <a:cs typeface="Arial" panose="020B0604020202020204" pitchFamily="34" charset="0"/>
              </a:rPr>
              <a:t>, divise sala operatoria, n. posti letti, n. personale per qualifica, ecc.) </a:t>
            </a:r>
            <a:r>
              <a:rPr lang="it-IT" altLang="en-US" b="1" dirty="0">
                <a:ea typeface="ＭＳ Ｐゴシック" panose="020B0600070205080204" pitchFamily="34" charset="-128"/>
                <a:cs typeface="Arial" panose="020B0604020202020204" pitchFamily="34" charset="0"/>
              </a:rPr>
              <a:t>tiene conto:</a:t>
            </a:r>
          </a:p>
          <a:p>
            <a:pPr>
              <a:defRPr/>
            </a:pPr>
            <a:r>
              <a:rPr lang="it-IT" altLang="en-US" dirty="0">
                <a:ea typeface="ＭＳ Ｐゴシック" panose="020B0600070205080204" pitchFamily="34" charset="-128"/>
                <a:cs typeface="Arial" panose="020B0604020202020204" pitchFamily="34" charset="0"/>
              </a:rPr>
              <a:t>della </a:t>
            </a:r>
            <a:r>
              <a:rPr lang="it-IT" altLang="en-US" b="1" dirty="0">
                <a:ea typeface="ＭＳ Ｐゴシック" panose="020B0600070205080204" pitchFamily="34" charset="-128"/>
                <a:cs typeface="Arial" panose="020B0604020202020204" pitchFamily="34" charset="0"/>
              </a:rPr>
              <a:t>tecnologia</a:t>
            </a:r>
            <a:r>
              <a:rPr lang="it-IT" altLang="en-US" dirty="0">
                <a:ea typeface="ＭＳ Ｐゴシック" panose="020B0600070205080204" pitchFamily="34" charset="-128"/>
                <a:cs typeface="Arial" panose="020B0604020202020204" pitchFamily="34" charset="0"/>
              </a:rPr>
              <a:t> richiesta in gara in riferimento alla </a:t>
            </a:r>
            <a:r>
              <a:rPr lang="it-IT" altLang="en-US" b="1" dirty="0">
                <a:ea typeface="ＭＳ Ｐゴシック" panose="020B0600070205080204" pitchFamily="34" charset="-128"/>
                <a:cs typeface="Arial" panose="020B0604020202020204" pitchFamily="34" charset="0"/>
              </a:rPr>
              <a:t>distribuzione automatizzata </a:t>
            </a:r>
            <a:r>
              <a:rPr lang="it-IT" altLang="en-US" dirty="0">
                <a:ea typeface="ＭＳ Ｐゴシック" panose="020B0600070205080204" pitchFamily="34" charset="-128"/>
                <a:cs typeface="Arial" panose="020B0604020202020204" pitchFamily="34" charset="0"/>
              </a:rPr>
              <a:t>e al </a:t>
            </a:r>
            <a:r>
              <a:rPr lang="it-IT" altLang="en-US" b="1" dirty="0">
                <a:ea typeface="ＭＳ Ｐゴシック" panose="020B0600070205080204" pitchFamily="34" charset="-128"/>
                <a:cs typeface="Arial" panose="020B0604020202020204" pitchFamily="34" charset="0"/>
              </a:rPr>
              <a:t>sistema di tracciabilità</a:t>
            </a:r>
            <a:r>
              <a:rPr lang="it-IT" altLang="en-US" dirty="0">
                <a:ea typeface="ＭＳ Ｐゴシック" panose="020B0600070205080204" pitchFamily="34" charset="-128"/>
                <a:cs typeface="Arial" panose="020B0604020202020204" pitchFamily="34" charset="0"/>
              </a:rPr>
              <a:t> basata sui microchip di cui sono dotati tutti i tessili (RFID- TAG);</a:t>
            </a:r>
          </a:p>
          <a:p>
            <a:pPr>
              <a:defRPr/>
            </a:pPr>
            <a:r>
              <a:rPr lang="it-IT" altLang="en-US" dirty="0">
                <a:ea typeface="ＭＳ Ｐゴシック" panose="020B0600070205080204" pitchFamily="34" charset="-128"/>
                <a:cs typeface="Arial" panose="020B0604020202020204" pitchFamily="34" charset="0"/>
              </a:rPr>
              <a:t>degli </a:t>
            </a:r>
            <a:r>
              <a:rPr lang="it-IT" altLang="en-US" b="1" dirty="0">
                <a:ea typeface="ＭＳ Ｐゴシック" panose="020B0600070205080204" pitchFamily="34" charset="-128"/>
                <a:cs typeface="Arial" panose="020B0604020202020204" pitchFamily="34" charset="0"/>
              </a:rPr>
              <a:t>investimenti</a:t>
            </a:r>
            <a:r>
              <a:rPr lang="it-IT" altLang="en-US" dirty="0">
                <a:ea typeface="ＭＳ Ｐゴシック" panose="020B0600070205080204" pitchFamily="34" charset="-128"/>
                <a:cs typeface="Arial" panose="020B0604020202020204" pitchFamily="34" charset="0"/>
              </a:rPr>
              <a:t> delle aziende </a:t>
            </a:r>
            <a:r>
              <a:rPr lang="it-IT" altLang="en-US" b="1" dirty="0">
                <a:ea typeface="ＭＳ Ｐゴシック" panose="020B0600070205080204" pitchFamily="34" charset="-128"/>
                <a:cs typeface="Arial" panose="020B0604020202020204" pitchFamily="34" charset="0"/>
              </a:rPr>
              <a:t>sugli impianti</a:t>
            </a:r>
            <a:r>
              <a:rPr lang="it-IT" altLang="en-US" dirty="0">
                <a:ea typeface="ＭＳ Ｐゴシック" panose="020B0600070205080204" pitchFamily="34" charset="-128"/>
                <a:cs typeface="Arial" panose="020B0604020202020204" pitchFamily="34" charset="0"/>
              </a:rPr>
              <a:t> degli stabilimenti e </a:t>
            </a:r>
            <a:r>
              <a:rPr lang="it-IT" altLang="en-US" b="1" dirty="0">
                <a:ea typeface="ＭＳ Ｐゴシック" panose="020B0600070205080204" pitchFamily="34" charset="-128"/>
                <a:cs typeface="Arial" panose="020B0604020202020204" pitchFamily="34" charset="0"/>
              </a:rPr>
              <a:t>per il mantenimento delle certificazioni </a:t>
            </a:r>
            <a:r>
              <a:rPr lang="it-IT" altLang="en-US" dirty="0">
                <a:ea typeface="ＭＳ Ｐゴシック" panose="020B0600070205080204" pitchFamily="34" charset="-128"/>
                <a:cs typeface="Arial" panose="020B0604020202020204" pitchFamily="34" charset="0"/>
              </a:rPr>
              <a:t>al fine di una piena sostenibilità ambientale, considerata la rilevanza che la tematica ambientale riveste per il servizio in oggetto</a:t>
            </a:r>
          </a:p>
          <a:p>
            <a:pPr>
              <a:defRPr/>
            </a:pPr>
            <a:r>
              <a:rPr lang="it-IT" altLang="en-US" dirty="0">
                <a:ea typeface="ＭＳ Ｐゴシック" panose="020B0600070205080204" pitchFamily="34" charset="-128"/>
                <a:cs typeface="Arial" panose="020B0604020202020204" pitchFamily="34" charset="0"/>
              </a:rPr>
              <a:t>dell’andamento dei </a:t>
            </a:r>
            <a:r>
              <a:rPr lang="it-IT" altLang="en-US" b="1" dirty="0">
                <a:ea typeface="ＭＳ Ｐゴシック" panose="020B0600070205080204" pitchFamily="34" charset="-128"/>
                <a:cs typeface="Arial" panose="020B0604020202020204" pitchFamily="34" charset="0"/>
              </a:rPr>
              <a:t>vettori energetici </a:t>
            </a:r>
            <a:r>
              <a:rPr lang="it-IT" altLang="en-US" dirty="0">
                <a:ea typeface="ＭＳ Ｐゴシック" panose="020B0600070205080204" pitchFamily="34" charset="-128"/>
                <a:cs typeface="Arial" panose="020B0604020202020204" pitchFamily="34" charset="0"/>
              </a:rPr>
              <a:t>e delle </a:t>
            </a:r>
            <a:r>
              <a:rPr lang="it-IT" altLang="en-US" b="1" dirty="0">
                <a:ea typeface="ＭＳ Ｐゴシック" panose="020B0600070205080204" pitchFamily="34" charset="-128"/>
                <a:cs typeface="Arial" panose="020B0604020202020204" pitchFamily="34" charset="0"/>
              </a:rPr>
              <a:t>materie prime</a:t>
            </a:r>
            <a:r>
              <a:rPr lang="it-IT" altLang="en-US" dirty="0">
                <a:ea typeface="ＭＳ Ｐゴシック" panose="020B0600070205080204" pitchFamily="34" charset="-128"/>
                <a:cs typeface="Arial" panose="020B0604020202020204" pitchFamily="34" charset="0"/>
              </a:rPr>
              <a:t>.</a:t>
            </a:r>
          </a:p>
          <a:p>
            <a:pPr marL="0" indent="0">
              <a:buFontTx/>
              <a:buNone/>
              <a:defRPr/>
            </a:pPr>
            <a:r>
              <a:rPr lang="it-IT" altLang="en-US" dirty="0">
                <a:ea typeface="ＭＳ Ｐゴシック" panose="020B0600070205080204" pitchFamily="34" charset="-128"/>
                <a:cs typeface="Arial" panose="020B0604020202020204" pitchFamily="34" charset="0"/>
              </a:rPr>
              <a:t>Per tali motivi i corrispettivi a base d’asta sono stati elaborati </a:t>
            </a:r>
            <a:r>
              <a:rPr lang="it-IT" altLang="en-US" dirty="0">
                <a:highlight>
                  <a:srgbClr val="FFFF00"/>
                </a:highlight>
                <a:ea typeface="ＭＳ Ｐゴシック" panose="020B0600070205080204" pitchFamily="34" charset="-128"/>
                <a:cs typeface="Arial" panose="020B0604020202020204" pitchFamily="34" charset="0"/>
              </a:rPr>
              <a:t>prevedendo: 1) remunerazione di voci non contemplate tra i prezzi di riferimento di ANAC 2) incremento dei prezzi di riferimento ANAC del 20%. </a:t>
            </a:r>
          </a:p>
          <a:p>
            <a:pPr marL="0" indent="0">
              <a:buFontTx/>
              <a:buNone/>
              <a:defRPr/>
            </a:pPr>
            <a:r>
              <a:rPr lang="it-IT" altLang="en-US" dirty="0">
                <a:ea typeface="ＭＳ Ｐゴシック" panose="020B0600070205080204" pitchFamily="34" charset="-128"/>
                <a:cs typeface="Arial" panose="020B0604020202020204" pitchFamily="34" charset="0"/>
              </a:rPr>
              <a:t>Inoltre, consapevoli che il public procurement è chiamato ad assumere un ruolo strategico, diventando una leva fondamentale per attuare politiche di innovazione e contribuire alla sostenibilità del sistema (non solo da un punto economico) ma anche ambientale e sociale</a:t>
            </a:r>
            <a:r>
              <a:rPr lang="it-IT" altLang="en-US" dirty="0">
                <a:solidFill>
                  <a:srgbClr val="FF0000"/>
                </a:solidFill>
                <a:ea typeface="ＭＳ Ｐゴシック" panose="020B0600070205080204" pitchFamily="34" charset="-128"/>
                <a:cs typeface="Arial" panose="020B0604020202020204" pitchFamily="34" charset="0"/>
              </a:rPr>
              <a:t> </a:t>
            </a:r>
            <a:r>
              <a:rPr lang="it-IT" altLang="en-US" dirty="0">
                <a:ea typeface="ＭＳ Ｐゴシック" panose="020B0600070205080204" pitchFamily="34" charset="-128"/>
                <a:cs typeface="Arial" panose="020B0604020202020204" pitchFamily="34" charset="0"/>
              </a:rPr>
              <a:t>quest’Agenzia intende utilizzare una </a:t>
            </a:r>
            <a:r>
              <a:rPr lang="it-IT" altLang="en-US" b="1" dirty="0">
                <a:highlight>
                  <a:srgbClr val="FFFF00"/>
                </a:highlight>
                <a:ea typeface="ＭＳ Ｐゴシック" panose="020B0600070205080204" pitchFamily="34" charset="-128"/>
                <a:cs typeface="Arial" panose="020B0604020202020204" pitchFamily="34" charset="0"/>
              </a:rPr>
              <a:t>significativa % di criteri di valutazione per la sostenibilità ambientale </a:t>
            </a:r>
            <a:r>
              <a:rPr lang="it-IT" altLang="en-US" dirty="0">
                <a:ea typeface="ＭＳ Ｐゴシック" panose="020B0600070205080204" pitchFamily="34" charset="-128"/>
                <a:cs typeface="Arial" panose="020B0604020202020204" pitchFamily="34" charset="0"/>
              </a:rPr>
              <a:t>al fine di premiare i comportamenti virtuosi degli operatori del mercato che tanto investono a difesa dell’ambiente nei servizi di lavanderia . Criteri premianti affiancati altresì da criteri di sostenibilità sociale.</a:t>
            </a:r>
          </a:p>
          <a:p>
            <a:pPr marL="0" indent="0">
              <a:buFontTx/>
              <a:buNone/>
              <a:defRPr/>
            </a:pPr>
            <a:endParaRPr lang="it-IT" altLang="en-US" dirty="0">
              <a:ea typeface="ＭＳ Ｐゴシック" panose="020B0600070205080204" pitchFamily="34" charset="-128"/>
              <a:cs typeface="Arial" panose="020B0604020202020204" pitchFamily="34" charset="0"/>
            </a:endParaRPr>
          </a:p>
          <a:p>
            <a:pPr marL="0" indent="0">
              <a:buFontTx/>
              <a:buNone/>
              <a:defRPr/>
            </a:pPr>
            <a:endParaRPr lang="it-IT" altLang="en-US" b="1" dirty="0">
              <a:ea typeface="ＭＳ Ｐゴシック" panose="020B0600070205080204" pitchFamily="34" charset="-128"/>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olo 2">
            <a:extLst>
              <a:ext uri="{FF2B5EF4-FFF2-40B4-BE49-F238E27FC236}">
                <a16:creationId xmlns:a16="http://schemas.microsoft.com/office/drawing/2014/main" id="{0F48C0B1-A723-B184-6E9F-296A2A47D854}"/>
              </a:ext>
            </a:extLst>
          </p:cNvPr>
          <p:cNvSpPr>
            <a:spLocks noGrp="1" noChangeArrowheads="1"/>
          </p:cNvSpPr>
          <p:nvPr>
            <p:ph type="title"/>
          </p:nvPr>
        </p:nvSpPr>
        <p:spPr bwMode="auto">
          <a:xfrm>
            <a:off x="615950" y="107950"/>
            <a:ext cx="10979150" cy="428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it-IT" altLang="it-IT"/>
              <a:t>OGGETTO DELLA PROCEDURA (3/3)</a:t>
            </a:r>
          </a:p>
        </p:txBody>
      </p:sp>
      <p:sp>
        <p:nvSpPr>
          <p:cNvPr id="17411" name="Segnaposto contenuto 5">
            <a:extLst>
              <a:ext uri="{FF2B5EF4-FFF2-40B4-BE49-F238E27FC236}">
                <a16:creationId xmlns:a16="http://schemas.microsoft.com/office/drawing/2014/main" id="{4A2BC7EF-2BD1-D4A3-6A66-492C0AAFBF2B}"/>
              </a:ext>
            </a:extLst>
          </p:cNvPr>
          <p:cNvSpPr>
            <a:spLocks noGrp="1" noChangeArrowheads="1"/>
          </p:cNvSpPr>
          <p:nvPr>
            <p:ph idx="1"/>
          </p:nvPr>
        </p:nvSpPr>
        <p:spPr>
          <a:xfrm>
            <a:off x="434975" y="847725"/>
            <a:ext cx="11339513" cy="5632450"/>
          </a:xfrm>
        </p:spPr>
        <p:txBody>
          <a:bodyPr/>
          <a:lstStyle/>
          <a:p>
            <a:pPr marL="0" indent="0">
              <a:buFontTx/>
              <a:buNone/>
              <a:defRPr/>
            </a:pPr>
            <a:r>
              <a:rPr lang="it-IT" altLang="it-IT" sz="1800" b="1" dirty="0">
                <a:solidFill>
                  <a:srgbClr val="006600"/>
                </a:solidFill>
                <a:latin typeface="Segoe Print" panose="02000600000000000000" pitchFamily="2" charset="0"/>
              </a:rPr>
              <a:t>Cosa prevede la nuova edizione di gara (2/2)</a:t>
            </a:r>
          </a:p>
          <a:p>
            <a:pPr marL="0" indent="0">
              <a:buFontTx/>
              <a:buNone/>
              <a:defRPr/>
            </a:pPr>
            <a:r>
              <a:rPr lang="it-IT" altLang="en-US" dirty="0">
                <a:ea typeface="ＭＳ Ｐゴシック" panose="020B0600070205080204" pitchFamily="34" charset="-128"/>
                <a:cs typeface="Arial" panose="020B0604020202020204" pitchFamily="34" charset="0"/>
              </a:rPr>
              <a:t>Al fine di garantire un completo monitoraggio/controllo sull’andamento del servizio inoltre, è previsto:</a:t>
            </a:r>
          </a:p>
          <a:p>
            <a:pPr>
              <a:defRPr/>
            </a:pPr>
            <a:r>
              <a:rPr lang="it-IT" altLang="en-US" dirty="0">
                <a:ea typeface="ＭＳ Ｐゴシック" panose="020B0600070205080204" pitchFamily="34" charset="-128"/>
                <a:cs typeface="Arial" panose="020B0604020202020204" pitchFamily="34" charset="0"/>
              </a:rPr>
              <a:t>che il Fornitore produca, su richiesta dell’Agenzia, ad un anno dall’appalto, una </a:t>
            </a:r>
            <a:r>
              <a:rPr lang="it-IT" altLang="en-US" b="1" dirty="0">
                <a:ea typeface="ＭＳ Ｐゴシック" panose="020B0600070205080204" pitchFamily="34" charset="-128"/>
                <a:cs typeface="Arial" panose="020B0604020202020204" pitchFamily="34" charset="0"/>
              </a:rPr>
              <a:t>reportistica sui risparmi su acqua, energia e gas</a:t>
            </a:r>
            <a:r>
              <a:rPr lang="it-IT" altLang="en-US" dirty="0">
                <a:ea typeface="ＭＳ Ｐゴシック" panose="020B0600070205080204" pitchFamily="34" charset="-128"/>
                <a:cs typeface="Arial" panose="020B0604020202020204" pitchFamily="34" charset="0"/>
              </a:rPr>
              <a:t> in riferimento agli investimenti dichiarati in gara;</a:t>
            </a:r>
          </a:p>
          <a:p>
            <a:pPr>
              <a:defRPr/>
            </a:pPr>
            <a:r>
              <a:rPr lang="it-IT" altLang="en-US" dirty="0">
                <a:ea typeface="ＭＳ Ｐゴシック" panose="020B0600070205080204" pitchFamily="34" charset="-128"/>
                <a:cs typeface="Arial" panose="020B0604020202020204" pitchFamily="34" charset="0"/>
              </a:rPr>
              <a:t>che il Fornitore produca una </a:t>
            </a:r>
            <a:r>
              <a:rPr lang="it-IT" altLang="en-US" b="1" dirty="0">
                <a:ea typeface="ＭＳ Ｐゴシック" panose="020B0600070205080204" pitchFamily="34" charset="-128"/>
                <a:cs typeface="Arial" panose="020B0604020202020204" pitchFamily="34" charset="0"/>
              </a:rPr>
              <a:t>reportistica sul quantitativo di capi </a:t>
            </a:r>
            <a:r>
              <a:rPr lang="it-IT" altLang="en-US" dirty="0">
                <a:ea typeface="ＭＳ Ｐゴシック" panose="020B0600070205080204" pitchFamily="34" charset="-128"/>
                <a:cs typeface="Arial" panose="020B0604020202020204" pitchFamily="34" charset="0"/>
              </a:rPr>
              <a:t>(espressa in kg) </a:t>
            </a:r>
            <a:r>
              <a:rPr lang="it-IT" altLang="en-US" b="1" dirty="0">
                <a:ea typeface="ＭＳ Ｐゴシック" panose="020B0600070205080204" pitchFamily="34" charset="-128"/>
                <a:cs typeface="Arial" panose="020B0604020202020204" pitchFamily="34" charset="0"/>
              </a:rPr>
              <a:t>smaltita a fine vita</a:t>
            </a:r>
            <a:r>
              <a:rPr lang="it-IT" altLang="en-US" dirty="0">
                <a:ea typeface="ＭＳ Ｐゴシック" panose="020B0600070205080204" pitchFamily="34" charset="-128"/>
                <a:cs typeface="Arial" panose="020B0604020202020204" pitchFamily="34" charset="0"/>
              </a:rPr>
              <a:t> in quanto non più utilizzabile all’interno del servizio (ad esempio nel caso di superamento del limite di lavaggi atti a garantire la conservazione delle caratteristiche e/o capo non più decoroso), indicandone altresì le </a:t>
            </a:r>
            <a:r>
              <a:rPr lang="it-IT" altLang="en-US" b="1" dirty="0">
                <a:ea typeface="ＭＳ Ｐゴシック" panose="020B0600070205080204" pitchFamily="34" charset="-128"/>
                <a:cs typeface="Arial" panose="020B0604020202020204" pitchFamily="34" charset="0"/>
              </a:rPr>
              <a:t>modalità del loro recupero </a:t>
            </a:r>
            <a:r>
              <a:rPr lang="it-IT" altLang="en-US" dirty="0">
                <a:ea typeface="ＭＳ Ｐゴシック" panose="020B0600070205080204" pitchFamily="34" charset="-128"/>
                <a:cs typeface="Arial" panose="020B0604020202020204" pitchFamily="34" charset="0"/>
              </a:rPr>
              <a:t>sulla base di quanto dichiarato in gara nel progetto di recupero;</a:t>
            </a:r>
          </a:p>
          <a:p>
            <a:pPr>
              <a:defRPr/>
            </a:pPr>
            <a:r>
              <a:rPr lang="it-IT" altLang="en-US" dirty="0">
                <a:ea typeface="ＭＳ Ｐゴシック" panose="020B0600070205080204" pitchFamily="34" charset="-128"/>
                <a:cs typeface="Arial" panose="020B0604020202020204" pitchFamily="34" charset="0"/>
              </a:rPr>
              <a:t>che il Fornitore produca un </a:t>
            </a:r>
            <a:r>
              <a:rPr lang="it-IT" altLang="en-US" b="1" dirty="0">
                <a:ea typeface="ＭＳ Ｐゴシック" panose="020B0600070205080204" pitchFamily="34" charset="-128"/>
                <a:cs typeface="Arial" panose="020B0604020202020204" pitchFamily="34" charset="0"/>
              </a:rPr>
              <a:t>report delle analisi dei rischi e di controllo della biocontaminazione (RABC) eseguite.</a:t>
            </a:r>
          </a:p>
          <a:p>
            <a:pPr marL="0" indent="0">
              <a:buFontTx/>
              <a:buNone/>
              <a:defRPr/>
            </a:pPr>
            <a:r>
              <a:rPr lang="it-IT" altLang="en-US" dirty="0">
                <a:ea typeface="ＭＳ Ｐゴシック" panose="020B0600070205080204" pitchFamily="34" charset="-128"/>
                <a:cs typeface="Arial" panose="020B0604020202020204" pitchFamily="34" charset="0"/>
              </a:rPr>
              <a:t>Il </a:t>
            </a:r>
            <a:r>
              <a:rPr lang="it-IT" altLang="en-US" u="sng" dirty="0">
                <a:ea typeface="ＭＳ Ｐゴシック" panose="020B0600070205080204" pitchFamily="34" charset="-128"/>
                <a:cs typeface="Arial" panose="020B0604020202020204" pitchFamily="34" charset="0"/>
              </a:rPr>
              <a:t>monitoraggio del servizio potrà essere effettuato anche dalle Aziende Sanitarie</a:t>
            </a:r>
            <a:r>
              <a:rPr lang="it-IT" altLang="en-US" dirty="0">
                <a:ea typeface="ＭＳ Ｐゴシック" panose="020B0600070205080204" pitchFamily="34" charset="-128"/>
                <a:cs typeface="Arial" panose="020B0604020202020204" pitchFamily="34" charset="0"/>
              </a:rPr>
              <a:t> che si riservano:</a:t>
            </a:r>
          </a:p>
          <a:p>
            <a:pPr>
              <a:defRPr/>
            </a:pPr>
            <a:r>
              <a:rPr lang="it-IT" altLang="en-US" dirty="0">
                <a:ea typeface="ＭＳ Ｐゴシック" panose="020B0600070205080204" pitchFamily="34" charset="-128"/>
                <a:cs typeface="Arial" panose="020B0604020202020204" pitchFamily="34" charset="0"/>
              </a:rPr>
              <a:t>di </a:t>
            </a:r>
            <a:r>
              <a:rPr lang="it-IT" altLang="en-US" b="1" dirty="0">
                <a:ea typeface="ＭＳ Ｐゴシック" panose="020B0600070205080204" pitchFamily="34" charset="-128"/>
                <a:cs typeface="Arial" panose="020B0604020202020204" pitchFamily="34" charset="0"/>
              </a:rPr>
              <a:t>effettuare sopralluoghi, senza preavviso</a:t>
            </a:r>
            <a:r>
              <a:rPr lang="it-IT" altLang="en-US" dirty="0">
                <a:ea typeface="ＭＳ Ｐゴシック" panose="020B0600070205080204" pitchFamily="34" charset="-128"/>
                <a:cs typeface="Arial" panose="020B0604020202020204" pitchFamily="34" charset="0"/>
              </a:rPr>
              <a:t>, </a:t>
            </a:r>
            <a:r>
              <a:rPr lang="it-IT" altLang="en-US" b="1" dirty="0">
                <a:ea typeface="ＭＳ Ｐゴシック" panose="020B0600070205080204" pitchFamily="34" charset="-128"/>
                <a:cs typeface="Arial" panose="020B0604020202020204" pitchFamily="34" charset="0"/>
              </a:rPr>
              <a:t>presso gli stabilimenti </a:t>
            </a:r>
            <a:r>
              <a:rPr lang="it-IT" altLang="en-US" dirty="0">
                <a:ea typeface="ＭＳ Ｐゴシック" panose="020B0600070205080204" pitchFamily="34" charset="-128"/>
                <a:cs typeface="Arial" panose="020B0604020202020204" pitchFamily="34" charset="0"/>
              </a:rPr>
              <a:t>del Fornitore, ove potranno essere prelevati campioni dei prodotti in uso e potrà essere effettuata una verifica dell’intero ciclo lavorativo di richiedere apposita documentazione (audit sul sistema RABC), </a:t>
            </a:r>
          </a:p>
          <a:p>
            <a:pPr>
              <a:defRPr/>
            </a:pPr>
            <a:r>
              <a:rPr lang="it-IT" altLang="en-US" dirty="0">
                <a:ea typeface="ＭＳ Ｐゴシック" panose="020B0600070205080204" pitchFamily="34" charset="-128"/>
                <a:cs typeface="Arial" panose="020B0604020202020204" pitchFamily="34" charset="0"/>
              </a:rPr>
              <a:t>di </a:t>
            </a:r>
            <a:r>
              <a:rPr lang="it-IT" altLang="en-US" b="1" dirty="0">
                <a:ea typeface="ＭＳ Ｐゴシック" panose="020B0600070205080204" pitchFamily="34" charset="-128"/>
                <a:cs typeface="Arial" panose="020B0604020202020204" pitchFamily="34" charset="0"/>
              </a:rPr>
              <a:t>effettuare prove e analisi</a:t>
            </a:r>
            <a:r>
              <a:rPr lang="it-IT" altLang="en-US" dirty="0">
                <a:ea typeface="ＭＳ Ｐゴシック" panose="020B0600070205080204" pitchFamily="34" charset="-128"/>
                <a:cs typeface="Arial" panose="020B0604020202020204" pitchFamily="34" charset="0"/>
              </a:rPr>
              <a:t> per la verifica delle caratteristiche tecniche e merceologiche dei prodotti consegnati nel corso della fornitura rispetto a quanto dichiarato in gara;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Oval 1">
            <a:extLst>
              <a:ext uri="{FF2B5EF4-FFF2-40B4-BE49-F238E27FC236}">
                <a16:creationId xmlns:a16="http://schemas.microsoft.com/office/drawing/2014/main" id="{9B57993A-FB03-0050-A8A4-3D2142C1E30B}"/>
              </a:ext>
            </a:extLst>
          </p:cNvPr>
          <p:cNvSpPr>
            <a:spLocks noChangeArrowheads="1"/>
          </p:cNvSpPr>
          <p:nvPr/>
        </p:nvSpPr>
        <p:spPr bwMode="auto">
          <a:xfrm>
            <a:off x="422275" y="3783013"/>
            <a:ext cx="539750" cy="541337"/>
          </a:xfrm>
          <a:prstGeom prst="ellipse">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lgn="ctr">
              <a:buClr>
                <a:srgbClr val="CC0000"/>
              </a:buClr>
              <a:buSzPct val="70000"/>
              <a:buFont typeface="Wingdings" panose="05000000000000000000" pitchFamily="2" charset="2"/>
              <a:buNone/>
            </a:pPr>
            <a:endParaRPr lang="en-US" altLang="en-US"/>
          </a:p>
        </p:txBody>
      </p:sp>
      <p:sp>
        <p:nvSpPr>
          <p:cNvPr id="2" name="Segnaposto contenuto 5">
            <a:extLst>
              <a:ext uri="{FF2B5EF4-FFF2-40B4-BE49-F238E27FC236}">
                <a16:creationId xmlns:a16="http://schemas.microsoft.com/office/drawing/2014/main" id="{2E01E6A1-C3B9-A8C6-19F6-E9DC3B828695}"/>
              </a:ext>
            </a:extLst>
          </p:cNvPr>
          <p:cNvSpPr txBox="1">
            <a:spLocks noChangeArrowheads="1"/>
          </p:cNvSpPr>
          <p:nvPr/>
        </p:nvSpPr>
        <p:spPr bwMode="auto">
          <a:xfrm>
            <a:off x="615950" y="876300"/>
            <a:ext cx="10979150" cy="2027238"/>
          </a:xfrm>
          <a:prstGeom prst="rect">
            <a:avLst/>
          </a:prstGeom>
          <a:noFill/>
          <a:ln>
            <a:noFill/>
          </a:ln>
        </p:spPr>
        <p:txBody>
          <a:bodyPr/>
          <a:lstStyle>
            <a:lvl1pPr marL="220663" indent="-220663">
              <a:spcBef>
                <a:spcPct val="20000"/>
              </a:spcBef>
              <a:buClr>
                <a:srgbClr val="CC0000"/>
              </a:buClr>
              <a:buChar char="•"/>
              <a:defRPr sz="2000">
                <a:solidFill>
                  <a:schemeClr val="tx1"/>
                </a:solidFill>
                <a:latin typeface="Century Gothic" panose="020B0502020202020204" pitchFamily="34" charset="0"/>
              </a:defRPr>
            </a:lvl1pPr>
            <a:lvl2pPr marL="663575" indent="-222250">
              <a:spcBef>
                <a:spcPct val="20000"/>
              </a:spcBef>
              <a:buClr>
                <a:srgbClr val="CC0000"/>
              </a:buClr>
              <a:buSzPct val="55000"/>
              <a:buFont typeface="Wingdings" panose="05000000000000000000" pitchFamily="2" charset="2"/>
              <a:buChar char="¡"/>
              <a:defRPr sz="2000">
                <a:solidFill>
                  <a:schemeClr val="tx1"/>
                </a:solidFill>
                <a:latin typeface="Century Gothic" panose="020B0502020202020204" pitchFamily="34" charset="0"/>
              </a:defRPr>
            </a:lvl2pPr>
            <a:lvl3pPr marL="1436688" indent="-280988">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3pPr>
            <a:lvl4pPr marL="1968500" indent="-280988">
              <a:spcBef>
                <a:spcPct val="20000"/>
              </a:spcBef>
              <a:buClr>
                <a:srgbClr val="CC0000"/>
              </a:buClr>
              <a:buSzPct val="70000"/>
              <a:buFont typeface="Wingdings" panose="05000000000000000000" pitchFamily="2" charset="2"/>
              <a:buChar char="n"/>
              <a:defRPr sz="1900">
                <a:solidFill>
                  <a:schemeClr val="tx1"/>
                </a:solidFill>
                <a:latin typeface="Trebuchet MS" panose="020B0603020202020204" pitchFamily="34" charset="0"/>
              </a:defRPr>
            </a:lvl4pPr>
            <a:lvl5pPr marL="2532063" indent="-280988">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5pPr>
            <a:lvl6pPr marL="2989263" indent="-280988"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6pPr>
            <a:lvl7pPr marL="3446463" indent="-280988"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7pPr>
            <a:lvl8pPr marL="3903663" indent="-280988"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8pPr>
            <a:lvl9pPr marL="4360863" indent="-280988"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9pPr>
          </a:lstStyle>
          <a:p>
            <a:pPr marL="0" indent="0" algn="just">
              <a:lnSpc>
                <a:spcPct val="110000"/>
              </a:lnSpc>
              <a:buSzPct val="70000"/>
              <a:buFont typeface="Wingdings" panose="05000000000000000000" pitchFamily="2" charset="2"/>
              <a:buNone/>
              <a:defRPr/>
            </a:pPr>
            <a:r>
              <a:rPr lang="it-IT" altLang="it-IT" sz="1700" dirty="0"/>
              <a:t>Al fine di ben comprendere la gestione del servizio si ritiene utile presentare dei focus su alcuni principali servizi tra cui: </a:t>
            </a:r>
          </a:p>
          <a:p>
            <a:pPr marL="0" indent="0" algn="just">
              <a:lnSpc>
                <a:spcPct val="110000"/>
              </a:lnSpc>
              <a:buSzPct val="70000"/>
              <a:buFont typeface="Wingdings" panose="05000000000000000000" pitchFamily="2" charset="2"/>
              <a:buNone/>
              <a:defRPr/>
            </a:pPr>
            <a:endParaRPr lang="it-IT" altLang="it-IT" sz="1700" dirty="0"/>
          </a:p>
          <a:p>
            <a:pPr marL="355600" indent="-355600" algn="just">
              <a:spcBef>
                <a:spcPts val="2000"/>
              </a:spcBef>
              <a:spcAft>
                <a:spcPts val="1200"/>
              </a:spcAft>
              <a:buSzPct val="70000"/>
              <a:defRPr/>
            </a:pPr>
            <a:r>
              <a:rPr lang="it-IT" altLang="it-IT" sz="1700" b="1" dirty="0"/>
              <a:t>Consegna a reintegro della biancheria piana/materasseria</a:t>
            </a:r>
            <a:endParaRPr lang="it-IT" altLang="it-IT" sz="1700" dirty="0"/>
          </a:p>
          <a:p>
            <a:pPr marL="355600" indent="-355600" algn="just">
              <a:spcBef>
                <a:spcPts val="2000"/>
              </a:spcBef>
              <a:buSzPct val="70000"/>
              <a:defRPr/>
            </a:pPr>
            <a:r>
              <a:rPr lang="it-IT" altLang="it-IT" sz="1700" b="1" dirty="0"/>
              <a:t>Distribuzione della biancheria confezionata</a:t>
            </a:r>
            <a:endParaRPr lang="it-IT" altLang="it-IT" sz="1700" dirty="0"/>
          </a:p>
          <a:p>
            <a:pPr marL="355600" indent="-355600" algn="just">
              <a:lnSpc>
                <a:spcPct val="250000"/>
              </a:lnSpc>
              <a:spcBef>
                <a:spcPts val="2000"/>
              </a:spcBef>
              <a:buSzPct val="70000"/>
              <a:defRPr/>
            </a:pPr>
            <a:r>
              <a:rPr lang="it-IT" altLang="it-IT" sz="1700" b="1" dirty="0"/>
              <a:t>Sistema di tracciabilità e sistema informativo</a:t>
            </a:r>
          </a:p>
        </p:txBody>
      </p:sp>
      <p:sp>
        <p:nvSpPr>
          <p:cNvPr id="20484" name="Titolo 2">
            <a:extLst>
              <a:ext uri="{FF2B5EF4-FFF2-40B4-BE49-F238E27FC236}">
                <a16:creationId xmlns:a16="http://schemas.microsoft.com/office/drawing/2014/main" id="{05A28EF3-AEB3-D4E1-56CF-FCA0F88B8D80}"/>
              </a:ext>
            </a:extLst>
          </p:cNvPr>
          <p:cNvSpPr>
            <a:spLocks noGrp="1" noChangeArrowheads="1"/>
          </p:cNvSpPr>
          <p:nvPr>
            <p:ph type="title"/>
          </p:nvPr>
        </p:nvSpPr>
        <p:spPr bwMode="auto">
          <a:xfrm>
            <a:off x="615950" y="107950"/>
            <a:ext cx="10979150" cy="428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it-IT" altLang="it-IT"/>
              <a:t>FOCUS SU ALCUNI SERVIZI (1/6)</a:t>
            </a:r>
          </a:p>
        </p:txBody>
      </p:sp>
      <p:grpSp>
        <p:nvGrpSpPr>
          <p:cNvPr id="20485" name="Group 17">
            <a:extLst>
              <a:ext uri="{FF2B5EF4-FFF2-40B4-BE49-F238E27FC236}">
                <a16:creationId xmlns:a16="http://schemas.microsoft.com/office/drawing/2014/main" id="{8F291D8B-6531-91AD-FDB7-DA6596F93720}"/>
              </a:ext>
            </a:extLst>
          </p:cNvPr>
          <p:cNvGrpSpPr>
            <a:grpSpLocks/>
          </p:cNvGrpSpPr>
          <p:nvPr/>
        </p:nvGrpSpPr>
        <p:grpSpPr bwMode="auto">
          <a:xfrm>
            <a:off x="422275" y="1981333"/>
            <a:ext cx="539750" cy="541337"/>
            <a:chOff x="796551" y="2953517"/>
            <a:chExt cx="432000" cy="432000"/>
          </a:xfrm>
        </p:grpSpPr>
        <p:sp>
          <p:nvSpPr>
            <p:cNvPr id="5" name="Oval 4">
              <a:extLst>
                <a:ext uri="{FF2B5EF4-FFF2-40B4-BE49-F238E27FC236}">
                  <a16:creationId xmlns:a16="http://schemas.microsoft.com/office/drawing/2014/main" id="{7DF67952-3803-9753-2053-10835C4B06FF}"/>
                </a:ext>
              </a:extLst>
            </p:cNvPr>
            <p:cNvSpPr/>
            <p:nvPr/>
          </p:nvSpPr>
          <p:spPr>
            <a:xfrm>
              <a:off x="796551" y="2953517"/>
              <a:ext cx="432000" cy="4320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sz="1400" dirty="0">
                <a:solidFill>
                  <a:schemeClr val="tx1"/>
                </a:solidFill>
              </a:endParaRPr>
            </a:p>
          </p:txBody>
        </p:sp>
        <p:sp>
          <p:nvSpPr>
            <p:cNvPr id="6" name="Freeform 129">
              <a:extLst>
                <a:ext uri="{FF2B5EF4-FFF2-40B4-BE49-F238E27FC236}">
                  <a16:creationId xmlns:a16="http://schemas.microsoft.com/office/drawing/2014/main" id="{1404D99C-A5B7-3DD8-6E6B-E51B21DCC446}"/>
                </a:ext>
              </a:extLst>
            </p:cNvPr>
            <p:cNvSpPr>
              <a:spLocks noEditPoints="1"/>
            </p:cNvSpPr>
            <p:nvPr/>
          </p:nvSpPr>
          <p:spPr bwMode="auto">
            <a:xfrm>
              <a:off x="835940" y="3007992"/>
              <a:ext cx="360847" cy="286311"/>
            </a:xfrm>
            <a:custGeom>
              <a:avLst/>
              <a:gdLst>
                <a:gd name="T0" fmla="*/ 283729 w 121"/>
                <a:gd name="T1" fmla="*/ 201358 h 93"/>
                <a:gd name="T2" fmla="*/ 462204 w 121"/>
                <a:gd name="T3" fmla="*/ 205934 h 93"/>
                <a:gd name="T4" fmla="*/ 407289 w 121"/>
                <a:gd name="T5" fmla="*/ 237968 h 93"/>
                <a:gd name="T6" fmla="*/ 219661 w 121"/>
                <a:gd name="T7" fmla="*/ 86950 h 93"/>
                <a:gd name="T8" fmla="*/ 398136 w 121"/>
                <a:gd name="T9" fmla="*/ 96103 h 93"/>
                <a:gd name="T10" fmla="*/ 347797 w 121"/>
                <a:gd name="T11" fmla="*/ 123560 h 93"/>
                <a:gd name="T12" fmla="*/ 434747 w 121"/>
                <a:gd name="T13" fmla="*/ 77797 h 93"/>
                <a:gd name="T14" fmla="*/ 356950 w 121"/>
                <a:gd name="T15" fmla="*/ 22882 h 93"/>
                <a:gd name="T16" fmla="*/ 320340 w 121"/>
                <a:gd name="T17" fmla="*/ 36610 h 93"/>
                <a:gd name="T18" fmla="*/ 439323 w 121"/>
                <a:gd name="T19" fmla="*/ 114408 h 93"/>
                <a:gd name="T20" fmla="*/ 475933 w 121"/>
                <a:gd name="T21" fmla="*/ 77797 h 93"/>
                <a:gd name="T22" fmla="*/ 439323 w 121"/>
                <a:gd name="T23" fmla="*/ 100679 h 93"/>
                <a:gd name="T24" fmla="*/ 164746 w 121"/>
                <a:gd name="T25" fmla="*/ 100679 h 93"/>
                <a:gd name="T26" fmla="*/ 0 w 121"/>
                <a:gd name="T27" fmla="*/ 370681 h 93"/>
                <a:gd name="T28" fmla="*/ 251695 w 121"/>
                <a:gd name="T29" fmla="*/ 356952 h 93"/>
                <a:gd name="T30" fmla="*/ 407289 w 121"/>
                <a:gd name="T31" fmla="*/ 425597 h 93"/>
                <a:gd name="T32" fmla="*/ 553730 w 121"/>
                <a:gd name="T33" fmla="*/ 151018 h 93"/>
                <a:gd name="T34" fmla="*/ 498815 w 121"/>
                <a:gd name="T35" fmla="*/ 45763 h 93"/>
                <a:gd name="T36" fmla="*/ 192204 w 121"/>
                <a:gd name="T37" fmla="*/ 77797 h 93"/>
                <a:gd name="T38" fmla="*/ 192204 w 121"/>
                <a:gd name="T39" fmla="*/ 109831 h 93"/>
                <a:gd name="T40" fmla="*/ 32034 w 121"/>
                <a:gd name="T41" fmla="*/ 192205 h 93"/>
                <a:gd name="T42" fmla="*/ 205933 w 121"/>
                <a:gd name="T43" fmla="*/ 201358 h 93"/>
                <a:gd name="T44" fmla="*/ 151017 w 121"/>
                <a:gd name="T45" fmla="*/ 237968 h 93"/>
                <a:gd name="T46" fmla="*/ 123560 w 121"/>
                <a:gd name="T47" fmla="*/ 141866 h 93"/>
                <a:gd name="T48" fmla="*/ 279153 w 121"/>
                <a:gd name="T49" fmla="*/ 160171 h 93"/>
                <a:gd name="T50" fmla="*/ 123560 w 121"/>
                <a:gd name="T51" fmla="*/ 141866 h 93"/>
                <a:gd name="T52" fmla="*/ 251695 w 121"/>
                <a:gd name="T53" fmla="*/ 201358 h 93"/>
                <a:gd name="T54" fmla="*/ 251695 w 121"/>
                <a:gd name="T55" fmla="*/ 334071 h 93"/>
                <a:gd name="T56" fmla="*/ 173899 w 121"/>
                <a:gd name="T57" fmla="*/ 242545 h 93"/>
                <a:gd name="T58" fmla="*/ 205933 w 121"/>
                <a:gd name="T59" fmla="*/ 242545 h 93"/>
                <a:gd name="T60" fmla="*/ 251695 w 121"/>
                <a:gd name="T61" fmla="*/ 201358 h 93"/>
                <a:gd name="T62" fmla="*/ 375255 w 121"/>
                <a:gd name="T63" fmla="*/ 151018 h 93"/>
                <a:gd name="T64" fmla="*/ 535425 w 121"/>
                <a:gd name="T65" fmla="*/ 164747 h 93"/>
                <a:gd name="T66" fmla="*/ 375255 w 121"/>
                <a:gd name="T67" fmla="*/ 151018 h 93"/>
                <a:gd name="T68" fmla="*/ 498815 w 121"/>
                <a:gd name="T69" fmla="*/ 205934 h 93"/>
                <a:gd name="T70" fmla="*/ 462204 w 121"/>
                <a:gd name="T71" fmla="*/ 251697 h 93"/>
                <a:gd name="T72" fmla="*/ 425594 w 121"/>
                <a:gd name="T73" fmla="*/ 251697 h 93"/>
                <a:gd name="T74" fmla="*/ 540001 w 121"/>
                <a:gd name="T75" fmla="*/ 315766 h 93"/>
                <a:gd name="T76" fmla="*/ 498815 w 121"/>
                <a:gd name="T77" fmla="*/ 205934 h 93"/>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121" h="93">
                  <a:moveTo>
                    <a:pt x="89" y="52"/>
                  </a:moveTo>
                  <a:lnTo>
                    <a:pt x="62" y="44"/>
                  </a:lnTo>
                  <a:lnTo>
                    <a:pt x="75" y="38"/>
                  </a:lnTo>
                  <a:lnTo>
                    <a:pt x="101" y="45"/>
                  </a:lnTo>
                  <a:lnTo>
                    <a:pt x="89" y="52"/>
                  </a:lnTo>
                  <a:close/>
                  <a:moveTo>
                    <a:pt x="76" y="27"/>
                  </a:moveTo>
                  <a:lnTo>
                    <a:pt x="48" y="19"/>
                  </a:lnTo>
                  <a:lnTo>
                    <a:pt x="61" y="13"/>
                  </a:lnTo>
                  <a:lnTo>
                    <a:pt x="87" y="21"/>
                  </a:lnTo>
                  <a:lnTo>
                    <a:pt x="76" y="27"/>
                  </a:lnTo>
                  <a:close/>
                  <a:moveTo>
                    <a:pt x="70" y="8"/>
                  </a:moveTo>
                  <a:lnTo>
                    <a:pt x="95" y="17"/>
                  </a:lnTo>
                  <a:lnTo>
                    <a:pt x="104" y="13"/>
                  </a:lnTo>
                  <a:lnTo>
                    <a:pt x="78" y="5"/>
                  </a:lnTo>
                  <a:lnTo>
                    <a:pt x="70" y="8"/>
                  </a:lnTo>
                  <a:close/>
                  <a:moveTo>
                    <a:pt x="96" y="22"/>
                  </a:moveTo>
                  <a:lnTo>
                    <a:pt x="96" y="25"/>
                  </a:lnTo>
                  <a:lnTo>
                    <a:pt x="104" y="28"/>
                  </a:lnTo>
                  <a:lnTo>
                    <a:pt x="104" y="17"/>
                  </a:lnTo>
                  <a:lnTo>
                    <a:pt x="96" y="22"/>
                  </a:lnTo>
                  <a:close/>
                  <a:moveTo>
                    <a:pt x="42" y="24"/>
                  </a:moveTo>
                  <a:lnTo>
                    <a:pt x="36" y="22"/>
                  </a:lnTo>
                  <a:lnTo>
                    <a:pt x="0" y="39"/>
                  </a:lnTo>
                  <a:lnTo>
                    <a:pt x="0" y="81"/>
                  </a:lnTo>
                  <a:lnTo>
                    <a:pt x="33" y="92"/>
                  </a:lnTo>
                  <a:lnTo>
                    <a:pt x="55" y="78"/>
                  </a:lnTo>
                  <a:lnTo>
                    <a:pt x="55" y="83"/>
                  </a:lnTo>
                  <a:lnTo>
                    <a:pt x="89" y="93"/>
                  </a:lnTo>
                  <a:lnTo>
                    <a:pt x="121" y="72"/>
                  </a:lnTo>
                  <a:lnTo>
                    <a:pt x="121" y="33"/>
                  </a:lnTo>
                  <a:lnTo>
                    <a:pt x="109" y="30"/>
                  </a:lnTo>
                  <a:lnTo>
                    <a:pt x="109" y="10"/>
                  </a:lnTo>
                  <a:lnTo>
                    <a:pt x="76" y="0"/>
                  </a:lnTo>
                  <a:lnTo>
                    <a:pt x="42" y="17"/>
                  </a:lnTo>
                  <a:lnTo>
                    <a:pt x="42" y="24"/>
                  </a:lnTo>
                  <a:close/>
                  <a:moveTo>
                    <a:pt x="33" y="52"/>
                  </a:moveTo>
                  <a:lnTo>
                    <a:pt x="7" y="42"/>
                  </a:lnTo>
                  <a:lnTo>
                    <a:pt x="19" y="36"/>
                  </a:lnTo>
                  <a:lnTo>
                    <a:pt x="45" y="44"/>
                  </a:lnTo>
                  <a:lnTo>
                    <a:pt x="34" y="50"/>
                  </a:lnTo>
                  <a:lnTo>
                    <a:pt x="33" y="52"/>
                  </a:lnTo>
                  <a:close/>
                  <a:moveTo>
                    <a:pt x="27" y="31"/>
                  </a:moveTo>
                  <a:lnTo>
                    <a:pt x="51" y="39"/>
                  </a:lnTo>
                  <a:lnTo>
                    <a:pt x="61" y="35"/>
                  </a:lnTo>
                  <a:lnTo>
                    <a:pt x="36" y="27"/>
                  </a:lnTo>
                  <a:lnTo>
                    <a:pt x="27" y="31"/>
                  </a:lnTo>
                  <a:close/>
                  <a:moveTo>
                    <a:pt x="55" y="44"/>
                  </a:moveTo>
                  <a:lnTo>
                    <a:pt x="55" y="44"/>
                  </a:lnTo>
                  <a:lnTo>
                    <a:pt x="55" y="73"/>
                  </a:lnTo>
                  <a:lnTo>
                    <a:pt x="38" y="84"/>
                  </a:lnTo>
                  <a:lnTo>
                    <a:pt x="38" y="53"/>
                  </a:lnTo>
                  <a:lnTo>
                    <a:pt x="45" y="48"/>
                  </a:lnTo>
                  <a:lnTo>
                    <a:pt x="45" y="53"/>
                  </a:lnTo>
                  <a:lnTo>
                    <a:pt x="55" y="48"/>
                  </a:lnTo>
                  <a:lnTo>
                    <a:pt x="55" y="44"/>
                  </a:lnTo>
                  <a:close/>
                  <a:moveTo>
                    <a:pt x="82" y="33"/>
                  </a:moveTo>
                  <a:lnTo>
                    <a:pt x="109" y="41"/>
                  </a:lnTo>
                  <a:lnTo>
                    <a:pt x="117" y="36"/>
                  </a:lnTo>
                  <a:lnTo>
                    <a:pt x="90" y="28"/>
                  </a:lnTo>
                  <a:lnTo>
                    <a:pt x="82" y="33"/>
                  </a:lnTo>
                  <a:close/>
                  <a:moveTo>
                    <a:pt x="109" y="45"/>
                  </a:moveTo>
                  <a:lnTo>
                    <a:pt x="109" y="50"/>
                  </a:lnTo>
                  <a:lnTo>
                    <a:pt x="101" y="55"/>
                  </a:lnTo>
                  <a:lnTo>
                    <a:pt x="101" y="50"/>
                  </a:lnTo>
                  <a:lnTo>
                    <a:pt x="93" y="55"/>
                  </a:lnTo>
                  <a:lnTo>
                    <a:pt x="93" y="86"/>
                  </a:lnTo>
                  <a:lnTo>
                    <a:pt x="118" y="69"/>
                  </a:lnTo>
                  <a:lnTo>
                    <a:pt x="118" y="41"/>
                  </a:lnTo>
                  <a:lnTo>
                    <a:pt x="109" y="45"/>
                  </a:lnTo>
                  <a:close/>
                </a:path>
              </a:pathLst>
            </a:custGeom>
            <a:solidFill>
              <a:schemeClr val="bg1"/>
            </a:solidFill>
            <a:ln>
              <a:noFill/>
            </a:ln>
          </p:spPr>
          <p:txBody>
            <a:bodyPr/>
            <a:lstStyle/>
            <a:p>
              <a:pPr eaLnBrk="1" fontAlgn="auto" hangingPunct="1">
                <a:spcBef>
                  <a:spcPts val="0"/>
                </a:spcBef>
                <a:spcAft>
                  <a:spcPts val="0"/>
                </a:spcAft>
                <a:defRPr/>
              </a:pPr>
              <a:endParaRPr lang="en-US" sz="1800" kern="0"/>
            </a:p>
          </p:txBody>
        </p:sp>
      </p:grpSp>
      <p:grpSp>
        <p:nvGrpSpPr>
          <p:cNvPr id="20486" name="Group 14336">
            <a:extLst>
              <a:ext uri="{FF2B5EF4-FFF2-40B4-BE49-F238E27FC236}">
                <a16:creationId xmlns:a16="http://schemas.microsoft.com/office/drawing/2014/main" id="{20E60E91-8C6D-F42D-14DB-D1883934BCAF}"/>
              </a:ext>
            </a:extLst>
          </p:cNvPr>
          <p:cNvGrpSpPr>
            <a:grpSpLocks/>
          </p:cNvGrpSpPr>
          <p:nvPr/>
        </p:nvGrpSpPr>
        <p:grpSpPr bwMode="auto">
          <a:xfrm>
            <a:off x="422275" y="2650067"/>
            <a:ext cx="539750" cy="539750"/>
            <a:chOff x="806076" y="4458467"/>
            <a:chExt cx="432000" cy="432000"/>
          </a:xfrm>
        </p:grpSpPr>
        <p:sp>
          <p:nvSpPr>
            <p:cNvPr id="8" name="Oval 7">
              <a:extLst>
                <a:ext uri="{FF2B5EF4-FFF2-40B4-BE49-F238E27FC236}">
                  <a16:creationId xmlns:a16="http://schemas.microsoft.com/office/drawing/2014/main" id="{D1A9FD72-27AC-E869-F3A1-850A23E832A4}"/>
                </a:ext>
              </a:extLst>
            </p:cNvPr>
            <p:cNvSpPr/>
            <p:nvPr/>
          </p:nvSpPr>
          <p:spPr>
            <a:xfrm>
              <a:off x="806076" y="4458467"/>
              <a:ext cx="432000" cy="4320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sz="1400" dirty="0">
                <a:solidFill>
                  <a:schemeClr val="tx1"/>
                </a:solidFill>
              </a:endParaRPr>
            </a:p>
          </p:txBody>
        </p:sp>
        <p:sp>
          <p:nvSpPr>
            <p:cNvPr id="9" name="Freeform 166">
              <a:extLst>
                <a:ext uri="{FF2B5EF4-FFF2-40B4-BE49-F238E27FC236}">
                  <a16:creationId xmlns:a16="http://schemas.microsoft.com/office/drawing/2014/main" id="{EE7FB9BB-51A0-C57B-3CA9-7041AE18C1A7}"/>
                </a:ext>
              </a:extLst>
            </p:cNvPr>
            <p:cNvSpPr>
              <a:spLocks noEditPoints="1"/>
            </p:cNvSpPr>
            <p:nvPr/>
          </p:nvSpPr>
          <p:spPr bwMode="auto">
            <a:xfrm>
              <a:off x="856900" y="4532161"/>
              <a:ext cx="324000" cy="287153"/>
            </a:xfrm>
            <a:custGeom>
              <a:avLst/>
              <a:gdLst>
                <a:gd name="T0" fmla="*/ 111 w 111"/>
                <a:gd name="T1" fmla="*/ 34 h 107"/>
                <a:gd name="T2" fmla="*/ 96 w 111"/>
                <a:gd name="T3" fmla="*/ 11 h 107"/>
                <a:gd name="T4" fmla="*/ 96 w 111"/>
                <a:gd name="T5" fmla="*/ 11 h 107"/>
                <a:gd name="T6" fmla="*/ 93 w 111"/>
                <a:gd name="T7" fmla="*/ 25 h 107"/>
                <a:gd name="T8" fmla="*/ 93 w 111"/>
                <a:gd name="T9" fmla="*/ 25 h 107"/>
                <a:gd name="T10" fmla="*/ 91 w 111"/>
                <a:gd name="T11" fmla="*/ 34 h 107"/>
                <a:gd name="T12" fmla="*/ 93 w 111"/>
                <a:gd name="T13" fmla="*/ 43 h 107"/>
                <a:gd name="T14" fmla="*/ 98 w 111"/>
                <a:gd name="T15" fmla="*/ 46 h 107"/>
                <a:gd name="T16" fmla="*/ 111 w 111"/>
                <a:gd name="T17" fmla="*/ 34 h 107"/>
                <a:gd name="T18" fmla="*/ 111 w 111"/>
                <a:gd name="T19" fmla="*/ 34 h 107"/>
                <a:gd name="T20" fmla="*/ 94 w 111"/>
                <a:gd name="T21" fmla="*/ 8 h 107"/>
                <a:gd name="T22" fmla="*/ 94 w 111"/>
                <a:gd name="T23" fmla="*/ 8 h 107"/>
                <a:gd name="T24" fmla="*/ 91 w 111"/>
                <a:gd name="T25" fmla="*/ 16 h 107"/>
                <a:gd name="T26" fmla="*/ 88 w 111"/>
                <a:gd name="T27" fmla="*/ 25 h 107"/>
                <a:gd name="T28" fmla="*/ 88 w 111"/>
                <a:gd name="T29" fmla="*/ 25 h 107"/>
                <a:gd name="T30" fmla="*/ 88 w 111"/>
                <a:gd name="T31" fmla="*/ 37 h 107"/>
                <a:gd name="T32" fmla="*/ 90 w 111"/>
                <a:gd name="T33" fmla="*/ 48 h 107"/>
                <a:gd name="T34" fmla="*/ 90 w 111"/>
                <a:gd name="T35" fmla="*/ 48 h 107"/>
                <a:gd name="T36" fmla="*/ 87 w 111"/>
                <a:gd name="T37" fmla="*/ 64 h 107"/>
                <a:gd name="T38" fmla="*/ 87 w 111"/>
                <a:gd name="T39" fmla="*/ 77 h 107"/>
                <a:gd name="T40" fmla="*/ 91 w 111"/>
                <a:gd name="T41" fmla="*/ 107 h 107"/>
                <a:gd name="T42" fmla="*/ 91 w 111"/>
                <a:gd name="T43" fmla="*/ 107 h 107"/>
                <a:gd name="T44" fmla="*/ 22 w 111"/>
                <a:gd name="T45" fmla="*/ 107 h 107"/>
                <a:gd name="T46" fmla="*/ 22 w 111"/>
                <a:gd name="T47" fmla="*/ 107 h 107"/>
                <a:gd name="T48" fmla="*/ 25 w 111"/>
                <a:gd name="T49" fmla="*/ 76 h 107"/>
                <a:gd name="T50" fmla="*/ 25 w 111"/>
                <a:gd name="T51" fmla="*/ 62 h 107"/>
                <a:gd name="T52" fmla="*/ 23 w 111"/>
                <a:gd name="T53" fmla="*/ 46 h 107"/>
                <a:gd name="T54" fmla="*/ 23 w 111"/>
                <a:gd name="T55" fmla="*/ 46 h 107"/>
                <a:gd name="T56" fmla="*/ 23 w 111"/>
                <a:gd name="T57" fmla="*/ 36 h 107"/>
                <a:gd name="T58" fmla="*/ 22 w 111"/>
                <a:gd name="T59" fmla="*/ 25 h 107"/>
                <a:gd name="T60" fmla="*/ 22 w 111"/>
                <a:gd name="T61" fmla="*/ 25 h 107"/>
                <a:gd name="T62" fmla="*/ 20 w 111"/>
                <a:gd name="T63" fmla="*/ 16 h 107"/>
                <a:gd name="T64" fmla="*/ 17 w 111"/>
                <a:gd name="T65" fmla="*/ 6 h 107"/>
                <a:gd name="T66" fmla="*/ 32 w 111"/>
                <a:gd name="T67" fmla="*/ 0 h 107"/>
                <a:gd name="T68" fmla="*/ 32 w 111"/>
                <a:gd name="T69" fmla="*/ 0 h 107"/>
                <a:gd name="T70" fmla="*/ 36 w 111"/>
                <a:gd name="T71" fmla="*/ 5 h 107"/>
                <a:gd name="T72" fmla="*/ 40 w 111"/>
                <a:gd name="T73" fmla="*/ 9 h 107"/>
                <a:gd name="T74" fmla="*/ 48 w 111"/>
                <a:gd name="T75" fmla="*/ 12 h 107"/>
                <a:gd name="T76" fmla="*/ 56 w 111"/>
                <a:gd name="T77" fmla="*/ 14 h 107"/>
                <a:gd name="T78" fmla="*/ 56 w 111"/>
                <a:gd name="T79" fmla="*/ 14 h 107"/>
                <a:gd name="T80" fmla="*/ 63 w 111"/>
                <a:gd name="T81" fmla="*/ 12 h 107"/>
                <a:gd name="T82" fmla="*/ 71 w 111"/>
                <a:gd name="T83" fmla="*/ 9 h 107"/>
                <a:gd name="T84" fmla="*/ 76 w 111"/>
                <a:gd name="T85" fmla="*/ 5 h 107"/>
                <a:gd name="T86" fmla="*/ 79 w 111"/>
                <a:gd name="T87" fmla="*/ 0 h 107"/>
                <a:gd name="T88" fmla="*/ 94 w 111"/>
                <a:gd name="T89" fmla="*/ 8 h 107"/>
                <a:gd name="T90" fmla="*/ 94 w 111"/>
                <a:gd name="T91" fmla="*/ 8 h 107"/>
                <a:gd name="T92" fmla="*/ 14 w 111"/>
                <a:gd name="T93" fmla="*/ 9 h 107"/>
                <a:gd name="T94" fmla="*/ 0 w 111"/>
                <a:gd name="T95" fmla="*/ 34 h 107"/>
                <a:gd name="T96" fmla="*/ 14 w 111"/>
                <a:gd name="T97" fmla="*/ 46 h 107"/>
                <a:gd name="T98" fmla="*/ 19 w 111"/>
                <a:gd name="T99" fmla="*/ 43 h 107"/>
                <a:gd name="T100" fmla="*/ 19 w 111"/>
                <a:gd name="T101" fmla="*/ 43 h 107"/>
                <a:gd name="T102" fmla="*/ 20 w 111"/>
                <a:gd name="T103" fmla="*/ 34 h 107"/>
                <a:gd name="T104" fmla="*/ 19 w 111"/>
                <a:gd name="T105" fmla="*/ 25 h 107"/>
                <a:gd name="T106" fmla="*/ 19 w 111"/>
                <a:gd name="T107" fmla="*/ 25 h 107"/>
                <a:gd name="T108" fmla="*/ 17 w 111"/>
                <a:gd name="T109" fmla="*/ 17 h 107"/>
                <a:gd name="T110" fmla="*/ 14 w 111"/>
                <a:gd name="T111" fmla="*/ 9 h 107"/>
                <a:gd name="T112" fmla="*/ 14 w 111"/>
                <a:gd name="T113" fmla="*/ 9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11" h="107">
                  <a:moveTo>
                    <a:pt x="111" y="34"/>
                  </a:moveTo>
                  <a:lnTo>
                    <a:pt x="96" y="11"/>
                  </a:lnTo>
                  <a:lnTo>
                    <a:pt x="96" y="11"/>
                  </a:lnTo>
                  <a:lnTo>
                    <a:pt x="93" y="25"/>
                  </a:lnTo>
                  <a:lnTo>
                    <a:pt x="93" y="25"/>
                  </a:lnTo>
                  <a:lnTo>
                    <a:pt x="91" y="34"/>
                  </a:lnTo>
                  <a:lnTo>
                    <a:pt x="93" y="43"/>
                  </a:lnTo>
                  <a:lnTo>
                    <a:pt x="98" y="46"/>
                  </a:lnTo>
                  <a:lnTo>
                    <a:pt x="111" y="34"/>
                  </a:lnTo>
                  <a:lnTo>
                    <a:pt x="111" y="34"/>
                  </a:lnTo>
                  <a:close/>
                  <a:moveTo>
                    <a:pt x="94" y="8"/>
                  </a:moveTo>
                  <a:lnTo>
                    <a:pt x="94" y="8"/>
                  </a:lnTo>
                  <a:lnTo>
                    <a:pt x="91" y="16"/>
                  </a:lnTo>
                  <a:lnTo>
                    <a:pt x="88" y="25"/>
                  </a:lnTo>
                  <a:lnTo>
                    <a:pt x="88" y="25"/>
                  </a:lnTo>
                  <a:lnTo>
                    <a:pt x="88" y="37"/>
                  </a:lnTo>
                  <a:lnTo>
                    <a:pt x="90" y="48"/>
                  </a:lnTo>
                  <a:lnTo>
                    <a:pt x="90" y="48"/>
                  </a:lnTo>
                  <a:lnTo>
                    <a:pt x="87" y="64"/>
                  </a:lnTo>
                  <a:lnTo>
                    <a:pt x="87" y="77"/>
                  </a:lnTo>
                  <a:lnTo>
                    <a:pt x="91" y="107"/>
                  </a:lnTo>
                  <a:lnTo>
                    <a:pt x="91" y="107"/>
                  </a:lnTo>
                  <a:lnTo>
                    <a:pt x="22" y="107"/>
                  </a:lnTo>
                  <a:lnTo>
                    <a:pt x="22" y="107"/>
                  </a:lnTo>
                  <a:lnTo>
                    <a:pt x="25" y="76"/>
                  </a:lnTo>
                  <a:lnTo>
                    <a:pt x="25" y="62"/>
                  </a:lnTo>
                  <a:lnTo>
                    <a:pt x="23" y="46"/>
                  </a:lnTo>
                  <a:lnTo>
                    <a:pt x="23" y="46"/>
                  </a:lnTo>
                  <a:lnTo>
                    <a:pt x="23" y="36"/>
                  </a:lnTo>
                  <a:lnTo>
                    <a:pt x="22" y="25"/>
                  </a:lnTo>
                  <a:lnTo>
                    <a:pt x="22" y="25"/>
                  </a:lnTo>
                  <a:lnTo>
                    <a:pt x="20" y="16"/>
                  </a:lnTo>
                  <a:lnTo>
                    <a:pt x="17" y="6"/>
                  </a:lnTo>
                  <a:lnTo>
                    <a:pt x="32" y="0"/>
                  </a:lnTo>
                  <a:lnTo>
                    <a:pt x="32" y="0"/>
                  </a:lnTo>
                  <a:lnTo>
                    <a:pt x="36" y="5"/>
                  </a:lnTo>
                  <a:lnTo>
                    <a:pt x="40" y="9"/>
                  </a:lnTo>
                  <a:lnTo>
                    <a:pt x="48" y="12"/>
                  </a:lnTo>
                  <a:lnTo>
                    <a:pt x="56" y="14"/>
                  </a:lnTo>
                  <a:lnTo>
                    <a:pt x="56" y="14"/>
                  </a:lnTo>
                  <a:lnTo>
                    <a:pt x="63" y="12"/>
                  </a:lnTo>
                  <a:lnTo>
                    <a:pt x="71" y="9"/>
                  </a:lnTo>
                  <a:lnTo>
                    <a:pt x="76" y="5"/>
                  </a:lnTo>
                  <a:lnTo>
                    <a:pt x="79" y="0"/>
                  </a:lnTo>
                  <a:lnTo>
                    <a:pt x="94" y="8"/>
                  </a:lnTo>
                  <a:lnTo>
                    <a:pt x="94" y="8"/>
                  </a:lnTo>
                  <a:close/>
                  <a:moveTo>
                    <a:pt x="14" y="9"/>
                  </a:moveTo>
                  <a:lnTo>
                    <a:pt x="0" y="34"/>
                  </a:lnTo>
                  <a:lnTo>
                    <a:pt x="14" y="46"/>
                  </a:lnTo>
                  <a:lnTo>
                    <a:pt x="19" y="43"/>
                  </a:lnTo>
                  <a:lnTo>
                    <a:pt x="19" y="43"/>
                  </a:lnTo>
                  <a:lnTo>
                    <a:pt x="20" y="34"/>
                  </a:lnTo>
                  <a:lnTo>
                    <a:pt x="19" y="25"/>
                  </a:lnTo>
                  <a:lnTo>
                    <a:pt x="19" y="25"/>
                  </a:lnTo>
                  <a:lnTo>
                    <a:pt x="17" y="17"/>
                  </a:lnTo>
                  <a:lnTo>
                    <a:pt x="14" y="9"/>
                  </a:lnTo>
                  <a:lnTo>
                    <a:pt x="14" y="9"/>
                  </a:lnTo>
                  <a:close/>
                </a:path>
              </a:pathLst>
            </a:custGeom>
            <a:solidFill>
              <a:schemeClr val="bg1"/>
            </a:solidFill>
            <a:ln>
              <a:noFill/>
            </a:ln>
          </p:spPr>
          <p:txBody>
            <a:bodyPr/>
            <a:lstStyle/>
            <a:p>
              <a:pPr eaLnBrk="1" fontAlgn="auto" hangingPunct="1">
                <a:spcBef>
                  <a:spcPts val="0"/>
                </a:spcBef>
                <a:spcAft>
                  <a:spcPts val="0"/>
                </a:spcAft>
                <a:defRPr/>
              </a:pPr>
              <a:endParaRPr lang="en-US" sz="1800" u="sng" kern="0"/>
            </a:p>
          </p:txBody>
        </p:sp>
      </p:grpSp>
      <p:sp>
        <p:nvSpPr>
          <p:cNvPr id="20487" name="Oval 2">
            <a:extLst>
              <a:ext uri="{FF2B5EF4-FFF2-40B4-BE49-F238E27FC236}">
                <a16:creationId xmlns:a16="http://schemas.microsoft.com/office/drawing/2014/main" id="{A3B0A435-4B69-7DF1-0E34-B46E73AC98AA}"/>
              </a:ext>
            </a:extLst>
          </p:cNvPr>
          <p:cNvSpPr>
            <a:spLocks noChangeArrowheads="1"/>
          </p:cNvSpPr>
          <p:nvPr/>
        </p:nvSpPr>
        <p:spPr bwMode="auto">
          <a:xfrm>
            <a:off x="422275" y="3783013"/>
            <a:ext cx="539750" cy="541337"/>
          </a:xfrm>
          <a:prstGeom prst="ellipse">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lgn="ctr">
              <a:buClr>
                <a:srgbClr val="CC0000"/>
              </a:buClr>
              <a:buSzPct val="70000"/>
              <a:buFont typeface="Wingdings" panose="05000000000000000000" pitchFamily="2" charset="2"/>
              <a:buNone/>
            </a:pPr>
            <a:endParaRPr lang="en-US" altLang="en-US"/>
          </a:p>
        </p:txBody>
      </p:sp>
      <p:sp>
        <p:nvSpPr>
          <p:cNvPr id="10" name="Freeform 644">
            <a:extLst>
              <a:ext uri="{FF2B5EF4-FFF2-40B4-BE49-F238E27FC236}">
                <a16:creationId xmlns:a16="http://schemas.microsoft.com/office/drawing/2014/main" id="{0032C2D6-60B7-7BD6-C62F-F5E0402D89D9}"/>
              </a:ext>
            </a:extLst>
          </p:cNvPr>
          <p:cNvSpPr>
            <a:spLocks noChangeAspect="1" noEditPoints="1"/>
          </p:cNvSpPr>
          <p:nvPr/>
        </p:nvSpPr>
        <p:spPr bwMode="auto">
          <a:xfrm>
            <a:off x="403225" y="3432706"/>
            <a:ext cx="539750" cy="539750"/>
          </a:xfrm>
          <a:custGeom>
            <a:avLst/>
            <a:gdLst>
              <a:gd name="T0" fmla="*/ 132725393 w 512"/>
              <a:gd name="T1" fmla="*/ 0 h 512"/>
              <a:gd name="T2" fmla="*/ 0 w 512"/>
              <a:gd name="T3" fmla="*/ 132725393 h 512"/>
              <a:gd name="T4" fmla="*/ 132725393 w 512"/>
              <a:gd name="T5" fmla="*/ 265450067 h 512"/>
              <a:gd name="T6" fmla="*/ 265450067 w 512"/>
              <a:gd name="T7" fmla="*/ 132725393 h 512"/>
              <a:gd name="T8" fmla="*/ 132725393 w 512"/>
              <a:gd name="T9" fmla="*/ 0 h 512"/>
              <a:gd name="T10" fmla="*/ 171091175 w 512"/>
              <a:gd name="T11" fmla="*/ 205827188 h 512"/>
              <a:gd name="T12" fmla="*/ 160203307 w 512"/>
              <a:gd name="T13" fmla="*/ 215678494 h 512"/>
              <a:gd name="T14" fmla="*/ 152945207 w 512"/>
              <a:gd name="T15" fmla="*/ 213086007 h 512"/>
              <a:gd name="T16" fmla="*/ 132725393 w 512"/>
              <a:gd name="T17" fmla="*/ 215678494 h 512"/>
              <a:gd name="T18" fmla="*/ 49771573 w 512"/>
              <a:gd name="T19" fmla="*/ 132725393 h 512"/>
              <a:gd name="T20" fmla="*/ 55475188 w 512"/>
              <a:gd name="T21" fmla="*/ 101617711 h 512"/>
              <a:gd name="T22" fmla="*/ 67399619 w 512"/>
              <a:gd name="T23" fmla="*/ 81397897 h 512"/>
              <a:gd name="T24" fmla="*/ 75176360 w 512"/>
              <a:gd name="T25" fmla="*/ 80360614 h 512"/>
              <a:gd name="T26" fmla="*/ 76212923 w 512"/>
              <a:gd name="T27" fmla="*/ 88138074 h 512"/>
              <a:gd name="T28" fmla="*/ 65844415 w 512"/>
              <a:gd name="T29" fmla="*/ 105765402 h 512"/>
              <a:gd name="T30" fmla="*/ 60659442 w 512"/>
              <a:gd name="T31" fmla="*/ 132725393 h 512"/>
              <a:gd name="T32" fmla="*/ 132725393 w 512"/>
              <a:gd name="T33" fmla="*/ 204271984 h 512"/>
              <a:gd name="T34" fmla="*/ 149315438 w 512"/>
              <a:gd name="T35" fmla="*/ 202198139 h 512"/>
              <a:gd name="T36" fmla="*/ 160203307 w 512"/>
              <a:gd name="T37" fmla="*/ 193384835 h 512"/>
              <a:gd name="T38" fmla="*/ 166943484 w 512"/>
              <a:gd name="T39" fmla="*/ 195458680 h 512"/>
              <a:gd name="T40" fmla="*/ 204271984 w 512"/>
              <a:gd name="T41" fmla="*/ 132725393 h 512"/>
              <a:gd name="T42" fmla="*/ 178867916 w 512"/>
              <a:gd name="T43" fmla="*/ 77768847 h 512"/>
              <a:gd name="T44" fmla="*/ 169017330 w 512"/>
              <a:gd name="T45" fmla="*/ 91248483 h 512"/>
              <a:gd name="T46" fmla="*/ 187681220 w 512"/>
              <a:gd name="T47" fmla="*/ 132725393 h 512"/>
              <a:gd name="T48" fmla="*/ 132725393 w 512"/>
              <a:gd name="T49" fmla="*/ 187681220 h 512"/>
              <a:gd name="T50" fmla="*/ 78286769 w 512"/>
              <a:gd name="T51" fmla="*/ 142575979 h 512"/>
              <a:gd name="T52" fmla="*/ 71547310 w 512"/>
              <a:gd name="T53" fmla="*/ 132725393 h 512"/>
              <a:gd name="T54" fmla="*/ 78286769 w 512"/>
              <a:gd name="T55" fmla="*/ 122356166 h 512"/>
              <a:gd name="T56" fmla="*/ 80360614 w 512"/>
              <a:gd name="T57" fmla="*/ 114060784 h 512"/>
              <a:gd name="T58" fmla="*/ 87619433 w 512"/>
              <a:gd name="T59" fmla="*/ 110949656 h 512"/>
              <a:gd name="T60" fmla="*/ 90729842 w 512"/>
              <a:gd name="T61" fmla="*/ 117689833 h 512"/>
              <a:gd name="T62" fmla="*/ 89174638 w 512"/>
              <a:gd name="T63" fmla="*/ 123392729 h 512"/>
              <a:gd name="T64" fmla="*/ 93840970 w 512"/>
              <a:gd name="T65" fmla="*/ 132725393 h 512"/>
              <a:gd name="T66" fmla="*/ 89174638 w 512"/>
              <a:gd name="T67" fmla="*/ 141538697 h 512"/>
              <a:gd name="T68" fmla="*/ 132725393 w 512"/>
              <a:gd name="T69" fmla="*/ 176794071 h 512"/>
              <a:gd name="T70" fmla="*/ 176794071 w 512"/>
              <a:gd name="T71" fmla="*/ 132725393 h 512"/>
              <a:gd name="T72" fmla="*/ 162277152 w 512"/>
              <a:gd name="T73" fmla="*/ 100062506 h 512"/>
              <a:gd name="T74" fmla="*/ 152945207 w 512"/>
              <a:gd name="T75" fmla="*/ 113542142 h 512"/>
              <a:gd name="T76" fmla="*/ 160203307 w 512"/>
              <a:gd name="T77" fmla="*/ 132725393 h 512"/>
              <a:gd name="T78" fmla="*/ 132725393 w 512"/>
              <a:gd name="T79" fmla="*/ 160203307 h 512"/>
              <a:gd name="T80" fmla="*/ 104728119 w 512"/>
              <a:gd name="T81" fmla="*/ 132725393 h 512"/>
              <a:gd name="T82" fmla="*/ 118726396 w 512"/>
              <a:gd name="T83" fmla="*/ 108357888 h 512"/>
              <a:gd name="T84" fmla="*/ 126503857 w 512"/>
              <a:gd name="T85" fmla="*/ 110431734 h 512"/>
              <a:gd name="T86" fmla="*/ 124430011 w 512"/>
              <a:gd name="T87" fmla="*/ 118208475 h 512"/>
              <a:gd name="T88" fmla="*/ 116134629 w 512"/>
              <a:gd name="T89" fmla="*/ 132725393 h 512"/>
              <a:gd name="T90" fmla="*/ 132725393 w 512"/>
              <a:gd name="T91" fmla="*/ 149315438 h 512"/>
              <a:gd name="T92" fmla="*/ 149315438 w 512"/>
              <a:gd name="T93" fmla="*/ 132725393 h 512"/>
              <a:gd name="T94" fmla="*/ 146205029 w 512"/>
              <a:gd name="T95" fmla="*/ 122874088 h 512"/>
              <a:gd name="T96" fmla="*/ 136872365 w 512"/>
              <a:gd name="T97" fmla="*/ 135835802 h 512"/>
              <a:gd name="T98" fmla="*/ 132725393 w 512"/>
              <a:gd name="T99" fmla="*/ 137909647 h 512"/>
              <a:gd name="T100" fmla="*/ 129095624 w 512"/>
              <a:gd name="T101" fmla="*/ 136872365 h 512"/>
              <a:gd name="T102" fmla="*/ 128059061 w 512"/>
              <a:gd name="T103" fmla="*/ 129095624 h 512"/>
              <a:gd name="T104" fmla="*/ 183533529 w 512"/>
              <a:gd name="T105" fmla="*/ 51845418 h 512"/>
              <a:gd name="T106" fmla="*/ 191310989 w 512"/>
              <a:gd name="T107" fmla="*/ 50808855 h 512"/>
              <a:gd name="T108" fmla="*/ 192347552 w 512"/>
              <a:gd name="T109" fmla="*/ 58585596 h 512"/>
              <a:gd name="T110" fmla="*/ 185089453 w 512"/>
              <a:gd name="T111" fmla="*/ 68436182 h 512"/>
              <a:gd name="T112" fmla="*/ 215678494 w 512"/>
              <a:gd name="T113" fmla="*/ 132725393 h 512"/>
              <a:gd name="T114" fmla="*/ 171091175 w 512"/>
              <a:gd name="T115" fmla="*/ 205827188 h 51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512" h="512">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moveTo>
                  <a:pt x="330" y="397"/>
                </a:moveTo>
                <a:cubicBezTo>
                  <a:pt x="329" y="408"/>
                  <a:pt x="320" y="416"/>
                  <a:pt x="309" y="416"/>
                </a:cubicBezTo>
                <a:cubicBezTo>
                  <a:pt x="304" y="416"/>
                  <a:pt x="299" y="414"/>
                  <a:pt x="295" y="411"/>
                </a:cubicBezTo>
                <a:cubicBezTo>
                  <a:pt x="283" y="414"/>
                  <a:pt x="269" y="416"/>
                  <a:pt x="256" y="416"/>
                </a:cubicBezTo>
                <a:cubicBezTo>
                  <a:pt x="167" y="416"/>
                  <a:pt x="96" y="344"/>
                  <a:pt x="96" y="256"/>
                </a:cubicBezTo>
                <a:cubicBezTo>
                  <a:pt x="96" y="235"/>
                  <a:pt x="100" y="215"/>
                  <a:pt x="107" y="196"/>
                </a:cubicBezTo>
                <a:cubicBezTo>
                  <a:pt x="113" y="182"/>
                  <a:pt x="120" y="169"/>
                  <a:pt x="130" y="157"/>
                </a:cubicBezTo>
                <a:cubicBezTo>
                  <a:pt x="134" y="152"/>
                  <a:pt x="140" y="151"/>
                  <a:pt x="145" y="155"/>
                </a:cubicBezTo>
                <a:cubicBezTo>
                  <a:pt x="150" y="159"/>
                  <a:pt x="150" y="165"/>
                  <a:pt x="147" y="170"/>
                </a:cubicBezTo>
                <a:cubicBezTo>
                  <a:pt x="138" y="180"/>
                  <a:pt x="132" y="192"/>
                  <a:pt x="127" y="204"/>
                </a:cubicBezTo>
                <a:cubicBezTo>
                  <a:pt x="120" y="220"/>
                  <a:pt x="117" y="238"/>
                  <a:pt x="117" y="256"/>
                </a:cubicBezTo>
                <a:cubicBezTo>
                  <a:pt x="117" y="332"/>
                  <a:pt x="179" y="394"/>
                  <a:pt x="256" y="394"/>
                </a:cubicBezTo>
                <a:cubicBezTo>
                  <a:pt x="267" y="394"/>
                  <a:pt x="278" y="393"/>
                  <a:pt x="288" y="390"/>
                </a:cubicBezTo>
                <a:cubicBezTo>
                  <a:pt x="290" y="380"/>
                  <a:pt x="299" y="373"/>
                  <a:pt x="309" y="373"/>
                </a:cubicBezTo>
                <a:cubicBezTo>
                  <a:pt x="314" y="373"/>
                  <a:pt x="318" y="375"/>
                  <a:pt x="322" y="377"/>
                </a:cubicBezTo>
                <a:cubicBezTo>
                  <a:pt x="365" y="354"/>
                  <a:pt x="394" y="308"/>
                  <a:pt x="394" y="256"/>
                </a:cubicBezTo>
                <a:cubicBezTo>
                  <a:pt x="394" y="214"/>
                  <a:pt x="376" y="176"/>
                  <a:pt x="345" y="150"/>
                </a:cubicBezTo>
                <a:cubicBezTo>
                  <a:pt x="326" y="176"/>
                  <a:pt x="326" y="176"/>
                  <a:pt x="326" y="176"/>
                </a:cubicBezTo>
                <a:cubicBezTo>
                  <a:pt x="349" y="196"/>
                  <a:pt x="362" y="225"/>
                  <a:pt x="362" y="256"/>
                </a:cubicBezTo>
                <a:cubicBezTo>
                  <a:pt x="362" y="314"/>
                  <a:pt x="314" y="362"/>
                  <a:pt x="256" y="362"/>
                </a:cubicBezTo>
                <a:cubicBezTo>
                  <a:pt x="203" y="362"/>
                  <a:pt x="160" y="325"/>
                  <a:pt x="151" y="275"/>
                </a:cubicBezTo>
                <a:cubicBezTo>
                  <a:pt x="143" y="272"/>
                  <a:pt x="138" y="264"/>
                  <a:pt x="138" y="256"/>
                </a:cubicBezTo>
                <a:cubicBezTo>
                  <a:pt x="138" y="247"/>
                  <a:pt x="143" y="240"/>
                  <a:pt x="151" y="236"/>
                </a:cubicBezTo>
                <a:cubicBezTo>
                  <a:pt x="152" y="231"/>
                  <a:pt x="153" y="225"/>
                  <a:pt x="155" y="220"/>
                </a:cubicBezTo>
                <a:cubicBezTo>
                  <a:pt x="157" y="215"/>
                  <a:pt x="163" y="212"/>
                  <a:pt x="169" y="214"/>
                </a:cubicBezTo>
                <a:cubicBezTo>
                  <a:pt x="174" y="216"/>
                  <a:pt x="177" y="222"/>
                  <a:pt x="175" y="227"/>
                </a:cubicBezTo>
                <a:cubicBezTo>
                  <a:pt x="174" y="231"/>
                  <a:pt x="173" y="235"/>
                  <a:pt x="172" y="238"/>
                </a:cubicBezTo>
                <a:cubicBezTo>
                  <a:pt x="177" y="242"/>
                  <a:pt x="181" y="249"/>
                  <a:pt x="181" y="256"/>
                </a:cubicBezTo>
                <a:cubicBezTo>
                  <a:pt x="181" y="263"/>
                  <a:pt x="177" y="269"/>
                  <a:pt x="172" y="273"/>
                </a:cubicBezTo>
                <a:cubicBezTo>
                  <a:pt x="180" y="312"/>
                  <a:pt x="215" y="341"/>
                  <a:pt x="256" y="341"/>
                </a:cubicBezTo>
                <a:cubicBezTo>
                  <a:pt x="303" y="341"/>
                  <a:pt x="341" y="303"/>
                  <a:pt x="341" y="256"/>
                </a:cubicBezTo>
                <a:cubicBezTo>
                  <a:pt x="341" y="232"/>
                  <a:pt x="331" y="209"/>
                  <a:pt x="313" y="193"/>
                </a:cubicBezTo>
                <a:cubicBezTo>
                  <a:pt x="295" y="219"/>
                  <a:pt x="295" y="219"/>
                  <a:pt x="295" y="219"/>
                </a:cubicBezTo>
                <a:cubicBezTo>
                  <a:pt x="304" y="229"/>
                  <a:pt x="309" y="242"/>
                  <a:pt x="309" y="256"/>
                </a:cubicBezTo>
                <a:cubicBezTo>
                  <a:pt x="309" y="285"/>
                  <a:pt x="285" y="309"/>
                  <a:pt x="256" y="309"/>
                </a:cubicBezTo>
                <a:cubicBezTo>
                  <a:pt x="226" y="309"/>
                  <a:pt x="202" y="285"/>
                  <a:pt x="202" y="256"/>
                </a:cubicBezTo>
                <a:cubicBezTo>
                  <a:pt x="202" y="237"/>
                  <a:pt x="213" y="219"/>
                  <a:pt x="229" y="209"/>
                </a:cubicBezTo>
                <a:cubicBezTo>
                  <a:pt x="234" y="207"/>
                  <a:pt x="241" y="208"/>
                  <a:pt x="244" y="213"/>
                </a:cubicBezTo>
                <a:cubicBezTo>
                  <a:pt x="247" y="218"/>
                  <a:pt x="245" y="225"/>
                  <a:pt x="240" y="228"/>
                </a:cubicBezTo>
                <a:cubicBezTo>
                  <a:pt x="230" y="234"/>
                  <a:pt x="224" y="244"/>
                  <a:pt x="224" y="256"/>
                </a:cubicBezTo>
                <a:cubicBezTo>
                  <a:pt x="224" y="273"/>
                  <a:pt x="238" y="288"/>
                  <a:pt x="256" y="288"/>
                </a:cubicBezTo>
                <a:cubicBezTo>
                  <a:pt x="273" y="288"/>
                  <a:pt x="288" y="273"/>
                  <a:pt x="288" y="256"/>
                </a:cubicBezTo>
                <a:cubicBezTo>
                  <a:pt x="288" y="249"/>
                  <a:pt x="286" y="243"/>
                  <a:pt x="282" y="237"/>
                </a:cubicBezTo>
                <a:cubicBezTo>
                  <a:pt x="264" y="262"/>
                  <a:pt x="264" y="262"/>
                  <a:pt x="264" y="262"/>
                </a:cubicBezTo>
                <a:cubicBezTo>
                  <a:pt x="262" y="265"/>
                  <a:pt x="259" y="266"/>
                  <a:pt x="256" y="266"/>
                </a:cubicBezTo>
                <a:cubicBezTo>
                  <a:pt x="254" y="266"/>
                  <a:pt x="251" y="266"/>
                  <a:pt x="249" y="264"/>
                </a:cubicBezTo>
                <a:cubicBezTo>
                  <a:pt x="245" y="261"/>
                  <a:pt x="244" y="254"/>
                  <a:pt x="247" y="249"/>
                </a:cubicBezTo>
                <a:cubicBezTo>
                  <a:pt x="354" y="100"/>
                  <a:pt x="354" y="100"/>
                  <a:pt x="354" y="100"/>
                </a:cubicBezTo>
                <a:cubicBezTo>
                  <a:pt x="357" y="95"/>
                  <a:pt x="364" y="94"/>
                  <a:pt x="369" y="98"/>
                </a:cubicBezTo>
                <a:cubicBezTo>
                  <a:pt x="373" y="101"/>
                  <a:pt x="374" y="108"/>
                  <a:pt x="371" y="113"/>
                </a:cubicBezTo>
                <a:cubicBezTo>
                  <a:pt x="357" y="132"/>
                  <a:pt x="357" y="132"/>
                  <a:pt x="357" y="132"/>
                </a:cubicBezTo>
                <a:cubicBezTo>
                  <a:pt x="394" y="163"/>
                  <a:pt x="416" y="207"/>
                  <a:pt x="416" y="256"/>
                </a:cubicBezTo>
                <a:cubicBezTo>
                  <a:pt x="416" y="317"/>
                  <a:pt x="381" y="370"/>
                  <a:pt x="330" y="397"/>
                </a:cubicBezTo>
                <a:close/>
              </a:path>
            </a:pathLst>
          </a:custGeom>
          <a:solidFill>
            <a:srgbClr val="00B050"/>
          </a:solidFill>
          <a:ln>
            <a:noFill/>
          </a:ln>
        </p:spPr>
        <p:txBody>
          <a:bodyPr/>
          <a:lstStyle/>
          <a:p>
            <a:pPr>
              <a:defRPr/>
            </a:pPr>
            <a:endParaRPr lang="en-US" sz="135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egnaposto contenuto 5">
            <a:extLst>
              <a:ext uri="{FF2B5EF4-FFF2-40B4-BE49-F238E27FC236}">
                <a16:creationId xmlns:a16="http://schemas.microsoft.com/office/drawing/2014/main" id="{53133EB7-C766-4CDF-AB71-806951EAEB23}"/>
              </a:ext>
            </a:extLst>
          </p:cNvPr>
          <p:cNvSpPr txBox="1">
            <a:spLocks noChangeArrowheads="1"/>
          </p:cNvSpPr>
          <p:nvPr/>
        </p:nvSpPr>
        <p:spPr bwMode="auto">
          <a:xfrm>
            <a:off x="272734" y="688975"/>
            <a:ext cx="10979150" cy="568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CC0000"/>
              </a:buClr>
              <a:buChar char="•"/>
              <a:defRPr sz="2000">
                <a:solidFill>
                  <a:schemeClr val="tx1"/>
                </a:solidFill>
                <a:latin typeface="Century Gothic" panose="020B0502020202020204" pitchFamily="34" charset="0"/>
              </a:defRPr>
            </a:lvl1pPr>
            <a:lvl2pPr marL="663575" indent="-222250">
              <a:spcBef>
                <a:spcPct val="20000"/>
              </a:spcBef>
              <a:buClr>
                <a:srgbClr val="CC0000"/>
              </a:buClr>
              <a:buSzPct val="55000"/>
              <a:buFont typeface="Wingdings" panose="05000000000000000000" pitchFamily="2" charset="2"/>
              <a:buChar char="¡"/>
              <a:defRPr sz="2000">
                <a:solidFill>
                  <a:schemeClr val="tx1"/>
                </a:solidFill>
                <a:latin typeface="Century Gothic" panose="020B0502020202020204" pitchFamily="34" charset="0"/>
              </a:defRPr>
            </a:lvl2pPr>
            <a:lvl3pPr marL="1436688" indent="-280988">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3pPr>
            <a:lvl4pPr marL="1968500" indent="-280988">
              <a:spcBef>
                <a:spcPct val="20000"/>
              </a:spcBef>
              <a:buClr>
                <a:srgbClr val="CC0000"/>
              </a:buClr>
              <a:buSzPct val="70000"/>
              <a:buFont typeface="Wingdings" panose="05000000000000000000" pitchFamily="2" charset="2"/>
              <a:buChar char="n"/>
              <a:defRPr sz="1900">
                <a:solidFill>
                  <a:schemeClr val="tx1"/>
                </a:solidFill>
                <a:latin typeface="Trebuchet MS" panose="020B0603020202020204" pitchFamily="34" charset="0"/>
              </a:defRPr>
            </a:lvl4pPr>
            <a:lvl5pPr marL="2532063" indent="-280988">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5pPr>
            <a:lvl6pPr marL="2989263" indent="-280988"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6pPr>
            <a:lvl7pPr marL="3446463" indent="-280988"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7pPr>
            <a:lvl8pPr marL="3903663" indent="-280988"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8pPr>
            <a:lvl9pPr marL="4360863" indent="-280988"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9pPr>
          </a:lstStyle>
          <a:p>
            <a:pPr algn="just">
              <a:lnSpc>
                <a:spcPct val="110000"/>
              </a:lnSpc>
              <a:buFontTx/>
              <a:buNone/>
            </a:pPr>
            <a:r>
              <a:rPr lang="it-IT" altLang="it-IT" sz="1600" b="1" dirty="0">
                <a:solidFill>
                  <a:srgbClr val="FFC000"/>
                </a:solidFill>
                <a:latin typeface="Segoe Print" panose="02000600000000000000" pitchFamily="2" charset="0"/>
              </a:rPr>
              <a:t>Focus sulla consegna a reintegro della biancheria piana/materasseria</a:t>
            </a:r>
          </a:p>
          <a:p>
            <a:pPr algn="just">
              <a:lnSpc>
                <a:spcPct val="110000"/>
              </a:lnSpc>
              <a:buFontTx/>
              <a:buNone/>
            </a:pPr>
            <a:r>
              <a:rPr lang="it-IT" altLang="en-US" sz="1700" dirty="0">
                <a:solidFill>
                  <a:srgbClr val="000000"/>
                </a:solidFill>
              </a:rPr>
              <a:t>Ad ogni consegna il Fornitore dovrà garantire la </a:t>
            </a:r>
            <a:r>
              <a:rPr lang="it-IT" altLang="en-US" sz="1700" b="1" dirty="0">
                <a:solidFill>
                  <a:srgbClr val="000000"/>
                </a:solidFill>
              </a:rPr>
              <a:t>dotazione iniziale per ogni centro di utilizzo</a:t>
            </a:r>
            <a:r>
              <a:rPr lang="it-IT" altLang="en-US" sz="1700" dirty="0">
                <a:solidFill>
                  <a:srgbClr val="000000"/>
                </a:solidFill>
              </a:rPr>
              <a:t>. La </a:t>
            </a:r>
            <a:r>
              <a:rPr lang="it-IT" altLang="en-US" sz="1700" b="1" dirty="0">
                <a:solidFill>
                  <a:srgbClr val="000000"/>
                </a:solidFill>
              </a:rPr>
              <a:t>dotazione</a:t>
            </a:r>
            <a:r>
              <a:rPr lang="it-IT" altLang="en-US" sz="1700" dirty="0">
                <a:solidFill>
                  <a:srgbClr val="000000"/>
                </a:solidFill>
              </a:rPr>
              <a:t> iniziale </a:t>
            </a:r>
            <a:r>
              <a:rPr lang="it-IT" altLang="en-US" sz="1700" b="1" dirty="0">
                <a:solidFill>
                  <a:srgbClr val="000000"/>
                </a:solidFill>
              </a:rPr>
              <a:t>dovrà essere costantemente reintegrata </a:t>
            </a:r>
            <a:r>
              <a:rPr lang="it-IT" altLang="en-US" sz="1700" dirty="0">
                <a:solidFill>
                  <a:srgbClr val="000000"/>
                </a:solidFill>
              </a:rPr>
              <a:t>ad ogni consegna periodica programmata, tramite il </a:t>
            </a:r>
            <a:r>
              <a:rPr lang="it-IT" altLang="en-US" sz="1700" b="1" dirty="0">
                <a:solidFill>
                  <a:srgbClr val="000000"/>
                </a:solidFill>
              </a:rPr>
              <a:t>meccanismo del reintegro</a:t>
            </a:r>
            <a:endParaRPr lang="it-IT" altLang="en-US" sz="1700" dirty="0">
              <a:solidFill>
                <a:srgbClr val="000000"/>
              </a:solidFill>
            </a:endParaRPr>
          </a:p>
          <a:p>
            <a:pPr algn="just">
              <a:lnSpc>
                <a:spcPct val="110000"/>
              </a:lnSpc>
              <a:buFontTx/>
              <a:buNone/>
            </a:pPr>
            <a:r>
              <a:rPr lang="it-IT" altLang="en-US" sz="1800" b="1" dirty="0">
                <a:solidFill>
                  <a:srgbClr val="000000"/>
                </a:solidFill>
                <a:cs typeface="Times New Roman" panose="02020603050405020304" pitchFamily="18" charset="0"/>
              </a:rPr>
              <a:t>Per dotazione iniziale si intende </a:t>
            </a:r>
            <a:r>
              <a:rPr lang="it-IT" altLang="en-US" sz="1800" dirty="0">
                <a:solidFill>
                  <a:srgbClr val="000000"/>
                </a:solidFill>
                <a:cs typeface="Times New Roman" panose="02020603050405020304" pitchFamily="18" charset="0"/>
              </a:rPr>
              <a:t>la quantità di biancheria/</a:t>
            </a:r>
            <a:r>
              <a:rPr lang="it-IT" altLang="en-US" sz="1800" dirty="0" err="1">
                <a:solidFill>
                  <a:srgbClr val="000000"/>
                </a:solidFill>
                <a:cs typeface="Times New Roman" panose="02020603050405020304" pitchFamily="18" charset="0"/>
              </a:rPr>
              <a:t>materasseria</a:t>
            </a:r>
            <a:r>
              <a:rPr lang="it-IT" altLang="en-US" sz="1800" dirty="0">
                <a:solidFill>
                  <a:srgbClr val="000000"/>
                </a:solidFill>
                <a:cs typeface="Times New Roman" panose="02020603050405020304" pitchFamily="18" charset="0"/>
              </a:rPr>
              <a:t> necessaria a svolgere l’attività assistenziale giornaliera </a:t>
            </a:r>
            <a:r>
              <a:rPr lang="it-IT" altLang="en-US" sz="1800" b="1" dirty="0">
                <a:solidFill>
                  <a:srgbClr val="000000"/>
                </a:solidFill>
                <a:cs typeface="Times New Roman" panose="02020603050405020304" pitchFamily="18" charset="0"/>
              </a:rPr>
              <a:t>più</a:t>
            </a:r>
            <a:r>
              <a:rPr lang="it-IT" altLang="en-US" sz="1800" dirty="0">
                <a:solidFill>
                  <a:srgbClr val="000000"/>
                </a:solidFill>
                <a:cs typeface="Times New Roman" panose="02020603050405020304" pitchFamily="18" charset="0"/>
              </a:rPr>
              <a:t> la quantità di biancheria/</a:t>
            </a:r>
            <a:r>
              <a:rPr lang="it-IT" altLang="en-US" sz="1800" dirty="0" err="1">
                <a:solidFill>
                  <a:srgbClr val="000000"/>
                </a:solidFill>
                <a:cs typeface="Times New Roman" panose="02020603050405020304" pitchFamily="18" charset="0"/>
              </a:rPr>
              <a:t>materasseria</a:t>
            </a:r>
            <a:r>
              <a:rPr lang="it-IT" altLang="en-US" sz="1800" dirty="0">
                <a:solidFill>
                  <a:srgbClr val="000000"/>
                </a:solidFill>
                <a:cs typeface="Times New Roman" panose="02020603050405020304" pitchFamily="18" charset="0"/>
              </a:rPr>
              <a:t> “pronta all’uso (scorta) definita per ogni centro di utilizzo ad avvio appalto.</a:t>
            </a:r>
            <a:endParaRPr lang="it-IT" altLang="en-US" sz="1700" dirty="0">
              <a:solidFill>
                <a:srgbClr val="000000"/>
              </a:solidFill>
            </a:endParaRPr>
          </a:p>
          <a:p>
            <a:pPr algn="just">
              <a:lnSpc>
                <a:spcPct val="110000"/>
              </a:lnSpc>
              <a:buFontTx/>
              <a:buNone/>
            </a:pPr>
            <a:endParaRPr lang="it-IT" altLang="en-US" sz="1700" dirty="0">
              <a:solidFill>
                <a:srgbClr val="000000"/>
              </a:solidFill>
            </a:endParaRPr>
          </a:p>
          <a:p>
            <a:pPr algn="just">
              <a:lnSpc>
                <a:spcPct val="110000"/>
              </a:lnSpc>
              <a:buFontTx/>
              <a:buNone/>
            </a:pPr>
            <a:endParaRPr lang="it-IT" altLang="en-US" sz="1700" dirty="0">
              <a:solidFill>
                <a:srgbClr val="000000"/>
              </a:solidFill>
            </a:endParaRPr>
          </a:p>
          <a:p>
            <a:pPr algn="just">
              <a:lnSpc>
                <a:spcPct val="110000"/>
              </a:lnSpc>
              <a:buFontTx/>
              <a:buNone/>
            </a:pPr>
            <a:r>
              <a:rPr lang="it-IT" altLang="en-US" sz="1700" b="1" dirty="0">
                <a:solidFill>
                  <a:srgbClr val="000000"/>
                </a:solidFill>
              </a:rPr>
              <a:t>REINTEGRO:</a:t>
            </a:r>
            <a:r>
              <a:rPr lang="it-IT" altLang="en-US" sz="1700" dirty="0">
                <a:solidFill>
                  <a:srgbClr val="000000"/>
                </a:solidFill>
              </a:rPr>
              <a:t> prevede che l’operatore del Fornitore, dopo aver </a:t>
            </a:r>
            <a:r>
              <a:rPr lang="it-IT" altLang="en-US" sz="1700" b="1" dirty="0">
                <a:solidFill>
                  <a:srgbClr val="000000"/>
                </a:solidFill>
              </a:rPr>
              <a:t>verificato il quantitativo presente </a:t>
            </a:r>
            <a:r>
              <a:rPr lang="it-IT" altLang="en-US" sz="1700" dirty="0">
                <a:solidFill>
                  <a:srgbClr val="000000"/>
                </a:solidFill>
              </a:rPr>
              <a:t>presso i centri di utilizzo ed averlo </a:t>
            </a:r>
            <a:r>
              <a:rPr lang="it-IT" altLang="en-US" sz="1700" b="1" dirty="0">
                <a:solidFill>
                  <a:srgbClr val="000000"/>
                </a:solidFill>
              </a:rPr>
              <a:t>confrontato con la dotazione iniziale </a:t>
            </a:r>
            <a:r>
              <a:rPr lang="it-IT" altLang="en-US" sz="1700" dirty="0">
                <a:solidFill>
                  <a:srgbClr val="000000"/>
                </a:solidFill>
              </a:rPr>
              <a:t>(scheda di dotazione) provveda al suo </a:t>
            </a:r>
            <a:r>
              <a:rPr lang="it-IT" altLang="en-US" sz="1700" b="1" dirty="0">
                <a:solidFill>
                  <a:srgbClr val="000000"/>
                </a:solidFill>
              </a:rPr>
              <a:t>ripristino</a:t>
            </a:r>
            <a:r>
              <a:rPr lang="it-IT" altLang="en-US" sz="1700" dirty="0">
                <a:solidFill>
                  <a:srgbClr val="000000"/>
                </a:solidFill>
              </a:rPr>
              <a:t>. </a:t>
            </a:r>
          </a:p>
          <a:p>
            <a:pPr algn="just">
              <a:lnSpc>
                <a:spcPct val="110000"/>
              </a:lnSpc>
              <a:buFontTx/>
              <a:buNone/>
            </a:pPr>
            <a:endParaRPr lang="it-IT" altLang="en-US" sz="1700" dirty="0">
              <a:solidFill>
                <a:srgbClr val="000000"/>
              </a:solidFill>
            </a:endParaRPr>
          </a:p>
          <a:p>
            <a:pPr algn="just">
              <a:lnSpc>
                <a:spcPct val="110000"/>
              </a:lnSpc>
              <a:buFontTx/>
              <a:buNone/>
            </a:pPr>
            <a:r>
              <a:rPr lang="it-IT" altLang="en-US" sz="1700" dirty="0">
                <a:solidFill>
                  <a:srgbClr val="000000"/>
                </a:solidFill>
              </a:rPr>
              <a:t>Tutto questo indipendentemente dallo sporco ritirato che spesso non corrisponde all’utilizzato.</a:t>
            </a:r>
          </a:p>
          <a:p>
            <a:pPr algn="just">
              <a:lnSpc>
                <a:spcPct val="110000"/>
              </a:lnSpc>
              <a:buFontTx/>
              <a:buNone/>
            </a:pPr>
            <a:endParaRPr lang="it-IT" altLang="en-US" sz="1800" dirty="0">
              <a:solidFill>
                <a:srgbClr val="000000"/>
              </a:solidFill>
              <a:latin typeface="Times New Roman" panose="02020603050405020304" pitchFamily="18" charset="0"/>
              <a:cs typeface="Calibri" panose="020F0502020204030204" pitchFamily="34" charset="0"/>
            </a:endParaRPr>
          </a:p>
        </p:txBody>
      </p:sp>
      <p:sp>
        <p:nvSpPr>
          <p:cNvPr id="21507" name="Titolo 2">
            <a:extLst>
              <a:ext uri="{FF2B5EF4-FFF2-40B4-BE49-F238E27FC236}">
                <a16:creationId xmlns:a16="http://schemas.microsoft.com/office/drawing/2014/main" id="{20E21DB0-81E3-477B-060A-C2D444C8AE37}"/>
              </a:ext>
            </a:extLst>
          </p:cNvPr>
          <p:cNvSpPr>
            <a:spLocks noGrp="1" noChangeArrowheads="1"/>
          </p:cNvSpPr>
          <p:nvPr>
            <p:ph type="title"/>
          </p:nvPr>
        </p:nvSpPr>
        <p:spPr bwMode="auto">
          <a:xfrm>
            <a:off x="615950" y="107950"/>
            <a:ext cx="10979150" cy="428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it-IT" altLang="it-IT"/>
              <a:t>FOCUS SU ALCUNI SERVIZI (2/6)</a:t>
            </a:r>
          </a:p>
        </p:txBody>
      </p:sp>
      <p:sp>
        <p:nvSpPr>
          <p:cNvPr id="2" name="Rectangle: Rounded Corners 1">
            <a:extLst>
              <a:ext uri="{FF2B5EF4-FFF2-40B4-BE49-F238E27FC236}">
                <a16:creationId xmlns:a16="http://schemas.microsoft.com/office/drawing/2014/main" id="{A8A47DB4-8F81-B155-97FD-32EA728991F5}"/>
              </a:ext>
            </a:extLst>
          </p:cNvPr>
          <p:cNvSpPr/>
          <p:nvPr/>
        </p:nvSpPr>
        <p:spPr bwMode="auto">
          <a:xfrm>
            <a:off x="296863" y="3429001"/>
            <a:ext cx="11053762" cy="1028700"/>
          </a:xfrm>
          <a:prstGeom prst="roundRect">
            <a:avLst/>
          </a:prstGeom>
          <a:noFill/>
          <a:ln>
            <a:solidFill>
              <a:srgbClr val="FFC00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a:lstStyle/>
          <a:p>
            <a:pPr algn="ctr">
              <a:buClr>
                <a:srgbClr val="CC0000"/>
              </a:buClr>
              <a:buSzPct val="70000"/>
              <a:buFont typeface="Wingdings" pitchFamily="2" charset="2"/>
              <a:buNone/>
              <a:defRPr/>
            </a:pPr>
            <a:endParaRPr lang="en-US">
              <a:solidFill>
                <a:schemeClr val="tx1"/>
              </a:solidFill>
            </a:endParaRPr>
          </a:p>
        </p:txBody>
      </p:sp>
      <p:sp>
        <p:nvSpPr>
          <p:cNvPr id="5" name="Rectangle: Rounded Corners 1">
            <a:extLst>
              <a:ext uri="{FF2B5EF4-FFF2-40B4-BE49-F238E27FC236}">
                <a16:creationId xmlns:a16="http://schemas.microsoft.com/office/drawing/2014/main" id="{F31806A0-FBFF-D334-3895-881915D5CA6A}"/>
              </a:ext>
            </a:extLst>
          </p:cNvPr>
          <p:cNvSpPr/>
          <p:nvPr/>
        </p:nvSpPr>
        <p:spPr bwMode="auto">
          <a:xfrm>
            <a:off x="272734" y="1958341"/>
            <a:ext cx="11084559" cy="1028700"/>
          </a:xfrm>
          <a:prstGeom prst="roundRect">
            <a:avLst/>
          </a:prstGeom>
          <a:noFill/>
          <a:ln>
            <a:solidFill>
              <a:srgbClr val="FFC00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a:lstStyle/>
          <a:p>
            <a:pPr algn="ctr">
              <a:buClr>
                <a:srgbClr val="CC0000"/>
              </a:buClr>
              <a:buSzPct val="70000"/>
              <a:buFont typeface="Wingdings" pitchFamily="2" charset="2"/>
              <a:buNone/>
              <a:defRPr/>
            </a:pPr>
            <a:endParaRPr lang="en-US">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contenuto 5">
            <a:extLst>
              <a:ext uri="{FF2B5EF4-FFF2-40B4-BE49-F238E27FC236}">
                <a16:creationId xmlns:a16="http://schemas.microsoft.com/office/drawing/2014/main" id="{C0987782-B2F4-2A95-E615-780715854948}"/>
              </a:ext>
            </a:extLst>
          </p:cNvPr>
          <p:cNvSpPr txBox="1">
            <a:spLocks noChangeArrowheads="1"/>
          </p:cNvSpPr>
          <p:nvPr/>
        </p:nvSpPr>
        <p:spPr bwMode="auto">
          <a:xfrm>
            <a:off x="606425" y="690563"/>
            <a:ext cx="10979150" cy="5487987"/>
          </a:xfrm>
          <a:prstGeom prst="rect">
            <a:avLst/>
          </a:prstGeom>
          <a:noFill/>
          <a:ln>
            <a:noFill/>
          </a:ln>
        </p:spPr>
        <p:txBody>
          <a:bodyPr/>
          <a:lstStyle>
            <a:lvl1pPr marL="220663" indent="-220663" algn="just" rtl="0" eaLnBrk="0" fontAlgn="base" hangingPunct="0">
              <a:lnSpc>
                <a:spcPct val="110000"/>
              </a:lnSpc>
              <a:spcBef>
                <a:spcPct val="20000"/>
              </a:spcBef>
              <a:spcAft>
                <a:spcPct val="0"/>
              </a:spcAft>
              <a:buClr>
                <a:srgbClr val="CC0000"/>
              </a:buClr>
              <a:buChar char="•"/>
              <a:defRPr sz="1700">
                <a:solidFill>
                  <a:schemeClr val="tx1"/>
                </a:solidFill>
                <a:latin typeface="Century Gothic" panose="020B0502020202020204" pitchFamily="34" charset="0"/>
                <a:ea typeface="+mn-ea"/>
                <a:cs typeface="+mn-cs"/>
              </a:defRPr>
            </a:lvl1pPr>
            <a:lvl2pPr marL="663575" indent="-222250" algn="l" rtl="0" eaLnBrk="0" fontAlgn="base" hangingPunct="0">
              <a:spcBef>
                <a:spcPct val="20000"/>
              </a:spcBef>
              <a:spcAft>
                <a:spcPct val="0"/>
              </a:spcAft>
              <a:buClr>
                <a:srgbClr val="CC0000"/>
              </a:buClr>
              <a:buSzPct val="55000"/>
              <a:buFont typeface="Wingdings" panose="05000000000000000000" pitchFamily="2" charset="2"/>
              <a:buChar char="¡"/>
              <a:defRPr sz="1700">
                <a:solidFill>
                  <a:schemeClr val="tx1"/>
                </a:solidFill>
                <a:latin typeface="Century Gothic" panose="020B0502020202020204" pitchFamily="34" charset="0"/>
              </a:defRPr>
            </a:lvl2pPr>
            <a:lvl3pPr marL="1436688" indent="-280988" algn="l" rtl="0" eaLnBrk="0" fontAlgn="base" hangingPunct="0">
              <a:spcBef>
                <a:spcPct val="20000"/>
              </a:spcBef>
              <a:spcAft>
                <a:spcPct val="0"/>
              </a:spcAft>
              <a:buClr>
                <a:srgbClr val="CC0000"/>
              </a:buClr>
              <a:buSzPct val="70000"/>
              <a:buFont typeface="Wingdings" panose="05000000000000000000" pitchFamily="2" charset="2"/>
              <a:buChar char="o"/>
              <a:defRPr sz="1700">
                <a:solidFill>
                  <a:schemeClr val="tx1"/>
                </a:solidFill>
                <a:latin typeface="Century Gothic" panose="020B0502020202020204" pitchFamily="34" charset="0"/>
              </a:defRPr>
            </a:lvl3pPr>
            <a:lvl4pPr marL="1968500" indent="-280988" algn="l" rtl="0" eaLnBrk="0" fontAlgn="base" hangingPunct="0">
              <a:spcBef>
                <a:spcPct val="20000"/>
              </a:spcBef>
              <a:spcAft>
                <a:spcPct val="0"/>
              </a:spcAft>
              <a:buClr>
                <a:srgbClr val="CC0000"/>
              </a:buClr>
              <a:buSzPct val="70000"/>
              <a:buFont typeface="Wingdings" panose="05000000000000000000" pitchFamily="2" charset="2"/>
              <a:buChar char="n"/>
              <a:defRPr sz="1700">
                <a:solidFill>
                  <a:schemeClr val="tx1"/>
                </a:solidFill>
                <a:latin typeface="Century Gothic" panose="020B0502020202020204" pitchFamily="34" charset="0"/>
              </a:defRPr>
            </a:lvl4pPr>
            <a:lvl5pPr marL="2532063" indent="-280988" algn="l" rtl="0" eaLnBrk="0" fontAlgn="base" hangingPunct="0">
              <a:spcBef>
                <a:spcPct val="20000"/>
              </a:spcBef>
              <a:spcAft>
                <a:spcPct val="0"/>
              </a:spcAft>
              <a:buClr>
                <a:srgbClr val="CC0000"/>
              </a:buClr>
              <a:buSzPct val="70000"/>
              <a:buFont typeface="Wingdings" panose="05000000000000000000" pitchFamily="2" charset="2"/>
              <a:buChar char="o"/>
              <a:defRPr sz="1700">
                <a:solidFill>
                  <a:schemeClr val="tx1"/>
                </a:solidFill>
                <a:latin typeface="Century Gothic" panose="020B0502020202020204" pitchFamily="34" charset="0"/>
              </a:defRPr>
            </a:lvl5pPr>
            <a:lvl6pPr marL="3094970"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6pPr>
            <a:lvl7pPr marL="3657691"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7pPr>
            <a:lvl8pPr marL="4220413"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8pPr>
            <a:lvl9pPr marL="4783135"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9pPr>
          </a:lstStyle>
          <a:p>
            <a:pPr>
              <a:buSzPct val="70000"/>
              <a:buFont typeface="Wingdings" panose="05000000000000000000" pitchFamily="2" charset="2"/>
              <a:buNone/>
              <a:defRPr/>
            </a:pPr>
            <a:r>
              <a:rPr lang="it-IT" altLang="it-IT" sz="1600" b="1" dirty="0">
                <a:solidFill>
                  <a:srgbClr val="00B0F0"/>
                </a:solidFill>
                <a:latin typeface="Segoe Print" panose="02000600000000000000" pitchFamily="2" charset="0"/>
              </a:rPr>
              <a:t>Focus sulla distribuzione della biancheria confezionata (1/3)</a:t>
            </a:r>
          </a:p>
          <a:p>
            <a:pPr marL="0" indent="0">
              <a:buSzPct val="70000"/>
              <a:buFont typeface="Wingdings" panose="05000000000000000000" pitchFamily="2" charset="2"/>
              <a:buNone/>
              <a:defRPr/>
            </a:pPr>
            <a:r>
              <a:rPr lang="it-IT" altLang="it-IT" dirty="0"/>
              <a:t>Nel presente appalto viene confermato il servizio di </a:t>
            </a:r>
            <a:r>
              <a:rPr lang="it-IT" altLang="it-IT" b="1" dirty="0"/>
              <a:t>distribuzione della biancheria confezionata </a:t>
            </a:r>
            <a:r>
              <a:rPr lang="it-IT" altLang="it-IT" dirty="0"/>
              <a:t>attraverso le tre modalità organizzative:</a:t>
            </a:r>
          </a:p>
          <a:p>
            <a:pPr>
              <a:spcBef>
                <a:spcPts val="400"/>
              </a:spcBef>
              <a:buSzPct val="70000"/>
              <a:buFont typeface="Wingdings" panose="05000000000000000000" pitchFamily="2" charset="2"/>
              <a:buAutoNum type="arabicPeriod"/>
              <a:defRPr/>
            </a:pPr>
            <a:r>
              <a:rPr lang="it-IT" altLang="it-IT" b="1" dirty="0"/>
              <a:t>Gestione «classica»</a:t>
            </a:r>
            <a:r>
              <a:rPr lang="it-IT" altLang="it-IT" dirty="0"/>
              <a:t> tramite consegna ai reparti, presidi territoriali, ecc. (le divise in tal caso sono personalizzate)</a:t>
            </a:r>
          </a:p>
          <a:p>
            <a:pPr>
              <a:spcBef>
                <a:spcPts val="400"/>
              </a:spcBef>
              <a:buSzPct val="70000"/>
              <a:buFont typeface="Wingdings" panose="05000000000000000000" pitchFamily="2" charset="2"/>
              <a:buAutoNum type="arabicPeriod"/>
              <a:defRPr/>
            </a:pPr>
            <a:r>
              <a:rPr lang="it-IT" altLang="it-IT" b="1" dirty="0"/>
              <a:t>Gestione a «vista»</a:t>
            </a:r>
            <a:r>
              <a:rPr lang="it-IT" altLang="it-IT" dirty="0"/>
              <a:t>, tramite consegna della divisa direttamente all’operatore, su presentazione del badge, presso il guardaroba, ove previsto</a:t>
            </a:r>
          </a:p>
          <a:p>
            <a:pPr>
              <a:buSzPct val="70000"/>
              <a:buFont typeface="Wingdings" panose="05000000000000000000" pitchFamily="2" charset="2"/>
              <a:buAutoNum type="arabicPeriod"/>
              <a:defRPr/>
            </a:pPr>
            <a:r>
              <a:rPr lang="it-IT" altLang="it-IT" b="1" dirty="0"/>
              <a:t>Gestione tramite distributori automatizzati</a:t>
            </a:r>
            <a:r>
              <a:rPr lang="it-IT" altLang="it-IT" dirty="0"/>
              <a:t>. </a:t>
            </a:r>
          </a:p>
          <a:p>
            <a:pPr>
              <a:buSzPct val="70000"/>
              <a:buFont typeface="Wingdings" panose="05000000000000000000" pitchFamily="2" charset="2"/>
              <a:buAutoNum type="arabicPeriod"/>
              <a:defRPr/>
            </a:pPr>
            <a:endParaRPr lang="it-IT" dirty="0">
              <a:solidFill>
                <a:srgbClr val="000000"/>
              </a:solidFill>
              <a:latin typeface="Arial" panose="020B0604020202020204" pitchFamily="34" charset="0"/>
              <a:ea typeface="Calibri" panose="020F0502020204030204" pitchFamily="34" charset="0"/>
            </a:endParaRPr>
          </a:p>
          <a:p>
            <a:pPr marL="0" indent="0" algn="just">
              <a:lnSpc>
                <a:spcPct val="100000"/>
              </a:lnSpc>
              <a:spcBef>
                <a:spcPts val="400"/>
              </a:spcBef>
              <a:spcAft>
                <a:spcPts val="0"/>
              </a:spcAft>
              <a:buNone/>
            </a:pPr>
            <a:r>
              <a:rPr lang="it-IT" dirty="0"/>
              <a:t>In riferimento al punto 3, si precisa:</a:t>
            </a:r>
          </a:p>
          <a:p>
            <a:pPr marL="342900" lvl="0" indent="-342900" algn="just">
              <a:lnSpc>
                <a:spcPct val="100000"/>
              </a:lnSpc>
              <a:spcBef>
                <a:spcPts val="400"/>
              </a:spcBef>
              <a:spcAft>
                <a:spcPts val="0"/>
              </a:spcAft>
              <a:buFont typeface="Symbol" panose="05050102010706020507" pitchFamily="18" charset="2"/>
              <a:buChar char=""/>
              <a:tabLst>
                <a:tab pos="449580" algn="l"/>
              </a:tabLst>
            </a:pPr>
            <a:r>
              <a:rPr lang="it-IT" dirty="0"/>
              <a:t>che l’Azienda USL di Bologna e l’Istituto Ortopedico Rizzoli Di Bologna e Dipartimento di Bagheria, sono dotate, attualmente, anche di una gestione automatizzata della distribuzione delle divise, mediante l’utilizzo di distributori a capi piegati. Tale gestione prevede altresì il ritiro automatizzato dello sporco;</a:t>
            </a:r>
          </a:p>
          <a:p>
            <a:pPr marL="342900" lvl="0" indent="-342900" algn="just">
              <a:lnSpc>
                <a:spcPct val="100000"/>
              </a:lnSpc>
              <a:spcBef>
                <a:spcPts val="400"/>
              </a:spcBef>
              <a:spcAft>
                <a:spcPts val="0"/>
              </a:spcAft>
              <a:buFont typeface="Symbol" panose="05050102010706020507" pitchFamily="18" charset="2"/>
              <a:buChar char=""/>
              <a:tabLst>
                <a:tab pos="449580" algn="l"/>
              </a:tabLst>
            </a:pPr>
            <a:r>
              <a:rPr lang="it-IT" dirty="0"/>
              <a:t>che per l’Istituto di Montecatone Ospedale di Riabilitazione, attualmente, tutte le divise sono movimentate manualmente.</a:t>
            </a:r>
          </a:p>
          <a:p>
            <a:pPr marL="0" indent="0">
              <a:buFontTx/>
              <a:buNone/>
              <a:defRPr/>
            </a:pPr>
            <a:endParaRPr lang="it-IT" sz="1800" dirty="0">
              <a:solidFill>
                <a:srgbClr val="000000"/>
              </a:solidFill>
              <a:latin typeface="Times New Roman" panose="02020603050405020304" pitchFamily="18" charset="0"/>
              <a:ea typeface="Calibri" panose="020F0502020204030204" pitchFamily="34" charset="0"/>
            </a:endParaRPr>
          </a:p>
        </p:txBody>
      </p:sp>
      <p:sp>
        <p:nvSpPr>
          <p:cNvPr id="22531" name="Titolo 2">
            <a:extLst>
              <a:ext uri="{FF2B5EF4-FFF2-40B4-BE49-F238E27FC236}">
                <a16:creationId xmlns:a16="http://schemas.microsoft.com/office/drawing/2014/main" id="{44CCD7DA-C415-13CC-C8FA-EEF2A20336F0}"/>
              </a:ext>
            </a:extLst>
          </p:cNvPr>
          <p:cNvSpPr>
            <a:spLocks noGrp="1" noChangeArrowheads="1"/>
          </p:cNvSpPr>
          <p:nvPr>
            <p:ph type="title"/>
          </p:nvPr>
        </p:nvSpPr>
        <p:spPr bwMode="auto">
          <a:xfrm>
            <a:off x="615950" y="107950"/>
            <a:ext cx="10979150" cy="428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it-IT" altLang="it-IT"/>
              <a:t>FOCUS SU ALCUNI SERVIZI (3/6)</a:t>
            </a:r>
          </a:p>
        </p:txBody>
      </p:sp>
    </p:spTree>
  </p:cSld>
  <p:clrMapOvr>
    <a:masterClrMapping/>
  </p:clrMapOvr>
</p:sld>
</file>

<file path=ppt/theme/theme1.xml><?xml version="1.0" encoding="utf-8"?>
<a:theme xmlns:a="http://schemas.openxmlformats.org/drawingml/2006/main" name="StdSigmaTerR1.1">
  <a:themeElements>
    <a:clrScheme name="Gradazioni di grigio">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StdSigmaTerR1.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66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
            <a:srgbClr val="CC0000"/>
          </a:buClr>
          <a:buSzPct val="70000"/>
          <a:buFont typeface="Wingdings" pitchFamily="2" charset="2"/>
          <a:buNone/>
          <a:tabLst/>
          <a:defRPr kumimoji="0" lang="it-IT"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0066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
            <a:srgbClr val="CC0000"/>
          </a:buClr>
          <a:buSzPct val="70000"/>
          <a:buFont typeface="Wingdings" pitchFamily="2" charset="2"/>
          <a:buNone/>
          <a:tabLst/>
          <a:defRPr kumimoji="0" lang="it-IT" sz="1000" b="0" i="0" u="none" strike="noStrike" cap="none" normalizeH="0" baseline="0" smtClean="0">
            <a:ln>
              <a:noFill/>
            </a:ln>
            <a:solidFill>
              <a:schemeClr val="tx1"/>
            </a:solidFill>
            <a:effectLst/>
            <a:latin typeface="Arial" charset="0"/>
          </a:defRPr>
        </a:defPPr>
      </a:lstStyle>
    </a:lnDef>
  </a:objectDefaults>
  <a:extraClrSchemeLst>
    <a:extraClrScheme>
      <a:clrScheme name="StdSigmaTerR1.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dSigmaTerR1.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dSigmaTerR1.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dSigmaTerR1.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dSigmaTerR1.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dSigmaTerR1.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dSigmaTerR1.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StdSigmaTerR1.1 8">
        <a:dk1>
          <a:srgbClr val="000000"/>
        </a:dk1>
        <a:lt1>
          <a:srgbClr val="FFFFFF"/>
        </a:lt1>
        <a:dk2>
          <a:srgbClr val="CC0000"/>
        </a:dk2>
        <a:lt2>
          <a:srgbClr val="808080"/>
        </a:lt2>
        <a:accent1>
          <a:srgbClr val="FFFFFF"/>
        </a:accent1>
        <a:accent2>
          <a:srgbClr val="000000"/>
        </a:accent2>
        <a:accent3>
          <a:srgbClr val="FFFFFF"/>
        </a:accent3>
        <a:accent4>
          <a:srgbClr val="000000"/>
        </a:accent4>
        <a:accent5>
          <a:srgbClr val="FFFFFF"/>
        </a:accent5>
        <a:accent6>
          <a:srgbClr val="0000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Personalizza struttur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bpm_Sintesi xmlns="d08e3c20-6a52-4de7-8e29-44c3b22b95c9" xsi:nil="true"/>
    <_bpm_StatoId xmlns="d08e3c20-6a52-4de7-8e29-44c3b22b95c9" xsi:nil="true"/>
    <_bpm_ErroreId xmlns="d08e3c20-6a52-4de7-8e29-44c3b22b95c9" xsi:nil="true"/>
    <_bpm_OperazioneId xmlns="d08e3c20-6a52-4de7-8e29-44c3b22b95c9"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o" ma:contentTypeID="0x010100670AA2DDF5119B42AD9F3CD397D9487B" ma:contentTypeVersion="9" ma:contentTypeDescription="Creare un nuovo documento." ma:contentTypeScope="" ma:versionID="faa4c7f722149396926789edc4ec6997">
  <xsd:schema xmlns:xsd="http://www.w3.org/2001/XMLSchema" xmlns:xs="http://www.w3.org/2001/XMLSchema" xmlns:p="http://schemas.microsoft.com/office/2006/metadata/properties" xmlns:ns2="d08e3c20-6a52-4de7-8e29-44c3b22b95c9" targetNamespace="http://schemas.microsoft.com/office/2006/metadata/properties" ma:root="true" ma:fieldsID="fc6ffa84ab2f065e943ff2621ad2ad95" ns2:_="">
    <xsd:import namespace="d08e3c20-6a52-4de7-8e29-44c3b22b95c9"/>
    <xsd:element name="properties">
      <xsd:complexType>
        <xsd:sequence>
          <xsd:element name="documentManagement">
            <xsd:complexType>
              <xsd:all>
                <xsd:element ref="ns2:_bpm_StatoId" minOccurs="0"/>
                <xsd:element ref="ns2:_bpm_OperazioneId" minOccurs="0"/>
                <xsd:element ref="ns2:_bpm_ErroreId" minOccurs="0"/>
                <xsd:element ref="ns2:_bpm_Sintesi" minOccurs="0"/>
                <xsd:element ref="ns2:MediaServiceMetadata" minOccurs="0"/>
                <xsd:element ref="ns2:MediaServiceFastMetadata"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8e3c20-6a52-4de7-8e29-44c3b22b95c9" elementFormDefault="qualified">
    <xsd:import namespace="http://schemas.microsoft.com/office/2006/documentManagement/types"/>
    <xsd:import namespace="http://schemas.microsoft.com/office/infopath/2007/PartnerControls"/>
    <xsd:element name="_bpm_StatoId" ma:index="4" nillable="true" ma:displayName="_bpm_StatoId" ma:hidden="true" ma:internalName="_bpm_StatoId" ma:readOnly="false">
      <xsd:simpleType>
        <xsd:restriction base="dms:Text"/>
      </xsd:simpleType>
    </xsd:element>
    <xsd:element name="_bpm_OperazioneId" ma:index="5" nillable="true" ma:displayName="_bpm_OperazioneId" ma:hidden="true" ma:internalName="_bpm_OperazioneId" ma:readOnly="false">
      <xsd:simpleType>
        <xsd:restriction base="dms:Text"/>
      </xsd:simpleType>
    </xsd:element>
    <xsd:element name="_bpm_ErroreId" ma:index="6" nillable="true" ma:displayName="_bpm_ErroreId" ma:hidden="true" ma:internalName="_bpm_ErroreId" ma:readOnly="false">
      <xsd:simpleType>
        <xsd:restriction base="dms:Text"/>
      </xsd:simpleType>
    </xsd:element>
    <xsd:element name="_bpm_Sintesi" ma:index="7" nillable="true" ma:displayName="Firma" ma:hidden="true" ma:internalName="_bpm_Sintesi" ma:readOnly="false">
      <xsd:simpleType>
        <xsd:restriction base="dms:Note"/>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Tipo di contenuto"/>
        <xsd:element ref="dc:title" minOccurs="0" maxOccurs="1" ma:index="3"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LongProperties xmlns="http://schemas.microsoft.com/office/2006/metadata/longProperties"/>
</file>

<file path=customXml/itemProps1.xml><?xml version="1.0" encoding="utf-8"?>
<ds:datastoreItem xmlns:ds="http://schemas.openxmlformats.org/officeDocument/2006/customXml" ds:itemID="{E454D895-372F-4060-981E-C242DE256112}">
  <ds:schemaRefs>
    <ds:schemaRef ds:uri="http://schemas.microsoft.com/sharepoint/v3/contenttype/forms"/>
  </ds:schemaRefs>
</ds:datastoreItem>
</file>

<file path=customXml/itemProps2.xml><?xml version="1.0" encoding="utf-8"?>
<ds:datastoreItem xmlns:ds="http://schemas.openxmlformats.org/officeDocument/2006/customXml" ds:itemID="{9D8BAB7A-C2BD-4108-987F-F50F8DCB4A99}">
  <ds:schemaRefs>
    <ds:schemaRef ds:uri="d08e3c20-6a52-4de7-8e29-44c3b22b95c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71712AC7-DEBC-44B3-BA4B-0D546F8E1FCA}">
  <ds:schemaRefs>
    <ds:schemaRef ds:uri="d08e3c20-6a52-4de7-8e29-44c3b22b95c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4.xml><?xml version="1.0" encoding="utf-8"?>
<ds:datastoreItem xmlns:ds="http://schemas.openxmlformats.org/officeDocument/2006/customXml" ds:itemID="{708D15EF-531E-4360-BEAE-5D49E32AC79A}">
  <ds:schemaRefs>
    <ds:schemaRef ds:uri="http://schemas.microsoft.com/office/2006/metadata/longProperties"/>
  </ds:schemaRefs>
</ds:datastoreItem>
</file>

<file path=docProps/app.xml><?xml version="1.0" encoding="utf-8"?>
<Properties xmlns="http://schemas.openxmlformats.org/officeDocument/2006/extended-properties" xmlns:vt="http://schemas.openxmlformats.org/officeDocument/2006/docPropsVTypes">
  <Template/>
  <TotalTime>37736</TotalTime>
  <Words>5432</Words>
  <Application>Microsoft Office PowerPoint</Application>
  <PresentationFormat>Widescreen</PresentationFormat>
  <Paragraphs>572</Paragraphs>
  <Slides>29</Slides>
  <Notes>2</Notes>
  <HiddenSlides>0</HiddenSlides>
  <MMClips>0</MMClips>
  <ScaleCrop>false</ScaleCrop>
  <HeadingPairs>
    <vt:vector size="6" baseType="variant">
      <vt:variant>
        <vt:lpstr>Fonts Used</vt:lpstr>
      </vt:variant>
      <vt:variant>
        <vt:i4>12</vt:i4>
      </vt:variant>
      <vt:variant>
        <vt:lpstr>Theme</vt:lpstr>
      </vt:variant>
      <vt:variant>
        <vt:i4>2</vt:i4>
      </vt:variant>
      <vt:variant>
        <vt:lpstr>Slide Titles</vt:lpstr>
      </vt:variant>
      <vt:variant>
        <vt:i4>29</vt:i4>
      </vt:variant>
    </vt:vector>
  </HeadingPairs>
  <TitlesOfParts>
    <vt:vector size="43" baseType="lpstr">
      <vt:lpstr>Arial</vt:lpstr>
      <vt:lpstr>Arial Narrow</vt:lpstr>
      <vt:lpstr>Calibri</vt:lpstr>
      <vt:lpstr>Calibri Light</vt:lpstr>
      <vt:lpstr>Century Gothic</vt:lpstr>
      <vt:lpstr>Courier New</vt:lpstr>
      <vt:lpstr>Segoe Print</vt:lpstr>
      <vt:lpstr>Symbol</vt:lpstr>
      <vt:lpstr>Tahoma</vt:lpstr>
      <vt:lpstr>Times New Roman</vt:lpstr>
      <vt:lpstr>Trebuchet MS</vt:lpstr>
      <vt:lpstr>Wingdings</vt:lpstr>
      <vt:lpstr>StdSigmaTerR1.1</vt:lpstr>
      <vt:lpstr>Personalizza struttura</vt:lpstr>
      <vt:lpstr>PowerPoint Presentation</vt:lpstr>
      <vt:lpstr>PowerPoint Presentation</vt:lpstr>
      <vt:lpstr>PREMESSA</vt:lpstr>
      <vt:lpstr>OGGETTO DELLA PROCEDURA (1/3)</vt:lpstr>
      <vt:lpstr>OGGETTO DELLA PROCEDURA (2/3)</vt:lpstr>
      <vt:lpstr>OGGETTO DELLA PROCEDURA (3/3)</vt:lpstr>
      <vt:lpstr>FOCUS SU ALCUNI SERVIZI (1/6)</vt:lpstr>
      <vt:lpstr>FOCUS SU ALCUNI SERVIZI (2/6)</vt:lpstr>
      <vt:lpstr>FOCUS SU ALCUNI SERVIZI (3/6)</vt:lpstr>
      <vt:lpstr>FOCUS SU ALCUNI SERVIZI (4/6)</vt:lpstr>
      <vt:lpstr>FOCUS SU ALCUNI SERVIZI (5/6)</vt:lpstr>
      <vt:lpstr>FOCUS SU ALCUNI SERVIZI (6/6)</vt:lpstr>
      <vt:lpstr>PREZZI DI RIFERIMENTO ANAC (1/2)</vt:lpstr>
      <vt:lpstr>PREZZI DI RIFERIMENTO ANAC (2/2)</vt:lpstr>
      <vt:lpstr>SOSTENIBILITÀ AMBIENTALE (1/2)</vt:lpstr>
      <vt:lpstr>SOSTENIBILITÀ AMBIENTALE (2/2)</vt:lpstr>
      <vt:lpstr>SOSTENIBILITÀ SOCIALE</vt:lpstr>
      <vt:lpstr>COSTO DELLA MANODOPERA</vt:lpstr>
      <vt:lpstr>STRATEGIA DI GARA (1/8)</vt:lpstr>
      <vt:lpstr>PowerPoint Presentation</vt:lpstr>
      <vt:lpstr>PowerPoint Presentation</vt:lpstr>
      <vt:lpstr>PowerPoint Presentation</vt:lpstr>
      <vt:lpstr>PowerPoint Presentation</vt:lpstr>
      <vt:lpstr>STRATEGIA DI GARA (6/8)</vt:lpstr>
      <vt:lpstr>PowerPoint Presentation</vt:lpstr>
      <vt:lpstr>PowerPoint Presentation</vt:lpstr>
      <vt:lpstr>PowerPoint Presentation</vt:lpstr>
      <vt:lpstr>SINTESI DELLE PRINCIPALI CARATTERISTICHE</vt:lpstr>
      <vt:lpstr>PowerPoint Presentation</vt:lpstr>
    </vt:vector>
  </TitlesOfParts>
  <Company>GPSC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GPSC</dc:creator>
  <cp:lastModifiedBy>Dimitri, Alessandra</cp:lastModifiedBy>
  <cp:revision>2552</cp:revision>
  <cp:lastPrinted>2022-11-29T10:17:30Z</cp:lastPrinted>
  <dcterms:created xsi:type="dcterms:W3CDTF">2004-12-01T15:14:09Z</dcterms:created>
  <dcterms:modified xsi:type="dcterms:W3CDTF">2023-04-06T14:13:00Z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e">
    <vt:lpwstr>&lt;1.0&gt;</vt:lpwstr>
  </property>
  <property fmtid="{D5CDD505-2E9C-101B-9397-08002B2CF9AE}" pid="3" name="Argomento">
    <vt:lpwstr>Modello standard per presentazioni SIGMA TER</vt:lpwstr>
  </property>
  <property fmtid="{D5CDD505-2E9C-101B-9397-08002B2CF9AE}" pid="4" name="Metodologia">
    <vt:lpwstr>Miro</vt:lpwstr>
  </property>
  <property fmtid="{D5CDD505-2E9C-101B-9397-08002B2CF9AE}" pid="5" name="MSIP_Label_ea60d57e-af5b-4752-ac57-3e4f28ca11dc_Enabled">
    <vt:lpwstr>true</vt:lpwstr>
  </property>
  <property fmtid="{D5CDD505-2E9C-101B-9397-08002B2CF9AE}" pid="6" name="MSIP_Label_ea60d57e-af5b-4752-ac57-3e4f28ca11dc_SetDate">
    <vt:lpwstr>2021-03-24T11:50:15Z</vt:lpwstr>
  </property>
  <property fmtid="{D5CDD505-2E9C-101B-9397-08002B2CF9AE}" pid="7" name="MSIP_Label_ea60d57e-af5b-4752-ac57-3e4f28ca11dc_Method">
    <vt:lpwstr>Standard</vt:lpwstr>
  </property>
  <property fmtid="{D5CDD505-2E9C-101B-9397-08002B2CF9AE}" pid="8" name="MSIP_Label_ea60d57e-af5b-4752-ac57-3e4f28ca11dc_Name">
    <vt:lpwstr>ea60d57e-af5b-4752-ac57-3e4f28ca11dc</vt:lpwstr>
  </property>
  <property fmtid="{D5CDD505-2E9C-101B-9397-08002B2CF9AE}" pid="9" name="MSIP_Label_ea60d57e-af5b-4752-ac57-3e4f28ca11dc_SiteId">
    <vt:lpwstr>36da45f1-dd2c-4d1f-af13-5abe46b99921</vt:lpwstr>
  </property>
  <property fmtid="{D5CDD505-2E9C-101B-9397-08002B2CF9AE}" pid="10" name="MSIP_Label_ea60d57e-af5b-4752-ac57-3e4f28ca11dc_ActionId">
    <vt:lpwstr>0ee0b3f8-f93e-4662-a48f-114865b4392f</vt:lpwstr>
  </property>
  <property fmtid="{D5CDD505-2E9C-101B-9397-08002B2CF9AE}" pid="11" name="MSIP_Label_ea60d57e-af5b-4752-ac57-3e4f28ca11dc_ContentBits">
    <vt:lpwstr>0</vt:lpwstr>
  </property>
  <property fmtid="{D5CDD505-2E9C-101B-9397-08002B2CF9AE}" pid="12" name="_bpm_StatoId">
    <vt:lpwstr/>
  </property>
  <property fmtid="{D5CDD505-2E9C-101B-9397-08002B2CF9AE}" pid="13" name="_bpm_OperazioneId">
    <vt:lpwstr/>
  </property>
  <property fmtid="{D5CDD505-2E9C-101B-9397-08002B2CF9AE}" pid="14" name="display_urn:schemas-microsoft-com:office:office#Editor">
    <vt:lpwstr>Puddu Andrea</vt:lpwstr>
  </property>
  <property fmtid="{D5CDD505-2E9C-101B-9397-08002B2CF9AE}" pid="15" name="Order">
    <vt:lpwstr>15777400.0000000</vt:lpwstr>
  </property>
  <property fmtid="{D5CDD505-2E9C-101B-9397-08002B2CF9AE}" pid="16" name="_bpm_Sintesi">
    <vt:lpwstr/>
  </property>
  <property fmtid="{D5CDD505-2E9C-101B-9397-08002B2CF9AE}" pid="17" name="display_urn:schemas-microsoft-com:office:office#Author">
    <vt:lpwstr>Puddu Andrea</vt:lpwstr>
  </property>
  <property fmtid="{D5CDD505-2E9C-101B-9397-08002B2CF9AE}" pid="18" name="_bpm_ErroreId">
    <vt:lpwstr/>
  </property>
</Properties>
</file>