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48" r:id="rId5"/>
  </p:sldMasterIdLst>
  <p:notesMasterIdLst>
    <p:notesMasterId r:id="rId118"/>
  </p:notesMasterIdLst>
  <p:handoutMasterIdLst>
    <p:handoutMasterId r:id="rId119"/>
  </p:handoutMasterIdLst>
  <p:sldIdLst>
    <p:sldId id="256" r:id="rId6"/>
    <p:sldId id="436" r:id="rId7"/>
    <p:sldId id="435" r:id="rId8"/>
    <p:sldId id="430" r:id="rId9"/>
    <p:sldId id="468" r:id="rId10"/>
    <p:sldId id="543" r:id="rId11"/>
    <p:sldId id="600" r:id="rId12"/>
    <p:sldId id="579" r:id="rId13"/>
    <p:sldId id="560" r:id="rId14"/>
    <p:sldId id="548" r:id="rId15"/>
    <p:sldId id="535" r:id="rId16"/>
    <p:sldId id="439" r:id="rId17"/>
    <p:sldId id="476" r:id="rId18"/>
    <p:sldId id="467" r:id="rId19"/>
    <p:sldId id="460" r:id="rId20"/>
    <p:sldId id="410" r:id="rId21"/>
    <p:sldId id="469" r:id="rId22"/>
    <p:sldId id="569" r:id="rId23"/>
    <p:sldId id="601" r:id="rId24"/>
    <p:sldId id="506" r:id="rId25"/>
    <p:sldId id="507" r:id="rId26"/>
    <p:sldId id="549" r:id="rId27"/>
    <p:sldId id="505" r:id="rId28"/>
    <p:sldId id="437" r:id="rId29"/>
    <p:sldId id="603" r:id="rId30"/>
    <p:sldId id="613" r:id="rId31"/>
    <p:sldId id="610" r:id="rId32"/>
    <p:sldId id="614" r:id="rId33"/>
    <p:sldId id="602" r:id="rId34"/>
    <p:sldId id="524" r:id="rId35"/>
    <p:sldId id="605" r:id="rId36"/>
    <p:sldId id="611" r:id="rId37"/>
    <p:sldId id="606" r:id="rId38"/>
    <p:sldId id="612" r:id="rId39"/>
    <p:sldId id="607" r:id="rId40"/>
    <p:sldId id="615" r:id="rId41"/>
    <p:sldId id="609" r:id="rId42"/>
    <p:sldId id="616" r:id="rId43"/>
    <p:sldId id="608" r:id="rId44"/>
    <p:sldId id="617" r:id="rId45"/>
    <p:sldId id="592" r:id="rId46"/>
    <p:sldId id="590" r:id="rId47"/>
    <p:sldId id="438" r:id="rId48"/>
    <p:sldId id="426" r:id="rId49"/>
    <p:sldId id="447" r:id="rId50"/>
    <p:sldId id="427" r:id="rId51"/>
    <p:sldId id="451" r:id="rId52"/>
    <p:sldId id="428" r:id="rId53"/>
    <p:sldId id="452" r:id="rId54"/>
    <p:sldId id="465" r:id="rId55"/>
    <p:sldId id="466" r:id="rId56"/>
    <p:sldId id="463" r:id="rId57"/>
    <p:sldId id="508" r:id="rId58"/>
    <p:sldId id="509" r:id="rId59"/>
    <p:sldId id="544" r:id="rId60"/>
    <p:sldId id="511" r:id="rId61"/>
    <p:sldId id="512" r:id="rId62"/>
    <p:sldId id="513" r:id="rId63"/>
    <p:sldId id="570" r:id="rId64"/>
    <p:sldId id="545" r:id="rId65"/>
    <p:sldId id="464" r:id="rId66"/>
    <p:sldId id="556" r:id="rId67"/>
    <p:sldId id="462" r:id="rId68"/>
    <p:sldId id="573" r:id="rId69"/>
    <p:sldId id="581" r:id="rId70"/>
    <p:sldId id="585" r:id="rId71"/>
    <p:sldId id="580" r:id="rId72"/>
    <p:sldId id="584" r:id="rId73"/>
    <p:sldId id="576" r:id="rId74"/>
    <p:sldId id="577" r:id="rId75"/>
    <p:sldId id="574" r:id="rId76"/>
    <p:sldId id="578" r:id="rId77"/>
    <p:sldId id="595" r:id="rId78"/>
    <p:sldId id="596" r:id="rId79"/>
    <p:sldId id="597" r:id="rId80"/>
    <p:sldId id="599" r:id="rId81"/>
    <p:sldId id="555" r:id="rId82"/>
    <p:sldId id="568" r:id="rId83"/>
    <p:sldId id="557" r:id="rId84"/>
    <p:sldId id="567" r:id="rId85"/>
    <p:sldId id="559" r:id="rId86"/>
    <p:sldId id="563" r:id="rId87"/>
    <p:sldId id="564" r:id="rId88"/>
    <p:sldId id="565" r:id="rId89"/>
    <p:sldId id="566" r:id="rId90"/>
    <p:sldId id="473" r:id="rId91"/>
    <p:sldId id="540" r:id="rId92"/>
    <p:sldId id="483" r:id="rId93"/>
    <p:sldId id="484" r:id="rId94"/>
    <p:sldId id="485" r:id="rId95"/>
    <p:sldId id="546" r:id="rId96"/>
    <p:sldId id="547" r:id="rId97"/>
    <p:sldId id="486" r:id="rId98"/>
    <p:sldId id="487" r:id="rId99"/>
    <p:sldId id="490" r:id="rId100"/>
    <p:sldId id="493" r:id="rId101"/>
    <p:sldId id="488" r:id="rId102"/>
    <p:sldId id="489" r:id="rId103"/>
    <p:sldId id="519" r:id="rId104"/>
    <p:sldId id="536" r:id="rId105"/>
    <p:sldId id="520" r:id="rId106"/>
    <p:sldId id="537" r:id="rId107"/>
    <p:sldId id="521" r:id="rId108"/>
    <p:sldId id="538" r:id="rId109"/>
    <p:sldId id="522" r:id="rId110"/>
    <p:sldId id="539" r:id="rId111"/>
    <p:sldId id="498" r:id="rId112"/>
    <p:sldId id="501" r:id="rId113"/>
    <p:sldId id="499" r:id="rId114"/>
    <p:sldId id="502" r:id="rId115"/>
    <p:sldId id="500" r:id="rId116"/>
    <p:sldId id="503" r:id="rId1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ZIONE" id="{39FAF72C-40DE-4664-890D-2D3FB7927A4D}">
          <p14:sldIdLst>
            <p14:sldId id="256"/>
            <p14:sldId id="436"/>
            <p14:sldId id="435"/>
            <p14:sldId id="430"/>
          </p14:sldIdLst>
        </p14:section>
        <p14:section name="INDICE DELLE VERSIONI" id="{CCEC2D5C-D18D-47AD-AD4E-786BB78BC727}">
          <p14:sldIdLst>
            <p14:sldId id="468"/>
            <p14:sldId id="543"/>
            <p14:sldId id="600"/>
            <p14:sldId id="579"/>
            <p14:sldId id="560"/>
            <p14:sldId id="548"/>
            <p14:sldId id="535"/>
            <p14:sldId id="439"/>
            <p14:sldId id="476"/>
            <p14:sldId id="467"/>
            <p14:sldId id="460"/>
            <p14:sldId id="410"/>
          </p14:sldIdLst>
        </p14:section>
        <p14:section name="PUNTI DI EVIDENZA" id="{D1B3FAD6-D9B0-4B88-950B-F90813A35EED}">
          <p14:sldIdLst>
            <p14:sldId id="469"/>
            <p14:sldId id="569"/>
            <p14:sldId id="601"/>
            <p14:sldId id="506"/>
            <p14:sldId id="507"/>
            <p14:sldId id="549"/>
            <p14:sldId id="505"/>
          </p14:sldIdLst>
        </p14:section>
        <p14:section name="PROCEDURE DI SCELTA DEL CONTRAENTE" id="{77CC2020-BB77-4DE7-A284-9399B18B6738}">
          <p14:sldIdLst>
            <p14:sldId id="437"/>
            <p14:sldId id="603"/>
            <p14:sldId id="613"/>
            <p14:sldId id="610"/>
            <p14:sldId id="614"/>
            <p14:sldId id="602"/>
            <p14:sldId id="524"/>
            <p14:sldId id="605"/>
            <p14:sldId id="611"/>
            <p14:sldId id="606"/>
            <p14:sldId id="612"/>
            <p14:sldId id="607"/>
            <p14:sldId id="615"/>
            <p14:sldId id="609"/>
            <p14:sldId id="616"/>
            <p14:sldId id="608"/>
            <p14:sldId id="617"/>
            <p14:sldId id="592"/>
            <p14:sldId id="590"/>
          </p14:sldIdLst>
        </p14:section>
        <p14:section name="AD CON NEGOZIAZIONE" id="{0D0FF770-D9C4-4E7A-B620-9732835A98DF}">
          <p14:sldIdLst>
            <p14:sldId id="438"/>
            <p14:sldId id="426"/>
            <p14:sldId id="447"/>
            <p14:sldId id="427"/>
            <p14:sldId id="451"/>
            <p14:sldId id="428"/>
            <p14:sldId id="452"/>
            <p14:sldId id="465"/>
            <p14:sldId id="466"/>
          </p14:sldIdLst>
        </p14:section>
        <p14:section name="AD SENZA NEGOZIAZIONE" id="{EDBB7569-7B97-4324-A290-C6E65CB5C1A9}">
          <p14:sldIdLst>
            <p14:sldId id="463"/>
            <p14:sldId id="508"/>
            <p14:sldId id="509"/>
            <p14:sldId id="544"/>
            <p14:sldId id="511"/>
            <p14:sldId id="512"/>
            <p14:sldId id="513"/>
            <p14:sldId id="570"/>
            <p14:sldId id="545"/>
          </p14:sldIdLst>
        </p14:section>
        <p14:section name="ORDINATIVI DI FORNITURA" id="{2CE2F749-CB51-44D6-89C0-D1E39576D93F}">
          <p14:sldIdLst>
            <p14:sldId id="464"/>
            <p14:sldId id="556"/>
            <p14:sldId id="462"/>
          </p14:sldIdLst>
        </p14:section>
        <p14:section name="ANNULLAMENTO CIG" id="{B04D2039-0589-4F13-ABC9-1177865846A6}">
          <p14:sldIdLst>
            <p14:sldId id="573"/>
            <p14:sldId id="581"/>
            <p14:sldId id="585"/>
            <p14:sldId id="580"/>
            <p14:sldId id="584"/>
            <p14:sldId id="576"/>
            <p14:sldId id="577"/>
            <p14:sldId id="574"/>
            <p14:sldId id="578"/>
          </p14:sldIdLst>
        </p14:section>
        <p14:section name="FASCICOLO VIRTUALE DELL'OPERATORE ECONOMICO" id="{0C2D479E-86F9-427D-AC91-64B358D7E0A6}">
          <p14:sldIdLst>
            <p14:sldId id="595"/>
            <p14:sldId id="596"/>
            <p14:sldId id="597"/>
            <p14:sldId id="599"/>
          </p14:sldIdLst>
        </p14:section>
        <p14:section name="TRASFERIMENTO AFFIDAMENTO" id="{4D437961-C7A5-4BDE-A16C-5B3C53AF6910}">
          <p14:sldIdLst>
            <p14:sldId id="555"/>
            <p14:sldId id="568"/>
            <p14:sldId id="557"/>
            <p14:sldId id="567"/>
            <p14:sldId id="559"/>
            <p14:sldId id="563"/>
            <p14:sldId id="564"/>
            <p14:sldId id="565"/>
            <p14:sldId id="566"/>
          </p14:sldIdLst>
        </p14:section>
        <p14:section name="ESECUZIONE" id="{260F3803-8FD9-43FF-ACE5-E7E6CA607D39}">
          <p14:sldIdLst>
            <p14:sldId id="473"/>
            <p14:sldId id="540"/>
            <p14:sldId id="483"/>
            <p14:sldId id="484"/>
            <p14:sldId id="485"/>
            <p14:sldId id="546"/>
            <p14:sldId id="547"/>
            <p14:sldId id="486"/>
            <p14:sldId id="487"/>
            <p14:sldId id="490"/>
            <p14:sldId id="493"/>
            <p14:sldId id="488"/>
            <p14:sldId id="489"/>
            <p14:sldId id="519"/>
            <p14:sldId id="536"/>
            <p14:sldId id="520"/>
            <p14:sldId id="537"/>
            <p14:sldId id="521"/>
            <p14:sldId id="538"/>
            <p14:sldId id="522"/>
            <p14:sldId id="539"/>
            <p14:sldId id="498"/>
            <p14:sldId id="501"/>
            <p14:sldId id="499"/>
            <p14:sldId id="502"/>
            <p14:sldId id="500"/>
            <p14:sldId id="503"/>
          </p14:sldIdLst>
        </p14:section>
      </p14:sectionLst>
    </p:ext>
    <p:ext uri="{EFAFB233-063F-42B5-8137-9DF3F51BA10A}">
      <p15:sldGuideLst xmlns:p15="http://schemas.microsoft.com/office/powerpoint/2012/main">
        <p15:guide id="1" orient="horz" pos="1139" userDrawn="1">
          <p15:clr>
            <a:srgbClr val="A4A3A4"/>
          </p15:clr>
        </p15:guide>
        <p15:guide id="2" pos="325" userDrawn="1">
          <p15:clr>
            <a:srgbClr val="A4A3A4"/>
          </p15:clr>
        </p15:guide>
        <p15:guide id="5" pos="7355" userDrawn="1">
          <p15:clr>
            <a:srgbClr val="A4A3A4"/>
          </p15:clr>
        </p15:guide>
        <p15:guide id="7" orient="horz" pos="3793" userDrawn="1">
          <p15:clr>
            <a:srgbClr val="A4A3A4"/>
          </p15:clr>
        </p15:guide>
        <p15:guide id="9" orient="horz" pos="2863" userDrawn="1">
          <p15:clr>
            <a:srgbClr val="A4A3A4"/>
          </p15:clr>
        </p15:guide>
        <p15:guide id="10" orient="horz" pos="709" userDrawn="1">
          <p15:clr>
            <a:srgbClr val="A4A3A4"/>
          </p15:clr>
        </p15:guide>
        <p15:guide id="11" orient="horz" pos="3158" userDrawn="1">
          <p15:clr>
            <a:srgbClr val="A4A3A4"/>
          </p15:clr>
        </p15:guide>
        <p15:guide id="12" orient="horz" pos="4178" userDrawn="1">
          <p15:clr>
            <a:srgbClr val="A4A3A4"/>
          </p15:clr>
        </p15:guide>
        <p15:guide id="13" orient="horz" pos="1185" userDrawn="1">
          <p15:clr>
            <a:srgbClr val="A4A3A4"/>
          </p15:clr>
        </p15:guide>
        <p15:guide id="14" orient="horz" pos="1774" userDrawn="1">
          <p15:clr>
            <a:srgbClr val="A4A3A4"/>
          </p15:clr>
        </p15:guide>
        <p15:guide id="15" pos="3840" userDrawn="1">
          <p15:clr>
            <a:srgbClr val="A4A3A4"/>
          </p15:clr>
        </p15:guide>
        <p15:guide id="16" orient="horz" pos="459" userDrawn="1">
          <p15:clr>
            <a:srgbClr val="A4A3A4"/>
          </p15:clr>
        </p15:guide>
        <p15:guide id="17" orient="horz" pos="40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82104B-853C-812D-C0E8-AAE63435DA5A}" name="Gini, Sabina" initials="GS" userId="S::sgini@deloitte.it::984a62e1-a352-42b6-992e-46bd5feb2d89" providerId="AD"/>
  <p188:author id="{9E8796F7-B806-FCBC-D395-5209F2AF2F53}" name="Verdi, Daniele" initials="VD" userId="S::dverdi@deloitte.it::e5187c8a-881c-49f6-90af-b6c5958f16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B34B"/>
    <a:srgbClr val="69C2E5"/>
    <a:srgbClr val="CDFFCD"/>
    <a:srgbClr val="5F5F5F"/>
    <a:srgbClr val="A5A5A5"/>
    <a:srgbClr val="37648C"/>
    <a:srgbClr val="3E688F"/>
    <a:srgbClr val="007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C96D6-0BD2-4768-B940-0820702A8EF5}" v="115" dt="2025-10-28T15:48:00.677"/>
    <p1510:client id="{7D048CA1-C52A-4698-9A96-27766013C591}" v="915" dt="2025-10-28T22:39:53.34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86" d="100"/>
          <a:sy n="86" d="100"/>
        </p:scale>
        <p:origin x="504" y="96"/>
      </p:cViewPr>
      <p:guideLst>
        <p:guide orient="horz" pos="1139"/>
        <p:guide pos="325"/>
        <p:guide pos="7355"/>
        <p:guide orient="horz" pos="3793"/>
        <p:guide orient="horz" pos="2863"/>
        <p:guide orient="horz" pos="709"/>
        <p:guide orient="horz" pos="3158"/>
        <p:guide orient="horz" pos="4178"/>
        <p:guide orient="horz" pos="1185"/>
        <p:guide orient="horz" pos="1774"/>
        <p:guide pos="3840"/>
        <p:guide orient="horz" pos="459"/>
        <p:guide orient="horz" pos="408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notesMaster" Target="notesMasters/notesMaster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handoutMaster" Target="handoutMasters/handoutMaster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presProps" Target="presProps.xml"/><Relationship Id="rId125"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1F160A-2F80-4377-BBC6-6B6EC74E2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9691B8A9-7BC1-4AE5-9658-9045A4FAAC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5A7BC1-55A4-4074-A4C1-453BB322F0C8}" type="datetimeFigureOut">
              <a:rPr lang="it-IT" smtClean="0"/>
              <a:t>29/10/2025</a:t>
            </a:fld>
            <a:endParaRPr lang="it-IT"/>
          </a:p>
        </p:txBody>
      </p:sp>
      <p:sp>
        <p:nvSpPr>
          <p:cNvPr id="4" name="Footer Placeholder 3">
            <a:extLst>
              <a:ext uri="{FF2B5EF4-FFF2-40B4-BE49-F238E27FC236}">
                <a16:creationId xmlns:a16="http://schemas.microsoft.com/office/drawing/2014/main" id="{40B4D482-5360-410E-BA5C-A53ABAF282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FEEE2343-9846-4D57-AA87-C4831E708B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FD5EF-A956-47DC-84CC-74398169B856}" type="slidenum">
              <a:rPr lang="it-IT" smtClean="0"/>
              <a:t>‹#›</a:t>
            </a:fld>
            <a:endParaRPr lang="it-IT"/>
          </a:p>
        </p:txBody>
      </p:sp>
    </p:spTree>
    <p:extLst>
      <p:ext uri="{BB962C8B-B14F-4D97-AF65-F5344CB8AC3E}">
        <p14:creationId xmlns:p14="http://schemas.microsoft.com/office/powerpoint/2010/main" val="3989378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E179B-863B-4C4D-9C1D-9F6265E2D8A0}" type="datetimeFigureOut">
              <a:rPr lang="it-IT" smtClean="0"/>
              <a:t>29/10/2025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DE773-B5AC-49C6-BC8F-432DDE91CA76}" type="slidenum">
              <a:rPr lang="it-IT" smtClean="0"/>
              <a:t>‹#›</a:t>
            </a:fld>
            <a:endParaRPr lang="it-IT"/>
          </a:p>
        </p:txBody>
      </p:sp>
    </p:spTree>
    <p:extLst>
      <p:ext uri="{BB962C8B-B14F-4D97-AF65-F5344CB8AC3E}">
        <p14:creationId xmlns:p14="http://schemas.microsoft.com/office/powerpoint/2010/main" val="505534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19</a:t>
            </a:fld>
            <a:endParaRPr lang="it-IT"/>
          </a:p>
        </p:txBody>
      </p:sp>
    </p:spTree>
    <p:extLst>
      <p:ext uri="{BB962C8B-B14F-4D97-AF65-F5344CB8AC3E}">
        <p14:creationId xmlns:p14="http://schemas.microsoft.com/office/powerpoint/2010/main" val="296965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41F2E-3373-21E1-2F6F-59E52A384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1188-0D41-E78B-F417-D174DBE2C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057CB-E74B-139D-8B68-278ACBA2A1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E4CA3B-6739-8768-07F9-E563856AFC09}"/>
              </a:ext>
            </a:extLst>
          </p:cNvPr>
          <p:cNvSpPr>
            <a:spLocks noGrp="1"/>
          </p:cNvSpPr>
          <p:nvPr>
            <p:ph type="sldNum" sz="quarter" idx="5"/>
          </p:nvPr>
        </p:nvSpPr>
        <p:spPr/>
        <p:txBody>
          <a:bodyPr/>
          <a:lstStyle/>
          <a:p>
            <a:fld id="{F7FDE773-B5AC-49C6-BC8F-432DDE91CA76}" type="slidenum">
              <a:rPr lang="it-IT" smtClean="0"/>
              <a:t>31</a:t>
            </a:fld>
            <a:endParaRPr lang="it-IT"/>
          </a:p>
        </p:txBody>
      </p:sp>
    </p:spTree>
    <p:extLst>
      <p:ext uri="{BB962C8B-B14F-4D97-AF65-F5344CB8AC3E}">
        <p14:creationId xmlns:p14="http://schemas.microsoft.com/office/powerpoint/2010/main" val="4004136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4C548-CFEB-37D5-1938-AE65C2727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8CD78-E2B2-587D-A42F-655B778C4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C6369-9B6B-877F-0718-5E6AE34F9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70B543-E6AC-B555-764C-3C37A8623ECD}"/>
              </a:ext>
            </a:extLst>
          </p:cNvPr>
          <p:cNvSpPr>
            <a:spLocks noGrp="1"/>
          </p:cNvSpPr>
          <p:nvPr>
            <p:ph type="sldNum" sz="quarter" idx="5"/>
          </p:nvPr>
        </p:nvSpPr>
        <p:spPr/>
        <p:txBody>
          <a:bodyPr/>
          <a:lstStyle/>
          <a:p>
            <a:fld id="{F7FDE773-B5AC-49C6-BC8F-432DDE91CA76}" type="slidenum">
              <a:rPr lang="it-IT" smtClean="0"/>
              <a:t>32</a:t>
            </a:fld>
            <a:endParaRPr lang="it-IT"/>
          </a:p>
        </p:txBody>
      </p:sp>
    </p:spTree>
    <p:extLst>
      <p:ext uri="{BB962C8B-B14F-4D97-AF65-F5344CB8AC3E}">
        <p14:creationId xmlns:p14="http://schemas.microsoft.com/office/powerpoint/2010/main" val="191542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1E4F-D4D4-B661-4A4A-13E101467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146D5-2294-83D9-06B7-5393012C2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8E2D9-A923-18E4-089A-C5E6075A1E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44E871-1307-C7F7-D8FC-B1D7949B210D}"/>
              </a:ext>
            </a:extLst>
          </p:cNvPr>
          <p:cNvSpPr>
            <a:spLocks noGrp="1"/>
          </p:cNvSpPr>
          <p:nvPr>
            <p:ph type="sldNum" sz="quarter" idx="5"/>
          </p:nvPr>
        </p:nvSpPr>
        <p:spPr/>
        <p:txBody>
          <a:bodyPr/>
          <a:lstStyle/>
          <a:p>
            <a:fld id="{F7FDE773-B5AC-49C6-BC8F-432DDE91CA76}" type="slidenum">
              <a:rPr lang="it-IT" smtClean="0"/>
              <a:t>33</a:t>
            </a:fld>
            <a:endParaRPr lang="it-IT"/>
          </a:p>
        </p:txBody>
      </p:sp>
    </p:spTree>
    <p:extLst>
      <p:ext uri="{BB962C8B-B14F-4D97-AF65-F5344CB8AC3E}">
        <p14:creationId xmlns:p14="http://schemas.microsoft.com/office/powerpoint/2010/main" val="409866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5E39-F7C5-5CAC-DD6C-9D18A719B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6499E-9BD6-782A-274B-83792EA19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3E450-54AF-3D58-6BD9-E24C3302A1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FBEFAD-20BC-98FB-A947-0CB3077CBA51}"/>
              </a:ext>
            </a:extLst>
          </p:cNvPr>
          <p:cNvSpPr>
            <a:spLocks noGrp="1"/>
          </p:cNvSpPr>
          <p:nvPr>
            <p:ph type="sldNum" sz="quarter" idx="5"/>
          </p:nvPr>
        </p:nvSpPr>
        <p:spPr/>
        <p:txBody>
          <a:bodyPr/>
          <a:lstStyle/>
          <a:p>
            <a:fld id="{F7FDE773-B5AC-49C6-BC8F-432DDE91CA76}" type="slidenum">
              <a:rPr lang="it-IT" smtClean="0"/>
              <a:t>34</a:t>
            </a:fld>
            <a:endParaRPr lang="it-IT"/>
          </a:p>
        </p:txBody>
      </p:sp>
    </p:spTree>
    <p:extLst>
      <p:ext uri="{BB962C8B-B14F-4D97-AF65-F5344CB8AC3E}">
        <p14:creationId xmlns:p14="http://schemas.microsoft.com/office/powerpoint/2010/main" val="44368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91BE6-8938-77E2-9FA4-10AB7CBBD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F5B1E-AEFD-5334-9196-91580669C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C2281-219F-64F9-1E91-879ED44118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EACEA3-D74D-BC3A-580E-86B4E1A4655A}"/>
              </a:ext>
            </a:extLst>
          </p:cNvPr>
          <p:cNvSpPr>
            <a:spLocks noGrp="1"/>
          </p:cNvSpPr>
          <p:nvPr>
            <p:ph type="sldNum" sz="quarter" idx="5"/>
          </p:nvPr>
        </p:nvSpPr>
        <p:spPr/>
        <p:txBody>
          <a:bodyPr/>
          <a:lstStyle/>
          <a:p>
            <a:fld id="{F7FDE773-B5AC-49C6-BC8F-432DDE91CA76}" type="slidenum">
              <a:rPr lang="it-IT" smtClean="0"/>
              <a:t>35</a:t>
            </a:fld>
            <a:endParaRPr lang="it-IT"/>
          </a:p>
        </p:txBody>
      </p:sp>
    </p:spTree>
    <p:extLst>
      <p:ext uri="{BB962C8B-B14F-4D97-AF65-F5344CB8AC3E}">
        <p14:creationId xmlns:p14="http://schemas.microsoft.com/office/powerpoint/2010/main" val="291204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2170C-D90A-CFDE-1D72-7866F06BE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8CFEB-2CD1-631D-EC71-CD5FE0E42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851F8-BB2E-B356-BEE5-FAFA975706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36803D-2868-B0DF-70AE-FE07B2DBA346}"/>
              </a:ext>
            </a:extLst>
          </p:cNvPr>
          <p:cNvSpPr>
            <a:spLocks noGrp="1"/>
          </p:cNvSpPr>
          <p:nvPr>
            <p:ph type="sldNum" sz="quarter" idx="5"/>
          </p:nvPr>
        </p:nvSpPr>
        <p:spPr/>
        <p:txBody>
          <a:bodyPr/>
          <a:lstStyle/>
          <a:p>
            <a:fld id="{F7FDE773-B5AC-49C6-BC8F-432DDE91CA76}" type="slidenum">
              <a:rPr lang="it-IT" smtClean="0"/>
              <a:t>36</a:t>
            </a:fld>
            <a:endParaRPr lang="it-IT"/>
          </a:p>
        </p:txBody>
      </p:sp>
    </p:spTree>
    <p:extLst>
      <p:ext uri="{BB962C8B-B14F-4D97-AF65-F5344CB8AC3E}">
        <p14:creationId xmlns:p14="http://schemas.microsoft.com/office/powerpoint/2010/main" val="428939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1F6C-FC86-D40E-AB1C-BA42EB8EE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6575D-9A14-8D68-A120-33E968977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AA401-58C1-A16C-BDE1-AFAF7B1346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BC1E8F-4005-4DD1-FF01-634ABB6D3448}"/>
              </a:ext>
            </a:extLst>
          </p:cNvPr>
          <p:cNvSpPr>
            <a:spLocks noGrp="1"/>
          </p:cNvSpPr>
          <p:nvPr>
            <p:ph type="sldNum" sz="quarter" idx="5"/>
          </p:nvPr>
        </p:nvSpPr>
        <p:spPr/>
        <p:txBody>
          <a:bodyPr/>
          <a:lstStyle/>
          <a:p>
            <a:fld id="{F7FDE773-B5AC-49C6-BC8F-432DDE91CA76}" type="slidenum">
              <a:rPr lang="it-IT" smtClean="0"/>
              <a:t>37</a:t>
            </a:fld>
            <a:endParaRPr lang="it-IT"/>
          </a:p>
        </p:txBody>
      </p:sp>
    </p:spTree>
    <p:extLst>
      <p:ext uri="{BB962C8B-B14F-4D97-AF65-F5344CB8AC3E}">
        <p14:creationId xmlns:p14="http://schemas.microsoft.com/office/powerpoint/2010/main" val="181849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61EE-DA00-1FB5-AB24-122DA3CBF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87F6-C90E-126F-203A-8542349BE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DEA46-AA3D-5B92-B26B-D0B767AEB4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1E7A4E-F3A0-0632-181B-1B9300FAB6CE}"/>
              </a:ext>
            </a:extLst>
          </p:cNvPr>
          <p:cNvSpPr>
            <a:spLocks noGrp="1"/>
          </p:cNvSpPr>
          <p:nvPr>
            <p:ph type="sldNum" sz="quarter" idx="5"/>
          </p:nvPr>
        </p:nvSpPr>
        <p:spPr/>
        <p:txBody>
          <a:bodyPr/>
          <a:lstStyle/>
          <a:p>
            <a:fld id="{F7FDE773-B5AC-49C6-BC8F-432DDE91CA76}" type="slidenum">
              <a:rPr lang="it-IT" smtClean="0"/>
              <a:t>38</a:t>
            </a:fld>
            <a:endParaRPr lang="it-IT"/>
          </a:p>
        </p:txBody>
      </p:sp>
    </p:spTree>
    <p:extLst>
      <p:ext uri="{BB962C8B-B14F-4D97-AF65-F5344CB8AC3E}">
        <p14:creationId xmlns:p14="http://schemas.microsoft.com/office/powerpoint/2010/main" val="367129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9898-5EBE-C6FF-A833-E839A0ED3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6655F-F6FE-66CC-E11E-A45C296F34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240D9-39C1-6300-6B57-3B5176144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FF8622-71E2-B3A2-78DA-EDE1E4575BA4}"/>
              </a:ext>
            </a:extLst>
          </p:cNvPr>
          <p:cNvSpPr>
            <a:spLocks noGrp="1"/>
          </p:cNvSpPr>
          <p:nvPr>
            <p:ph type="sldNum" sz="quarter" idx="5"/>
          </p:nvPr>
        </p:nvSpPr>
        <p:spPr/>
        <p:txBody>
          <a:bodyPr/>
          <a:lstStyle/>
          <a:p>
            <a:fld id="{F7FDE773-B5AC-49C6-BC8F-432DDE91CA76}" type="slidenum">
              <a:rPr lang="it-IT" smtClean="0"/>
              <a:t>39</a:t>
            </a:fld>
            <a:endParaRPr lang="it-IT"/>
          </a:p>
        </p:txBody>
      </p:sp>
    </p:spTree>
    <p:extLst>
      <p:ext uri="{BB962C8B-B14F-4D97-AF65-F5344CB8AC3E}">
        <p14:creationId xmlns:p14="http://schemas.microsoft.com/office/powerpoint/2010/main" val="300545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A0694-EFF7-A456-65F3-0738F4FC0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3804E-FAD9-1399-5561-10CAA8CBC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9F517-0AE1-E5E8-3378-3825DC035B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0689F4-809B-AF63-F59A-72DD7846B8B7}"/>
              </a:ext>
            </a:extLst>
          </p:cNvPr>
          <p:cNvSpPr>
            <a:spLocks noGrp="1"/>
          </p:cNvSpPr>
          <p:nvPr>
            <p:ph type="sldNum" sz="quarter" idx="5"/>
          </p:nvPr>
        </p:nvSpPr>
        <p:spPr/>
        <p:txBody>
          <a:bodyPr/>
          <a:lstStyle/>
          <a:p>
            <a:fld id="{F7FDE773-B5AC-49C6-BC8F-432DDE91CA76}" type="slidenum">
              <a:rPr lang="it-IT" smtClean="0"/>
              <a:t>40</a:t>
            </a:fld>
            <a:endParaRPr lang="it-IT"/>
          </a:p>
        </p:txBody>
      </p:sp>
    </p:spTree>
    <p:extLst>
      <p:ext uri="{BB962C8B-B14F-4D97-AF65-F5344CB8AC3E}">
        <p14:creationId xmlns:p14="http://schemas.microsoft.com/office/powerpoint/2010/main" val="59136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7FDE773-B5AC-49C6-BC8F-432DDE91CA76}" type="slidenum">
              <a:rPr lang="it-IT" smtClean="0"/>
              <a:t>20</a:t>
            </a:fld>
            <a:endParaRPr lang="it-IT"/>
          </a:p>
        </p:txBody>
      </p:sp>
    </p:spTree>
    <p:extLst>
      <p:ext uri="{BB962C8B-B14F-4D97-AF65-F5344CB8AC3E}">
        <p14:creationId xmlns:p14="http://schemas.microsoft.com/office/powerpoint/2010/main" val="135464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41</a:t>
            </a:fld>
            <a:endParaRPr lang="it-IT"/>
          </a:p>
        </p:txBody>
      </p:sp>
    </p:spTree>
    <p:extLst>
      <p:ext uri="{BB962C8B-B14F-4D97-AF65-F5344CB8AC3E}">
        <p14:creationId xmlns:p14="http://schemas.microsoft.com/office/powerpoint/2010/main" val="371216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44</a:t>
            </a:fld>
            <a:endParaRPr lang="it-IT"/>
          </a:p>
        </p:txBody>
      </p:sp>
    </p:spTree>
    <p:extLst>
      <p:ext uri="{BB962C8B-B14F-4D97-AF65-F5344CB8AC3E}">
        <p14:creationId xmlns:p14="http://schemas.microsoft.com/office/powerpoint/2010/main" val="375381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7FDE773-B5AC-49C6-BC8F-432DDE91CA76}" type="slidenum">
              <a:rPr lang="it-IT" smtClean="0"/>
              <a:t>45</a:t>
            </a:fld>
            <a:endParaRPr lang="it-IT"/>
          </a:p>
        </p:txBody>
      </p:sp>
    </p:spTree>
    <p:extLst>
      <p:ext uri="{BB962C8B-B14F-4D97-AF65-F5344CB8AC3E}">
        <p14:creationId xmlns:p14="http://schemas.microsoft.com/office/powerpoint/2010/main" val="675901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46</a:t>
            </a:fld>
            <a:endParaRPr lang="it-IT"/>
          </a:p>
        </p:txBody>
      </p:sp>
    </p:spTree>
    <p:extLst>
      <p:ext uri="{BB962C8B-B14F-4D97-AF65-F5344CB8AC3E}">
        <p14:creationId xmlns:p14="http://schemas.microsoft.com/office/powerpoint/2010/main" val="12651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7FDE773-B5AC-49C6-BC8F-432DDE91CA76}" type="slidenum">
              <a:rPr lang="it-IT" smtClean="0"/>
              <a:t>47</a:t>
            </a:fld>
            <a:endParaRPr lang="it-IT"/>
          </a:p>
        </p:txBody>
      </p:sp>
    </p:spTree>
    <p:extLst>
      <p:ext uri="{BB962C8B-B14F-4D97-AF65-F5344CB8AC3E}">
        <p14:creationId xmlns:p14="http://schemas.microsoft.com/office/powerpoint/2010/main" val="26478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48</a:t>
            </a:fld>
            <a:endParaRPr lang="it-IT"/>
          </a:p>
        </p:txBody>
      </p:sp>
    </p:spTree>
    <p:extLst>
      <p:ext uri="{BB962C8B-B14F-4D97-AF65-F5344CB8AC3E}">
        <p14:creationId xmlns:p14="http://schemas.microsoft.com/office/powerpoint/2010/main" val="3784846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50</a:t>
            </a:fld>
            <a:endParaRPr lang="it-IT"/>
          </a:p>
        </p:txBody>
      </p:sp>
    </p:spTree>
    <p:extLst>
      <p:ext uri="{BB962C8B-B14F-4D97-AF65-F5344CB8AC3E}">
        <p14:creationId xmlns:p14="http://schemas.microsoft.com/office/powerpoint/2010/main" val="3071156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F7FDE773-B5AC-49C6-BC8F-432DDE91CA76}" type="slidenum">
              <a:rPr lang="it-IT" smtClean="0"/>
              <a:t>51</a:t>
            </a:fld>
            <a:endParaRPr lang="it-IT"/>
          </a:p>
        </p:txBody>
      </p:sp>
    </p:spTree>
    <p:extLst>
      <p:ext uri="{BB962C8B-B14F-4D97-AF65-F5344CB8AC3E}">
        <p14:creationId xmlns:p14="http://schemas.microsoft.com/office/powerpoint/2010/main" val="778759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53</a:t>
            </a:fld>
            <a:endParaRPr lang="it-IT"/>
          </a:p>
        </p:txBody>
      </p:sp>
    </p:spTree>
    <p:extLst>
      <p:ext uri="{BB962C8B-B14F-4D97-AF65-F5344CB8AC3E}">
        <p14:creationId xmlns:p14="http://schemas.microsoft.com/office/powerpoint/2010/main" val="787252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55</a:t>
            </a:fld>
            <a:endParaRPr lang="it-IT"/>
          </a:p>
        </p:txBody>
      </p:sp>
    </p:spTree>
    <p:extLst>
      <p:ext uri="{BB962C8B-B14F-4D97-AF65-F5344CB8AC3E}">
        <p14:creationId xmlns:p14="http://schemas.microsoft.com/office/powerpoint/2010/main" val="195136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F7FDE773-B5AC-49C6-BC8F-432DDE91CA76}" type="slidenum">
              <a:rPr lang="it-IT" smtClean="0"/>
              <a:t>21</a:t>
            </a:fld>
            <a:endParaRPr lang="it-IT"/>
          </a:p>
        </p:txBody>
      </p:sp>
    </p:spTree>
    <p:extLst>
      <p:ext uri="{BB962C8B-B14F-4D97-AF65-F5344CB8AC3E}">
        <p14:creationId xmlns:p14="http://schemas.microsoft.com/office/powerpoint/2010/main" val="263176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57</a:t>
            </a:fld>
            <a:endParaRPr lang="it-IT"/>
          </a:p>
        </p:txBody>
      </p:sp>
    </p:spTree>
    <p:extLst>
      <p:ext uri="{BB962C8B-B14F-4D97-AF65-F5344CB8AC3E}">
        <p14:creationId xmlns:p14="http://schemas.microsoft.com/office/powerpoint/2010/main" val="1704095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59</a:t>
            </a:fld>
            <a:endParaRPr lang="it-IT"/>
          </a:p>
        </p:txBody>
      </p:sp>
    </p:spTree>
    <p:extLst>
      <p:ext uri="{BB962C8B-B14F-4D97-AF65-F5344CB8AC3E}">
        <p14:creationId xmlns:p14="http://schemas.microsoft.com/office/powerpoint/2010/main" val="8510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62</a:t>
            </a:fld>
            <a:endParaRPr lang="it-IT"/>
          </a:p>
        </p:txBody>
      </p:sp>
    </p:spTree>
    <p:extLst>
      <p:ext uri="{BB962C8B-B14F-4D97-AF65-F5344CB8AC3E}">
        <p14:creationId xmlns:p14="http://schemas.microsoft.com/office/powerpoint/2010/main" val="3418981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65</a:t>
            </a:fld>
            <a:endParaRPr lang="it-IT"/>
          </a:p>
        </p:txBody>
      </p:sp>
    </p:spTree>
    <p:extLst>
      <p:ext uri="{BB962C8B-B14F-4D97-AF65-F5344CB8AC3E}">
        <p14:creationId xmlns:p14="http://schemas.microsoft.com/office/powerpoint/2010/main" val="2849788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67</a:t>
            </a:fld>
            <a:endParaRPr lang="it-IT"/>
          </a:p>
        </p:txBody>
      </p:sp>
    </p:spTree>
    <p:extLst>
      <p:ext uri="{BB962C8B-B14F-4D97-AF65-F5344CB8AC3E}">
        <p14:creationId xmlns:p14="http://schemas.microsoft.com/office/powerpoint/2010/main" val="1500525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69</a:t>
            </a:fld>
            <a:endParaRPr lang="it-IT"/>
          </a:p>
        </p:txBody>
      </p:sp>
    </p:spTree>
    <p:extLst>
      <p:ext uri="{BB962C8B-B14F-4D97-AF65-F5344CB8AC3E}">
        <p14:creationId xmlns:p14="http://schemas.microsoft.com/office/powerpoint/2010/main" val="2421876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71</a:t>
            </a:fld>
            <a:endParaRPr lang="it-IT"/>
          </a:p>
        </p:txBody>
      </p:sp>
    </p:spTree>
    <p:extLst>
      <p:ext uri="{BB962C8B-B14F-4D97-AF65-F5344CB8AC3E}">
        <p14:creationId xmlns:p14="http://schemas.microsoft.com/office/powerpoint/2010/main" val="2626523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75</a:t>
            </a:fld>
            <a:endParaRPr lang="it-IT"/>
          </a:p>
        </p:txBody>
      </p:sp>
    </p:spTree>
    <p:extLst>
      <p:ext uri="{BB962C8B-B14F-4D97-AF65-F5344CB8AC3E}">
        <p14:creationId xmlns:p14="http://schemas.microsoft.com/office/powerpoint/2010/main" val="3819475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78</a:t>
            </a:fld>
            <a:endParaRPr lang="it-IT"/>
          </a:p>
        </p:txBody>
      </p:sp>
    </p:spTree>
    <p:extLst>
      <p:ext uri="{BB962C8B-B14F-4D97-AF65-F5344CB8AC3E}">
        <p14:creationId xmlns:p14="http://schemas.microsoft.com/office/powerpoint/2010/main" val="2556195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80</a:t>
            </a:fld>
            <a:endParaRPr lang="it-IT"/>
          </a:p>
        </p:txBody>
      </p:sp>
    </p:spTree>
    <p:extLst>
      <p:ext uri="{BB962C8B-B14F-4D97-AF65-F5344CB8AC3E}">
        <p14:creationId xmlns:p14="http://schemas.microsoft.com/office/powerpoint/2010/main" val="395261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617B-2841-BEDF-05CA-DAADECEEB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6F7B1-581B-A13A-1FC8-BFA2972B2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AAE8A-B10E-0030-DE45-F7BC282C5F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258D8F-644C-9234-18D6-9A48328DA58A}"/>
              </a:ext>
            </a:extLst>
          </p:cNvPr>
          <p:cNvSpPr>
            <a:spLocks noGrp="1"/>
          </p:cNvSpPr>
          <p:nvPr>
            <p:ph type="sldNum" sz="quarter" idx="5"/>
          </p:nvPr>
        </p:nvSpPr>
        <p:spPr/>
        <p:txBody>
          <a:bodyPr/>
          <a:lstStyle/>
          <a:p>
            <a:fld id="{F7FDE773-B5AC-49C6-BC8F-432DDE91CA76}" type="slidenum">
              <a:rPr lang="it-IT" smtClean="0"/>
              <a:t>25</a:t>
            </a:fld>
            <a:endParaRPr lang="it-IT"/>
          </a:p>
        </p:txBody>
      </p:sp>
    </p:spTree>
    <p:extLst>
      <p:ext uri="{BB962C8B-B14F-4D97-AF65-F5344CB8AC3E}">
        <p14:creationId xmlns:p14="http://schemas.microsoft.com/office/powerpoint/2010/main" val="3361836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82</a:t>
            </a:fld>
            <a:endParaRPr lang="it-IT"/>
          </a:p>
        </p:txBody>
      </p:sp>
    </p:spTree>
    <p:extLst>
      <p:ext uri="{BB962C8B-B14F-4D97-AF65-F5344CB8AC3E}">
        <p14:creationId xmlns:p14="http://schemas.microsoft.com/office/powerpoint/2010/main" val="3391264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84</a:t>
            </a:fld>
            <a:endParaRPr lang="it-IT"/>
          </a:p>
        </p:txBody>
      </p:sp>
    </p:spTree>
    <p:extLst>
      <p:ext uri="{BB962C8B-B14F-4D97-AF65-F5344CB8AC3E}">
        <p14:creationId xmlns:p14="http://schemas.microsoft.com/office/powerpoint/2010/main" val="118317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89</a:t>
            </a:fld>
            <a:endParaRPr lang="it-IT"/>
          </a:p>
        </p:txBody>
      </p:sp>
    </p:spTree>
    <p:extLst>
      <p:ext uri="{BB962C8B-B14F-4D97-AF65-F5344CB8AC3E}">
        <p14:creationId xmlns:p14="http://schemas.microsoft.com/office/powerpoint/2010/main" val="3922616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91</a:t>
            </a:fld>
            <a:endParaRPr lang="it-IT"/>
          </a:p>
        </p:txBody>
      </p:sp>
    </p:spTree>
    <p:extLst>
      <p:ext uri="{BB962C8B-B14F-4D97-AF65-F5344CB8AC3E}">
        <p14:creationId xmlns:p14="http://schemas.microsoft.com/office/powerpoint/2010/main" val="3096854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93</a:t>
            </a:fld>
            <a:endParaRPr lang="it-IT"/>
          </a:p>
        </p:txBody>
      </p:sp>
    </p:spTree>
    <p:extLst>
      <p:ext uri="{BB962C8B-B14F-4D97-AF65-F5344CB8AC3E}">
        <p14:creationId xmlns:p14="http://schemas.microsoft.com/office/powerpoint/2010/main" val="45806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95</a:t>
            </a:fld>
            <a:endParaRPr lang="it-IT"/>
          </a:p>
        </p:txBody>
      </p:sp>
    </p:spTree>
    <p:extLst>
      <p:ext uri="{BB962C8B-B14F-4D97-AF65-F5344CB8AC3E}">
        <p14:creationId xmlns:p14="http://schemas.microsoft.com/office/powerpoint/2010/main" val="244364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97</a:t>
            </a:fld>
            <a:endParaRPr lang="it-IT"/>
          </a:p>
        </p:txBody>
      </p:sp>
    </p:spTree>
    <p:extLst>
      <p:ext uri="{BB962C8B-B14F-4D97-AF65-F5344CB8AC3E}">
        <p14:creationId xmlns:p14="http://schemas.microsoft.com/office/powerpoint/2010/main" val="2753666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99</a:t>
            </a:fld>
            <a:endParaRPr lang="it-IT"/>
          </a:p>
        </p:txBody>
      </p:sp>
    </p:spTree>
    <p:extLst>
      <p:ext uri="{BB962C8B-B14F-4D97-AF65-F5344CB8AC3E}">
        <p14:creationId xmlns:p14="http://schemas.microsoft.com/office/powerpoint/2010/main" val="3696862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101</a:t>
            </a:fld>
            <a:endParaRPr lang="it-IT"/>
          </a:p>
        </p:txBody>
      </p:sp>
    </p:spTree>
    <p:extLst>
      <p:ext uri="{BB962C8B-B14F-4D97-AF65-F5344CB8AC3E}">
        <p14:creationId xmlns:p14="http://schemas.microsoft.com/office/powerpoint/2010/main" val="1089871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103</a:t>
            </a:fld>
            <a:endParaRPr lang="it-IT"/>
          </a:p>
        </p:txBody>
      </p:sp>
    </p:spTree>
    <p:extLst>
      <p:ext uri="{BB962C8B-B14F-4D97-AF65-F5344CB8AC3E}">
        <p14:creationId xmlns:p14="http://schemas.microsoft.com/office/powerpoint/2010/main" val="257133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E804-EBD9-BEA5-0EF2-115D4F5DF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B5AE0-4820-F867-7609-D335B0880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EC010-713A-57EA-816F-3FFDF15219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97CD61-31E1-CE5A-51A4-64181818CF9A}"/>
              </a:ext>
            </a:extLst>
          </p:cNvPr>
          <p:cNvSpPr>
            <a:spLocks noGrp="1"/>
          </p:cNvSpPr>
          <p:nvPr>
            <p:ph type="sldNum" sz="quarter" idx="5"/>
          </p:nvPr>
        </p:nvSpPr>
        <p:spPr/>
        <p:txBody>
          <a:bodyPr/>
          <a:lstStyle/>
          <a:p>
            <a:fld id="{F7FDE773-B5AC-49C6-BC8F-432DDE91CA76}" type="slidenum">
              <a:rPr lang="it-IT" smtClean="0"/>
              <a:t>26</a:t>
            </a:fld>
            <a:endParaRPr lang="it-IT"/>
          </a:p>
        </p:txBody>
      </p:sp>
    </p:spTree>
    <p:extLst>
      <p:ext uri="{BB962C8B-B14F-4D97-AF65-F5344CB8AC3E}">
        <p14:creationId xmlns:p14="http://schemas.microsoft.com/office/powerpoint/2010/main" val="3674231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105</a:t>
            </a:fld>
            <a:endParaRPr lang="it-IT"/>
          </a:p>
        </p:txBody>
      </p:sp>
    </p:spTree>
    <p:extLst>
      <p:ext uri="{BB962C8B-B14F-4D97-AF65-F5344CB8AC3E}">
        <p14:creationId xmlns:p14="http://schemas.microsoft.com/office/powerpoint/2010/main" val="8682322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107</a:t>
            </a:fld>
            <a:endParaRPr lang="it-IT"/>
          </a:p>
        </p:txBody>
      </p:sp>
    </p:spTree>
    <p:extLst>
      <p:ext uri="{BB962C8B-B14F-4D97-AF65-F5344CB8AC3E}">
        <p14:creationId xmlns:p14="http://schemas.microsoft.com/office/powerpoint/2010/main" val="844346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109</a:t>
            </a:fld>
            <a:endParaRPr lang="it-IT"/>
          </a:p>
        </p:txBody>
      </p:sp>
    </p:spTree>
    <p:extLst>
      <p:ext uri="{BB962C8B-B14F-4D97-AF65-F5344CB8AC3E}">
        <p14:creationId xmlns:p14="http://schemas.microsoft.com/office/powerpoint/2010/main" val="641727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111</a:t>
            </a:fld>
            <a:endParaRPr lang="it-IT"/>
          </a:p>
        </p:txBody>
      </p:sp>
    </p:spTree>
    <p:extLst>
      <p:ext uri="{BB962C8B-B14F-4D97-AF65-F5344CB8AC3E}">
        <p14:creationId xmlns:p14="http://schemas.microsoft.com/office/powerpoint/2010/main" val="138225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1F697-8C96-A856-EDBD-742CD3598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C2A99-25D8-6EC3-6AC3-F5B31ACE7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AD7CA-F166-5BAB-46C0-40202121CA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17D00B-887B-9291-99DA-CD6DDE402429}"/>
              </a:ext>
            </a:extLst>
          </p:cNvPr>
          <p:cNvSpPr>
            <a:spLocks noGrp="1"/>
          </p:cNvSpPr>
          <p:nvPr>
            <p:ph type="sldNum" sz="quarter" idx="5"/>
          </p:nvPr>
        </p:nvSpPr>
        <p:spPr/>
        <p:txBody>
          <a:bodyPr/>
          <a:lstStyle/>
          <a:p>
            <a:fld id="{F7FDE773-B5AC-49C6-BC8F-432DDE91CA76}" type="slidenum">
              <a:rPr lang="it-IT" smtClean="0"/>
              <a:t>27</a:t>
            </a:fld>
            <a:endParaRPr lang="it-IT"/>
          </a:p>
        </p:txBody>
      </p:sp>
    </p:spTree>
    <p:extLst>
      <p:ext uri="{BB962C8B-B14F-4D97-AF65-F5344CB8AC3E}">
        <p14:creationId xmlns:p14="http://schemas.microsoft.com/office/powerpoint/2010/main" val="310074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E2D9-8725-5CAE-073F-DF685BBA5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88F5C-6727-FD5C-1BBA-0D52550D8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279C1-B6A1-34AA-5E04-5C4611FF24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B2A1F-906C-1124-12B0-7A7277D5E4CD}"/>
              </a:ext>
            </a:extLst>
          </p:cNvPr>
          <p:cNvSpPr>
            <a:spLocks noGrp="1"/>
          </p:cNvSpPr>
          <p:nvPr>
            <p:ph type="sldNum" sz="quarter" idx="5"/>
          </p:nvPr>
        </p:nvSpPr>
        <p:spPr/>
        <p:txBody>
          <a:bodyPr/>
          <a:lstStyle/>
          <a:p>
            <a:fld id="{F7FDE773-B5AC-49C6-BC8F-432DDE91CA76}" type="slidenum">
              <a:rPr lang="it-IT" smtClean="0"/>
              <a:t>28</a:t>
            </a:fld>
            <a:endParaRPr lang="it-IT"/>
          </a:p>
        </p:txBody>
      </p:sp>
    </p:spTree>
    <p:extLst>
      <p:ext uri="{BB962C8B-B14F-4D97-AF65-F5344CB8AC3E}">
        <p14:creationId xmlns:p14="http://schemas.microsoft.com/office/powerpoint/2010/main" val="1741402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FDE773-B5AC-49C6-BC8F-432DDE91CA76}" type="slidenum">
              <a:rPr lang="it-IT" smtClean="0"/>
              <a:t>29</a:t>
            </a:fld>
            <a:endParaRPr lang="it-IT"/>
          </a:p>
        </p:txBody>
      </p:sp>
    </p:spTree>
    <p:extLst>
      <p:ext uri="{BB962C8B-B14F-4D97-AF65-F5344CB8AC3E}">
        <p14:creationId xmlns:p14="http://schemas.microsoft.com/office/powerpoint/2010/main" val="323160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DE773-B5AC-49C6-BC8F-432DDE91CA76}" type="slidenum">
              <a:rPr lang="it-IT" smtClean="0"/>
              <a:t>30</a:t>
            </a:fld>
            <a:endParaRPr lang="it-IT"/>
          </a:p>
        </p:txBody>
      </p:sp>
    </p:spTree>
    <p:extLst>
      <p:ext uri="{BB962C8B-B14F-4D97-AF65-F5344CB8AC3E}">
        <p14:creationId xmlns:p14="http://schemas.microsoft.com/office/powerpoint/2010/main" val="289281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intercenter.regione.emilia-romagna.it/"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7C80772-10F4-4F31-8DC2-AB8C720DA94A}"/>
              </a:ext>
            </a:extLst>
          </p:cNvPr>
          <p:cNvSpPr>
            <a:spLocks noGrp="1"/>
          </p:cNvSpPr>
          <p:nvPr>
            <p:ph type="title" hasCustomPrompt="1"/>
          </p:nvPr>
        </p:nvSpPr>
        <p:spPr>
          <a:xfrm>
            <a:off x="3800819" y="2204943"/>
            <a:ext cx="7910110" cy="1325563"/>
          </a:xfrm>
          <a:prstGeom prst="rect">
            <a:avLst/>
          </a:prstGeom>
          <a:ln>
            <a:noFill/>
          </a:ln>
        </p:spPr>
        <p:txBody>
          <a:bodyPr/>
          <a:lstStyle>
            <a:lvl1pPr algn="r">
              <a:defRPr sz="3200" b="1">
                <a:solidFill>
                  <a:schemeClr val="accent1"/>
                </a:solidFill>
              </a:defRPr>
            </a:lvl1pPr>
          </a:lstStyle>
          <a:p>
            <a:r>
              <a:rPr lang="en-US" err="1"/>
              <a:t>Titolo</a:t>
            </a:r>
            <a:r>
              <a:rPr lang="en-US"/>
              <a:t> </a:t>
            </a:r>
            <a:r>
              <a:rPr lang="en-US" err="1"/>
              <a:t>presentazione</a:t>
            </a:r>
            <a:endParaRPr lang="en-US"/>
          </a:p>
        </p:txBody>
      </p:sp>
      <p:sp>
        <p:nvSpPr>
          <p:cNvPr id="13" name="Text Placeholder 12">
            <a:extLst>
              <a:ext uri="{FF2B5EF4-FFF2-40B4-BE49-F238E27FC236}">
                <a16:creationId xmlns:a16="http://schemas.microsoft.com/office/drawing/2014/main" id="{32470A37-31A8-4E6F-8047-94D067A71A67}"/>
              </a:ext>
            </a:extLst>
          </p:cNvPr>
          <p:cNvSpPr>
            <a:spLocks noGrp="1"/>
          </p:cNvSpPr>
          <p:nvPr>
            <p:ph type="body" sz="quarter" idx="10" hasCustomPrompt="1"/>
          </p:nvPr>
        </p:nvSpPr>
        <p:spPr>
          <a:xfrm>
            <a:off x="6192243" y="4429222"/>
            <a:ext cx="5518686" cy="561420"/>
          </a:xfrm>
          <a:prstGeom prst="rect">
            <a:avLst/>
          </a:prstGeom>
        </p:spPr>
        <p:txBody>
          <a:bodyPr/>
          <a:lstStyle>
            <a:lvl1pPr marL="0" indent="0" algn="r">
              <a:buNone/>
              <a:defRPr sz="2400" b="1">
                <a:solidFill>
                  <a:schemeClr val="tx2"/>
                </a:solidFill>
              </a:defRPr>
            </a:lvl1pPr>
          </a:lstStyle>
          <a:p>
            <a:pPr lvl="0"/>
            <a:r>
              <a:rPr lang="en-US"/>
              <a:t>Nome e </a:t>
            </a:r>
            <a:r>
              <a:rPr lang="en-US" err="1"/>
              <a:t>Cognome</a:t>
            </a:r>
            <a:r>
              <a:rPr lang="en-US"/>
              <a:t> </a:t>
            </a:r>
            <a:r>
              <a:rPr lang="en-US" err="1"/>
              <a:t>relatore</a:t>
            </a:r>
            <a:endParaRPr lang="en-US"/>
          </a:p>
        </p:txBody>
      </p:sp>
      <p:sp>
        <p:nvSpPr>
          <p:cNvPr id="14" name="Text Placeholder 12">
            <a:extLst>
              <a:ext uri="{FF2B5EF4-FFF2-40B4-BE49-F238E27FC236}">
                <a16:creationId xmlns:a16="http://schemas.microsoft.com/office/drawing/2014/main" id="{7B8E2235-A734-4521-8D7B-BEEFCADC5C03}"/>
              </a:ext>
            </a:extLst>
          </p:cNvPr>
          <p:cNvSpPr>
            <a:spLocks noGrp="1"/>
          </p:cNvSpPr>
          <p:nvPr>
            <p:ph type="body" sz="quarter" idx="11" hasCustomPrompt="1"/>
          </p:nvPr>
        </p:nvSpPr>
        <p:spPr>
          <a:xfrm>
            <a:off x="6192243" y="4990642"/>
            <a:ext cx="5518686" cy="561420"/>
          </a:xfrm>
          <a:prstGeom prst="rect">
            <a:avLst/>
          </a:prstGeom>
        </p:spPr>
        <p:txBody>
          <a:bodyPr/>
          <a:lstStyle>
            <a:lvl1pPr marL="0" indent="0" algn="r">
              <a:buNone/>
              <a:defRPr sz="1400" b="0" i="1" u="none">
                <a:solidFill>
                  <a:schemeClr val="tx2"/>
                </a:solidFill>
              </a:defRPr>
            </a:lvl1pPr>
          </a:lstStyle>
          <a:p>
            <a:pPr lvl="0"/>
            <a:r>
              <a:rPr lang="it-IT"/>
              <a:t>Ruolo / Unità organizzativa</a:t>
            </a:r>
            <a:endParaRPr lang="en-US"/>
          </a:p>
        </p:txBody>
      </p:sp>
      <p:sp>
        <p:nvSpPr>
          <p:cNvPr id="15" name="Text Placeholder 12">
            <a:extLst>
              <a:ext uri="{FF2B5EF4-FFF2-40B4-BE49-F238E27FC236}">
                <a16:creationId xmlns:a16="http://schemas.microsoft.com/office/drawing/2014/main" id="{5C1DB977-7052-4700-9422-8633FE767100}"/>
              </a:ext>
            </a:extLst>
          </p:cNvPr>
          <p:cNvSpPr>
            <a:spLocks noGrp="1"/>
          </p:cNvSpPr>
          <p:nvPr>
            <p:ph type="body" sz="quarter" idx="12" hasCustomPrompt="1"/>
          </p:nvPr>
        </p:nvSpPr>
        <p:spPr>
          <a:xfrm>
            <a:off x="6192243" y="5843789"/>
            <a:ext cx="5518686" cy="561420"/>
          </a:xfrm>
          <a:prstGeom prst="rect">
            <a:avLst/>
          </a:prstGeom>
        </p:spPr>
        <p:txBody>
          <a:bodyPr/>
          <a:lstStyle>
            <a:lvl1pPr marL="0" indent="0" algn="r">
              <a:buNone/>
              <a:defRPr sz="2000" b="1">
                <a:solidFill>
                  <a:schemeClr val="tx2"/>
                </a:solidFill>
              </a:defRPr>
            </a:lvl1pPr>
          </a:lstStyle>
          <a:p>
            <a:pPr lvl="0"/>
            <a:r>
              <a:rPr lang="en-US" err="1"/>
              <a:t>Luogo</a:t>
            </a:r>
            <a:r>
              <a:rPr lang="en-US"/>
              <a:t>, data</a:t>
            </a:r>
          </a:p>
        </p:txBody>
      </p:sp>
    </p:spTree>
    <p:extLst>
      <p:ext uri="{BB962C8B-B14F-4D97-AF65-F5344CB8AC3E}">
        <p14:creationId xmlns:p14="http://schemas.microsoft.com/office/powerpoint/2010/main" val="4012162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di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D968E6-263B-42B8-9159-0631EBA59DA8}"/>
              </a:ext>
            </a:extLst>
          </p:cNvPr>
          <p:cNvSpPr>
            <a:spLocks noChangeArrowheads="1"/>
          </p:cNvSpPr>
          <p:nvPr userDrawn="1"/>
        </p:nvSpPr>
        <p:spPr bwMode="auto">
          <a:xfrm rot="16200000">
            <a:off x="-1727999" y="1719000"/>
            <a:ext cx="6876000" cy="3420000"/>
          </a:xfrm>
          <a:prstGeom prst="rect">
            <a:avLst/>
          </a:prstGeom>
          <a:gradFill rotWithShape="1">
            <a:gsLst>
              <a:gs pos="0">
                <a:srgbClr val="006600"/>
              </a:gs>
              <a:gs pos="100000">
                <a:srgbClr val="008000"/>
              </a:gs>
            </a:gsLst>
            <a:lin ang="5400000" scaled="1"/>
          </a:gradFill>
          <a:ln>
            <a:noFill/>
          </a:ln>
        </p:spPr>
        <p:txBody>
          <a:bodyPr vert="eaVert" wrap="none" anchor="ctr"/>
          <a:lstStyle>
            <a:lvl1pPr>
              <a:spcBef>
                <a:spcPct val="20000"/>
              </a:spcBef>
              <a:buClr>
                <a:srgbClr val="CC0000"/>
              </a:buClr>
              <a:buChar char="•"/>
              <a:defRPr>
                <a:solidFill>
                  <a:schemeClr val="tx1"/>
                </a:solidFill>
                <a:latin typeface="Tahoma" panose="020B0604030504040204" pitchFamily="34" charset="0"/>
              </a:defRPr>
            </a:lvl1pPr>
            <a:lvl2pPr marL="742950" indent="-285750">
              <a:spcBef>
                <a:spcPct val="20000"/>
              </a:spcBef>
              <a:buClr>
                <a:srgbClr val="CC0000"/>
              </a:buClr>
              <a:buSzPct val="55000"/>
              <a:buFont typeface="Wingdings" panose="05000000000000000000" pitchFamily="2" charset="2"/>
              <a:buChar char="¡"/>
              <a:defRPr>
                <a:solidFill>
                  <a:schemeClr val="tx1"/>
                </a:solidFill>
                <a:latin typeface="Tahoma" panose="020B0604030504040204" pitchFamily="34" charset="0"/>
              </a:defRPr>
            </a:lvl2pPr>
            <a:lvl3pPr marL="1143000" indent="-228600">
              <a:spcBef>
                <a:spcPct val="20000"/>
              </a:spcBef>
              <a:buClr>
                <a:srgbClr val="CC0000"/>
              </a:buClr>
              <a:buSzPct val="70000"/>
              <a:buFont typeface="Wingdings" panose="05000000000000000000" pitchFamily="2" charset="2"/>
              <a:buChar char="o"/>
              <a:defRPr sz="1600">
                <a:solidFill>
                  <a:schemeClr val="tx1"/>
                </a:solidFill>
                <a:latin typeface="Trebuchet MS" panose="020B0603020202020204" pitchFamily="34" charset="0"/>
              </a:defRPr>
            </a:lvl3pPr>
            <a:lvl4pPr marL="1600200" indent="-228600">
              <a:spcBef>
                <a:spcPct val="20000"/>
              </a:spcBef>
              <a:buClr>
                <a:srgbClr val="CC0000"/>
              </a:buClr>
              <a:buSzPct val="70000"/>
              <a:buFont typeface="Wingdings" panose="05000000000000000000" pitchFamily="2" charset="2"/>
              <a:buChar char="n"/>
              <a:defRPr sz="1600">
                <a:solidFill>
                  <a:schemeClr val="tx1"/>
                </a:solidFill>
                <a:latin typeface="Trebuchet MS" panose="020B0603020202020204" pitchFamily="34" charset="0"/>
              </a:defRPr>
            </a:lvl4pPr>
            <a:lvl5pPr marL="2057400" indent="-228600">
              <a:spcBef>
                <a:spcPct val="20000"/>
              </a:spcBef>
              <a:buClr>
                <a:srgbClr val="CC0000"/>
              </a:buClr>
              <a:buSzPct val="70000"/>
              <a:buFont typeface="Wingdings" panose="05000000000000000000" pitchFamily="2" charset="2"/>
              <a:buChar char="o"/>
              <a:defRPr sz="16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CC0000"/>
              </a:buClr>
              <a:buSzPct val="70000"/>
              <a:buFont typeface="Wingdings" panose="05000000000000000000" pitchFamily="2" charset="2"/>
              <a:buChar char="o"/>
              <a:defRPr sz="16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CC0000"/>
              </a:buClr>
              <a:buSzPct val="70000"/>
              <a:buFont typeface="Wingdings" panose="05000000000000000000" pitchFamily="2" charset="2"/>
              <a:buChar char="o"/>
              <a:defRPr sz="16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CC0000"/>
              </a:buClr>
              <a:buSzPct val="70000"/>
              <a:buFont typeface="Wingdings" panose="05000000000000000000" pitchFamily="2" charset="2"/>
              <a:buChar char="o"/>
              <a:defRPr sz="16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CC0000"/>
              </a:buClr>
              <a:buSzPct val="70000"/>
              <a:buFont typeface="Wingdings" panose="05000000000000000000" pitchFamily="2" charset="2"/>
              <a:buChar char="o"/>
              <a:defRPr sz="1600">
                <a:solidFill>
                  <a:schemeClr val="tx1"/>
                </a:solidFill>
                <a:latin typeface="Trebuchet MS" panose="020B0603020202020204" pitchFamily="34" charset="0"/>
              </a:defRPr>
            </a:lvl9pPr>
          </a:lstStyle>
          <a:p>
            <a:pPr marL="0" marR="0" lvl="0" indent="0" algn="ctr" defTabSz="914400" rtl="0" eaLnBrk="0" fontAlgn="base" latinLnBrk="0" hangingPunct="0">
              <a:lnSpc>
                <a:spcPct val="100000"/>
              </a:lnSpc>
              <a:spcBef>
                <a:spcPct val="0"/>
              </a:spcBef>
              <a:spcAft>
                <a:spcPct val="0"/>
              </a:spcAft>
              <a:buClr>
                <a:srgbClr val="CC0000"/>
              </a:buClr>
              <a:buSzPct val="70000"/>
              <a:buFont typeface="Wingdings" panose="05000000000000000000" pitchFamily="2" charset="2"/>
              <a:buNone/>
              <a:tabLst/>
              <a:defRPr/>
            </a:pPr>
            <a:endParaRPr kumimoji="0" lang="it-IT" altLang="it-IT" sz="1231"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0217D2F3-F831-48DF-A500-DF843A7721EF}"/>
              </a:ext>
            </a:extLst>
          </p:cNvPr>
          <p:cNvSpPr/>
          <p:nvPr userDrawn="1"/>
        </p:nvSpPr>
        <p:spPr>
          <a:xfrm>
            <a:off x="8351570" y="170286"/>
            <a:ext cx="3371162" cy="152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E51195-330C-41D1-9CDE-7499643BFB75}"/>
              </a:ext>
            </a:extLst>
          </p:cNvPr>
          <p:cNvSpPr txBox="1"/>
          <p:nvPr userDrawn="1"/>
        </p:nvSpPr>
        <p:spPr>
          <a:xfrm>
            <a:off x="9166032" y="363557"/>
            <a:ext cx="2622015" cy="646331"/>
          </a:xfrm>
          <a:prstGeom prst="rect">
            <a:avLst/>
          </a:prstGeom>
          <a:noFill/>
        </p:spPr>
        <p:txBody>
          <a:bodyPr wrap="square" rtlCol="0">
            <a:spAutoFit/>
          </a:bodyPr>
          <a:lstStyle/>
          <a:p>
            <a:pPr algn="ctr"/>
            <a:r>
              <a:rPr lang="it-IT" sz="3600" b="1">
                <a:solidFill>
                  <a:schemeClr val="accent1"/>
                </a:solidFill>
              </a:rPr>
              <a:t>INDICE</a:t>
            </a:r>
            <a:endParaRPr lang="en-US" sz="3600" b="1">
              <a:solidFill>
                <a:schemeClr val="accent1"/>
              </a:solidFill>
            </a:endParaRPr>
          </a:p>
        </p:txBody>
      </p:sp>
      <p:sp>
        <p:nvSpPr>
          <p:cNvPr id="42" name="Text Placeholder 41">
            <a:extLst>
              <a:ext uri="{FF2B5EF4-FFF2-40B4-BE49-F238E27FC236}">
                <a16:creationId xmlns:a16="http://schemas.microsoft.com/office/drawing/2014/main" id="{1A14F0B5-64F4-4BE9-96B5-42727B4F7114}"/>
              </a:ext>
            </a:extLst>
          </p:cNvPr>
          <p:cNvSpPr>
            <a:spLocks noGrp="1"/>
          </p:cNvSpPr>
          <p:nvPr>
            <p:ph type="body" sz="quarter" idx="12" hasCustomPrompt="1"/>
          </p:nvPr>
        </p:nvSpPr>
        <p:spPr>
          <a:xfrm>
            <a:off x="3590925" y="1917107"/>
            <a:ext cx="7778750" cy="612000"/>
          </a:xfrm>
          <a:prstGeom prst="rect">
            <a:avLst/>
          </a:prstGeom>
        </p:spPr>
        <p:txBody>
          <a:bodyPr anchor="ctr"/>
          <a:lstStyle>
            <a:lvl1pPr marL="0" indent="0">
              <a:buNone/>
              <a:defRPr sz="2400" b="1">
                <a:solidFill>
                  <a:schemeClr val="accent1"/>
                </a:solidFill>
              </a:defRPr>
            </a:lvl1pPr>
            <a:lvl2pPr marL="457200" indent="0">
              <a:buNone/>
              <a:defRPr/>
            </a:lvl2pPr>
          </a:lstStyle>
          <a:p>
            <a:pPr lvl="0"/>
            <a:r>
              <a:rPr lang="en-US" err="1"/>
              <a:t>Titolo</a:t>
            </a:r>
            <a:r>
              <a:rPr lang="en-US"/>
              <a:t> </a:t>
            </a:r>
            <a:r>
              <a:rPr lang="en-US" err="1"/>
              <a:t>paragrafo</a:t>
            </a:r>
            <a:endParaRPr lang="en-US"/>
          </a:p>
        </p:txBody>
      </p:sp>
      <p:sp>
        <p:nvSpPr>
          <p:cNvPr id="44" name="Text Placeholder 43">
            <a:extLst>
              <a:ext uri="{FF2B5EF4-FFF2-40B4-BE49-F238E27FC236}">
                <a16:creationId xmlns:a16="http://schemas.microsoft.com/office/drawing/2014/main" id="{FE90065B-445D-423D-B6F9-43422E324F17}"/>
              </a:ext>
            </a:extLst>
          </p:cNvPr>
          <p:cNvSpPr>
            <a:spLocks noGrp="1"/>
          </p:cNvSpPr>
          <p:nvPr>
            <p:ph type="body" sz="quarter" idx="13" hasCustomPrompt="1"/>
          </p:nvPr>
        </p:nvSpPr>
        <p:spPr>
          <a:xfrm>
            <a:off x="2670175" y="1917107"/>
            <a:ext cx="800100" cy="612000"/>
          </a:xfrm>
          <a:prstGeom prst="rect">
            <a:avLst/>
          </a:prstGeom>
        </p:spPr>
        <p:txBody>
          <a:bodyPr anchor="ctr"/>
          <a:lstStyle>
            <a:lvl1pPr marL="0" indent="0">
              <a:buNone/>
              <a:defRPr sz="3200" b="1">
                <a:solidFill>
                  <a:schemeClr val="bg1"/>
                </a:solidFill>
              </a:defRPr>
            </a:lvl1pPr>
          </a:lstStyle>
          <a:p>
            <a:pPr lvl="0"/>
            <a:r>
              <a:rPr lang="en-US"/>
              <a:t>X.</a:t>
            </a:r>
          </a:p>
        </p:txBody>
      </p:sp>
      <p:sp>
        <p:nvSpPr>
          <p:cNvPr id="45" name="Text Placeholder 41">
            <a:extLst>
              <a:ext uri="{FF2B5EF4-FFF2-40B4-BE49-F238E27FC236}">
                <a16:creationId xmlns:a16="http://schemas.microsoft.com/office/drawing/2014/main" id="{2814A210-B1AB-4F72-A878-E8C9198F83E2}"/>
              </a:ext>
            </a:extLst>
          </p:cNvPr>
          <p:cNvSpPr>
            <a:spLocks noGrp="1"/>
          </p:cNvSpPr>
          <p:nvPr>
            <p:ph type="body" sz="quarter" idx="14" hasCustomPrompt="1"/>
          </p:nvPr>
        </p:nvSpPr>
        <p:spPr>
          <a:xfrm>
            <a:off x="3590925" y="2839576"/>
            <a:ext cx="7778750" cy="612000"/>
          </a:xfrm>
          <a:prstGeom prst="rect">
            <a:avLst/>
          </a:prstGeom>
        </p:spPr>
        <p:txBody>
          <a:bodyPr anchor="ctr"/>
          <a:lstStyle>
            <a:lvl1pPr marL="0" indent="0">
              <a:buNone/>
              <a:defRPr sz="2400" b="1">
                <a:solidFill>
                  <a:schemeClr val="accent1"/>
                </a:solidFill>
              </a:defRPr>
            </a:lvl1pPr>
            <a:lvl2pPr marL="457200" indent="0">
              <a:buNone/>
              <a:defRPr/>
            </a:lvl2pPr>
          </a:lstStyle>
          <a:p>
            <a:pPr lvl="0"/>
            <a:r>
              <a:rPr lang="en-US" err="1"/>
              <a:t>Titolo</a:t>
            </a:r>
            <a:r>
              <a:rPr lang="en-US"/>
              <a:t> </a:t>
            </a:r>
            <a:r>
              <a:rPr lang="en-US" err="1"/>
              <a:t>paragrafo</a:t>
            </a:r>
            <a:endParaRPr lang="en-US"/>
          </a:p>
        </p:txBody>
      </p:sp>
      <p:sp>
        <p:nvSpPr>
          <p:cNvPr id="46" name="Text Placeholder 43">
            <a:extLst>
              <a:ext uri="{FF2B5EF4-FFF2-40B4-BE49-F238E27FC236}">
                <a16:creationId xmlns:a16="http://schemas.microsoft.com/office/drawing/2014/main" id="{0E664C60-9637-47A9-8AAC-E0F4C38A6B25}"/>
              </a:ext>
            </a:extLst>
          </p:cNvPr>
          <p:cNvSpPr>
            <a:spLocks noGrp="1"/>
          </p:cNvSpPr>
          <p:nvPr>
            <p:ph type="body" sz="quarter" idx="15" hasCustomPrompt="1"/>
          </p:nvPr>
        </p:nvSpPr>
        <p:spPr>
          <a:xfrm>
            <a:off x="2670175" y="2839576"/>
            <a:ext cx="800100" cy="612000"/>
          </a:xfrm>
          <a:prstGeom prst="rect">
            <a:avLst/>
          </a:prstGeom>
        </p:spPr>
        <p:txBody>
          <a:bodyPr anchor="ctr"/>
          <a:lstStyle>
            <a:lvl1pPr marL="0" indent="0">
              <a:buNone/>
              <a:defRPr sz="3200" b="1">
                <a:solidFill>
                  <a:schemeClr val="bg1"/>
                </a:solidFill>
              </a:defRPr>
            </a:lvl1pPr>
          </a:lstStyle>
          <a:p>
            <a:pPr lvl="0"/>
            <a:r>
              <a:rPr lang="en-US"/>
              <a:t>X.</a:t>
            </a:r>
          </a:p>
        </p:txBody>
      </p:sp>
      <p:sp>
        <p:nvSpPr>
          <p:cNvPr id="47" name="Text Placeholder 41">
            <a:extLst>
              <a:ext uri="{FF2B5EF4-FFF2-40B4-BE49-F238E27FC236}">
                <a16:creationId xmlns:a16="http://schemas.microsoft.com/office/drawing/2014/main" id="{647BFCCD-89A4-43B9-AAD5-F6B4927E5143}"/>
              </a:ext>
            </a:extLst>
          </p:cNvPr>
          <p:cNvSpPr>
            <a:spLocks noGrp="1"/>
          </p:cNvSpPr>
          <p:nvPr>
            <p:ph type="body" sz="quarter" idx="16" hasCustomPrompt="1"/>
          </p:nvPr>
        </p:nvSpPr>
        <p:spPr>
          <a:xfrm>
            <a:off x="3590925" y="3762045"/>
            <a:ext cx="7778750" cy="612000"/>
          </a:xfrm>
          <a:prstGeom prst="rect">
            <a:avLst/>
          </a:prstGeom>
        </p:spPr>
        <p:txBody>
          <a:bodyPr anchor="ctr"/>
          <a:lstStyle>
            <a:lvl1pPr marL="0" indent="0">
              <a:buNone/>
              <a:defRPr sz="2400" b="1">
                <a:solidFill>
                  <a:schemeClr val="accent1"/>
                </a:solidFill>
              </a:defRPr>
            </a:lvl1pPr>
            <a:lvl2pPr marL="457200" indent="0">
              <a:buNone/>
              <a:defRPr/>
            </a:lvl2pPr>
          </a:lstStyle>
          <a:p>
            <a:pPr lvl="0"/>
            <a:r>
              <a:rPr lang="en-US" err="1"/>
              <a:t>Titolo</a:t>
            </a:r>
            <a:r>
              <a:rPr lang="en-US"/>
              <a:t> </a:t>
            </a:r>
            <a:r>
              <a:rPr lang="en-US" err="1"/>
              <a:t>paragrafo</a:t>
            </a:r>
            <a:endParaRPr lang="en-US"/>
          </a:p>
        </p:txBody>
      </p:sp>
      <p:sp>
        <p:nvSpPr>
          <p:cNvPr id="48" name="Text Placeholder 43">
            <a:extLst>
              <a:ext uri="{FF2B5EF4-FFF2-40B4-BE49-F238E27FC236}">
                <a16:creationId xmlns:a16="http://schemas.microsoft.com/office/drawing/2014/main" id="{2B83F1FB-4928-41C0-B4CD-4FEB2B2C1A2A}"/>
              </a:ext>
            </a:extLst>
          </p:cNvPr>
          <p:cNvSpPr>
            <a:spLocks noGrp="1"/>
          </p:cNvSpPr>
          <p:nvPr>
            <p:ph type="body" sz="quarter" idx="17" hasCustomPrompt="1"/>
          </p:nvPr>
        </p:nvSpPr>
        <p:spPr>
          <a:xfrm>
            <a:off x="2670175" y="3762045"/>
            <a:ext cx="800100" cy="612000"/>
          </a:xfrm>
          <a:prstGeom prst="rect">
            <a:avLst/>
          </a:prstGeom>
        </p:spPr>
        <p:txBody>
          <a:bodyPr anchor="ctr"/>
          <a:lstStyle>
            <a:lvl1pPr marL="0" indent="0">
              <a:buNone/>
              <a:defRPr sz="3200" b="1">
                <a:solidFill>
                  <a:schemeClr val="bg1"/>
                </a:solidFill>
              </a:defRPr>
            </a:lvl1pPr>
          </a:lstStyle>
          <a:p>
            <a:pPr lvl="0"/>
            <a:r>
              <a:rPr lang="en-US"/>
              <a:t>X.</a:t>
            </a:r>
          </a:p>
        </p:txBody>
      </p:sp>
    </p:spTree>
    <p:extLst>
      <p:ext uri="{BB962C8B-B14F-4D97-AF65-F5344CB8AC3E}">
        <p14:creationId xmlns:p14="http://schemas.microsoft.com/office/powerpoint/2010/main" val="1313460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visorio sezion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46CBB-F475-4B1C-A0E8-1AC2B7ADBE51}"/>
              </a:ext>
            </a:extLst>
          </p:cNvPr>
          <p:cNvSpPr/>
          <p:nvPr userDrawn="1"/>
        </p:nvSpPr>
        <p:spPr>
          <a:xfrm>
            <a:off x="8247811" y="340061"/>
            <a:ext cx="3371162" cy="1520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D7C80772-10F4-4F31-8DC2-AB8C720DA94A}"/>
              </a:ext>
            </a:extLst>
          </p:cNvPr>
          <p:cNvSpPr>
            <a:spLocks noGrp="1"/>
          </p:cNvSpPr>
          <p:nvPr>
            <p:ph type="title" hasCustomPrompt="1"/>
          </p:nvPr>
        </p:nvSpPr>
        <p:spPr>
          <a:xfrm>
            <a:off x="3745734" y="2766219"/>
            <a:ext cx="8053331" cy="1325563"/>
          </a:xfrm>
          <a:prstGeom prst="rect">
            <a:avLst/>
          </a:prstGeom>
          <a:ln>
            <a:noFill/>
          </a:ln>
        </p:spPr>
        <p:txBody>
          <a:bodyPr anchor="ctr"/>
          <a:lstStyle>
            <a:lvl1pPr algn="l">
              <a:defRPr sz="3200" b="1" cap="all" baseline="0">
                <a:solidFill>
                  <a:schemeClr val="bg1"/>
                </a:solidFill>
              </a:defRPr>
            </a:lvl1pPr>
          </a:lstStyle>
          <a:p>
            <a:r>
              <a:rPr lang="en-US" err="1"/>
              <a:t>Titolo</a:t>
            </a:r>
            <a:r>
              <a:rPr lang="en-US"/>
              <a:t> </a:t>
            </a:r>
            <a:r>
              <a:rPr lang="en-US" err="1"/>
              <a:t>sezione</a:t>
            </a:r>
            <a:endParaRPr lang="en-US"/>
          </a:p>
        </p:txBody>
      </p:sp>
    </p:spTree>
    <p:extLst>
      <p:ext uri="{BB962C8B-B14F-4D97-AF65-F5344CB8AC3E}">
        <p14:creationId xmlns:p14="http://schemas.microsoft.com/office/powerpoint/2010/main" val="475197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ingraziamenti">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4C91B80D-217B-4630-9A49-7DBBD5F62C96}"/>
              </a:ext>
            </a:extLst>
          </p:cNvPr>
          <p:cNvSpPr>
            <a:spLocks noGrp="1"/>
          </p:cNvSpPr>
          <p:nvPr>
            <p:ph type="title" hasCustomPrompt="1"/>
          </p:nvPr>
        </p:nvSpPr>
        <p:spPr>
          <a:xfrm>
            <a:off x="4197428" y="2766219"/>
            <a:ext cx="7445224" cy="1325563"/>
          </a:xfrm>
          <a:prstGeom prst="rect">
            <a:avLst/>
          </a:prstGeom>
          <a:ln>
            <a:noFill/>
          </a:ln>
        </p:spPr>
        <p:txBody>
          <a:bodyPr anchor="ctr"/>
          <a:lstStyle>
            <a:lvl1pPr algn="l">
              <a:defRPr sz="3200" b="1" cap="all" baseline="0">
                <a:solidFill>
                  <a:schemeClr val="accent1"/>
                </a:solidFill>
              </a:defRPr>
            </a:lvl1pPr>
          </a:lstStyle>
          <a:p>
            <a:r>
              <a:rPr lang="it-IT"/>
              <a:t>R</a:t>
            </a:r>
            <a:r>
              <a:rPr lang="en-US"/>
              <a:t>INGRAZIAMENTI</a:t>
            </a:r>
          </a:p>
        </p:txBody>
      </p:sp>
    </p:spTree>
    <p:extLst>
      <p:ext uri="{BB962C8B-B14F-4D97-AF65-F5344CB8AC3E}">
        <p14:creationId xmlns:p14="http://schemas.microsoft.com/office/powerpoint/2010/main" val="33565074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nale">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B96A43BC-48FC-427F-A137-02387234403B}"/>
              </a:ext>
            </a:extLst>
          </p:cNvPr>
          <p:cNvSpPr txBox="1">
            <a:spLocks/>
          </p:cNvSpPr>
          <p:nvPr userDrawn="1"/>
        </p:nvSpPr>
        <p:spPr bwMode="auto">
          <a:xfrm>
            <a:off x="4197427" y="2546350"/>
            <a:ext cx="7169073" cy="973138"/>
          </a:xfrm>
          <a:prstGeom prst="rect">
            <a:avLst/>
          </a:prstGeom>
          <a:noFill/>
          <a:ln>
            <a:noFill/>
          </a:ln>
        </p:spPr>
        <p:txBody>
          <a:bodyPr/>
          <a:lstStyle>
            <a:lvl1pPr marL="220663" indent="-220663" algn="just" rtl="0" eaLnBrk="0" fontAlgn="base" hangingPunct="0">
              <a:lnSpc>
                <a:spcPct val="110000"/>
              </a:lnSpc>
              <a:spcBef>
                <a:spcPct val="20000"/>
              </a:spcBef>
              <a:spcAft>
                <a:spcPct val="0"/>
              </a:spcAft>
              <a:buClr>
                <a:srgbClr val="CC0000"/>
              </a:buClr>
              <a:buChar char="•"/>
              <a:defRPr sz="1700">
                <a:solidFill>
                  <a:schemeClr val="tx1"/>
                </a:solidFill>
                <a:latin typeface="Century Gothic" panose="020B0502020202020204" pitchFamily="34" charset="0"/>
                <a:ea typeface="+mn-ea"/>
                <a:cs typeface="+mn-cs"/>
              </a:defRPr>
            </a:lvl1pPr>
            <a:lvl2pPr marL="663575" indent="-222250" algn="l" rtl="0" eaLnBrk="0" fontAlgn="base" hangingPunct="0">
              <a:spcBef>
                <a:spcPct val="20000"/>
              </a:spcBef>
              <a:spcAft>
                <a:spcPct val="0"/>
              </a:spcAft>
              <a:buClr>
                <a:srgbClr val="CC0000"/>
              </a:buClr>
              <a:buSzPct val="55000"/>
              <a:buFont typeface="Wingdings" panose="05000000000000000000" pitchFamily="2" charset="2"/>
              <a:buChar char="¡"/>
              <a:defRPr sz="1700">
                <a:solidFill>
                  <a:schemeClr val="tx1"/>
                </a:solidFill>
                <a:latin typeface="Century Gothic" panose="020B0502020202020204" pitchFamily="34" charset="0"/>
              </a:defRPr>
            </a:lvl2pPr>
            <a:lvl3pPr marL="1436688" indent="-280988" algn="l" rtl="0" eaLnBrk="0" fontAlgn="base" hangingPunct="0">
              <a:spcBef>
                <a:spcPct val="20000"/>
              </a:spcBef>
              <a:spcAft>
                <a:spcPct val="0"/>
              </a:spcAft>
              <a:buClr>
                <a:srgbClr val="CC0000"/>
              </a:buClr>
              <a:buSzPct val="70000"/>
              <a:buFont typeface="Wingdings" panose="05000000000000000000" pitchFamily="2" charset="2"/>
              <a:buChar char="o"/>
              <a:defRPr sz="1700">
                <a:solidFill>
                  <a:schemeClr val="tx1"/>
                </a:solidFill>
                <a:latin typeface="Century Gothic" panose="020B0502020202020204" pitchFamily="34" charset="0"/>
              </a:defRPr>
            </a:lvl3pPr>
            <a:lvl4pPr marL="1968500" indent="-280988" algn="l" rtl="0" eaLnBrk="0" fontAlgn="base" hangingPunct="0">
              <a:spcBef>
                <a:spcPct val="20000"/>
              </a:spcBef>
              <a:spcAft>
                <a:spcPct val="0"/>
              </a:spcAft>
              <a:buClr>
                <a:srgbClr val="CC0000"/>
              </a:buClr>
              <a:buSzPct val="70000"/>
              <a:buFont typeface="Wingdings" panose="05000000000000000000" pitchFamily="2" charset="2"/>
              <a:buChar char="n"/>
              <a:defRPr sz="1700">
                <a:solidFill>
                  <a:schemeClr val="tx1"/>
                </a:solidFill>
                <a:latin typeface="Century Gothic" panose="020B0502020202020204" pitchFamily="34" charset="0"/>
              </a:defRPr>
            </a:lvl4pPr>
            <a:lvl5pPr marL="2532063" indent="-280988" algn="l" rtl="0" eaLnBrk="0" fontAlgn="base" hangingPunct="0">
              <a:spcBef>
                <a:spcPct val="20000"/>
              </a:spcBef>
              <a:spcAft>
                <a:spcPct val="0"/>
              </a:spcAft>
              <a:buClr>
                <a:srgbClr val="CC0000"/>
              </a:buClr>
              <a:buSzPct val="70000"/>
              <a:buFont typeface="Wingdings" panose="05000000000000000000" pitchFamily="2" charset="2"/>
              <a:buChar char="o"/>
              <a:defRPr sz="1700">
                <a:solidFill>
                  <a:schemeClr val="tx1"/>
                </a:solidFill>
                <a:latin typeface="Century Gothic" panose="020B0502020202020204" pitchFamily="34" charset="0"/>
              </a:defRPr>
            </a:lvl5pPr>
            <a:lvl6pPr marL="3094970"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6pPr>
            <a:lvl7pPr marL="3657691"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7pPr>
            <a:lvl8pPr marL="4220413"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8pPr>
            <a:lvl9pPr marL="4783135"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9pPr>
          </a:lstStyle>
          <a:p>
            <a:pPr marL="0" marR="0" lvl="0" indent="0" algn="just" defTabSz="914400" rtl="0" eaLnBrk="0" fontAlgn="base" latinLnBrk="0" hangingPunct="0">
              <a:lnSpc>
                <a:spcPct val="110000"/>
              </a:lnSpc>
              <a:spcBef>
                <a:spcPct val="20000"/>
              </a:spcBef>
              <a:spcAft>
                <a:spcPct val="0"/>
              </a:spcAft>
              <a:buClr>
                <a:srgbClr val="CC0000"/>
              </a:buClr>
              <a:buSzTx/>
              <a:buFontTx/>
              <a:buNone/>
              <a:tabLst/>
              <a:defRPr/>
            </a:pPr>
            <a:r>
              <a:rPr kumimoji="0" lang="it-IT" sz="2400" b="1" i="0" u="none" strike="noStrike" kern="0" cap="none" spc="0" normalizeH="0" baseline="0" noProof="0">
                <a:ln>
                  <a:noFill/>
                </a:ln>
                <a:solidFill>
                  <a:schemeClr val="accent1"/>
                </a:solidFill>
                <a:effectLst/>
                <a:uLnTx/>
                <a:uFillTx/>
                <a:latin typeface="Century Gothic" panose="020B0502020202020204" pitchFamily="34" charset="0"/>
                <a:ea typeface="+mn-ea"/>
                <a:cs typeface="+mn-cs"/>
              </a:rPr>
              <a:t>Intercent-ER</a:t>
            </a:r>
          </a:p>
          <a:p>
            <a:pPr marL="0" marR="0" lvl="0" indent="0" algn="just" defTabSz="914400" rtl="0" eaLnBrk="0" fontAlgn="base" latinLnBrk="0" hangingPunct="0">
              <a:lnSpc>
                <a:spcPct val="110000"/>
              </a:lnSpc>
              <a:spcBef>
                <a:spcPct val="20000"/>
              </a:spcBef>
              <a:spcAft>
                <a:spcPct val="0"/>
              </a:spcAft>
              <a:buClr>
                <a:srgbClr val="CC0000"/>
              </a:buClr>
              <a:buSzTx/>
              <a:buFontTx/>
              <a:buNone/>
              <a:tabLst/>
              <a:defRPr/>
            </a:pPr>
            <a:r>
              <a:rPr kumimoji="0" lang="it-IT" sz="2400" b="1" i="0" u="none" strike="noStrike" kern="0" cap="none" spc="0" normalizeH="0" baseline="0" noProof="0">
                <a:ln>
                  <a:noFill/>
                </a:ln>
                <a:solidFill>
                  <a:schemeClr val="accent1"/>
                </a:solidFill>
                <a:effectLst/>
                <a:uLnTx/>
                <a:uFillTx/>
                <a:latin typeface="Century Gothic" panose="020B0502020202020204" pitchFamily="34" charset="0"/>
                <a:ea typeface="+mn-ea"/>
                <a:cs typeface="+mn-cs"/>
              </a:rPr>
              <a:t>Agenzia per lo sviluppo dei mercati telematici</a:t>
            </a:r>
          </a:p>
        </p:txBody>
      </p:sp>
      <p:sp>
        <p:nvSpPr>
          <p:cNvPr id="9" name="Segnaposto contenuto 1">
            <a:extLst>
              <a:ext uri="{FF2B5EF4-FFF2-40B4-BE49-F238E27FC236}">
                <a16:creationId xmlns:a16="http://schemas.microsoft.com/office/drawing/2014/main" id="{CB1A045E-74B5-4A7B-BFEA-9E9B726EE1BE}"/>
              </a:ext>
            </a:extLst>
          </p:cNvPr>
          <p:cNvSpPr txBox="1">
            <a:spLocks/>
          </p:cNvSpPr>
          <p:nvPr userDrawn="1"/>
        </p:nvSpPr>
        <p:spPr bwMode="auto">
          <a:xfrm>
            <a:off x="4197427" y="3932238"/>
            <a:ext cx="6580111" cy="1135521"/>
          </a:xfrm>
          <a:prstGeom prst="rect">
            <a:avLst/>
          </a:prstGeom>
          <a:noFill/>
          <a:ln>
            <a:noFill/>
          </a:ln>
        </p:spPr>
        <p:txBody>
          <a:bodyPr/>
          <a:lstStyle>
            <a:lvl1pPr marL="220663" indent="-220663" algn="just" rtl="0" eaLnBrk="0" fontAlgn="base" hangingPunct="0">
              <a:lnSpc>
                <a:spcPct val="110000"/>
              </a:lnSpc>
              <a:spcBef>
                <a:spcPct val="20000"/>
              </a:spcBef>
              <a:spcAft>
                <a:spcPct val="0"/>
              </a:spcAft>
              <a:buClr>
                <a:srgbClr val="CC0000"/>
              </a:buClr>
              <a:buChar char="•"/>
              <a:defRPr sz="1700">
                <a:solidFill>
                  <a:schemeClr val="tx1"/>
                </a:solidFill>
                <a:latin typeface="Century Gothic" panose="020B0502020202020204" pitchFamily="34" charset="0"/>
                <a:ea typeface="+mn-ea"/>
                <a:cs typeface="+mn-cs"/>
              </a:defRPr>
            </a:lvl1pPr>
            <a:lvl2pPr marL="663575" indent="-222250" algn="l" rtl="0" eaLnBrk="0" fontAlgn="base" hangingPunct="0">
              <a:spcBef>
                <a:spcPct val="20000"/>
              </a:spcBef>
              <a:spcAft>
                <a:spcPct val="0"/>
              </a:spcAft>
              <a:buClr>
                <a:srgbClr val="CC0000"/>
              </a:buClr>
              <a:buSzPct val="55000"/>
              <a:buFont typeface="Wingdings" panose="05000000000000000000" pitchFamily="2" charset="2"/>
              <a:buChar char="¡"/>
              <a:defRPr sz="1700">
                <a:solidFill>
                  <a:schemeClr val="tx1"/>
                </a:solidFill>
                <a:latin typeface="Century Gothic" panose="020B0502020202020204" pitchFamily="34" charset="0"/>
              </a:defRPr>
            </a:lvl2pPr>
            <a:lvl3pPr marL="1436688" indent="-280988" algn="l" rtl="0" eaLnBrk="0" fontAlgn="base" hangingPunct="0">
              <a:spcBef>
                <a:spcPct val="20000"/>
              </a:spcBef>
              <a:spcAft>
                <a:spcPct val="0"/>
              </a:spcAft>
              <a:buClr>
                <a:srgbClr val="CC0000"/>
              </a:buClr>
              <a:buSzPct val="70000"/>
              <a:buFont typeface="Wingdings" panose="05000000000000000000" pitchFamily="2" charset="2"/>
              <a:buChar char="o"/>
              <a:defRPr sz="1700">
                <a:solidFill>
                  <a:schemeClr val="tx1"/>
                </a:solidFill>
                <a:latin typeface="Century Gothic" panose="020B0502020202020204" pitchFamily="34" charset="0"/>
              </a:defRPr>
            </a:lvl3pPr>
            <a:lvl4pPr marL="1968500" indent="-280988" algn="l" rtl="0" eaLnBrk="0" fontAlgn="base" hangingPunct="0">
              <a:spcBef>
                <a:spcPct val="20000"/>
              </a:spcBef>
              <a:spcAft>
                <a:spcPct val="0"/>
              </a:spcAft>
              <a:buClr>
                <a:srgbClr val="CC0000"/>
              </a:buClr>
              <a:buSzPct val="70000"/>
              <a:buFont typeface="Wingdings" panose="05000000000000000000" pitchFamily="2" charset="2"/>
              <a:buChar char="n"/>
              <a:defRPr sz="1700">
                <a:solidFill>
                  <a:schemeClr val="tx1"/>
                </a:solidFill>
                <a:latin typeface="Century Gothic" panose="020B0502020202020204" pitchFamily="34" charset="0"/>
              </a:defRPr>
            </a:lvl4pPr>
            <a:lvl5pPr marL="2532063" indent="-280988" algn="l" rtl="0" eaLnBrk="0" fontAlgn="base" hangingPunct="0">
              <a:spcBef>
                <a:spcPct val="20000"/>
              </a:spcBef>
              <a:spcAft>
                <a:spcPct val="0"/>
              </a:spcAft>
              <a:buClr>
                <a:srgbClr val="CC0000"/>
              </a:buClr>
              <a:buSzPct val="70000"/>
              <a:buFont typeface="Wingdings" panose="05000000000000000000" pitchFamily="2" charset="2"/>
              <a:buChar char="o"/>
              <a:defRPr sz="1700">
                <a:solidFill>
                  <a:schemeClr val="tx1"/>
                </a:solidFill>
                <a:latin typeface="Century Gothic" panose="020B0502020202020204" pitchFamily="34" charset="0"/>
              </a:defRPr>
            </a:lvl5pPr>
            <a:lvl6pPr marL="3094970"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6pPr>
            <a:lvl7pPr marL="3657691"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7pPr>
            <a:lvl8pPr marL="4220413"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8pPr>
            <a:lvl9pPr marL="4783135" indent="-281361" algn="l" rtl="0" eaLnBrk="0" fontAlgn="base" hangingPunct="0">
              <a:spcBef>
                <a:spcPct val="20000"/>
              </a:spcBef>
              <a:spcAft>
                <a:spcPct val="0"/>
              </a:spcAft>
              <a:buClr>
                <a:srgbClr val="CC0000"/>
              </a:buClr>
              <a:buSzPct val="70000"/>
              <a:buFont typeface="Wingdings" pitchFamily="2" charset="2"/>
              <a:buChar char="o"/>
              <a:defRPr sz="1969">
                <a:solidFill>
                  <a:schemeClr val="tx1"/>
                </a:solidFill>
                <a:latin typeface="Trebuchet MS" pitchFamily="34" charset="0"/>
              </a:defRPr>
            </a:lvl9pPr>
          </a:lstStyle>
          <a:p>
            <a:pPr marL="0" marR="0" lvl="0" indent="0" algn="just" defTabSz="914400" rtl="0" eaLnBrk="0" fontAlgn="base" latinLnBrk="0" hangingPunct="0">
              <a:lnSpc>
                <a:spcPct val="110000"/>
              </a:lnSpc>
              <a:spcBef>
                <a:spcPts val="1200"/>
              </a:spcBef>
              <a:spcAft>
                <a:spcPct val="0"/>
              </a:spcAft>
              <a:buClr>
                <a:srgbClr val="CC0000"/>
              </a:buClr>
              <a:buSzTx/>
              <a:buFontTx/>
              <a:buNone/>
              <a:tabLst/>
              <a:defRPr/>
            </a:pPr>
            <a:r>
              <a:rPr kumimoji="0" lang="it-IT" sz="2000" b="0" i="0" u="none" strike="noStrike" kern="0" cap="none" spc="0" normalizeH="0" baseline="0" noProof="0">
                <a:ln>
                  <a:noFill/>
                </a:ln>
                <a:solidFill>
                  <a:prstClr val="black"/>
                </a:solidFill>
                <a:effectLst/>
                <a:uLnTx/>
                <a:uFillTx/>
                <a:latin typeface="Century Gothic" panose="020B0502020202020204" pitchFamily="34" charset="0"/>
                <a:ea typeface="+mn-ea"/>
                <a:cs typeface="+mn-cs"/>
              </a:rPr>
              <a:t>Via Aldo Moro, 38 -  40127 Bologna</a:t>
            </a:r>
          </a:p>
          <a:p>
            <a:pPr marL="0" marR="0" lvl="0" indent="0" algn="just" defTabSz="914400" rtl="0" eaLnBrk="0" fontAlgn="base" latinLnBrk="0" hangingPunct="0">
              <a:lnSpc>
                <a:spcPct val="110000"/>
              </a:lnSpc>
              <a:spcBef>
                <a:spcPts val="1200"/>
              </a:spcBef>
              <a:spcAft>
                <a:spcPct val="0"/>
              </a:spcAft>
              <a:buClr>
                <a:srgbClr val="CC0000"/>
              </a:buClr>
              <a:buSzTx/>
              <a:buFontTx/>
              <a:buNone/>
              <a:tabLst/>
              <a:defRPr/>
            </a:pPr>
            <a:r>
              <a:rPr kumimoji="0" lang="it-IT"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2"/>
              </a:rPr>
              <a:t>http://intercenter.regione.emilia-romagna.it/</a:t>
            </a:r>
            <a:r>
              <a:rPr kumimoji="0" lang="it-IT"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it-IT" sz="2000" b="0" i="0" u="none" strike="noStrike" kern="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06689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es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B7317-15B1-4A7D-B8CA-195EFCAFEFC9}"/>
              </a:ext>
            </a:extLst>
          </p:cNvPr>
          <p:cNvSpPr>
            <a:spLocks noGrp="1"/>
          </p:cNvSpPr>
          <p:nvPr>
            <p:ph type="sldNum" sz="quarter" idx="10"/>
          </p:nvPr>
        </p:nvSpPr>
        <p:spPr>
          <a:xfrm>
            <a:off x="9318395" y="6444370"/>
            <a:ext cx="2743200" cy="365125"/>
          </a:xfrm>
          <a:prstGeom prst="rect">
            <a:avLst/>
          </a:prstGeom>
        </p:spPr>
        <p:txBody>
          <a:bodyPr anchor="ctr"/>
          <a:lstStyle>
            <a:lvl1pPr algn="r">
              <a:defRPr sz="1200"/>
            </a:lvl1pPr>
          </a:lstStyle>
          <a:p>
            <a:fld id="{58E4CE88-B864-4B2B-BBBC-E85082A18D58}" type="slidenum">
              <a:rPr lang="it-IT" smtClean="0"/>
              <a:pPr/>
              <a:t>‹#›</a:t>
            </a:fld>
            <a:endParaRPr lang="it-IT"/>
          </a:p>
        </p:txBody>
      </p:sp>
      <p:sp>
        <p:nvSpPr>
          <p:cNvPr id="4" name="Title 3">
            <a:extLst>
              <a:ext uri="{FF2B5EF4-FFF2-40B4-BE49-F238E27FC236}">
                <a16:creationId xmlns:a16="http://schemas.microsoft.com/office/drawing/2014/main" id="{C9643BDA-D422-4A09-BD65-08FB5DC72FA7}"/>
              </a:ext>
            </a:extLst>
          </p:cNvPr>
          <p:cNvSpPr>
            <a:spLocks noGrp="1"/>
          </p:cNvSpPr>
          <p:nvPr>
            <p:ph type="title" hasCustomPrompt="1"/>
          </p:nvPr>
        </p:nvSpPr>
        <p:spPr>
          <a:xfrm>
            <a:off x="516000" y="74239"/>
            <a:ext cx="11160000" cy="503082"/>
          </a:xfrm>
          <a:prstGeom prst="rect">
            <a:avLst/>
          </a:prstGeom>
        </p:spPr>
        <p:txBody>
          <a:bodyPr anchor="ctr"/>
          <a:lstStyle>
            <a:lvl1pPr>
              <a:defRPr sz="3200" b="1" cap="all" baseline="0">
                <a:solidFill>
                  <a:schemeClr val="bg1"/>
                </a:solidFill>
              </a:defRPr>
            </a:lvl1pPr>
          </a:lstStyle>
          <a:p>
            <a:r>
              <a:rPr lang="en-US" err="1"/>
              <a:t>Titolo</a:t>
            </a:r>
            <a:r>
              <a:rPr lang="en-US"/>
              <a:t> slide</a:t>
            </a:r>
          </a:p>
        </p:txBody>
      </p:sp>
      <p:sp>
        <p:nvSpPr>
          <p:cNvPr id="6" name="Text Placeholder 5">
            <a:extLst>
              <a:ext uri="{FF2B5EF4-FFF2-40B4-BE49-F238E27FC236}">
                <a16:creationId xmlns:a16="http://schemas.microsoft.com/office/drawing/2014/main" id="{93CFDC89-7372-46EA-A207-6FDB056BBC4D}"/>
              </a:ext>
            </a:extLst>
          </p:cNvPr>
          <p:cNvSpPr>
            <a:spLocks noGrp="1"/>
          </p:cNvSpPr>
          <p:nvPr>
            <p:ph type="body" sz="quarter" idx="11" hasCustomPrompt="1"/>
          </p:nvPr>
        </p:nvSpPr>
        <p:spPr>
          <a:xfrm>
            <a:off x="516000" y="892175"/>
            <a:ext cx="11160000" cy="4098925"/>
          </a:xfrm>
          <a:prstGeom prst="rect">
            <a:avLst/>
          </a:prstGeom>
        </p:spPr>
        <p:txBody>
          <a:bodyPr/>
          <a:lstStyle>
            <a:lvl1pPr marL="0" indent="0">
              <a:buNone/>
              <a:defRPr sz="1600"/>
            </a:lvl1pPr>
          </a:lstStyle>
          <a:p>
            <a:pPr lvl="0"/>
            <a:r>
              <a:rPr lang="it-IT"/>
              <a:t>Corpo della slide</a:t>
            </a:r>
            <a:endParaRPr lang="en-US"/>
          </a:p>
        </p:txBody>
      </p:sp>
    </p:spTree>
    <p:extLst>
      <p:ext uri="{BB962C8B-B14F-4D97-AF65-F5344CB8AC3E}">
        <p14:creationId xmlns:p14="http://schemas.microsoft.com/office/powerpoint/2010/main" val="3813212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s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B7317-15B1-4A7D-B8CA-195EFCAFEFC9}"/>
              </a:ext>
            </a:extLst>
          </p:cNvPr>
          <p:cNvSpPr>
            <a:spLocks noGrp="1"/>
          </p:cNvSpPr>
          <p:nvPr>
            <p:ph type="sldNum" sz="quarter" idx="10"/>
          </p:nvPr>
        </p:nvSpPr>
        <p:spPr>
          <a:xfrm>
            <a:off x="9318395" y="6444370"/>
            <a:ext cx="2743200" cy="365125"/>
          </a:xfrm>
          <a:prstGeom prst="rect">
            <a:avLst/>
          </a:prstGeom>
        </p:spPr>
        <p:txBody>
          <a:bodyPr anchor="ctr"/>
          <a:lstStyle>
            <a:lvl1pPr algn="r">
              <a:defRPr sz="1200"/>
            </a:lvl1pPr>
          </a:lstStyle>
          <a:p>
            <a:fld id="{58E4CE88-B864-4B2B-BBBC-E85082A18D58}" type="slidenum">
              <a:rPr lang="it-IT" smtClean="0"/>
              <a:pPr/>
              <a:t>‹#›</a:t>
            </a:fld>
            <a:endParaRPr lang="it-IT"/>
          </a:p>
        </p:txBody>
      </p:sp>
      <p:sp>
        <p:nvSpPr>
          <p:cNvPr id="4" name="Title 3">
            <a:extLst>
              <a:ext uri="{FF2B5EF4-FFF2-40B4-BE49-F238E27FC236}">
                <a16:creationId xmlns:a16="http://schemas.microsoft.com/office/drawing/2014/main" id="{C9643BDA-D422-4A09-BD65-08FB5DC72FA7}"/>
              </a:ext>
            </a:extLst>
          </p:cNvPr>
          <p:cNvSpPr>
            <a:spLocks noGrp="1"/>
          </p:cNvSpPr>
          <p:nvPr>
            <p:ph type="title" hasCustomPrompt="1"/>
          </p:nvPr>
        </p:nvSpPr>
        <p:spPr>
          <a:xfrm>
            <a:off x="516000" y="74239"/>
            <a:ext cx="11160000" cy="503082"/>
          </a:xfrm>
          <a:prstGeom prst="rect">
            <a:avLst/>
          </a:prstGeom>
        </p:spPr>
        <p:txBody>
          <a:bodyPr anchor="ctr"/>
          <a:lstStyle>
            <a:lvl1pPr>
              <a:defRPr sz="3200" b="1" cap="all" baseline="0">
                <a:solidFill>
                  <a:schemeClr val="bg1"/>
                </a:solidFill>
              </a:defRPr>
            </a:lvl1pPr>
          </a:lstStyle>
          <a:p>
            <a:r>
              <a:rPr lang="en-US" err="1"/>
              <a:t>Titolo</a:t>
            </a:r>
            <a:r>
              <a:rPr lang="en-US"/>
              <a:t> slide</a:t>
            </a:r>
          </a:p>
        </p:txBody>
      </p:sp>
      <p:sp>
        <p:nvSpPr>
          <p:cNvPr id="6" name="Text Placeholder 5">
            <a:extLst>
              <a:ext uri="{FF2B5EF4-FFF2-40B4-BE49-F238E27FC236}">
                <a16:creationId xmlns:a16="http://schemas.microsoft.com/office/drawing/2014/main" id="{93CFDC89-7372-46EA-A207-6FDB056BBC4D}"/>
              </a:ext>
            </a:extLst>
          </p:cNvPr>
          <p:cNvSpPr>
            <a:spLocks noGrp="1"/>
          </p:cNvSpPr>
          <p:nvPr>
            <p:ph type="body" sz="quarter" idx="11" hasCustomPrompt="1"/>
          </p:nvPr>
        </p:nvSpPr>
        <p:spPr>
          <a:xfrm>
            <a:off x="516000" y="892175"/>
            <a:ext cx="11160000" cy="4098925"/>
          </a:xfrm>
          <a:prstGeom prst="rect">
            <a:avLst/>
          </a:prstGeom>
        </p:spPr>
        <p:txBody>
          <a:bodyPr/>
          <a:lstStyle>
            <a:lvl1pPr marL="0" indent="0">
              <a:buNone/>
              <a:defRPr sz="1600"/>
            </a:lvl1pPr>
          </a:lstStyle>
          <a:p>
            <a:pPr lvl="0"/>
            <a:r>
              <a:rPr lang="it-IT"/>
              <a:t>Corpo della slide</a:t>
            </a:r>
            <a:endParaRPr lang="en-US"/>
          </a:p>
        </p:txBody>
      </p:sp>
    </p:spTree>
    <p:extLst>
      <p:ext uri="{BB962C8B-B14F-4D97-AF65-F5344CB8AC3E}">
        <p14:creationId xmlns:p14="http://schemas.microsoft.com/office/powerpoint/2010/main" val="266701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visorio sezion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46CBB-F475-4B1C-A0E8-1AC2B7ADBE51}"/>
              </a:ext>
            </a:extLst>
          </p:cNvPr>
          <p:cNvSpPr/>
          <p:nvPr userDrawn="1"/>
        </p:nvSpPr>
        <p:spPr>
          <a:xfrm>
            <a:off x="8714342" y="88135"/>
            <a:ext cx="3371162" cy="1520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D7C80772-10F4-4F31-8DC2-AB8C720DA94A}"/>
              </a:ext>
            </a:extLst>
          </p:cNvPr>
          <p:cNvSpPr>
            <a:spLocks noGrp="1"/>
          </p:cNvSpPr>
          <p:nvPr>
            <p:ph type="title" hasCustomPrompt="1"/>
          </p:nvPr>
        </p:nvSpPr>
        <p:spPr>
          <a:xfrm>
            <a:off x="3745734" y="2766219"/>
            <a:ext cx="8053331" cy="1325563"/>
          </a:xfrm>
          <a:prstGeom prst="rect">
            <a:avLst/>
          </a:prstGeom>
          <a:ln>
            <a:noFill/>
          </a:ln>
        </p:spPr>
        <p:txBody>
          <a:bodyPr anchor="ctr"/>
          <a:lstStyle>
            <a:lvl1pPr algn="l">
              <a:defRPr sz="3200" b="1" cap="all" baseline="0">
                <a:solidFill>
                  <a:schemeClr val="bg1"/>
                </a:solidFill>
              </a:defRPr>
            </a:lvl1pPr>
          </a:lstStyle>
          <a:p>
            <a:r>
              <a:rPr lang="en-US" err="1"/>
              <a:t>Titolo</a:t>
            </a:r>
            <a:r>
              <a:rPr lang="en-US"/>
              <a:t> </a:t>
            </a:r>
            <a:r>
              <a:rPr lang="en-US" err="1"/>
              <a:t>sezione</a:t>
            </a:r>
            <a:endParaRPr lang="en-US"/>
          </a:p>
        </p:txBody>
      </p:sp>
    </p:spTree>
    <p:extLst>
      <p:ext uri="{BB962C8B-B14F-4D97-AF65-F5344CB8AC3E}">
        <p14:creationId xmlns:p14="http://schemas.microsoft.com/office/powerpoint/2010/main" val="143285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355740-31D9-427F-B379-20FDDD803D3E}"/>
              </a:ext>
            </a:extLst>
          </p:cNvPr>
          <p:cNvPicPr>
            <a:picLocks/>
          </p:cNvPicPr>
          <p:nvPr userDrawn="1"/>
        </p:nvPicPr>
        <p:blipFill rotWithShape="1">
          <a:blip r:embed="rId8"/>
          <a:srcRect t="8819"/>
          <a:stretch/>
        </p:blipFill>
        <p:spPr>
          <a:xfrm>
            <a:off x="0" y="0"/>
            <a:ext cx="3420000" cy="6876000"/>
          </a:xfrm>
          <a:prstGeom prst="rect">
            <a:avLst/>
          </a:prstGeom>
        </p:spPr>
      </p:pic>
      <p:pic>
        <p:nvPicPr>
          <p:cNvPr id="10" name="Picture 9">
            <a:extLst>
              <a:ext uri="{FF2B5EF4-FFF2-40B4-BE49-F238E27FC236}">
                <a16:creationId xmlns:a16="http://schemas.microsoft.com/office/drawing/2014/main" id="{87AE0A13-9191-474D-A825-050BF76C80DC}"/>
              </a:ext>
            </a:extLst>
          </p:cNvPr>
          <p:cNvPicPr>
            <a:picLocks noChangeAspect="1"/>
          </p:cNvPicPr>
          <p:nvPr userDrawn="1"/>
        </p:nvPicPr>
        <p:blipFill>
          <a:blip r:embed="rId9"/>
          <a:stretch>
            <a:fillRect/>
          </a:stretch>
        </p:blipFill>
        <p:spPr>
          <a:xfrm>
            <a:off x="8485522" y="630147"/>
            <a:ext cx="2847079" cy="1072989"/>
          </a:xfrm>
          <a:prstGeom prst="rect">
            <a:avLst/>
          </a:prstGeom>
        </p:spPr>
      </p:pic>
    </p:spTree>
    <p:extLst>
      <p:ext uri="{BB962C8B-B14F-4D97-AF65-F5344CB8AC3E}">
        <p14:creationId xmlns:p14="http://schemas.microsoft.com/office/powerpoint/2010/main" val="39406030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9" r:id="rId4"/>
    <p:sldLayoutId id="2147483667" r:id="rId5"/>
    <p:sldLayoutId id="214748367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EDA6D90D-B576-4389-B9D4-24A9352ED95F}"/>
              </a:ext>
            </a:extLst>
          </p:cNvPr>
          <p:cNvSpPr>
            <a:spLocks noChangeArrowheads="1"/>
          </p:cNvSpPr>
          <p:nvPr userDrawn="1"/>
        </p:nvSpPr>
        <p:spPr bwMode="auto">
          <a:xfrm>
            <a:off x="0" y="0"/>
            <a:ext cx="12192000" cy="627063"/>
          </a:xfrm>
          <a:prstGeom prst="rect">
            <a:avLst/>
          </a:prstGeom>
          <a:gradFill rotWithShape="1">
            <a:gsLst>
              <a:gs pos="0">
                <a:srgbClr val="006600"/>
              </a:gs>
              <a:gs pos="100000">
                <a:srgbClr val="008000"/>
              </a:gs>
            </a:gsLst>
            <a:lin ang="5400000" scaled="1"/>
          </a:gradFill>
          <a:ln>
            <a:noFill/>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algn="ctr" eaLnBrk="0" fontAlgn="base" hangingPunct="0">
              <a:spcBef>
                <a:spcPct val="0"/>
              </a:spcBef>
              <a:spcAft>
                <a:spcPct val="0"/>
              </a:spcAft>
              <a:buClr>
                <a:srgbClr val="CC0000"/>
              </a:buClr>
              <a:buSzPct val="70000"/>
              <a:buFont typeface="Wingdings" panose="05000000000000000000" pitchFamily="2" charset="2"/>
              <a:defRPr sz="1000">
                <a:solidFill>
                  <a:schemeClr val="tx1"/>
                </a:solidFill>
                <a:latin typeface="Arial" panose="020B0604020202020204" pitchFamily="34" charset="0"/>
              </a:defRPr>
            </a:lvl6pPr>
            <a:lvl7pPr marL="2971800" indent="-228600" algn="ctr" eaLnBrk="0" fontAlgn="base" hangingPunct="0">
              <a:spcBef>
                <a:spcPct val="0"/>
              </a:spcBef>
              <a:spcAft>
                <a:spcPct val="0"/>
              </a:spcAft>
              <a:buClr>
                <a:srgbClr val="CC0000"/>
              </a:buClr>
              <a:buSzPct val="70000"/>
              <a:buFont typeface="Wingdings" panose="05000000000000000000" pitchFamily="2" charset="2"/>
              <a:defRPr sz="1000">
                <a:solidFill>
                  <a:schemeClr val="tx1"/>
                </a:solidFill>
                <a:latin typeface="Arial" panose="020B0604020202020204" pitchFamily="34" charset="0"/>
              </a:defRPr>
            </a:lvl7pPr>
            <a:lvl8pPr marL="3429000" indent="-228600" algn="ctr" eaLnBrk="0" fontAlgn="base" hangingPunct="0">
              <a:spcBef>
                <a:spcPct val="0"/>
              </a:spcBef>
              <a:spcAft>
                <a:spcPct val="0"/>
              </a:spcAft>
              <a:buClr>
                <a:srgbClr val="CC0000"/>
              </a:buClr>
              <a:buSzPct val="70000"/>
              <a:buFont typeface="Wingdings" panose="05000000000000000000" pitchFamily="2" charset="2"/>
              <a:defRPr sz="1000">
                <a:solidFill>
                  <a:schemeClr val="tx1"/>
                </a:solidFill>
                <a:latin typeface="Arial" panose="020B0604020202020204" pitchFamily="34" charset="0"/>
              </a:defRPr>
            </a:lvl8pPr>
            <a:lvl9pPr marL="3886200" indent="-228600" algn="ctr" eaLnBrk="0" fontAlgn="base" hangingPunct="0">
              <a:spcBef>
                <a:spcPct val="0"/>
              </a:spcBef>
              <a:spcAft>
                <a:spcPct val="0"/>
              </a:spcAft>
              <a:buClr>
                <a:srgbClr val="CC0000"/>
              </a:buClr>
              <a:buSzPct val="70000"/>
              <a:buFont typeface="Wingdings" panose="05000000000000000000" pitchFamily="2" charset="2"/>
              <a:defRPr sz="1000">
                <a:solidFill>
                  <a:schemeClr val="tx1"/>
                </a:solidFill>
                <a:latin typeface="Arial" panose="020B0604020202020204" pitchFamily="34" charset="0"/>
              </a:defRPr>
            </a:lvl9pPr>
          </a:lstStyle>
          <a:p>
            <a:pPr algn="ctr">
              <a:buClr>
                <a:srgbClr val="CC0000"/>
              </a:buClr>
              <a:buSzPct val="70000"/>
              <a:buFont typeface="Wingdings" panose="05000000000000000000" pitchFamily="2" charset="2"/>
              <a:buNone/>
              <a:defRPr/>
            </a:pPr>
            <a:endParaRPr lang="it-IT" altLang="it-IT" sz="1231"/>
          </a:p>
        </p:txBody>
      </p:sp>
      <p:sp>
        <p:nvSpPr>
          <p:cNvPr id="2" name="Slide Number Placeholder 1">
            <a:extLst>
              <a:ext uri="{FF2B5EF4-FFF2-40B4-BE49-F238E27FC236}">
                <a16:creationId xmlns:a16="http://schemas.microsoft.com/office/drawing/2014/main" id="{AF014B2D-5262-3713-AB9E-F70C595EA514}"/>
              </a:ext>
            </a:extLst>
          </p:cNvPr>
          <p:cNvSpPr>
            <a:spLocks noGrp="1"/>
          </p:cNvSpPr>
          <p:nvPr>
            <p:ph type="sldNum" sz="quarter" idx="4"/>
          </p:nvPr>
        </p:nvSpPr>
        <p:spPr>
          <a:xfrm>
            <a:off x="9318395" y="6444370"/>
            <a:ext cx="2743200" cy="365125"/>
          </a:xfrm>
          <a:prstGeom prst="rect">
            <a:avLst/>
          </a:prstGeom>
        </p:spPr>
        <p:txBody>
          <a:bodyPr anchor="ctr"/>
          <a:lstStyle>
            <a:lvl1pPr algn="r">
              <a:defRPr sz="1200"/>
            </a:lvl1pPr>
          </a:lstStyle>
          <a:p>
            <a:fld id="{58E4CE88-B864-4B2B-BBBC-E85082A18D58}" type="slidenum">
              <a:rPr lang="it-IT" smtClean="0"/>
              <a:pPr/>
              <a:t>‹#›</a:t>
            </a:fld>
            <a:endParaRPr lang="it-IT"/>
          </a:p>
        </p:txBody>
      </p:sp>
    </p:spTree>
    <p:extLst>
      <p:ext uri="{BB962C8B-B14F-4D97-AF65-F5344CB8AC3E}">
        <p14:creationId xmlns:p14="http://schemas.microsoft.com/office/powerpoint/2010/main" val="253061220"/>
      </p:ext>
    </p:extLst>
  </p:cSld>
  <p:clrMap bg1="lt1" tx1="dk1" bg2="lt2" tx2="dk2" accent1="accent1" accent2="accent2" accent3="accent3" accent4="accent4" accent5="accent5" accent6="accent6" hlink="hlink" folHlink="folHlink"/>
  <p:sldLayoutIdLst>
    <p:sldLayoutId id="2147483650" r:id="rId1"/>
    <p:sldLayoutId id="214748367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ecure-web.cisco.com/1OPrkZ2unwldt55CBifnvTRG_SXU66yrmuW96s3Sla4i-WGceHkI2cYuMsvyfYda_Ag-q4OWH2HstB4gYWaYi8Dggmxzqtk3_oZ1c53VeR78fk_ORfq6CWpTFjueyJZFGuhwPI719W9G7gE01P_1Ihukl5VR5QfKONDVmYRI4BtRlLyvVFtkQkbdVy56CbRP-rRNWxtHn_AXrz0egcKf1GRUIOW8gCXf0c9uWULJeezFYO5cOU7wyQrJv0QwwrowV5CQ9dr0Q9vpIukIdFMAiBYtXE4CtYTnQEkeTDTTJv8si0K8wgAL_AyT0H5MrFLzU/https%3A%2F%2Fwww.anticorruzione.it%2F-%2Fcontributi-in-sede-di-gar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ted.europa.eu/it/inde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anticorruzione.it/-/digitalizzazione-dei-contratti-pubblici" TargetMode="External"/><Relationship Id="rId4" Type="http://schemas.openxmlformats.org/officeDocument/2006/relationships/hyperlink" Target="https://pubblicitalegale.anticorruzione.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https://github.com/anticorruzione/np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A6F337-2046-4EA1-BD18-EC58E0518EF2}"/>
              </a:ext>
            </a:extLst>
          </p:cNvPr>
          <p:cNvSpPr>
            <a:spLocks noGrp="1"/>
          </p:cNvSpPr>
          <p:nvPr>
            <p:ph type="title"/>
          </p:nvPr>
        </p:nvSpPr>
        <p:spPr>
          <a:xfrm>
            <a:off x="4798244" y="2298798"/>
            <a:ext cx="6882868" cy="1325563"/>
          </a:xfrm>
        </p:spPr>
        <p:txBody>
          <a:bodyPr/>
          <a:lstStyle/>
          <a:p>
            <a:pPr>
              <a:lnSpc>
                <a:spcPct val="120000"/>
              </a:lnSpc>
            </a:pPr>
            <a:r>
              <a:rPr lang="it-IT" noProof="0">
                <a:solidFill>
                  <a:schemeClr val="accent3"/>
                </a:solidFill>
              </a:rPr>
              <a:t>Sistema Acquisti Telematici Emilia-Romagna</a:t>
            </a:r>
            <a:br>
              <a:rPr lang="it-IT" noProof="0"/>
            </a:br>
            <a:r>
              <a:rPr lang="it-IT" noProof="0"/>
              <a:t> </a:t>
            </a:r>
            <a:br>
              <a:rPr lang="it-IT" noProof="0"/>
            </a:br>
            <a:r>
              <a:rPr lang="it-IT" noProof="0"/>
              <a:t>VADEMECUM </a:t>
            </a:r>
            <a:r>
              <a:rPr lang="it-IT" sz="2800" noProof="0"/>
              <a:t>- Schede PCP</a:t>
            </a:r>
            <a:endParaRPr lang="it-IT" noProof="0"/>
          </a:p>
        </p:txBody>
      </p:sp>
      <p:pic>
        <p:nvPicPr>
          <p:cNvPr id="6" name="Immagine 2">
            <a:extLst>
              <a:ext uri="{FF2B5EF4-FFF2-40B4-BE49-F238E27FC236}">
                <a16:creationId xmlns:a16="http://schemas.microsoft.com/office/drawing/2014/main" id="{28AEBB06-3349-9C09-B920-8B746B85945E}"/>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72804" y="297677"/>
            <a:ext cx="2037801" cy="166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42DE411-551E-189A-6B9D-99713E37E9D9}"/>
              </a:ext>
            </a:extLst>
          </p:cNvPr>
          <p:cNvSpPr/>
          <p:nvPr/>
        </p:nvSpPr>
        <p:spPr>
          <a:xfrm>
            <a:off x="7286181" y="6164649"/>
            <a:ext cx="4394931" cy="266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400" b="1" noProof="0">
                <a:solidFill>
                  <a:schemeClr val="tx1"/>
                </a:solidFill>
              </a:rPr>
              <a:t>Versione </a:t>
            </a:r>
            <a:r>
              <a:rPr lang="it-IT" sz="1400" b="1">
                <a:solidFill>
                  <a:schemeClr val="tx1"/>
                </a:solidFill>
              </a:rPr>
              <a:t>21</a:t>
            </a:r>
            <a:r>
              <a:rPr lang="it-IT" sz="1400" b="1" noProof="0">
                <a:solidFill>
                  <a:schemeClr val="tx1"/>
                </a:solidFill>
              </a:rPr>
              <a:t> del </a:t>
            </a:r>
            <a:r>
              <a:rPr lang="it-IT" sz="1400" b="1">
                <a:solidFill>
                  <a:schemeClr val="tx1"/>
                </a:solidFill>
              </a:rPr>
              <a:t>31 ottobre</a:t>
            </a:r>
            <a:r>
              <a:rPr lang="it-IT" sz="1400" b="1" noProof="0">
                <a:solidFill>
                  <a:schemeClr val="tx1"/>
                </a:solidFill>
              </a:rPr>
              <a:t> 2025</a:t>
            </a:r>
          </a:p>
        </p:txBody>
      </p:sp>
    </p:spTree>
    <p:extLst>
      <p:ext uri="{BB962C8B-B14F-4D97-AF65-F5344CB8AC3E}">
        <p14:creationId xmlns:p14="http://schemas.microsoft.com/office/powerpoint/2010/main" val="383952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sp>
        <p:nvSpPr>
          <p:cNvPr id="20" name="Rectangle 19">
            <a:extLst>
              <a:ext uri="{FF2B5EF4-FFF2-40B4-BE49-F238E27FC236}">
                <a16:creationId xmlns:a16="http://schemas.microsoft.com/office/drawing/2014/main" id="{7D4A1841-CBCE-2F39-2955-908AB380AC88}"/>
              </a:ext>
            </a:extLst>
          </p:cNvPr>
          <p:cNvSpPr/>
          <p:nvPr/>
        </p:nvSpPr>
        <p:spPr>
          <a:xfrm>
            <a:off x="515998" y="3573208"/>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09 del 28 giugno 2024 </a:t>
            </a:r>
          </a:p>
        </p:txBody>
      </p:sp>
      <p:graphicFrame>
        <p:nvGraphicFramePr>
          <p:cNvPr id="21" name="Table 20">
            <a:extLst>
              <a:ext uri="{FF2B5EF4-FFF2-40B4-BE49-F238E27FC236}">
                <a16:creationId xmlns:a16="http://schemas.microsoft.com/office/drawing/2014/main" id="{9F2A8233-23B7-F675-8C4C-7B5DFE596BC3}"/>
              </a:ext>
            </a:extLst>
          </p:cNvPr>
          <p:cNvGraphicFramePr>
            <a:graphicFrameLocks noGrp="1"/>
          </p:cNvGraphicFramePr>
          <p:nvPr>
            <p:extLst>
              <p:ext uri="{D42A27DB-BD31-4B8C-83A1-F6EECF244321}">
                <p14:modId xmlns:p14="http://schemas.microsoft.com/office/powerpoint/2010/main" val="3251832353"/>
              </p:ext>
            </p:extLst>
          </p:nvPr>
        </p:nvGraphicFramePr>
        <p:xfrm>
          <a:off x="515999" y="3957140"/>
          <a:ext cx="11160064" cy="2776680"/>
        </p:xfrm>
        <a:graphic>
          <a:graphicData uri="http://schemas.openxmlformats.org/drawingml/2006/table">
            <a:tbl>
              <a:tblPr firstRow="1" bandRow="1">
                <a:tableStyleId>{5C22544A-7EE6-4342-B048-85BDC9FD1C3A}</a:tableStyleId>
              </a:tblPr>
              <a:tblGrid>
                <a:gridCol w="4120009">
                  <a:extLst>
                    <a:ext uri="{9D8B030D-6E8A-4147-A177-3AD203B41FA5}">
                      <a16:colId xmlns:a16="http://schemas.microsoft.com/office/drawing/2014/main" val="2264328743"/>
                    </a:ext>
                  </a:extLst>
                </a:gridCol>
                <a:gridCol w="7040055">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Tutte le procedure di scelta del contraente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i="0" noProof="0">
                          <a:solidFill>
                            <a:schemeClr val="tx1"/>
                          </a:solidFill>
                        </a:rPr>
                        <a:t>Spostamento dell’invio della scheda S2 all’interno della procedura di aggiudicazione, al termine della Valutazione Amministrativa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E05 | Esecuzione – Sospensione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della sospensione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9365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E06 |Esecuzione – Accordi bonari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di accordi bonari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47175"/>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E07 |Esecuzione – Variazione aggiudicatario / Costituzione di società di scopo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della variazione aggiudicatario o della costituzione di una società di scopo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07853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E08 |Esecuzione – Istanza di recesso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di istanze di recesso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2718"/>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Aggiornamento punti di evidenza </a:t>
                      </a:r>
                      <a:r>
                        <a:rPr lang="it-IT" sz="1150" b="1" i="1" noProof="0">
                          <a:solidFill>
                            <a:schemeClr val="tx1"/>
                          </a:solidFill>
                        </a:rPr>
                        <a:t>Pubblicazione e affidamento </a:t>
                      </a:r>
                      <a:r>
                        <a:rPr lang="it-IT" sz="1150" b="0" i="0" noProof="0">
                          <a:solidFill>
                            <a:schemeClr val="tx1"/>
                          </a:solidFill>
                        </a:rPr>
                        <a:t>e punti di evidenza </a:t>
                      </a:r>
                      <a:r>
                        <a:rPr lang="it-IT" sz="1150" b="1" i="1" noProof="0">
                          <a:solidFill>
                            <a:schemeClr val="tx1"/>
                          </a:solidFill>
                        </a:rPr>
                        <a:t>Esecuzione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10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230325"/>
                  </a:ext>
                </a:extLst>
              </a:tr>
            </a:tbl>
          </a:graphicData>
        </a:graphic>
      </p:graphicFrame>
      <p:grpSp>
        <p:nvGrpSpPr>
          <p:cNvPr id="7" name="Group 6">
            <a:extLst>
              <a:ext uri="{FF2B5EF4-FFF2-40B4-BE49-F238E27FC236}">
                <a16:creationId xmlns:a16="http://schemas.microsoft.com/office/drawing/2014/main" id="{BF1CF575-63BB-C0B4-EFB2-6EF5A3015036}"/>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4F0D276A-1644-CAA7-51D6-F8088B24A75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BCA2A-4A41-4AA7-789B-0A81700EC05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egnaposto numero diapositiva 1">
            <a:extLst>
              <a:ext uri="{FF2B5EF4-FFF2-40B4-BE49-F238E27FC236}">
                <a16:creationId xmlns:a16="http://schemas.microsoft.com/office/drawing/2014/main" id="{CE9D8A93-3735-7D65-6672-AD8EA8672649}"/>
              </a:ext>
            </a:extLst>
          </p:cNvPr>
          <p:cNvSpPr>
            <a:spLocks noGrp="1"/>
          </p:cNvSpPr>
          <p:nvPr>
            <p:ph type="sldNum" sz="quarter" idx="10"/>
          </p:nvPr>
        </p:nvSpPr>
        <p:spPr/>
        <p:txBody>
          <a:bodyPr/>
          <a:lstStyle/>
          <a:p>
            <a:fld id="{58E4CE88-B864-4B2B-BBBC-E85082A18D58}" type="slidenum">
              <a:rPr lang="it-IT" noProof="0" smtClean="0"/>
              <a:pPr/>
              <a:t>10</a:t>
            </a:fld>
            <a:endParaRPr lang="it-IT" noProof="0"/>
          </a:p>
        </p:txBody>
      </p:sp>
      <p:sp>
        <p:nvSpPr>
          <p:cNvPr id="4" name="Rectangle: Rounded Corners 3">
            <a:extLst>
              <a:ext uri="{FF2B5EF4-FFF2-40B4-BE49-F238E27FC236}">
                <a16:creationId xmlns:a16="http://schemas.microsoft.com/office/drawing/2014/main" id="{8600CF59-9196-E341-AF3F-38CF7FFCA7A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 name="Rectangle 2">
            <a:extLst>
              <a:ext uri="{FF2B5EF4-FFF2-40B4-BE49-F238E27FC236}">
                <a16:creationId xmlns:a16="http://schemas.microsoft.com/office/drawing/2014/main" id="{5CD14E9C-9CF6-3A09-F385-7F397F928E02}"/>
              </a:ext>
            </a:extLst>
          </p:cNvPr>
          <p:cNvSpPr/>
          <p:nvPr/>
        </p:nvSpPr>
        <p:spPr>
          <a:xfrm>
            <a:off x="515998" y="706387"/>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10.1 del 1° agosto 2024 </a:t>
            </a:r>
          </a:p>
        </p:txBody>
      </p:sp>
      <p:graphicFrame>
        <p:nvGraphicFramePr>
          <p:cNvPr id="10" name="Table 9">
            <a:extLst>
              <a:ext uri="{FF2B5EF4-FFF2-40B4-BE49-F238E27FC236}">
                <a16:creationId xmlns:a16="http://schemas.microsoft.com/office/drawing/2014/main" id="{76E970AF-B614-4B29-80EB-1ABFAE3D7EA6}"/>
              </a:ext>
            </a:extLst>
          </p:cNvPr>
          <p:cNvGraphicFramePr>
            <a:graphicFrameLocks noGrp="1"/>
          </p:cNvGraphicFramePr>
          <p:nvPr>
            <p:extLst>
              <p:ext uri="{D42A27DB-BD31-4B8C-83A1-F6EECF244321}">
                <p14:modId xmlns:p14="http://schemas.microsoft.com/office/powerpoint/2010/main" val="3225070508"/>
              </p:ext>
            </p:extLst>
          </p:nvPr>
        </p:nvGraphicFramePr>
        <p:xfrm>
          <a:off x="515936" y="1131219"/>
          <a:ext cx="11160064" cy="720000"/>
        </p:xfrm>
        <a:graphic>
          <a:graphicData uri="http://schemas.openxmlformats.org/drawingml/2006/table">
            <a:tbl>
              <a:tblPr firstRow="1" bandRow="1">
                <a:tableStyleId>{5C22544A-7EE6-4342-B048-85BDC9FD1C3A}</a:tableStyleId>
              </a:tblPr>
              <a:tblGrid>
                <a:gridCol w="4112625">
                  <a:extLst>
                    <a:ext uri="{9D8B030D-6E8A-4147-A177-3AD203B41FA5}">
                      <a16:colId xmlns:a16="http://schemas.microsoft.com/office/drawing/2014/main" val="2264328743"/>
                    </a:ext>
                  </a:extLst>
                </a:gridCol>
                <a:gridCol w="7047439">
                  <a:extLst>
                    <a:ext uri="{9D8B030D-6E8A-4147-A177-3AD203B41FA5}">
                      <a16:colId xmlns:a16="http://schemas.microsoft.com/office/drawing/2014/main" val="1173750412"/>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Aggiornamento punti di evidenza </a:t>
                      </a:r>
                      <a:r>
                        <a:rPr lang="it-IT" sz="1150" b="1" i="1" noProof="0">
                          <a:solidFill>
                            <a:schemeClr val="tx1"/>
                          </a:solidFill>
                        </a:rPr>
                        <a:t>Esecuzione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117993651"/>
                  </a:ext>
                </a:extLst>
              </a:tr>
            </a:tbl>
          </a:graphicData>
        </a:graphic>
      </p:graphicFrame>
      <p:sp>
        <p:nvSpPr>
          <p:cNvPr id="12" name="Rectangle 11">
            <a:extLst>
              <a:ext uri="{FF2B5EF4-FFF2-40B4-BE49-F238E27FC236}">
                <a16:creationId xmlns:a16="http://schemas.microsoft.com/office/drawing/2014/main" id="{88EB0F0F-D1BF-35D8-DA48-A896049BC820}"/>
              </a:ext>
            </a:extLst>
          </p:cNvPr>
          <p:cNvSpPr/>
          <p:nvPr/>
        </p:nvSpPr>
        <p:spPr>
          <a:xfrm>
            <a:off x="515999" y="1895745"/>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10 del 26 luglio 2024 </a:t>
            </a:r>
          </a:p>
        </p:txBody>
      </p:sp>
      <p:graphicFrame>
        <p:nvGraphicFramePr>
          <p:cNvPr id="13" name="Table 12">
            <a:extLst>
              <a:ext uri="{FF2B5EF4-FFF2-40B4-BE49-F238E27FC236}">
                <a16:creationId xmlns:a16="http://schemas.microsoft.com/office/drawing/2014/main" id="{0FB53146-0E93-9D97-3D5E-41B26CA6FF2B}"/>
              </a:ext>
            </a:extLst>
          </p:cNvPr>
          <p:cNvGraphicFramePr>
            <a:graphicFrameLocks noGrp="1"/>
          </p:cNvGraphicFramePr>
          <p:nvPr>
            <p:extLst>
              <p:ext uri="{D42A27DB-BD31-4B8C-83A1-F6EECF244321}">
                <p14:modId xmlns:p14="http://schemas.microsoft.com/office/powerpoint/2010/main" val="619873282"/>
              </p:ext>
            </p:extLst>
          </p:nvPr>
        </p:nvGraphicFramePr>
        <p:xfrm>
          <a:off x="515999" y="2279677"/>
          <a:ext cx="11160064" cy="1228680"/>
        </p:xfrm>
        <a:graphic>
          <a:graphicData uri="http://schemas.openxmlformats.org/drawingml/2006/table">
            <a:tbl>
              <a:tblPr firstRow="1" bandRow="1">
                <a:tableStyleId>{5C22544A-7EE6-4342-B048-85BDC9FD1C3A}</a:tableStyleId>
              </a:tblPr>
              <a:tblGrid>
                <a:gridCol w="4120009">
                  <a:extLst>
                    <a:ext uri="{9D8B030D-6E8A-4147-A177-3AD203B41FA5}">
                      <a16:colId xmlns:a16="http://schemas.microsoft.com/office/drawing/2014/main" val="2264328743"/>
                    </a:ext>
                  </a:extLst>
                </a:gridCol>
                <a:gridCol w="7040055">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13 | Affidamenti diretti  su accordo quadro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l’ottenimento in modalità semplificata del CIG derivato su Accordi Quadro per i quali non è pubblicata una Convenzione in piattaforma </a:t>
                      </a:r>
                      <a:endParaRPr lang="it-IT" sz="1100" i="1"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9365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E00 | Esecuzione – Invio scheda contratto per appalti senza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i="0" noProof="0">
                          <a:solidFill>
                            <a:schemeClr val="tx1"/>
                          </a:solidFill>
                        </a:rPr>
                        <a:t>Nuova funzionalità per l’invio della scheda contratto (SC1), propedeutica all’avvio dell’esecuzione di un appalto senza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840107"/>
                  </a:ext>
                </a:extLst>
              </a:tr>
            </a:tbl>
          </a:graphicData>
        </a:graphic>
      </p:graphicFrame>
    </p:spTree>
    <p:extLst>
      <p:ext uri="{BB962C8B-B14F-4D97-AF65-F5344CB8AC3E}">
        <p14:creationId xmlns:p14="http://schemas.microsoft.com/office/powerpoint/2010/main" val="2963759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gestione della sospensione dell’esecuzione della prestazione.</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SOSPENSIONE</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E05</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100</a:t>
            </a:fld>
            <a:endParaRPr lang="it-IT" noProof="0"/>
          </a:p>
        </p:txBody>
      </p:sp>
      <p:grpSp>
        <p:nvGrpSpPr>
          <p:cNvPr id="5" name="Group 4">
            <a:extLst>
              <a:ext uri="{FF2B5EF4-FFF2-40B4-BE49-F238E27FC236}">
                <a16:creationId xmlns:a16="http://schemas.microsoft.com/office/drawing/2014/main" id="{71C95A79-263B-1E28-5EA6-FEFF89A1F21A}"/>
              </a:ext>
            </a:extLst>
          </p:cNvPr>
          <p:cNvGrpSpPr/>
          <p:nvPr/>
        </p:nvGrpSpPr>
        <p:grpSpPr>
          <a:xfrm>
            <a:off x="512554" y="2047018"/>
            <a:ext cx="11181557" cy="4263496"/>
            <a:chOff x="512554" y="2078014"/>
            <a:chExt cx="11181557" cy="3898284"/>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139374" y="3749956"/>
              <a:ext cx="3858255"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2078014"/>
              <a:ext cx="10627200" cy="3898284"/>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notificare</a:t>
              </a:r>
              <a:r>
                <a:rPr lang="it-IT" sz="1200" noProof="0">
                  <a:solidFill>
                    <a:prstClr val="black"/>
                  </a:solidFill>
                  <a:latin typeface="Century Gothic"/>
                </a:rPr>
                <a:t> la sospensione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lang="it-IT" sz="1200" u="sng" noProof="0">
                  <a:solidFill>
                    <a:prstClr val="black"/>
                  </a:solidFill>
                  <a:latin typeface="Century Gothic"/>
                </a:rPr>
                <a:t>Sospensione</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SOSPENSIONE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alla sospensione </a:t>
              </a:r>
              <a:r>
                <a:rPr lang="it-IT" sz="1200" noProof="0">
                  <a:solidFill>
                    <a:prstClr val="black"/>
                  </a:solidFill>
                  <a:latin typeface="Century Gothic"/>
                </a:rPr>
                <a:t>de</a:t>
              </a:r>
              <a:r>
                <a:rPr kumimoji="0" lang="it-IT" sz="1200" b="0" i="0" u="none" strike="noStrike" kern="1200" cap="none" spc="0" normalizeH="0" baseline="0" noProof="0">
                  <a:ln>
                    <a:noFill/>
                  </a:ln>
                  <a:solidFill>
                    <a:prstClr val="black"/>
                  </a:solidFill>
                  <a:effectLst/>
                  <a:uLnTx/>
                  <a:uFillTx/>
                  <a:latin typeface="Century Gothic"/>
                  <a:ea typeface="+mn-ea"/>
                  <a:cs typeface="+mn-cs"/>
                </a:rPr>
                <a:t>l contratto. </a:t>
              </a:r>
              <a:r>
                <a:rPr lang="it-IT" sz="1200" noProof="0">
                  <a:solidFill>
                    <a:prstClr val="black"/>
                  </a:solidFill>
                  <a:latin typeface="Century Gothic"/>
                </a:rPr>
                <a:t>Ultimato l’inserimento,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SO</a:t>
              </a:r>
              <a:r>
                <a:rPr lang="it-IT" sz="1200" noProof="0">
                  <a:solidFill>
                    <a:prstClr val="black"/>
                  </a:solidFill>
                  <a:latin typeface="Century Gothic"/>
                </a:rPr>
                <a:t>1 (</a:t>
              </a:r>
              <a:r>
                <a:rPr lang="it-IT" sz="1200" kern="0" noProof="0">
                  <a:solidFill>
                    <a:srgbClr val="000000"/>
                  </a:solidFill>
                </a:rPr>
                <a:t>Sospensione in fase di esecuzione per qualunque procedura)</a:t>
              </a:r>
              <a:r>
                <a:rPr kumimoji="0" lang="it-IT" sz="1200" u="none" strike="noStrike" kern="1200" cap="none" spc="0" normalizeH="0" baseline="0" noProof="0">
                  <a:ln>
                    <a:noFill/>
                  </a:ln>
                  <a:solidFill>
                    <a:prstClr val="black"/>
                  </a:solidFill>
                  <a:effectLst/>
                  <a:uLnTx/>
                  <a:uFillTx/>
                  <a:latin typeface="Century Gothic"/>
                  <a:ea typeface="+mn-ea"/>
                  <a:cs typeface="+mn-cs"/>
                </a:rPr>
                <a:t>.</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lang="it-IT" sz="1200" noProof="0">
                  <a:solidFill>
                    <a:prstClr val="black"/>
                  </a:solidFill>
                  <a:latin typeface="Century Gothic"/>
                </a:rPr>
                <a:t>Nel caso in cui si intenda comunicare che la sospensione ha avuto durata superiore al quarto della durata complessiva prevista per l'esecuzione della prestazione, 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della sospensione, tramite il corrispondente tab disponibile nel dettaglio del contratto, ed esegue il comando </a:t>
              </a:r>
              <a:r>
                <a:rPr kumimoji="0" lang="it-IT" sz="1200" b="0" u="sng" strike="noStrike" kern="1200" cap="none" spc="0" normalizeH="0" baseline="0" noProof="0">
                  <a:ln>
                    <a:noFill/>
                  </a:ln>
                  <a:solidFill>
                    <a:prstClr val="black"/>
                  </a:solidFill>
                  <a:effectLst/>
                  <a:uLnTx/>
                  <a:uFillTx/>
                  <a:latin typeface="Century Gothic"/>
                  <a:ea typeface="+mn-ea"/>
                  <a:cs typeface="+mn-cs"/>
                </a:rPr>
                <a:t>Superamento quarto del tempo</a:t>
              </a:r>
              <a:r>
                <a:rPr lang="it-IT" sz="1200" noProof="0">
                  <a:solidFill>
                    <a:prstClr val="black"/>
                  </a:solidFill>
                  <a:latin typeface="Century Gothic"/>
                </a:rPr>
                <a:t> 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strike="noStrike" kern="1200" cap="none" spc="0" normalizeH="0" baseline="0" noProof="0">
                  <a:ln>
                    <a:noFill/>
                  </a:ln>
                  <a:solidFill>
                    <a:prstClr val="black"/>
                  </a:solidFill>
                  <a:effectLst/>
                  <a:uLnTx/>
                  <a:uFillTx/>
                  <a:latin typeface="Century Gothic"/>
                  <a:ea typeface="+mn-ea"/>
                  <a:cs typeface="+mn-cs"/>
                </a:rPr>
                <a:t> </a:t>
              </a: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SUPERAMENTO QUARTO in cui l’utente inserisce tutte le informazioni relative </a:t>
              </a:r>
              <a:r>
                <a:rPr lang="it-IT" sz="1200" noProof="0">
                  <a:solidFill>
                    <a:prstClr val="black"/>
                  </a:solidFill>
                  <a:latin typeface="Century Gothic"/>
                </a:rPr>
                <a:t>al superamento del quarto contrattuale</a:t>
              </a:r>
              <a:r>
                <a:rPr kumimoji="0" lang="it-IT" sz="1200" b="0" i="0" strike="noStrike" kern="1200" cap="none" spc="0" normalizeH="0" baseline="0" noProof="0">
                  <a:ln>
                    <a:noFill/>
                  </a:ln>
                  <a:solidFill>
                    <a:prstClr val="black"/>
                  </a:solidFill>
                  <a:effectLst/>
                  <a:uLnTx/>
                  <a:uFillTx/>
                  <a:latin typeface="Century Gothic"/>
                  <a:ea typeface="+mn-ea"/>
                  <a:cs typeface="+mn-cs"/>
                </a:rPr>
                <a:t>. Ultimata la compilazione, l’utente </a:t>
              </a:r>
              <a:r>
                <a:rPr lang="it-IT" sz="1200" noProof="0">
                  <a:solidFill>
                    <a:prstClr val="black"/>
                  </a:solidFill>
                  <a:latin typeface="Century Gothic"/>
                </a:rPr>
                <a:t>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SQ</a:t>
              </a:r>
              <a:r>
                <a:rPr lang="it-IT" sz="1200" noProof="0">
                  <a:solidFill>
                    <a:prstClr val="black"/>
                  </a:solidFill>
                  <a:latin typeface="Century Gothic"/>
                </a:rPr>
                <a:t>1 (</a:t>
              </a:r>
              <a:r>
                <a:rPr lang="it-IT" sz="1200" kern="0" noProof="0">
                  <a:solidFill>
                    <a:srgbClr val="000000"/>
                  </a:solidFill>
                </a:rPr>
                <a:t>Superamento del quarto del tempo contrattuale)</a:t>
              </a:r>
              <a:r>
                <a:rPr kumimoji="0" lang="it-IT" sz="1200" u="none" strike="noStrike" kern="1200" cap="none" spc="0" normalizeH="0" baseline="0" noProof="0">
                  <a:ln>
                    <a:noFill/>
                  </a:ln>
                  <a:solidFill>
                    <a:prstClr val="black"/>
                  </a:solidFill>
                  <a:effectLst/>
                  <a:uLnTx/>
                  <a:uFillTx/>
                  <a:latin typeface="Century Gothic"/>
                  <a:ea typeface="+mn-ea"/>
                  <a:cs typeface="+mn-cs"/>
                </a:rPr>
                <a:t>.</a:t>
              </a:r>
              <a:endParaRPr kumimoji="0" lang="it-IT" sz="1200" b="1" i="1"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Alla ripresa della prestazione, al fine di comunicare il termine della sospensione, l’utente accede al Dettaglio della sospensione, tramite il corrispondente tab disponibile nel dettaglio del contratto, ed esegue il comando </a:t>
              </a:r>
              <a:r>
                <a:rPr kumimoji="0" lang="it-IT" sz="1200" b="0" u="sng" strike="noStrike" kern="1200" cap="none" spc="0" normalizeH="0" baseline="0" noProof="0">
                  <a:ln>
                    <a:noFill/>
                  </a:ln>
                  <a:solidFill>
                    <a:prstClr val="black"/>
                  </a:solidFill>
                  <a:effectLst/>
                  <a:uLnTx/>
                  <a:uFillTx/>
                  <a:latin typeface="Century Gothic"/>
                  <a:ea typeface="+mn-ea"/>
                  <a:cs typeface="+mn-cs"/>
                </a:rPr>
                <a:t>Ripresa prestazioni</a:t>
              </a:r>
              <a:r>
                <a:rPr lang="it-IT" sz="1200" noProof="0">
                  <a:solidFill>
                    <a:prstClr val="black"/>
                  </a:solidFill>
                  <a:latin typeface="Century Gothic"/>
                </a:rPr>
                <a:t> 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SATER apre la nuova finestra RIPRESA PRESTAZIONI in cui l’utente inserisce tutte le informazioni relative alla </a:t>
              </a:r>
              <a:r>
                <a:rPr lang="it-IT" sz="1200" noProof="0">
                  <a:solidFill>
                    <a:prstClr val="black"/>
                  </a:solidFill>
                  <a:latin typeface="Century Gothic"/>
                </a:rPr>
                <a:t>ripresa delle prestazioni</a:t>
              </a:r>
              <a:r>
                <a:rPr kumimoji="0" lang="it-IT" sz="1200" b="0" i="0" strike="noStrike" kern="1200" cap="none" spc="0" normalizeH="0" baseline="0" noProof="0">
                  <a:ln>
                    <a:noFill/>
                  </a:ln>
                  <a:solidFill>
                    <a:prstClr val="black"/>
                  </a:solidFill>
                  <a:effectLst/>
                  <a:uLnTx/>
                  <a:uFillTx/>
                  <a:latin typeface="Century Gothic"/>
                  <a:ea typeface="+mn-ea"/>
                  <a:cs typeface="+mn-cs"/>
                </a:rPr>
                <a:t>. Ultimata la compilazione</a:t>
              </a:r>
              <a:r>
                <a:rPr lang="it-IT" sz="1200" noProof="0">
                  <a:solidFill>
                    <a:prstClr val="black"/>
                  </a:solidFill>
                  <a:latin typeface="Century Gothic"/>
                </a:rPr>
                <a:t>,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t>
              </a:r>
              <a:r>
                <a:rPr lang="it-IT" sz="1200" noProof="0">
                  <a:solidFill>
                    <a:prstClr val="black"/>
                  </a:solidFill>
                  <a:latin typeface="Century Gothic"/>
                </a:rPr>
                <a:t>RI1 (</a:t>
              </a:r>
              <a:r>
                <a:rPr lang="it-IT" sz="1200" kern="0" noProof="0">
                  <a:solidFill>
                    <a:srgbClr val="000000"/>
                  </a:solidFill>
                </a:rPr>
                <a:t>Ripresa prestazione)</a:t>
              </a:r>
              <a:r>
                <a:rPr kumimoji="0" lang="it-IT" sz="120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lang="it-IT" sz="1200" b="0" i="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endParaRPr kumimoji="0" lang="it-IT" sz="1200" b="1" i="1"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25" name="Group 24">
            <a:extLst>
              <a:ext uri="{FF2B5EF4-FFF2-40B4-BE49-F238E27FC236}">
                <a16:creationId xmlns:a16="http://schemas.microsoft.com/office/drawing/2014/main" id="{A084BE4B-298B-2222-286A-8CE674C6A115}"/>
              </a:ext>
            </a:extLst>
          </p:cNvPr>
          <p:cNvGrpSpPr/>
          <p:nvPr/>
        </p:nvGrpSpPr>
        <p:grpSpPr>
          <a:xfrm>
            <a:off x="307558" y="3962766"/>
            <a:ext cx="432000" cy="432000"/>
            <a:chOff x="307558" y="4689334"/>
            <a:chExt cx="432000" cy="432000"/>
          </a:xfrm>
        </p:grpSpPr>
        <p:sp>
          <p:nvSpPr>
            <p:cNvPr id="26" name="Oval 25">
              <a:extLst>
                <a:ext uri="{FF2B5EF4-FFF2-40B4-BE49-F238E27FC236}">
                  <a16:creationId xmlns:a16="http://schemas.microsoft.com/office/drawing/2014/main" id="{5F346350-90E5-825B-81A6-BA6309A873BE}"/>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7" name="Group 1765">
              <a:extLst>
                <a:ext uri="{FF2B5EF4-FFF2-40B4-BE49-F238E27FC236}">
                  <a16:creationId xmlns:a16="http://schemas.microsoft.com/office/drawing/2014/main" id="{40AF1847-2918-6D27-1F35-C244871528AC}"/>
                </a:ext>
              </a:extLst>
            </p:cNvPr>
            <p:cNvGrpSpPr>
              <a:grpSpLocks/>
            </p:cNvGrpSpPr>
            <p:nvPr/>
          </p:nvGrpSpPr>
          <p:grpSpPr bwMode="auto">
            <a:xfrm>
              <a:off x="405339" y="4792597"/>
              <a:ext cx="221539" cy="221538"/>
              <a:chOff x="1709738" y="6567488"/>
              <a:chExt cx="563562" cy="563563"/>
            </a:xfrm>
            <a:solidFill>
              <a:srgbClr val="007600"/>
            </a:solidFill>
          </p:grpSpPr>
          <p:sp>
            <p:nvSpPr>
              <p:cNvPr id="29" name="Freeform 149">
                <a:extLst>
                  <a:ext uri="{FF2B5EF4-FFF2-40B4-BE49-F238E27FC236}">
                    <a16:creationId xmlns:a16="http://schemas.microsoft.com/office/drawing/2014/main" id="{1D3B6046-9FE0-BA31-11EC-6D17499BF989}"/>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 name="Freeform 150">
                <a:extLst>
                  <a:ext uri="{FF2B5EF4-FFF2-40B4-BE49-F238E27FC236}">
                    <a16:creationId xmlns:a16="http://schemas.microsoft.com/office/drawing/2014/main" id="{B78B9F8C-411A-BFA6-88E6-226ADDDA7D73}"/>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28" name="Freeform 933">
              <a:extLst>
                <a:ext uri="{FF2B5EF4-FFF2-40B4-BE49-F238E27FC236}">
                  <a16:creationId xmlns:a16="http://schemas.microsoft.com/office/drawing/2014/main" id="{DB1CC686-B1BA-7890-667B-C306098E93B0}"/>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sp>
        <p:nvSpPr>
          <p:cNvPr id="4" name="Rectangle: Rounded Corners 3">
            <a:extLst>
              <a:ext uri="{FF2B5EF4-FFF2-40B4-BE49-F238E27FC236}">
                <a16:creationId xmlns:a16="http://schemas.microsoft.com/office/drawing/2014/main" id="{DE27CFB0-894A-4FC4-EA24-348550C9FC39}"/>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0814448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Accordo Bonario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E06</a:t>
            </a:r>
            <a:endParaRPr lang="it-IT" sz="1200" b="1" noProof="0">
              <a:solidFill>
                <a:schemeClr val="accent1"/>
              </a:solidFill>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101</a:t>
            </a:fld>
            <a:endParaRPr lang="it-IT" noProof="0"/>
          </a:p>
        </p:txBody>
      </p:sp>
      <p:sp>
        <p:nvSpPr>
          <p:cNvPr id="3" name="Rectangle 2">
            <a:extLst>
              <a:ext uri="{FF2B5EF4-FFF2-40B4-BE49-F238E27FC236}">
                <a16:creationId xmlns:a16="http://schemas.microsoft.com/office/drawing/2014/main" id="{8AB35799-32F5-A51B-CE46-82363E83B773}"/>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Rectangle 3">
            <a:extLst>
              <a:ext uri="{FF2B5EF4-FFF2-40B4-BE49-F238E27FC236}">
                <a16:creationId xmlns:a16="http://schemas.microsoft.com/office/drawing/2014/main" id="{C3BD8A98-C941-D1C8-F306-2651C3BF6A0A}"/>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6" name="Rectangle 5">
            <a:extLst>
              <a:ext uri="{FF2B5EF4-FFF2-40B4-BE49-F238E27FC236}">
                <a16:creationId xmlns:a16="http://schemas.microsoft.com/office/drawing/2014/main" id="{181DCB61-677A-365B-E367-1FB050A61AA1}"/>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 name="Rectangle 7">
            <a:extLst>
              <a:ext uri="{FF2B5EF4-FFF2-40B4-BE49-F238E27FC236}">
                <a16:creationId xmlns:a16="http://schemas.microsoft.com/office/drawing/2014/main" id="{DB7A9C88-010F-A290-B240-E4482DE45C7B}"/>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10" name="Rectangle 9">
            <a:extLst>
              <a:ext uri="{FF2B5EF4-FFF2-40B4-BE49-F238E27FC236}">
                <a16:creationId xmlns:a16="http://schemas.microsoft.com/office/drawing/2014/main" id="{F5D47244-1205-8F0C-06F9-E5ACAE028BD4}"/>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Accordo bonario</a:t>
            </a:r>
          </a:p>
        </p:txBody>
      </p:sp>
      <p:sp>
        <p:nvSpPr>
          <p:cNvPr id="12" name="Rectangle 11">
            <a:extLst>
              <a:ext uri="{FF2B5EF4-FFF2-40B4-BE49-F238E27FC236}">
                <a16:creationId xmlns:a16="http://schemas.microsoft.com/office/drawing/2014/main" id="{9A3D469E-2AE1-1D3B-B15F-A14267306B04}"/>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13" name="Straight Arrow Connector 12">
            <a:extLst>
              <a:ext uri="{FF2B5EF4-FFF2-40B4-BE49-F238E27FC236}">
                <a16:creationId xmlns:a16="http://schemas.microsoft.com/office/drawing/2014/main" id="{D818A194-7C78-0C56-F0E7-FFBFF709DE96}"/>
              </a:ext>
            </a:extLst>
          </p:cNvPr>
          <p:cNvCxnSpPr>
            <a:cxnSpLocks/>
            <a:stCxn id="12" idx="3"/>
            <a:endCxn id="10"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B932EA8-C353-3766-9016-5CED2617DE91}"/>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14">
            <a:extLst>
              <a:ext uri="{FF2B5EF4-FFF2-40B4-BE49-F238E27FC236}">
                <a16:creationId xmlns:a16="http://schemas.microsoft.com/office/drawing/2014/main" id="{F5FD5EB4-CA8A-714D-09D5-87BEBC3477CE}"/>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a:t>
            </a:r>
          </a:p>
          <a:p>
            <a:pPr algn="ctr" defTabSz="762000">
              <a:lnSpc>
                <a:spcPct val="90000"/>
              </a:lnSpc>
              <a:spcBef>
                <a:spcPct val="0"/>
              </a:spcBef>
              <a:spcAft>
                <a:spcPct val="0"/>
              </a:spcAft>
            </a:pPr>
            <a:r>
              <a:rPr lang="it-IT" sz="1000" b="1" kern="0" noProof="0">
                <a:solidFill>
                  <a:srgbClr val="000000"/>
                </a:solidFill>
                <a:cs typeface="Arial"/>
              </a:rPr>
              <a:t>ACCORDO BONARIO</a:t>
            </a:r>
          </a:p>
        </p:txBody>
      </p:sp>
      <p:cxnSp>
        <p:nvCxnSpPr>
          <p:cNvPr id="16" name="Straight Arrow Connector 15">
            <a:extLst>
              <a:ext uri="{FF2B5EF4-FFF2-40B4-BE49-F238E27FC236}">
                <a16:creationId xmlns:a16="http://schemas.microsoft.com/office/drawing/2014/main" id="{198F2BCF-ED1A-9AEF-EBF5-AEA5CFE78DF1}"/>
              </a:ext>
            </a:extLst>
          </p:cNvPr>
          <p:cNvCxnSpPr>
            <a:cxnSpLocks/>
            <a:stCxn id="15" idx="3"/>
            <a:endCxn id="21"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62AD74B-A933-C48A-0AD6-17B920BC94AD}"/>
              </a:ext>
            </a:extLst>
          </p:cNvPr>
          <p:cNvCxnSpPr>
            <a:cxnSpLocks/>
          </p:cNvCxnSpPr>
          <p:nvPr/>
        </p:nvCxnSpPr>
        <p:spPr>
          <a:xfrm flipH="1">
            <a:off x="7554753"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0D52F35-1FE2-13F1-137E-03897D0B1C9F}"/>
              </a:ext>
            </a:extLst>
          </p:cNvPr>
          <p:cNvSpPr/>
          <p:nvPr/>
        </p:nvSpPr>
        <p:spPr>
          <a:xfrm>
            <a:off x="6876922" y="3720588"/>
            <a:ext cx="1357200" cy="6372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AC1 </a:t>
            </a:r>
            <a:r>
              <a:rPr lang="it-IT" sz="1000" kern="0" noProof="0">
                <a:solidFill>
                  <a:srgbClr val="000000"/>
                </a:solidFill>
              </a:rPr>
              <a:t>Accordo bonario</a:t>
            </a:r>
          </a:p>
        </p:txBody>
      </p:sp>
      <p:cxnSp>
        <p:nvCxnSpPr>
          <p:cNvPr id="20" name="Straight Arrow Connector 19">
            <a:extLst>
              <a:ext uri="{FF2B5EF4-FFF2-40B4-BE49-F238E27FC236}">
                <a16:creationId xmlns:a16="http://schemas.microsoft.com/office/drawing/2014/main" id="{02A268F6-FC57-B0D2-AB4F-B2FDCCB32BFC}"/>
              </a:ext>
            </a:extLst>
          </p:cNvPr>
          <p:cNvCxnSpPr>
            <a:cxnSpLocks/>
            <a:stCxn id="10" idx="3"/>
            <a:endCxn id="15"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7409D78-9331-A0E5-81E6-4420C9223D30}"/>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22" name="Rectangle: Rounded Corners 21">
            <a:extLst>
              <a:ext uri="{FF2B5EF4-FFF2-40B4-BE49-F238E27FC236}">
                <a16:creationId xmlns:a16="http://schemas.microsoft.com/office/drawing/2014/main" id="{BB62AFFC-FC71-297F-AEE1-8D2C00165F6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7920821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gestione di un accordo bonario.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Accordo Bonario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E06</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102</a:t>
            </a:fld>
            <a:endParaRPr lang="it-IT" noProof="0"/>
          </a:p>
        </p:txBody>
      </p:sp>
      <p:grpSp>
        <p:nvGrpSpPr>
          <p:cNvPr id="11" name="Group 10">
            <a:extLst>
              <a:ext uri="{FF2B5EF4-FFF2-40B4-BE49-F238E27FC236}">
                <a16:creationId xmlns:a16="http://schemas.microsoft.com/office/drawing/2014/main" id="{68F49BAA-A140-813B-CFC1-D3F4CF384321}"/>
              </a:ext>
            </a:extLst>
          </p:cNvPr>
          <p:cNvGrpSpPr/>
          <p:nvPr/>
        </p:nvGrpSpPr>
        <p:grpSpPr>
          <a:xfrm>
            <a:off x="307558" y="2913703"/>
            <a:ext cx="11386553" cy="1853465"/>
            <a:chOff x="307558" y="2913703"/>
            <a:chExt cx="11386553" cy="1853465"/>
          </a:xfrm>
        </p:grpSpPr>
        <p:grpSp>
          <p:nvGrpSpPr>
            <p:cNvPr id="5" name="Group 4">
              <a:extLst>
                <a:ext uri="{FF2B5EF4-FFF2-40B4-BE49-F238E27FC236}">
                  <a16:creationId xmlns:a16="http://schemas.microsoft.com/office/drawing/2014/main" id="{9C684C43-588F-BAD0-9654-9AD6F073F76D}"/>
                </a:ext>
              </a:extLst>
            </p:cNvPr>
            <p:cNvGrpSpPr/>
            <p:nvPr/>
          </p:nvGrpSpPr>
          <p:grpSpPr>
            <a:xfrm>
              <a:off x="512547" y="2913703"/>
              <a:ext cx="11181564" cy="1853465"/>
              <a:chOff x="512547" y="3212222"/>
              <a:chExt cx="11181564" cy="1746049"/>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83278" y="3808047"/>
                <a:ext cx="174604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3221210"/>
                <a:ext cx="10627200" cy="1728075"/>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l’accordo bonario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Accordo Bonario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ACCORDO BONARIO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all’accordo bonario.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AC1 (Accordo bonario).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1"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7" name="Group 6">
              <a:extLst>
                <a:ext uri="{FF2B5EF4-FFF2-40B4-BE49-F238E27FC236}">
                  <a16:creationId xmlns:a16="http://schemas.microsoft.com/office/drawing/2014/main" id="{0532C709-8EAF-F68F-56B1-F512CB1AD6DF}"/>
                </a:ext>
              </a:extLst>
            </p:cNvPr>
            <p:cNvGrpSpPr/>
            <p:nvPr/>
          </p:nvGrpSpPr>
          <p:grpSpPr>
            <a:xfrm>
              <a:off x="307558" y="3624438"/>
              <a:ext cx="432000" cy="432000"/>
              <a:chOff x="307558" y="4689334"/>
              <a:chExt cx="432000" cy="432000"/>
            </a:xfrm>
          </p:grpSpPr>
          <p:sp>
            <p:nvSpPr>
              <p:cNvPr id="8" name="Oval 7">
                <a:extLst>
                  <a:ext uri="{FF2B5EF4-FFF2-40B4-BE49-F238E27FC236}">
                    <a16:creationId xmlns:a16="http://schemas.microsoft.com/office/drawing/2014/main" id="{EDCBA056-0D36-AEBD-0479-81BB7469F33F}"/>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oup 1765">
                <a:extLst>
                  <a:ext uri="{FF2B5EF4-FFF2-40B4-BE49-F238E27FC236}">
                    <a16:creationId xmlns:a16="http://schemas.microsoft.com/office/drawing/2014/main" id="{6E4E0340-670E-F709-194C-D78BCA8EF584}"/>
                  </a:ext>
                </a:extLst>
              </p:cNvPr>
              <p:cNvGrpSpPr>
                <a:grpSpLocks/>
              </p:cNvGrpSpPr>
              <p:nvPr/>
            </p:nvGrpSpPr>
            <p:grpSpPr bwMode="auto">
              <a:xfrm>
                <a:off x="405339" y="4792597"/>
                <a:ext cx="221539" cy="221538"/>
                <a:chOff x="1709738" y="6567488"/>
                <a:chExt cx="563562" cy="563563"/>
              </a:xfrm>
              <a:solidFill>
                <a:srgbClr val="007600"/>
              </a:solidFill>
            </p:grpSpPr>
            <p:sp>
              <p:nvSpPr>
                <p:cNvPr id="15" name="Freeform 149">
                  <a:extLst>
                    <a:ext uri="{FF2B5EF4-FFF2-40B4-BE49-F238E27FC236}">
                      <a16:creationId xmlns:a16="http://schemas.microsoft.com/office/drawing/2014/main" id="{21CA6CE8-9E53-EC9F-E296-BDB72F9EF12C}"/>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 name="Freeform 150">
                  <a:extLst>
                    <a:ext uri="{FF2B5EF4-FFF2-40B4-BE49-F238E27FC236}">
                      <a16:creationId xmlns:a16="http://schemas.microsoft.com/office/drawing/2014/main" id="{E330B7EF-4309-762C-B366-92E30AE9C8CA}"/>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 name="Freeform 933">
                <a:extLst>
                  <a:ext uri="{FF2B5EF4-FFF2-40B4-BE49-F238E27FC236}">
                    <a16:creationId xmlns:a16="http://schemas.microsoft.com/office/drawing/2014/main" id="{77F8524F-FB44-F52B-7776-14EC57D60144}"/>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2A23A48F-6EA5-186F-FA77-A40178D621C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32626772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VARIAZIONE AGGIUDICATARIO / COSTUZIONE Società DI SCOPO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E07</a:t>
            </a:r>
            <a:endParaRPr lang="it-IT" sz="1200" b="1" noProof="0">
              <a:solidFill>
                <a:schemeClr val="accent1"/>
              </a:solidFill>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103</a:t>
            </a:fld>
            <a:endParaRPr lang="it-IT" noProof="0"/>
          </a:p>
        </p:txBody>
      </p:sp>
      <p:sp>
        <p:nvSpPr>
          <p:cNvPr id="3" name="Rectangle 2">
            <a:extLst>
              <a:ext uri="{FF2B5EF4-FFF2-40B4-BE49-F238E27FC236}">
                <a16:creationId xmlns:a16="http://schemas.microsoft.com/office/drawing/2014/main" id="{4BAA4704-BBBC-27C1-C5A4-2D88468CA216}"/>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Rectangle 3">
            <a:extLst>
              <a:ext uri="{FF2B5EF4-FFF2-40B4-BE49-F238E27FC236}">
                <a16:creationId xmlns:a16="http://schemas.microsoft.com/office/drawing/2014/main" id="{AE1F534A-CEA2-9BAB-7D4F-9308AA99A38F}"/>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6" name="Rectangle 5">
            <a:extLst>
              <a:ext uri="{FF2B5EF4-FFF2-40B4-BE49-F238E27FC236}">
                <a16:creationId xmlns:a16="http://schemas.microsoft.com/office/drawing/2014/main" id="{8813C105-8002-9185-A716-0198229AF4C3}"/>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 name="Rectangle 7">
            <a:extLst>
              <a:ext uri="{FF2B5EF4-FFF2-40B4-BE49-F238E27FC236}">
                <a16:creationId xmlns:a16="http://schemas.microsoft.com/office/drawing/2014/main" id="{ECB6CCCB-7DF6-58E5-DCE9-C6B84B532D6E}"/>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10" name="Rectangle 9">
            <a:extLst>
              <a:ext uri="{FF2B5EF4-FFF2-40B4-BE49-F238E27FC236}">
                <a16:creationId xmlns:a16="http://schemas.microsoft.com/office/drawing/2014/main" id="{0C0497BE-6BE2-8A63-923D-317BE24C2E83}"/>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Variazione aggiudicatario</a:t>
            </a:r>
          </a:p>
        </p:txBody>
      </p:sp>
      <p:sp>
        <p:nvSpPr>
          <p:cNvPr id="12" name="Rectangle 11">
            <a:extLst>
              <a:ext uri="{FF2B5EF4-FFF2-40B4-BE49-F238E27FC236}">
                <a16:creationId xmlns:a16="http://schemas.microsoft.com/office/drawing/2014/main" id="{CD26CC17-3E69-F7FC-598B-334C7CDDD644}"/>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13" name="Straight Arrow Connector 12">
            <a:extLst>
              <a:ext uri="{FF2B5EF4-FFF2-40B4-BE49-F238E27FC236}">
                <a16:creationId xmlns:a16="http://schemas.microsoft.com/office/drawing/2014/main" id="{49A5C33D-4365-C285-0910-F7B6732D5053}"/>
              </a:ext>
            </a:extLst>
          </p:cNvPr>
          <p:cNvCxnSpPr>
            <a:cxnSpLocks/>
            <a:stCxn id="12" idx="3"/>
            <a:endCxn id="10"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FE5B0CA-0611-FFF6-8142-1EB6A0FD2E53}"/>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14">
            <a:extLst>
              <a:ext uri="{FF2B5EF4-FFF2-40B4-BE49-F238E27FC236}">
                <a16:creationId xmlns:a16="http://schemas.microsoft.com/office/drawing/2014/main" id="{83470364-A455-89E1-1CF1-6788BC595477}"/>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a:t>
            </a:r>
          </a:p>
          <a:p>
            <a:pPr algn="ctr" defTabSz="762000">
              <a:lnSpc>
                <a:spcPct val="90000"/>
              </a:lnSpc>
              <a:spcBef>
                <a:spcPct val="0"/>
              </a:spcBef>
              <a:spcAft>
                <a:spcPct val="0"/>
              </a:spcAft>
            </a:pPr>
            <a:r>
              <a:rPr lang="it-IT" sz="1000" b="1" kern="0" noProof="0">
                <a:solidFill>
                  <a:srgbClr val="000000"/>
                </a:solidFill>
                <a:cs typeface="Arial"/>
              </a:rPr>
              <a:t>VARIAZIONE AGGIUDICATARIO</a:t>
            </a:r>
          </a:p>
        </p:txBody>
      </p:sp>
      <p:cxnSp>
        <p:nvCxnSpPr>
          <p:cNvPr id="16" name="Straight Arrow Connector 15">
            <a:extLst>
              <a:ext uri="{FF2B5EF4-FFF2-40B4-BE49-F238E27FC236}">
                <a16:creationId xmlns:a16="http://schemas.microsoft.com/office/drawing/2014/main" id="{1FDC69D5-8B15-7A37-819B-F1FF310BBE30}"/>
              </a:ext>
            </a:extLst>
          </p:cNvPr>
          <p:cNvCxnSpPr>
            <a:cxnSpLocks/>
            <a:stCxn id="15" idx="3"/>
            <a:endCxn id="21"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021A68-A7AE-D91C-0F49-6B3F898A82F9}"/>
              </a:ext>
            </a:extLst>
          </p:cNvPr>
          <p:cNvCxnSpPr>
            <a:cxnSpLocks/>
          </p:cNvCxnSpPr>
          <p:nvPr/>
        </p:nvCxnSpPr>
        <p:spPr>
          <a:xfrm flipH="1">
            <a:off x="7554753"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70FB7CC-F711-1F9E-261B-05AFDB5D66AC}"/>
              </a:ext>
            </a:extLst>
          </p:cNvPr>
          <p:cNvSpPr/>
          <p:nvPr/>
        </p:nvSpPr>
        <p:spPr>
          <a:xfrm>
            <a:off x="6763140" y="3658095"/>
            <a:ext cx="1584765" cy="762186"/>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S4 </a:t>
            </a:r>
            <a:r>
              <a:rPr lang="it-IT" sz="1000" kern="0" noProof="0">
                <a:solidFill>
                  <a:srgbClr val="000000"/>
                </a:solidFill>
              </a:rPr>
              <a:t>Variazione Aggiudicatari/</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kern="0" noProof="0">
                <a:solidFill>
                  <a:srgbClr val="000000"/>
                </a:solidFill>
              </a:rPr>
              <a:t>Costituzione della società di scopo</a:t>
            </a:r>
          </a:p>
        </p:txBody>
      </p:sp>
      <p:cxnSp>
        <p:nvCxnSpPr>
          <p:cNvPr id="20" name="Straight Arrow Connector 19">
            <a:extLst>
              <a:ext uri="{FF2B5EF4-FFF2-40B4-BE49-F238E27FC236}">
                <a16:creationId xmlns:a16="http://schemas.microsoft.com/office/drawing/2014/main" id="{05CCD49D-9C1F-9183-BAEA-4CD44FDC2961}"/>
              </a:ext>
            </a:extLst>
          </p:cNvPr>
          <p:cNvCxnSpPr>
            <a:cxnSpLocks/>
            <a:stCxn id="10" idx="3"/>
            <a:endCxn id="15"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D157082-729F-4A5B-C0DC-F13D32F01D5F}"/>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22" name="Rectangle: Rounded Corners 21">
            <a:extLst>
              <a:ext uri="{FF2B5EF4-FFF2-40B4-BE49-F238E27FC236}">
                <a16:creationId xmlns:a16="http://schemas.microsoft.com/office/drawing/2014/main" id="{B911DF21-DCEF-C430-AF4B-CBC80284546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0749264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gestione della variazione dell’aggiudicatario o della costituzione di una società di scopo.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VARIAZIONE AGGIUDICATARIO / COSTUZIONE Società DI SCOPO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E07</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104</a:t>
            </a:fld>
            <a:endParaRPr lang="it-IT" noProof="0"/>
          </a:p>
        </p:txBody>
      </p:sp>
      <p:grpSp>
        <p:nvGrpSpPr>
          <p:cNvPr id="11" name="Group 10">
            <a:extLst>
              <a:ext uri="{FF2B5EF4-FFF2-40B4-BE49-F238E27FC236}">
                <a16:creationId xmlns:a16="http://schemas.microsoft.com/office/drawing/2014/main" id="{68F49BAA-A140-813B-CFC1-D3F4CF384321}"/>
              </a:ext>
            </a:extLst>
          </p:cNvPr>
          <p:cNvGrpSpPr/>
          <p:nvPr/>
        </p:nvGrpSpPr>
        <p:grpSpPr>
          <a:xfrm>
            <a:off x="307558" y="2913703"/>
            <a:ext cx="11386553" cy="1853465"/>
            <a:chOff x="307558" y="2913703"/>
            <a:chExt cx="11386553" cy="1853465"/>
          </a:xfrm>
        </p:grpSpPr>
        <p:grpSp>
          <p:nvGrpSpPr>
            <p:cNvPr id="5" name="Group 4">
              <a:extLst>
                <a:ext uri="{FF2B5EF4-FFF2-40B4-BE49-F238E27FC236}">
                  <a16:creationId xmlns:a16="http://schemas.microsoft.com/office/drawing/2014/main" id="{9C684C43-588F-BAD0-9654-9AD6F073F76D}"/>
                </a:ext>
              </a:extLst>
            </p:cNvPr>
            <p:cNvGrpSpPr/>
            <p:nvPr/>
          </p:nvGrpSpPr>
          <p:grpSpPr>
            <a:xfrm>
              <a:off x="512547" y="2913703"/>
              <a:ext cx="11181564" cy="1853465"/>
              <a:chOff x="512547" y="3212222"/>
              <a:chExt cx="11181564" cy="1746049"/>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83278" y="3808047"/>
                <a:ext cx="174604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3221210"/>
                <a:ext cx="10627200" cy="1728075"/>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la variazione di aggiudicatario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Variazione aggiudicatario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marL="0" marR="0" lvl="0" indent="0" algn="just" defTabSz="762000" eaLnBrk="1" fontAlgn="auto" latinLnBrk="0" hangingPunct="1">
                  <a:lnSpc>
                    <a:spcPct val="90000"/>
                  </a:lnSpc>
                  <a:spcBef>
                    <a:spcPct val="0"/>
                  </a:spcBef>
                  <a:spcAft>
                    <a:spcPct val="0"/>
                  </a:spcAft>
                  <a:buClrTx/>
                  <a:buSzTx/>
                  <a:buFontTx/>
                  <a:buNone/>
                  <a:tabLst/>
                  <a:defRPr/>
                </a:pP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marL="0" marR="0" lvl="0" indent="0" algn="just" defTabSz="762000" eaLnBrk="1" fontAlgn="auto" latinLnBrk="0" hangingPunct="1">
                  <a:lnSpc>
                    <a:spcPct val="90000"/>
                  </a:lnSpc>
                  <a:spcBef>
                    <a:spcPct val="0"/>
                  </a:spcBef>
                  <a:spcAft>
                    <a:spcPct val="0"/>
                  </a:spcAft>
                  <a:buClrTx/>
                  <a:buSzTx/>
                  <a:buFontTx/>
                  <a:buNone/>
                  <a:tabLst/>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VARIAZIONE AGGIUDICATARIO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alla variazione di aggiudicatario o alla costituzione di una società di scopo.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S4 (</a:t>
                </a:r>
                <a:r>
                  <a:rPr lang="it-IT" sz="1200" kern="0" noProof="0">
                    <a:solidFill>
                      <a:srgbClr val="000000"/>
                    </a:solidFill>
                  </a:rPr>
                  <a:t>Variazione Aggiudicatari/Costituzione della società di scopo</a:t>
                </a:r>
                <a:r>
                  <a:rPr kumimoji="0" lang="it-IT" sz="120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1"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7" name="Group 6">
              <a:extLst>
                <a:ext uri="{FF2B5EF4-FFF2-40B4-BE49-F238E27FC236}">
                  <a16:creationId xmlns:a16="http://schemas.microsoft.com/office/drawing/2014/main" id="{0532C709-8EAF-F68F-56B1-F512CB1AD6DF}"/>
                </a:ext>
              </a:extLst>
            </p:cNvPr>
            <p:cNvGrpSpPr/>
            <p:nvPr/>
          </p:nvGrpSpPr>
          <p:grpSpPr>
            <a:xfrm>
              <a:off x="307558" y="3624438"/>
              <a:ext cx="432000" cy="432000"/>
              <a:chOff x="307558" y="4689334"/>
              <a:chExt cx="432000" cy="432000"/>
            </a:xfrm>
          </p:grpSpPr>
          <p:sp>
            <p:nvSpPr>
              <p:cNvPr id="8" name="Oval 7">
                <a:extLst>
                  <a:ext uri="{FF2B5EF4-FFF2-40B4-BE49-F238E27FC236}">
                    <a16:creationId xmlns:a16="http://schemas.microsoft.com/office/drawing/2014/main" id="{EDCBA056-0D36-AEBD-0479-81BB7469F33F}"/>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oup 1765">
                <a:extLst>
                  <a:ext uri="{FF2B5EF4-FFF2-40B4-BE49-F238E27FC236}">
                    <a16:creationId xmlns:a16="http://schemas.microsoft.com/office/drawing/2014/main" id="{6E4E0340-670E-F709-194C-D78BCA8EF584}"/>
                  </a:ext>
                </a:extLst>
              </p:cNvPr>
              <p:cNvGrpSpPr>
                <a:grpSpLocks/>
              </p:cNvGrpSpPr>
              <p:nvPr/>
            </p:nvGrpSpPr>
            <p:grpSpPr bwMode="auto">
              <a:xfrm>
                <a:off x="405339" y="4792597"/>
                <a:ext cx="221539" cy="221538"/>
                <a:chOff x="1709738" y="6567488"/>
                <a:chExt cx="563562" cy="563563"/>
              </a:xfrm>
              <a:solidFill>
                <a:srgbClr val="007600"/>
              </a:solidFill>
            </p:grpSpPr>
            <p:sp>
              <p:nvSpPr>
                <p:cNvPr id="15" name="Freeform 149">
                  <a:extLst>
                    <a:ext uri="{FF2B5EF4-FFF2-40B4-BE49-F238E27FC236}">
                      <a16:creationId xmlns:a16="http://schemas.microsoft.com/office/drawing/2014/main" id="{21CA6CE8-9E53-EC9F-E296-BDB72F9EF12C}"/>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 name="Freeform 150">
                  <a:extLst>
                    <a:ext uri="{FF2B5EF4-FFF2-40B4-BE49-F238E27FC236}">
                      <a16:creationId xmlns:a16="http://schemas.microsoft.com/office/drawing/2014/main" id="{E330B7EF-4309-762C-B366-92E30AE9C8CA}"/>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 name="Freeform 933">
                <a:extLst>
                  <a:ext uri="{FF2B5EF4-FFF2-40B4-BE49-F238E27FC236}">
                    <a16:creationId xmlns:a16="http://schemas.microsoft.com/office/drawing/2014/main" id="{77F8524F-FB44-F52B-7776-14EC57D60144}"/>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8CD06991-4E2F-B8F4-FA49-5EE1646E4C64}"/>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36362313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ISTANZA DI RECESSO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E08</a:t>
            </a:r>
            <a:endParaRPr lang="it-IT" sz="1200" b="1" noProof="0">
              <a:solidFill>
                <a:schemeClr val="accent1"/>
              </a:solidFill>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105</a:t>
            </a:fld>
            <a:endParaRPr lang="it-IT" noProof="0"/>
          </a:p>
        </p:txBody>
      </p:sp>
      <p:sp>
        <p:nvSpPr>
          <p:cNvPr id="3" name="Rectangle 2">
            <a:extLst>
              <a:ext uri="{FF2B5EF4-FFF2-40B4-BE49-F238E27FC236}">
                <a16:creationId xmlns:a16="http://schemas.microsoft.com/office/drawing/2014/main" id="{D6F07EC5-9FFE-EF34-149F-A2CA327905EC}"/>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Rectangle 3">
            <a:extLst>
              <a:ext uri="{FF2B5EF4-FFF2-40B4-BE49-F238E27FC236}">
                <a16:creationId xmlns:a16="http://schemas.microsoft.com/office/drawing/2014/main" id="{DA3B9E8E-72A9-F980-EBA6-D5B143AE927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6" name="Rectangle 5">
            <a:extLst>
              <a:ext uri="{FF2B5EF4-FFF2-40B4-BE49-F238E27FC236}">
                <a16:creationId xmlns:a16="http://schemas.microsoft.com/office/drawing/2014/main" id="{6BCB5312-5BA7-6558-6670-36622D0D845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 name="Rectangle 7">
            <a:extLst>
              <a:ext uri="{FF2B5EF4-FFF2-40B4-BE49-F238E27FC236}">
                <a16:creationId xmlns:a16="http://schemas.microsoft.com/office/drawing/2014/main" id="{6B242987-9FD9-E53B-145F-0DCAB9525599}"/>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10" name="Rectangle 9">
            <a:extLst>
              <a:ext uri="{FF2B5EF4-FFF2-40B4-BE49-F238E27FC236}">
                <a16:creationId xmlns:a16="http://schemas.microsoft.com/office/drawing/2014/main" id="{83AD6BF6-9E03-518F-E5F7-4DDA6C1D0A65}"/>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Istanza di recesso</a:t>
            </a:r>
          </a:p>
        </p:txBody>
      </p:sp>
      <p:sp>
        <p:nvSpPr>
          <p:cNvPr id="12" name="Rectangle 11">
            <a:extLst>
              <a:ext uri="{FF2B5EF4-FFF2-40B4-BE49-F238E27FC236}">
                <a16:creationId xmlns:a16="http://schemas.microsoft.com/office/drawing/2014/main" id="{A5F7C363-63BB-FD78-04C7-D3DD28FC0A52}"/>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13" name="Straight Arrow Connector 12">
            <a:extLst>
              <a:ext uri="{FF2B5EF4-FFF2-40B4-BE49-F238E27FC236}">
                <a16:creationId xmlns:a16="http://schemas.microsoft.com/office/drawing/2014/main" id="{08A9EDC2-79EE-EF9C-5C46-A8153CB9C4B4}"/>
              </a:ext>
            </a:extLst>
          </p:cNvPr>
          <p:cNvCxnSpPr>
            <a:cxnSpLocks/>
            <a:stCxn id="12" idx="3"/>
            <a:endCxn id="10"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90C2191-C735-2197-822D-96939B9406DE}"/>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14">
            <a:extLst>
              <a:ext uri="{FF2B5EF4-FFF2-40B4-BE49-F238E27FC236}">
                <a16:creationId xmlns:a16="http://schemas.microsoft.com/office/drawing/2014/main" id="{53E2A369-C51F-2D4F-EC27-C8158C149F83}"/>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a:t>
            </a:r>
          </a:p>
          <a:p>
            <a:pPr algn="ctr" defTabSz="762000">
              <a:lnSpc>
                <a:spcPct val="90000"/>
              </a:lnSpc>
              <a:spcBef>
                <a:spcPct val="0"/>
              </a:spcBef>
              <a:spcAft>
                <a:spcPct val="0"/>
              </a:spcAft>
            </a:pPr>
            <a:r>
              <a:rPr lang="it-IT" sz="1000" b="1" kern="0" noProof="0">
                <a:solidFill>
                  <a:srgbClr val="000000"/>
                </a:solidFill>
                <a:cs typeface="Arial"/>
              </a:rPr>
              <a:t>ISTANZA DI RECESSO</a:t>
            </a:r>
          </a:p>
        </p:txBody>
      </p:sp>
      <p:cxnSp>
        <p:nvCxnSpPr>
          <p:cNvPr id="16" name="Straight Arrow Connector 15">
            <a:extLst>
              <a:ext uri="{FF2B5EF4-FFF2-40B4-BE49-F238E27FC236}">
                <a16:creationId xmlns:a16="http://schemas.microsoft.com/office/drawing/2014/main" id="{0D13EC2D-82CC-5D56-19B7-4F43E1B55382}"/>
              </a:ext>
            </a:extLst>
          </p:cNvPr>
          <p:cNvCxnSpPr>
            <a:cxnSpLocks/>
            <a:stCxn id="15" idx="3"/>
            <a:endCxn id="21"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CEF9C76-BFC9-F197-3D04-4E5C1A73617B}"/>
              </a:ext>
            </a:extLst>
          </p:cNvPr>
          <p:cNvCxnSpPr>
            <a:cxnSpLocks/>
          </p:cNvCxnSpPr>
          <p:nvPr/>
        </p:nvCxnSpPr>
        <p:spPr>
          <a:xfrm flipH="1">
            <a:off x="7554753"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6AA417A-F538-476F-3802-3D18551E2DC4}"/>
              </a:ext>
            </a:extLst>
          </p:cNvPr>
          <p:cNvCxnSpPr>
            <a:cxnSpLocks/>
            <a:stCxn id="10" idx="3"/>
            <a:endCxn id="15"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0A5451E-5AB4-1FA5-F545-B04AF0AD58AA}"/>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22" name="Rectangle 21">
            <a:extLst>
              <a:ext uri="{FF2B5EF4-FFF2-40B4-BE49-F238E27FC236}">
                <a16:creationId xmlns:a16="http://schemas.microsoft.com/office/drawing/2014/main" id="{CA674832-EFEA-3EDA-CE0B-F7C746E2F8A6}"/>
              </a:ext>
            </a:extLst>
          </p:cNvPr>
          <p:cNvSpPr/>
          <p:nvPr/>
        </p:nvSpPr>
        <p:spPr>
          <a:xfrm>
            <a:off x="6876922" y="3720588"/>
            <a:ext cx="1357200" cy="6372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IR1 </a:t>
            </a:r>
            <a:r>
              <a:rPr lang="it-IT" sz="1000" kern="0" noProof="0">
                <a:solidFill>
                  <a:srgbClr val="000000"/>
                </a:solidFill>
              </a:rPr>
              <a:t>Istanza di recesso</a:t>
            </a:r>
          </a:p>
        </p:txBody>
      </p:sp>
      <p:sp>
        <p:nvSpPr>
          <p:cNvPr id="19" name="Rectangle: Rounded Corners 18">
            <a:extLst>
              <a:ext uri="{FF2B5EF4-FFF2-40B4-BE49-F238E27FC236}">
                <a16:creationId xmlns:a16="http://schemas.microsoft.com/office/drawing/2014/main" id="{CC48D02F-66D6-1D11-5D72-62A2E19E3914}"/>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2081669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gestione dell’istanza di recesso.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ISTANZA DI RECESSO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E08</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106</a:t>
            </a:fld>
            <a:endParaRPr lang="it-IT" noProof="0"/>
          </a:p>
        </p:txBody>
      </p:sp>
      <p:grpSp>
        <p:nvGrpSpPr>
          <p:cNvPr id="11" name="Group 10">
            <a:extLst>
              <a:ext uri="{FF2B5EF4-FFF2-40B4-BE49-F238E27FC236}">
                <a16:creationId xmlns:a16="http://schemas.microsoft.com/office/drawing/2014/main" id="{68F49BAA-A140-813B-CFC1-D3F4CF384321}"/>
              </a:ext>
            </a:extLst>
          </p:cNvPr>
          <p:cNvGrpSpPr/>
          <p:nvPr/>
        </p:nvGrpSpPr>
        <p:grpSpPr>
          <a:xfrm>
            <a:off x="307558" y="2913703"/>
            <a:ext cx="11386553" cy="1853465"/>
            <a:chOff x="307558" y="2913703"/>
            <a:chExt cx="11386553" cy="1853465"/>
          </a:xfrm>
        </p:grpSpPr>
        <p:grpSp>
          <p:nvGrpSpPr>
            <p:cNvPr id="5" name="Group 4">
              <a:extLst>
                <a:ext uri="{FF2B5EF4-FFF2-40B4-BE49-F238E27FC236}">
                  <a16:creationId xmlns:a16="http://schemas.microsoft.com/office/drawing/2014/main" id="{9C684C43-588F-BAD0-9654-9AD6F073F76D}"/>
                </a:ext>
              </a:extLst>
            </p:cNvPr>
            <p:cNvGrpSpPr/>
            <p:nvPr/>
          </p:nvGrpSpPr>
          <p:grpSpPr>
            <a:xfrm>
              <a:off x="512547" y="2913703"/>
              <a:ext cx="11181564" cy="1853465"/>
              <a:chOff x="512547" y="3212222"/>
              <a:chExt cx="11181564" cy="1746049"/>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83278" y="3808047"/>
                <a:ext cx="174604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3221210"/>
                <a:ext cx="10627200" cy="1728075"/>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l’istanza di recesso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Istanza di recesso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marL="0" marR="0" lvl="0" indent="0" algn="just" defTabSz="762000" eaLnBrk="1" fontAlgn="auto" latinLnBrk="0" hangingPunct="1">
                  <a:lnSpc>
                    <a:spcPct val="90000"/>
                  </a:lnSpc>
                  <a:spcBef>
                    <a:spcPct val="0"/>
                  </a:spcBef>
                  <a:spcAft>
                    <a:spcPct val="0"/>
                  </a:spcAft>
                  <a:buClrTx/>
                  <a:buSzTx/>
                  <a:buFontTx/>
                  <a:buNone/>
                  <a:tabLst/>
                  <a:defRPr/>
                </a:pP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marL="0" marR="0" lvl="0" indent="0" algn="just" defTabSz="762000" eaLnBrk="1" fontAlgn="auto" latinLnBrk="0" hangingPunct="1">
                  <a:lnSpc>
                    <a:spcPct val="90000"/>
                  </a:lnSpc>
                  <a:spcBef>
                    <a:spcPct val="0"/>
                  </a:spcBef>
                  <a:spcAft>
                    <a:spcPct val="0"/>
                  </a:spcAft>
                  <a:buClrTx/>
                  <a:buSzTx/>
                  <a:buFontTx/>
                  <a:buNone/>
                  <a:tabLst/>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ISTANZA DI RECESSO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all’istanza di recesso.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IR1 (</a:t>
                </a:r>
                <a:r>
                  <a:rPr lang="it-IT" sz="1200" kern="0" noProof="0">
                    <a:solidFill>
                      <a:srgbClr val="000000"/>
                    </a:solidFill>
                  </a:rPr>
                  <a:t>Istanza di recesso</a:t>
                </a:r>
                <a:r>
                  <a:rPr kumimoji="0" lang="it-IT" sz="120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1"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7" name="Group 6">
              <a:extLst>
                <a:ext uri="{FF2B5EF4-FFF2-40B4-BE49-F238E27FC236}">
                  <a16:creationId xmlns:a16="http://schemas.microsoft.com/office/drawing/2014/main" id="{0532C709-8EAF-F68F-56B1-F512CB1AD6DF}"/>
                </a:ext>
              </a:extLst>
            </p:cNvPr>
            <p:cNvGrpSpPr/>
            <p:nvPr/>
          </p:nvGrpSpPr>
          <p:grpSpPr>
            <a:xfrm>
              <a:off x="307558" y="3624438"/>
              <a:ext cx="432000" cy="432000"/>
              <a:chOff x="307558" y="4689334"/>
              <a:chExt cx="432000" cy="432000"/>
            </a:xfrm>
          </p:grpSpPr>
          <p:sp>
            <p:nvSpPr>
              <p:cNvPr id="8" name="Oval 7">
                <a:extLst>
                  <a:ext uri="{FF2B5EF4-FFF2-40B4-BE49-F238E27FC236}">
                    <a16:creationId xmlns:a16="http://schemas.microsoft.com/office/drawing/2014/main" id="{EDCBA056-0D36-AEBD-0479-81BB7469F33F}"/>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oup 1765">
                <a:extLst>
                  <a:ext uri="{FF2B5EF4-FFF2-40B4-BE49-F238E27FC236}">
                    <a16:creationId xmlns:a16="http://schemas.microsoft.com/office/drawing/2014/main" id="{6E4E0340-670E-F709-194C-D78BCA8EF584}"/>
                  </a:ext>
                </a:extLst>
              </p:cNvPr>
              <p:cNvGrpSpPr>
                <a:grpSpLocks/>
              </p:cNvGrpSpPr>
              <p:nvPr/>
            </p:nvGrpSpPr>
            <p:grpSpPr bwMode="auto">
              <a:xfrm>
                <a:off x="405339" y="4792597"/>
                <a:ext cx="221539" cy="221538"/>
                <a:chOff x="1709738" y="6567488"/>
                <a:chExt cx="563562" cy="563563"/>
              </a:xfrm>
              <a:solidFill>
                <a:srgbClr val="007600"/>
              </a:solidFill>
            </p:grpSpPr>
            <p:sp>
              <p:nvSpPr>
                <p:cNvPr id="15" name="Freeform 149">
                  <a:extLst>
                    <a:ext uri="{FF2B5EF4-FFF2-40B4-BE49-F238E27FC236}">
                      <a16:creationId xmlns:a16="http://schemas.microsoft.com/office/drawing/2014/main" id="{21CA6CE8-9E53-EC9F-E296-BDB72F9EF12C}"/>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 name="Freeform 150">
                  <a:extLst>
                    <a:ext uri="{FF2B5EF4-FFF2-40B4-BE49-F238E27FC236}">
                      <a16:creationId xmlns:a16="http://schemas.microsoft.com/office/drawing/2014/main" id="{E330B7EF-4309-762C-B366-92E30AE9C8CA}"/>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 name="Freeform 933">
                <a:extLst>
                  <a:ext uri="{FF2B5EF4-FFF2-40B4-BE49-F238E27FC236}">
                    <a16:creationId xmlns:a16="http://schemas.microsoft.com/office/drawing/2014/main" id="{77F8524F-FB44-F52B-7776-14EC57D60144}"/>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0FE190D7-3DFF-DE33-9290-70DD385E6D7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522527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6489DBD-086F-A790-3E76-34D26BDF9E1D}"/>
              </a:ext>
            </a:extLst>
          </p:cNvPr>
          <p:cNvGrpSpPr/>
          <p:nvPr/>
        </p:nvGrpSpPr>
        <p:grpSpPr>
          <a:xfrm>
            <a:off x="156075" y="759049"/>
            <a:ext cx="5842647" cy="1577280"/>
            <a:chOff x="156075" y="2542469"/>
            <a:chExt cx="5842647" cy="1577280"/>
          </a:xfrm>
        </p:grpSpPr>
        <p:sp>
          <p:nvSpPr>
            <p:cNvPr id="12" name="Rectangle 11">
              <a:extLst>
                <a:ext uri="{FF2B5EF4-FFF2-40B4-BE49-F238E27FC236}">
                  <a16:creationId xmlns:a16="http://schemas.microsoft.com/office/drawing/2014/main" id="{B6C1821F-04F9-6E3C-8801-6BDD4B76E46E}"/>
                </a:ext>
              </a:extLst>
            </p:cNvPr>
            <p:cNvSpPr/>
            <p:nvPr/>
          </p:nvSpPr>
          <p:spPr>
            <a:xfrm>
              <a:off x="156075" y="26797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6" y="254246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grpSp>
      <p:grpSp>
        <p:nvGrpSpPr>
          <p:cNvPr id="18" name="Group 17">
            <a:extLst>
              <a:ext uri="{FF2B5EF4-FFF2-40B4-BE49-F238E27FC236}">
                <a16:creationId xmlns:a16="http://schemas.microsoft.com/office/drawing/2014/main" id="{DDCBD549-B726-AC5C-52F9-E376A00D29A2}"/>
              </a:ext>
            </a:extLst>
          </p:cNvPr>
          <p:cNvGrpSpPr/>
          <p:nvPr/>
        </p:nvGrpSpPr>
        <p:grpSpPr>
          <a:xfrm>
            <a:off x="6193278" y="759049"/>
            <a:ext cx="5842647" cy="1577280"/>
            <a:chOff x="308475" y="2694869"/>
            <a:chExt cx="5842647" cy="1577280"/>
          </a:xfrm>
        </p:grpSpPr>
        <p:sp>
          <p:nvSpPr>
            <p:cNvPr id="14" name="Rectangle 13">
              <a:extLst>
                <a:ext uri="{FF2B5EF4-FFF2-40B4-BE49-F238E27FC236}">
                  <a16:creationId xmlns:a16="http://schemas.microsoft.com/office/drawing/2014/main" id="{355FCE92-64B0-D739-3E4F-82D95601286D}"/>
                </a:ext>
              </a:extLst>
            </p:cNvPr>
            <p:cNvSpPr/>
            <p:nvPr/>
          </p:nvSpPr>
          <p:spPr>
            <a:xfrm>
              <a:off x="308475" y="28321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308476" y="269486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COLLAUDO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E09</a:t>
            </a:r>
            <a:endParaRPr lang="it-IT" sz="1200" b="1" noProof="0">
              <a:solidFill>
                <a:schemeClr val="accent1"/>
              </a:solidFill>
            </a:endParaRP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5688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24" name="Rectangle 23">
            <a:extLst>
              <a:ext uri="{FF2B5EF4-FFF2-40B4-BE49-F238E27FC236}">
                <a16:creationId xmlns:a16="http://schemas.microsoft.com/office/drawing/2014/main" id="{5FF9BAC9-B3AD-938F-5ACD-F057DFBBD0EC}"/>
              </a:ext>
            </a:extLst>
          </p:cNvPr>
          <p:cNvSpPr/>
          <p:nvPr/>
        </p:nvSpPr>
        <p:spPr>
          <a:xfrm>
            <a:off x="180662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a:t>
            </a:r>
          </a:p>
          <a:p>
            <a:pPr algn="ctr" defTabSz="762000">
              <a:lnSpc>
                <a:spcPct val="90000"/>
              </a:lnSpc>
              <a:spcBef>
                <a:spcPct val="0"/>
              </a:spcBef>
              <a:spcAft>
                <a:spcPct val="0"/>
              </a:spcAf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Collaudo</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contratto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40766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604885-6E54-315B-1F0A-5A30E181F825}"/>
              </a:ext>
            </a:extLst>
          </p:cNvPr>
          <p:cNvSpPr/>
          <p:nvPr/>
        </p:nvSpPr>
        <p:spPr>
          <a:xfrm>
            <a:off x="328558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scheda</a:t>
            </a:r>
          </a:p>
          <a:p>
            <a:pPr algn="ctr" defTabSz="762000">
              <a:lnSpc>
                <a:spcPct val="90000"/>
              </a:lnSpc>
              <a:spcBef>
                <a:spcPct val="0"/>
              </a:spcBef>
              <a:spcAft>
                <a:spcPct val="0"/>
              </a:spcAft>
            </a:pPr>
            <a:r>
              <a:rPr lang="it-IT" sz="1000" b="1" kern="0" noProof="0">
                <a:solidFill>
                  <a:srgbClr val="000000"/>
                </a:solidFill>
                <a:cs typeface="Arial"/>
              </a:rPr>
              <a:t> COLLAUDO</a:t>
            </a:r>
            <a:endParaRPr lang="it-IT" sz="1000" b="1" kern="0" noProof="0">
              <a:solidFill>
                <a:schemeClr val="tx1"/>
              </a:solidFill>
              <a:cs typeface="Arial"/>
            </a:endParaRP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4365580" y="1803600"/>
            <a:ext cx="39895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a:off x="5299450"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D48AA0A-6571-0865-8683-5EA31915667E}"/>
              </a:ext>
            </a:extLst>
          </p:cNvPr>
          <p:cNvSpPr/>
          <p:nvPr/>
        </p:nvSpPr>
        <p:spPr>
          <a:xfrm>
            <a:off x="4767592" y="3685335"/>
            <a:ext cx="1080000" cy="792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CL1 </a:t>
            </a:r>
            <a:r>
              <a:rPr lang="it-IT" sz="1000" kern="0" noProof="0">
                <a:solidFill>
                  <a:srgbClr val="000000"/>
                </a:solidFill>
              </a:rPr>
              <a:t>Collaudo</a:t>
            </a:r>
            <a:endParaRPr kumimoji="0" lang="it-IT" sz="1000" i="0" u="none" strike="noStrike" kern="0" cap="none" spc="0" normalizeH="0" baseline="0" noProof="0">
              <a:ln>
                <a:noFill/>
              </a:ln>
              <a:solidFill>
                <a:srgbClr val="000000"/>
              </a:solidFill>
              <a:effectLst/>
              <a:highlight>
                <a:srgbClr val="FFFF00"/>
              </a:highlight>
              <a:uLnTx/>
              <a:uFillTx/>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288662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4764539"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107</a:t>
            </a:fld>
            <a:endParaRPr lang="it-IT" noProof="0"/>
          </a:p>
        </p:txBody>
      </p:sp>
      <p:sp>
        <p:nvSpPr>
          <p:cNvPr id="20" name="Rectangle 19">
            <a:extLst>
              <a:ext uri="{FF2B5EF4-FFF2-40B4-BE49-F238E27FC236}">
                <a16:creationId xmlns:a16="http://schemas.microsoft.com/office/drawing/2014/main" id="{66BE5C9B-B576-0542-33D0-2C73B411BE32}"/>
              </a:ext>
            </a:extLst>
          </p:cNvPr>
          <p:cNvSpPr/>
          <p:nvPr/>
        </p:nvSpPr>
        <p:spPr>
          <a:xfrm>
            <a:off x="6303377" y="1086705"/>
            <a:ext cx="5688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CONCLUSI</a:t>
            </a:r>
          </a:p>
        </p:txBody>
      </p:sp>
      <p:sp>
        <p:nvSpPr>
          <p:cNvPr id="21" name="Rectangle 20">
            <a:extLst>
              <a:ext uri="{FF2B5EF4-FFF2-40B4-BE49-F238E27FC236}">
                <a16:creationId xmlns:a16="http://schemas.microsoft.com/office/drawing/2014/main" id="{B3D7794D-B060-9BC2-1881-5844E7C42542}"/>
              </a:ext>
            </a:extLst>
          </p:cNvPr>
          <p:cNvSpPr/>
          <p:nvPr/>
        </p:nvSpPr>
        <p:spPr>
          <a:xfrm>
            <a:off x="7875188" y="1413696"/>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a:t>
            </a:r>
          </a:p>
          <a:p>
            <a:pPr algn="ctr" defTabSz="762000">
              <a:lnSpc>
                <a:spcPct val="90000"/>
              </a:lnSpc>
              <a:spcBef>
                <a:spcPct val="0"/>
              </a:spcBef>
              <a:spcAft>
                <a:spcPct val="0"/>
              </a:spcAf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Collaudo</a:t>
            </a:r>
          </a:p>
        </p:txBody>
      </p:sp>
      <p:sp>
        <p:nvSpPr>
          <p:cNvPr id="22" name="Rectangle 21">
            <a:extLst>
              <a:ext uri="{FF2B5EF4-FFF2-40B4-BE49-F238E27FC236}">
                <a16:creationId xmlns:a16="http://schemas.microsoft.com/office/drawing/2014/main" id="{75472A9F-C3D0-2EA2-D02C-546B59247DD4}"/>
              </a:ext>
            </a:extLst>
          </p:cNvPr>
          <p:cNvSpPr/>
          <p:nvPr/>
        </p:nvSpPr>
        <p:spPr>
          <a:xfrm>
            <a:off x="6396228" y="141369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contratto</a:t>
            </a:r>
          </a:p>
        </p:txBody>
      </p:sp>
      <p:cxnSp>
        <p:nvCxnSpPr>
          <p:cNvPr id="23" name="Straight Arrow Connector 22">
            <a:extLst>
              <a:ext uri="{FF2B5EF4-FFF2-40B4-BE49-F238E27FC236}">
                <a16:creationId xmlns:a16="http://schemas.microsoft.com/office/drawing/2014/main" id="{34BC77B3-00C3-CE29-1217-261DA4FB7BDF}"/>
              </a:ext>
            </a:extLst>
          </p:cNvPr>
          <p:cNvCxnSpPr>
            <a:cxnSpLocks/>
            <a:stCxn id="22" idx="3"/>
            <a:endCxn id="21" idx="1"/>
          </p:cNvCxnSpPr>
          <p:nvPr/>
        </p:nvCxnSpPr>
        <p:spPr>
          <a:xfrm>
            <a:off x="7476228" y="1809696"/>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6B43895-2B45-F89B-6E89-FDDFE661B9DB}"/>
              </a:ext>
            </a:extLst>
          </p:cNvPr>
          <p:cNvSpPr/>
          <p:nvPr/>
        </p:nvSpPr>
        <p:spPr>
          <a:xfrm>
            <a:off x="9354148" y="141369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scheda</a:t>
            </a:r>
          </a:p>
          <a:p>
            <a:pPr algn="ctr" defTabSz="762000">
              <a:lnSpc>
                <a:spcPct val="90000"/>
              </a:lnSpc>
              <a:spcBef>
                <a:spcPct val="0"/>
              </a:spcBef>
              <a:spcAft>
                <a:spcPct val="0"/>
              </a:spcAft>
            </a:pPr>
            <a:r>
              <a:rPr lang="it-IT" sz="1000" b="1" kern="0" noProof="0">
                <a:solidFill>
                  <a:srgbClr val="000000"/>
                </a:solidFill>
                <a:cs typeface="Arial"/>
              </a:rPr>
              <a:t> COLLAUDO</a:t>
            </a:r>
            <a:endParaRPr lang="it-IT" sz="1000" b="1" kern="0" noProof="0">
              <a:solidFill>
                <a:schemeClr val="tx1"/>
              </a:solidFill>
              <a:cs typeface="Arial"/>
            </a:endParaRPr>
          </a:p>
        </p:txBody>
      </p:sp>
      <p:cxnSp>
        <p:nvCxnSpPr>
          <p:cNvPr id="27" name="Straight Arrow Connector 26">
            <a:extLst>
              <a:ext uri="{FF2B5EF4-FFF2-40B4-BE49-F238E27FC236}">
                <a16:creationId xmlns:a16="http://schemas.microsoft.com/office/drawing/2014/main" id="{77AB8C8F-FE51-9794-10BB-F2C048940489}"/>
              </a:ext>
            </a:extLst>
          </p:cNvPr>
          <p:cNvCxnSpPr>
            <a:cxnSpLocks/>
            <a:stCxn id="26" idx="3"/>
            <a:endCxn id="32" idx="1"/>
          </p:cNvCxnSpPr>
          <p:nvPr/>
        </p:nvCxnSpPr>
        <p:spPr>
          <a:xfrm>
            <a:off x="10434148" y="1809696"/>
            <a:ext cx="39895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E33893E-BF04-1FAC-BAA8-6857A9E03E93}"/>
              </a:ext>
            </a:extLst>
          </p:cNvPr>
          <p:cNvCxnSpPr>
            <a:cxnSpLocks/>
          </p:cNvCxnSpPr>
          <p:nvPr/>
        </p:nvCxnSpPr>
        <p:spPr>
          <a:xfrm flipH="1">
            <a:off x="11368018" y="2205695"/>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A3896F3-1818-A946-F0C2-8975D43C50D6}"/>
              </a:ext>
            </a:extLst>
          </p:cNvPr>
          <p:cNvSpPr/>
          <p:nvPr/>
        </p:nvSpPr>
        <p:spPr>
          <a:xfrm>
            <a:off x="10836160" y="3691431"/>
            <a:ext cx="1080000" cy="792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CL1 </a:t>
            </a:r>
            <a:r>
              <a:rPr lang="it-IT" sz="1000" kern="0" noProof="0">
                <a:solidFill>
                  <a:srgbClr val="000000"/>
                </a:solidFill>
              </a:rPr>
              <a:t>Collaudo</a:t>
            </a:r>
            <a:endParaRPr kumimoji="0" lang="it-IT" sz="1000" i="0" u="none" strike="noStrike" kern="0" cap="none" spc="0" normalizeH="0" baseline="0" noProof="0">
              <a:ln>
                <a:noFill/>
              </a:ln>
              <a:solidFill>
                <a:srgbClr val="000000"/>
              </a:solidFill>
              <a:effectLst/>
              <a:highlight>
                <a:srgbClr val="FFFF00"/>
              </a:highlight>
              <a:uLnTx/>
              <a:uFillTx/>
            </a:endParaRPr>
          </a:p>
        </p:txBody>
      </p:sp>
      <p:cxnSp>
        <p:nvCxnSpPr>
          <p:cNvPr id="31" name="Straight Arrow Connector 30">
            <a:extLst>
              <a:ext uri="{FF2B5EF4-FFF2-40B4-BE49-F238E27FC236}">
                <a16:creationId xmlns:a16="http://schemas.microsoft.com/office/drawing/2014/main" id="{7844FC20-B6ED-3837-B9B6-B119C872B9C2}"/>
              </a:ext>
            </a:extLst>
          </p:cNvPr>
          <p:cNvCxnSpPr>
            <a:cxnSpLocks/>
            <a:stCxn id="21" idx="3"/>
            <a:endCxn id="26" idx="1"/>
          </p:cNvCxnSpPr>
          <p:nvPr/>
        </p:nvCxnSpPr>
        <p:spPr>
          <a:xfrm>
            <a:off x="8955188" y="1809696"/>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7DFA805-8F1A-0F66-2014-1023EB0142C7}"/>
              </a:ext>
            </a:extLst>
          </p:cNvPr>
          <p:cNvSpPr/>
          <p:nvPr/>
        </p:nvSpPr>
        <p:spPr>
          <a:xfrm>
            <a:off x="10833107" y="1413696"/>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6837221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pPr algn="just"/>
            <a:r>
              <a:rPr lang="it-IT" noProof="0"/>
              <a:t>Per i contratti già avviati e non ancora conclusi, all’interno della funzionalità </a:t>
            </a:r>
            <a:r>
              <a:rPr lang="it-IT" b="1" i="1" noProof="0"/>
              <a:t>Contratti in esecuzione</a:t>
            </a:r>
            <a:r>
              <a:rPr lang="it-IT" i="1" noProof="0"/>
              <a:t> </a:t>
            </a:r>
            <a:r>
              <a:rPr lang="it-IT" noProof="0"/>
              <a:t>è disponibile la funzione di collaudo. Inoltre, anche per i contratti già conclusi, all’interno della funzionalità </a:t>
            </a:r>
            <a:r>
              <a:rPr lang="it-IT" b="1" i="1" noProof="0"/>
              <a:t>Contratti conclusi </a:t>
            </a:r>
            <a:r>
              <a:rPr lang="it-IT" noProof="0"/>
              <a:t>è disponibile un’analoga funzione di collaudo.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COLLAUDO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E09</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108</a:t>
            </a:fld>
            <a:endParaRPr lang="it-IT" noProof="0"/>
          </a:p>
        </p:txBody>
      </p:sp>
      <p:grpSp>
        <p:nvGrpSpPr>
          <p:cNvPr id="11" name="Group 10">
            <a:extLst>
              <a:ext uri="{FF2B5EF4-FFF2-40B4-BE49-F238E27FC236}">
                <a16:creationId xmlns:a16="http://schemas.microsoft.com/office/drawing/2014/main" id="{E58A71B0-909A-9631-0DDD-A1EAC00DCFDA}"/>
              </a:ext>
            </a:extLst>
          </p:cNvPr>
          <p:cNvGrpSpPr/>
          <p:nvPr/>
        </p:nvGrpSpPr>
        <p:grpSpPr>
          <a:xfrm>
            <a:off x="303748" y="4191562"/>
            <a:ext cx="11394173" cy="1547999"/>
            <a:chOff x="303748" y="4191562"/>
            <a:chExt cx="11394173" cy="1547999"/>
          </a:xfrm>
        </p:grpSpPr>
        <p:grpSp>
          <p:nvGrpSpPr>
            <p:cNvPr id="7" name="Group 6">
              <a:extLst>
                <a:ext uri="{FF2B5EF4-FFF2-40B4-BE49-F238E27FC236}">
                  <a16:creationId xmlns:a16="http://schemas.microsoft.com/office/drawing/2014/main" id="{3666B3A1-24FC-9159-FEA4-3575DD49F918}"/>
                </a:ext>
              </a:extLst>
            </p:cNvPr>
            <p:cNvGrpSpPr/>
            <p:nvPr/>
          </p:nvGrpSpPr>
          <p:grpSpPr>
            <a:xfrm>
              <a:off x="516362" y="4191562"/>
              <a:ext cx="11181559" cy="1547999"/>
              <a:chOff x="512552" y="4312015"/>
              <a:chExt cx="11181559" cy="1307093"/>
            </a:xfrm>
          </p:grpSpPr>
          <p:sp>
            <p:nvSpPr>
              <p:cNvPr id="8" name="Isosceles Triangle 7">
                <a:extLst>
                  <a:ext uri="{FF2B5EF4-FFF2-40B4-BE49-F238E27FC236}">
                    <a16:creationId xmlns:a16="http://schemas.microsoft.com/office/drawing/2014/main" id="{79FD95DD-E403-62FC-7B4B-11FE91A2471C}"/>
                  </a:ext>
                </a:extLst>
              </p:cNvPr>
              <p:cNvSpPr/>
              <p:nvPr/>
            </p:nvSpPr>
            <p:spPr>
              <a:xfrm rot="16200000">
                <a:off x="136352" y="4688361"/>
                <a:ext cx="13068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2BBDDD62-EEAA-73A0-E80F-9AD2DEEBDBFE}"/>
                  </a:ext>
                </a:extLst>
              </p:cNvPr>
              <p:cNvSpPr/>
              <p:nvPr/>
            </p:nvSpPr>
            <p:spPr>
              <a:xfrm>
                <a:off x="1066911" y="4312015"/>
                <a:ext cx="10627200" cy="1307093"/>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CONCLUSI</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l’esecuzione del collaudo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Collaudo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COLLAUDO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 collaudo svolto.</a:t>
                </a:r>
                <a:r>
                  <a:rPr lang="it-IT" sz="1200" noProof="0">
                    <a:solidFill>
                      <a:prstClr val="black"/>
                    </a:solidFill>
                    <a:latin typeface="Century Gothic"/>
                  </a:rPr>
                  <a:t> 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CL1 (Collaudo).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lang="it-IT" sz="1200" noProof="0">
                    <a:solidFill>
                      <a:prstClr val="black"/>
                    </a:solidFill>
                    <a:latin typeface="Century Gothic"/>
                  </a:rPr>
                  <a:t>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6" name="Group 5">
              <a:extLst>
                <a:ext uri="{FF2B5EF4-FFF2-40B4-BE49-F238E27FC236}">
                  <a16:creationId xmlns:a16="http://schemas.microsoft.com/office/drawing/2014/main" id="{743D384B-31C7-2B69-1F76-F68DC9F1CA3E}"/>
                </a:ext>
              </a:extLst>
            </p:cNvPr>
            <p:cNvGrpSpPr/>
            <p:nvPr/>
          </p:nvGrpSpPr>
          <p:grpSpPr>
            <a:xfrm>
              <a:off x="303748" y="4749561"/>
              <a:ext cx="439620" cy="432000"/>
              <a:chOff x="299938" y="4689334"/>
              <a:chExt cx="439620" cy="432000"/>
            </a:xfrm>
          </p:grpSpPr>
          <p:sp>
            <p:nvSpPr>
              <p:cNvPr id="41" name="Oval 40">
                <a:extLst>
                  <a:ext uri="{FF2B5EF4-FFF2-40B4-BE49-F238E27FC236}">
                    <a16:creationId xmlns:a16="http://schemas.microsoft.com/office/drawing/2014/main" id="{1EA134A0-3D2B-A7B7-0EAF-EB82B3204C63}"/>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3" name="Group 1765">
                <a:extLst>
                  <a:ext uri="{FF2B5EF4-FFF2-40B4-BE49-F238E27FC236}">
                    <a16:creationId xmlns:a16="http://schemas.microsoft.com/office/drawing/2014/main" id="{7F64A16D-8DC0-B4D6-B8F4-D80E2F78637D}"/>
                  </a:ext>
                </a:extLst>
              </p:cNvPr>
              <p:cNvGrpSpPr>
                <a:grpSpLocks/>
              </p:cNvGrpSpPr>
              <p:nvPr/>
            </p:nvGrpSpPr>
            <p:grpSpPr bwMode="auto">
              <a:xfrm>
                <a:off x="405339" y="4792597"/>
                <a:ext cx="221539" cy="221538"/>
                <a:chOff x="1709738" y="6567488"/>
                <a:chExt cx="563562" cy="563563"/>
              </a:xfrm>
              <a:solidFill>
                <a:srgbClr val="007600"/>
              </a:solidFill>
            </p:grpSpPr>
            <p:sp>
              <p:nvSpPr>
                <p:cNvPr id="44" name="Freeform 149">
                  <a:extLst>
                    <a:ext uri="{FF2B5EF4-FFF2-40B4-BE49-F238E27FC236}">
                      <a16:creationId xmlns:a16="http://schemas.microsoft.com/office/drawing/2014/main" id="{AB7D77AB-5330-470C-2E57-135A757DFCA4}"/>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5" name="Freeform 150">
                  <a:extLst>
                    <a:ext uri="{FF2B5EF4-FFF2-40B4-BE49-F238E27FC236}">
                      <a16:creationId xmlns:a16="http://schemas.microsoft.com/office/drawing/2014/main" id="{8E494632-649F-624E-8908-270D0F282F30}"/>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pic>
            <p:nvPicPr>
              <p:cNvPr id="46" name="Graphic 45" descr="Badge Tick1 with solid fill">
                <a:extLst>
                  <a:ext uri="{FF2B5EF4-FFF2-40B4-BE49-F238E27FC236}">
                    <a16:creationId xmlns:a16="http://schemas.microsoft.com/office/drawing/2014/main" id="{589C5DC3-7701-13EB-C88E-16ED8BA069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9938" y="4689334"/>
                <a:ext cx="432000" cy="432000"/>
              </a:xfrm>
              <a:prstGeom prst="rect">
                <a:avLst/>
              </a:prstGeom>
            </p:spPr>
          </p:pic>
        </p:grpSp>
      </p:grpSp>
      <p:grpSp>
        <p:nvGrpSpPr>
          <p:cNvPr id="10" name="Group 9">
            <a:extLst>
              <a:ext uri="{FF2B5EF4-FFF2-40B4-BE49-F238E27FC236}">
                <a16:creationId xmlns:a16="http://schemas.microsoft.com/office/drawing/2014/main" id="{8C60FD67-4EF5-ADE2-D6F2-D01266980A22}"/>
              </a:ext>
            </a:extLst>
          </p:cNvPr>
          <p:cNvGrpSpPr/>
          <p:nvPr/>
        </p:nvGrpSpPr>
        <p:grpSpPr>
          <a:xfrm>
            <a:off x="303748" y="2104909"/>
            <a:ext cx="11394173" cy="1548000"/>
            <a:chOff x="303748" y="2104909"/>
            <a:chExt cx="11394173" cy="1548000"/>
          </a:xfrm>
        </p:grpSpPr>
        <p:grpSp>
          <p:nvGrpSpPr>
            <p:cNvPr id="5" name="Group 4">
              <a:extLst>
                <a:ext uri="{FF2B5EF4-FFF2-40B4-BE49-F238E27FC236}">
                  <a16:creationId xmlns:a16="http://schemas.microsoft.com/office/drawing/2014/main" id="{AFE1F0D2-3D73-8C52-F5F8-A240300170E6}"/>
                </a:ext>
              </a:extLst>
            </p:cNvPr>
            <p:cNvGrpSpPr/>
            <p:nvPr/>
          </p:nvGrpSpPr>
          <p:grpSpPr>
            <a:xfrm>
              <a:off x="516362" y="2104909"/>
              <a:ext cx="11181559" cy="1548000"/>
              <a:chOff x="520172" y="2142475"/>
              <a:chExt cx="11181559" cy="1472868"/>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61172" y="2601709"/>
                <a:ext cx="14724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74531" y="2142475"/>
                <a:ext cx="10627200" cy="1472868"/>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l’esecuzione del collaudo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Collaudo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COLLAUDO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 collaudo</a:t>
                </a:r>
                <a:r>
                  <a:rPr lang="it-IT" sz="1200" noProof="0">
                    <a:solidFill>
                      <a:prstClr val="black"/>
                    </a:solidFill>
                    <a:latin typeface="Century Gothic"/>
                  </a:rPr>
                  <a:t> svolto</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CL1 (Collaudo).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47" name="Group 46">
              <a:extLst>
                <a:ext uri="{FF2B5EF4-FFF2-40B4-BE49-F238E27FC236}">
                  <a16:creationId xmlns:a16="http://schemas.microsoft.com/office/drawing/2014/main" id="{E615FBF7-E7C2-430C-99FF-30B70EA5DEFC}"/>
                </a:ext>
              </a:extLst>
            </p:cNvPr>
            <p:cNvGrpSpPr/>
            <p:nvPr/>
          </p:nvGrpSpPr>
          <p:grpSpPr>
            <a:xfrm>
              <a:off x="303748" y="2662909"/>
              <a:ext cx="432000" cy="432000"/>
              <a:chOff x="307558" y="4689334"/>
              <a:chExt cx="432000" cy="432000"/>
            </a:xfrm>
          </p:grpSpPr>
          <p:sp>
            <p:nvSpPr>
              <p:cNvPr id="49" name="Oval 48">
                <a:extLst>
                  <a:ext uri="{FF2B5EF4-FFF2-40B4-BE49-F238E27FC236}">
                    <a16:creationId xmlns:a16="http://schemas.microsoft.com/office/drawing/2014/main" id="{DD4D9C65-096D-6F86-0B1B-7355A1C21DE2}"/>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0" name="Group 1765">
                <a:extLst>
                  <a:ext uri="{FF2B5EF4-FFF2-40B4-BE49-F238E27FC236}">
                    <a16:creationId xmlns:a16="http://schemas.microsoft.com/office/drawing/2014/main" id="{25510B38-9661-A1FF-1323-80F481436C12}"/>
                  </a:ext>
                </a:extLst>
              </p:cNvPr>
              <p:cNvGrpSpPr>
                <a:grpSpLocks/>
              </p:cNvGrpSpPr>
              <p:nvPr/>
            </p:nvGrpSpPr>
            <p:grpSpPr bwMode="auto">
              <a:xfrm>
                <a:off x="405339" y="4792597"/>
                <a:ext cx="221539" cy="221538"/>
                <a:chOff x="1709738" y="6567488"/>
                <a:chExt cx="563562" cy="563563"/>
              </a:xfrm>
              <a:solidFill>
                <a:srgbClr val="007600"/>
              </a:solidFill>
            </p:grpSpPr>
            <p:sp>
              <p:nvSpPr>
                <p:cNvPr id="52" name="Freeform 149">
                  <a:extLst>
                    <a:ext uri="{FF2B5EF4-FFF2-40B4-BE49-F238E27FC236}">
                      <a16:creationId xmlns:a16="http://schemas.microsoft.com/office/drawing/2014/main" id="{2A8C9BFE-7577-E2E4-29C8-43F9049D03C5}"/>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3" name="Freeform 150">
                  <a:extLst>
                    <a:ext uri="{FF2B5EF4-FFF2-40B4-BE49-F238E27FC236}">
                      <a16:creationId xmlns:a16="http://schemas.microsoft.com/office/drawing/2014/main" id="{078E9C35-63AE-F647-2E0C-690123D00ABB}"/>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51" name="Freeform 933">
                <a:extLst>
                  <a:ext uri="{FF2B5EF4-FFF2-40B4-BE49-F238E27FC236}">
                    <a16:creationId xmlns:a16="http://schemas.microsoft.com/office/drawing/2014/main" id="{657F6C8B-CAE5-7444-8EF4-8C72115211A9}"/>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B55CF1F2-3DE1-D7F6-BCA1-80F6080DF3D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8443351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CONCLUSIONE ESECUZIONE DI UN CONTRATTO </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E10</a:t>
            </a:r>
            <a:r>
              <a:rPr lang="it-IT" sz="1200" b="1" noProof="0">
                <a:solidFill>
                  <a:schemeClr val="accent1"/>
                </a:solidFill>
              </a:rPr>
              <a:t>a</a:t>
            </a: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109</a:t>
            </a:fld>
            <a:endParaRPr lang="it-IT" noProof="0"/>
          </a:p>
        </p:txBody>
      </p:sp>
      <p:sp>
        <p:nvSpPr>
          <p:cNvPr id="2" name="Rectangle 1">
            <a:extLst>
              <a:ext uri="{FF2B5EF4-FFF2-40B4-BE49-F238E27FC236}">
                <a16:creationId xmlns:a16="http://schemas.microsoft.com/office/drawing/2014/main" id="{CDE32147-7426-1621-FE7D-9E4707F6FB89}"/>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2" name="Rectangle 11">
            <a:extLst>
              <a:ext uri="{FF2B5EF4-FFF2-40B4-BE49-F238E27FC236}">
                <a16:creationId xmlns:a16="http://schemas.microsoft.com/office/drawing/2014/main" id="{DB8B65FA-259E-30B5-1DE5-1737F1A581F2}"/>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13" name="Rectangle 12">
            <a:extLst>
              <a:ext uri="{FF2B5EF4-FFF2-40B4-BE49-F238E27FC236}">
                <a16:creationId xmlns:a16="http://schemas.microsoft.com/office/drawing/2014/main" id="{F6E7D231-D9A6-2C9B-D72A-40668AAA3A5C}"/>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Conclusione</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Conclusione esecuzione </a:t>
            </a:r>
          </a:p>
        </p:txBody>
      </p:sp>
      <p:sp>
        <p:nvSpPr>
          <p:cNvPr id="14" name="Rectangle 13">
            <a:extLst>
              <a:ext uri="{FF2B5EF4-FFF2-40B4-BE49-F238E27FC236}">
                <a16:creationId xmlns:a16="http://schemas.microsoft.com/office/drawing/2014/main" id="{C47A10DB-007F-9A97-F32E-1E6142F19AAB}"/>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contratto</a:t>
            </a:r>
          </a:p>
        </p:txBody>
      </p:sp>
      <p:cxnSp>
        <p:nvCxnSpPr>
          <p:cNvPr id="16" name="Straight Arrow Connector 15">
            <a:extLst>
              <a:ext uri="{FF2B5EF4-FFF2-40B4-BE49-F238E27FC236}">
                <a16:creationId xmlns:a16="http://schemas.microsoft.com/office/drawing/2014/main" id="{12904166-7BBE-15B1-4CCC-F851D8459BDF}"/>
              </a:ext>
            </a:extLst>
          </p:cNvPr>
          <p:cNvCxnSpPr>
            <a:cxnSpLocks/>
            <a:stCxn id="14" idx="3"/>
            <a:endCxn id="13"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F6CAAC0-2E7D-E62D-B640-711F232E367F}"/>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20" name="Rectangle 19">
            <a:extLst>
              <a:ext uri="{FF2B5EF4-FFF2-40B4-BE49-F238E27FC236}">
                <a16:creationId xmlns:a16="http://schemas.microsoft.com/office/drawing/2014/main" id="{E943CB0F-370B-FE76-D0A6-6EBBABED6849}"/>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scheda</a:t>
            </a:r>
          </a:p>
          <a:p>
            <a:pPr algn="ctr" defTabSz="762000">
              <a:lnSpc>
                <a:spcPct val="90000"/>
              </a:lnSpc>
              <a:spcBef>
                <a:spcPct val="0"/>
              </a:spcBef>
              <a:spcAft>
                <a:spcPct val="0"/>
              </a:spcAft>
            </a:pPr>
            <a:r>
              <a:rPr lang="it-IT" sz="1000" b="1" kern="0" noProof="0">
                <a:solidFill>
                  <a:srgbClr val="000000"/>
                </a:solidFill>
                <a:cs typeface="Arial"/>
              </a:rPr>
              <a:t> CONCLUSIONE</a:t>
            </a:r>
            <a:endParaRPr lang="it-IT" sz="1000" b="1" kern="0" noProof="0">
              <a:solidFill>
                <a:schemeClr val="tx1"/>
              </a:solidFill>
              <a:cs typeface="Arial"/>
            </a:endParaRPr>
          </a:p>
        </p:txBody>
      </p:sp>
      <p:cxnSp>
        <p:nvCxnSpPr>
          <p:cNvPr id="26" name="Straight Arrow Connector 25">
            <a:extLst>
              <a:ext uri="{FF2B5EF4-FFF2-40B4-BE49-F238E27FC236}">
                <a16:creationId xmlns:a16="http://schemas.microsoft.com/office/drawing/2014/main" id="{9A741CD4-366E-C944-00C3-E0A4D1EEC008}"/>
              </a:ext>
            </a:extLst>
          </p:cNvPr>
          <p:cNvCxnSpPr>
            <a:cxnSpLocks/>
            <a:stCxn id="20" idx="3"/>
            <a:endCxn id="30"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6C9BC4-C683-F059-5594-702AA67976B1}"/>
              </a:ext>
            </a:extLst>
          </p:cNvPr>
          <p:cNvCxnSpPr>
            <a:cxnSpLocks/>
          </p:cNvCxnSpPr>
          <p:nvPr/>
        </p:nvCxnSpPr>
        <p:spPr>
          <a:xfrm flipH="1">
            <a:off x="7561071"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1DF5491-0F76-606E-0FCB-1A07ACA7566E}"/>
              </a:ext>
            </a:extLst>
          </p:cNvPr>
          <p:cNvCxnSpPr>
            <a:cxnSpLocks/>
            <a:stCxn id="13" idx="3"/>
            <a:endCxn id="20"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CC5BA02-451A-F422-194D-E3D8086B101B}"/>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31" name="Rectangle 30">
            <a:extLst>
              <a:ext uri="{FF2B5EF4-FFF2-40B4-BE49-F238E27FC236}">
                <a16:creationId xmlns:a16="http://schemas.microsoft.com/office/drawing/2014/main" id="{31185414-E2D9-BADC-0061-6B509A980C10}"/>
              </a:ext>
            </a:extLst>
          </p:cNvPr>
          <p:cNvSpPr/>
          <p:nvPr/>
        </p:nvSpPr>
        <p:spPr>
          <a:xfrm>
            <a:off x="6681778" y="3685335"/>
            <a:ext cx="177528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CO1 </a:t>
            </a:r>
            <a:r>
              <a:rPr lang="it-IT" sz="1000" kern="0" noProof="0">
                <a:solidFill>
                  <a:srgbClr val="000000"/>
                </a:solidFill>
              </a:rPr>
              <a:t>Conclusione</a:t>
            </a:r>
          </a:p>
        </p:txBody>
      </p:sp>
      <p:grpSp>
        <p:nvGrpSpPr>
          <p:cNvPr id="32" name="Group 31">
            <a:extLst>
              <a:ext uri="{FF2B5EF4-FFF2-40B4-BE49-F238E27FC236}">
                <a16:creationId xmlns:a16="http://schemas.microsoft.com/office/drawing/2014/main" id="{601FED95-C4BB-2E53-895A-7341BEC8DEEA}"/>
              </a:ext>
            </a:extLst>
          </p:cNvPr>
          <p:cNvGrpSpPr>
            <a:grpSpLocks noChangeAspect="1"/>
          </p:cNvGrpSpPr>
          <p:nvPr/>
        </p:nvGrpSpPr>
        <p:grpSpPr>
          <a:xfrm>
            <a:off x="9668135" y="1335024"/>
            <a:ext cx="2279686" cy="941088"/>
            <a:chOff x="9828516" y="1080609"/>
            <a:chExt cx="2222790" cy="1195503"/>
          </a:xfrm>
        </p:grpSpPr>
        <p:sp>
          <p:nvSpPr>
            <p:cNvPr id="34" name="Rectangle 33">
              <a:extLst>
                <a:ext uri="{FF2B5EF4-FFF2-40B4-BE49-F238E27FC236}">
                  <a16:creationId xmlns:a16="http://schemas.microsoft.com/office/drawing/2014/main" id="{7D00A7D9-2141-32D9-E757-D30CFA84C9B1}"/>
                </a:ext>
              </a:extLst>
            </p:cNvPr>
            <p:cNvSpPr/>
            <p:nvPr/>
          </p:nvSpPr>
          <p:spPr>
            <a:xfrm>
              <a:off x="9828516" y="1080609"/>
              <a:ext cx="2222790" cy="1195503"/>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35" name="Rectangle 34">
              <a:extLst>
                <a:ext uri="{FF2B5EF4-FFF2-40B4-BE49-F238E27FC236}">
                  <a16:creationId xmlns:a16="http://schemas.microsoft.com/office/drawing/2014/main" id="{8ACF40E7-E352-088A-BC3E-B4657450849A}"/>
                </a:ext>
              </a:extLst>
            </p:cNvPr>
            <p:cNvSpPr/>
            <p:nvPr/>
          </p:nvSpPr>
          <p:spPr>
            <a:xfrm>
              <a:off x="9952004" y="1172805"/>
              <a:ext cx="1975813" cy="1022904"/>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Spostamento contratto in CONTRATTI CONCLUSI</a:t>
              </a:r>
            </a:p>
          </p:txBody>
        </p:sp>
      </p:grpSp>
      <p:cxnSp>
        <p:nvCxnSpPr>
          <p:cNvPr id="39" name="Straight Arrow Connector 38">
            <a:extLst>
              <a:ext uri="{FF2B5EF4-FFF2-40B4-BE49-F238E27FC236}">
                <a16:creationId xmlns:a16="http://schemas.microsoft.com/office/drawing/2014/main" id="{B8BD6FFB-A147-E49E-0FB0-A2C7BF007AEE}"/>
              </a:ext>
            </a:extLst>
          </p:cNvPr>
          <p:cNvCxnSpPr>
            <a:cxnSpLocks/>
          </p:cNvCxnSpPr>
          <p:nvPr/>
        </p:nvCxnSpPr>
        <p:spPr>
          <a:xfrm>
            <a:off x="8368787" y="1803600"/>
            <a:ext cx="1299348" cy="19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4B799015-1A56-A586-4D17-57AF8E768251}"/>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33284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sp>
        <p:nvSpPr>
          <p:cNvPr id="20" name="Rectangle 19">
            <a:extLst>
              <a:ext uri="{FF2B5EF4-FFF2-40B4-BE49-F238E27FC236}">
                <a16:creationId xmlns:a16="http://schemas.microsoft.com/office/drawing/2014/main" id="{7D4A1841-CBCE-2F39-2955-908AB380AC88}"/>
              </a:ext>
            </a:extLst>
          </p:cNvPr>
          <p:cNvSpPr/>
          <p:nvPr/>
        </p:nvSpPr>
        <p:spPr>
          <a:xfrm>
            <a:off x="515998" y="706387"/>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08 del 31 maggio 2024 </a:t>
            </a:r>
          </a:p>
        </p:txBody>
      </p:sp>
      <p:graphicFrame>
        <p:nvGraphicFramePr>
          <p:cNvPr id="21" name="Table 20">
            <a:extLst>
              <a:ext uri="{FF2B5EF4-FFF2-40B4-BE49-F238E27FC236}">
                <a16:creationId xmlns:a16="http://schemas.microsoft.com/office/drawing/2014/main" id="{9F2A8233-23B7-F675-8C4C-7B5DFE596BC3}"/>
              </a:ext>
            </a:extLst>
          </p:cNvPr>
          <p:cNvGraphicFramePr>
            <a:graphicFrameLocks noGrp="1"/>
          </p:cNvGraphicFramePr>
          <p:nvPr>
            <p:extLst>
              <p:ext uri="{D42A27DB-BD31-4B8C-83A1-F6EECF244321}">
                <p14:modId xmlns:p14="http://schemas.microsoft.com/office/powerpoint/2010/main" val="1071471124"/>
              </p:ext>
            </p:extLst>
          </p:nvPr>
        </p:nvGraphicFramePr>
        <p:xfrm>
          <a:off x="515999" y="1128027"/>
          <a:ext cx="11160064" cy="3917820"/>
        </p:xfrm>
        <a:graphic>
          <a:graphicData uri="http://schemas.openxmlformats.org/drawingml/2006/table">
            <a:tbl>
              <a:tblPr firstRow="1" bandRow="1">
                <a:tableStyleId>{5C22544A-7EE6-4342-B048-85BDC9FD1C3A}</a:tableStyleId>
              </a:tblPr>
              <a:tblGrid>
                <a:gridCol w="4120009">
                  <a:extLst>
                    <a:ext uri="{9D8B030D-6E8A-4147-A177-3AD203B41FA5}">
                      <a16:colId xmlns:a16="http://schemas.microsoft.com/office/drawing/2014/main" val="2264328743"/>
                    </a:ext>
                  </a:extLst>
                </a:gridCol>
                <a:gridCol w="7040055">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03 | Procedura ristretta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04 | Procedura negoziata con avviso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05 | Procedura negoziata con avviso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i="0" noProof="0">
                          <a:solidFill>
                            <a:schemeClr val="tx1"/>
                          </a:solidFill>
                        </a:rPr>
                        <a:t>Spostamento dell’invio della scheda S1 al momento dell’invio degli inviti ai destinatari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04 | Procedura negoziata con avviso sopra soglia</a:t>
                      </a:r>
                      <a:r>
                        <a:rPr lang="it-IT" sz="1150" spc="0" noProof="0">
                          <a:solidFill>
                            <a:schemeClr val="tx1"/>
                          </a:solidFill>
                        </a:rPr>
                        <a:t>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b="0" noProof="0"/>
                        <a:t>Attivazione scheda </a:t>
                      </a:r>
                      <a:r>
                        <a:rPr kumimoji="0" lang="it-IT" sz="1100" b="0" u="none" kern="0" cap="none" spc="0" normalizeH="0" baseline="0" noProof="0">
                          <a:ln>
                            <a:noFill/>
                          </a:ln>
                          <a:solidFill>
                            <a:schemeClr val="tx1"/>
                          </a:solidFill>
                          <a:effectLst/>
                          <a:uLnTx/>
                          <a:uFillTx/>
                        </a:rPr>
                        <a:t>A7.1.2</a:t>
                      </a:r>
                      <a:r>
                        <a:rPr kumimoji="0" lang="it-IT" sz="1100" b="1" u="none" kern="0" cap="none" spc="0" normalizeH="0" baseline="0" noProof="0">
                          <a:ln>
                            <a:noFill/>
                          </a:ln>
                          <a:solidFill>
                            <a:schemeClr val="tx1"/>
                          </a:solidFill>
                          <a:effectLst/>
                          <a:uLnTx/>
                          <a:uFillTx/>
                        </a:rPr>
                        <a:t> </a:t>
                      </a:r>
                      <a:r>
                        <a:rPr kumimoji="0" lang="it-IT" sz="1100" b="0" u="none" kern="0" cap="none" spc="0" normalizeH="0" baseline="0" noProof="0">
                          <a:ln>
                            <a:noFill/>
                          </a:ln>
                          <a:solidFill>
                            <a:schemeClr val="tx1"/>
                          </a:solidFill>
                          <a:effectLst/>
                          <a:uLnTx/>
                          <a:uFillTx/>
                        </a:rPr>
                        <a:t>(</a:t>
                      </a:r>
                      <a:r>
                        <a:rPr kumimoji="0" lang="it-IT" sz="1100" u="none" kern="0" cap="none" spc="0" normalizeH="0" baseline="0" noProof="0">
                          <a:ln>
                            <a:noFill/>
                          </a:ln>
                          <a:solidFill>
                            <a:schemeClr val="tx1"/>
                          </a:solidFill>
                          <a:effectLst/>
                          <a:uLnTx/>
                          <a:uFillTx/>
                        </a:rPr>
                        <a:t>Aggiudicazione procedura negoziata senza bando pari o sopra soglia) e conseguenti schede </a:t>
                      </a:r>
                      <a:r>
                        <a:rPr lang="it-IT" sz="1100" b="0" noProof="0"/>
                        <a:t>SC1 e S3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64011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12 | </a:t>
                      </a:r>
                      <a:r>
                        <a:rPr lang="it-IT" sz="1150" spc="0" noProof="0">
                          <a:solidFill>
                            <a:schemeClr val="tx1"/>
                          </a:solidFill>
                        </a:rPr>
                        <a:t>O</a:t>
                      </a:r>
                      <a:r>
                        <a:rPr lang="it-IT" sz="1150" spc="0" noProof="0"/>
                        <a:t>rdinativi di fornitura da convenzione / accordo quadro</a:t>
                      </a:r>
                      <a:endParaRPr lang="it-IT" sz="1150" spc="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b="0" noProof="0"/>
                        <a:t>Attivazione schede SC1 (Sottoscrizione del contratto) e S3 (</a:t>
                      </a:r>
                      <a:r>
                        <a:rPr lang="it-IT" sz="1100" kern="0" noProof="0">
                          <a:solidFill>
                            <a:srgbClr val="000000"/>
                          </a:solidFill>
                        </a:rPr>
                        <a:t>Elenco dei soggetti incaricati della progettazione)</a:t>
                      </a:r>
                      <a:endParaRPr lang="it-IT" sz="1100" b="0" noProof="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44253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E03 | Esecuzione - Subappalto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del subappalto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9365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E04 |Esecuzione - Modifica contrattuale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della modifica contrattuale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47175"/>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E09 |Esecuzione – Collaudo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del collaudo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07853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E10a |Esecuzione - Conclusione esecuzione di un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conclusione dell’esecuzione di un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12718"/>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E10b |Esecuzione - Conclusione appalti senza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conclusione di un appalto senza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39433"/>
                  </a:ext>
                </a:extLst>
              </a:tr>
            </a:tbl>
          </a:graphicData>
        </a:graphic>
      </p:graphicFrame>
      <p:grpSp>
        <p:nvGrpSpPr>
          <p:cNvPr id="7" name="Group 6">
            <a:extLst>
              <a:ext uri="{FF2B5EF4-FFF2-40B4-BE49-F238E27FC236}">
                <a16:creationId xmlns:a16="http://schemas.microsoft.com/office/drawing/2014/main" id="{BF1CF575-63BB-C0B4-EFB2-6EF5A3015036}"/>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4F0D276A-1644-CAA7-51D6-F8088B24A75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BCA2A-4A41-4AA7-789B-0A81700EC05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egnaposto numero diapositiva 1">
            <a:extLst>
              <a:ext uri="{FF2B5EF4-FFF2-40B4-BE49-F238E27FC236}">
                <a16:creationId xmlns:a16="http://schemas.microsoft.com/office/drawing/2014/main" id="{CE9D8A93-3735-7D65-6672-AD8EA8672649}"/>
              </a:ext>
            </a:extLst>
          </p:cNvPr>
          <p:cNvSpPr>
            <a:spLocks noGrp="1"/>
          </p:cNvSpPr>
          <p:nvPr>
            <p:ph type="sldNum" sz="quarter" idx="10"/>
          </p:nvPr>
        </p:nvSpPr>
        <p:spPr/>
        <p:txBody>
          <a:bodyPr/>
          <a:lstStyle/>
          <a:p>
            <a:fld id="{58E4CE88-B864-4B2B-BBBC-E85082A18D58}" type="slidenum">
              <a:rPr lang="it-IT" noProof="0" smtClean="0"/>
              <a:pPr/>
              <a:t>11</a:t>
            </a:fld>
            <a:endParaRPr lang="it-IT" noProof="0"/>
          </a:p>
        </p:txBody>
      </p:sp>
      <p:sp>
        <p:nvSpPr>
          <p:cNvPr id="4" name="Rectangle: Rounded Corners 3">
            <a:extLst>
              <a:ext uri="{FF2B5EF4-FFF2-40B4-BE49-F238E27FC236}">
                <a16:creationId xmlns:a16="http://schemas.microsoft.com/office/drawing/2014/main" id="{D3480D3D-DB70-E1B8-C7A1-99482AF096D1}"/>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endParaRPr lang="it-IT" sz="900" b="1" noProof="0">
              <a:solidFill>
                <a:schemeClr val="bg1"/>
              </a:solidFill>
            </a:endParaRPr>
          </a:p>
          <a:p>
            <a:pPr algn="ctr"/>
            <a:r>
              <a:rPr lang="it-IT" sz="900" noProof="0">
                <a:solidFill>
                  <a:schemeClr val="bg1"/>
                </a:solidFill>
              </a:rPr>
              <a:t>31/10/2025</a:t>
            </a:r>
          </a:p>
        </p:txBody>
      </p:sp>
    </p:spTree>
    <p:extLst>
      <p:ext uri="{BB962C8B-B14F-4D97-AF65-F5344CB8AC3E}">
        <p14:creationId xmlns:p14="http://schemas.microsoft.com/office/powerpoint/2010/main" val="29433535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pPr algn="just"/>
            <a:r>
              <a:rPr lang="it-IT" noProof="0"/>
              <a:t>Per i contratti già avviati e non ancora conclusi, all’interno della funzionalità </a:t>
            </a:r>
            <a:r>
              <a:rPr lang="it-IT" b="1" i="1" noProof="0"/>
              <a:t>Contratti in esecuzione</a:t>
            </a:r>
            <a:r>
              <a:rPr lang="it-IT" i="1" noProof="0"/>
              <a:t> </a:t>
            </a:r>
            <a:r>
              <a:rPr lang="it-IT" noProof="0"/>
              <a:t>è disponibile la funzione di conclusione dell’esecuzione del contratto.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CONCLUSIONE ESECUZIONE DI UN CONTRATTO </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E10</a:t>
            </a:r>
            <a:r>
              <a:rPr lang="it-IT" sz="1200" b="1" noProof="0">
                <a:solidFill>
                  <a:schemeClr val="accent1"/>
                </a:solidFill>
              </a:rPr>
              <a:t>a</a:t>
            </a: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110</a:t>
            </a:fld>
            <a:endParaRPr lang="it-IT" noProof="0"/>
          </a:p>
        </p:txBody>
      </p:sp>
      <p:grpSp>
        <p:nvGrpSpPr>
          <p:cNvPr id="8" name="Group 7">
            <a:extLst>
              <a:ext uri="{FF2B5EF4-FFF2-40B4-BE49-F238E27FC236}">
                <a16:creationId xmlns:a16="http://schemas.microsoft.com/office/drawing/2014/main" id="{13CB1119-B126-FBB5-F389-2E20195EF5A4}"/>
              </a:ext>
            </a:extLst>
          </p:cNvPr>
          <p:cNvGrpSpPr/>
          <p:nvPr/>
        </p:nvGrpSpPr>
        <p:grpSpPr>
          <a:xfrm>
            <a:off x="307558" y="2847834"/>
            <a:ext cx="11386553" cy="1985208"/>
            <a:chOff x="307558" y="2847834"/>
            <a:chExt cx="11386553" cy="1985208"/>
          </a:xfrm>
        </p:grpSpPr>
        <p:grpSp>
          <p:nvGrpSpPr>
            <p:cNvPr id="5" name="Group 4">
              <a:extLst>
                <a:ext uri="{FF2B5EF4-FFF2-40B4-BE49-F238E27FC236}">
                  <a16:creationId xmlns:a16="http://schemas.microsoft.com/office/drawing/2014/main" id="{4A2AE070-F791-7E71-5604-97061ABC3850}"/>
                </a:ext>
              </a:extLst>
            </p:cNvPr>
            <p:cNvGrpSpPr/>
            <p:nvPr/>
          </p:nvGrpSpPr>
          <p:grpSpPr>
            <a:xfrm>
              <a:off x="512552" y="2847834"/>
              <a:ext cx="11181559" cy="1985208"/>
              <a:chOff x="512552" y="4031792"/>
              <a:chExt cx="11181559" cy="1797182"/>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08448" y="4653183"/>
                <a:ext cx="17964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4031792"/>
                <a:ext cx="10627200" cy="1797182"/>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 </a:t>
                </a: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la conclusione dell’esecuzione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Conclusione esecuzione</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Conclusione</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CONCLUSIONE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alla conclusione del contratto.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CO1 (Conclusione).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lang="it-IT" sz="1200" noProof="0">
                    <a:solidFill>
                      <a:prstClr val="black"/>
                    </a:solidFill>
                    <a:latin typeface="Century Gothic"/>
                  </a:rPr>
                  <a:t>A seguito del corretto invio della scheda CO1 a PCP</a:t>
                </a:r>
                <a:r>
                  <a:rPr kumimoji="0" lang="it-IT" sz="1200" b="0" i="0" strike="noStrike" kern="1200" cap="none" spc="0" normalizeH="0" baseline="0" noProof="0">
                    <a:ln>
                      <a:noFill/>
                    </a:ln>
                    <a:solidFill>
                      <a:prstClr val="black"/>
                    </a:solidFill>
                    <a:effectLst/>
                    <a:uLnTx/>
                    <a:uFillTx/>
                    <a:latin typeface="Century Gothic"/>
                    <a:ea typeface="+mn-ea"/>
                    <a:cs typeface="+mn-cs"/>
                  </a:rPr>
                  <a:t>, il contratto viene automaticamente spostato all’interno dei contratti conclusi, accessibili attraverso la </a:t>
                </a:r>
                <a:r>
                  <a:rPr lang="it-IT" sz="1200" noProof="0">
                    <a:solidFill>
                      <a:prstClr val="black"/>
                    </a:solidFill>
                    <a:latin typeface="Century Gothic"/>
                  </a:rPr>
                  <a:t>specifica funzionalità </a:t>
                </a:r>
                <a:r>
                  <a:rPr lang="it-IT" sz="1200" b="1" i="1" noProof="0">
                    <a:solidFill>
                      <a:prstClr val="black"/>
                    </a:solidFill>
                    <a:latin typeface="Century Gothic"/>
                  </a:rPr>
                  <a:t>Contratti conclusi</a:t>
                </a:r>
                <a:r>
                  <a:rPr lang="it-IT" sz="1200" noProof="0">
                    <a:solidFill>
                      <a:prstClr val="black"/>
                    </a:solidFill>
                    <a:latin typeface="Century Gothic"/>
                  </a:rPr>
                  <a:t> del gruppo funzionale </a:t>
                </a:r>
                <a:r>
                  <a:rPr lang="it-IT" sz="1200" b="1" noProof="0">
                    <a:solidFill>
                      <a:prstClr val="black"/>
                    </a:solidFill>
                    <a:latin typeface="Century Gothic"/>
                  </a:rPr>
                  <a:t>Esecuzione</a:t>
                </a:r>
                <a:r>
                  <a:rPr lang="it-IT" sz="1200" noProof="0">
                    <a:solidFill>
                      <a:prstClr val="black"/>
                    </a:solidFill>
                    <a:latin typeface="Century Gothic"/>
                  </a:rPr>
                  <a:t> di SATER.</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43" name="Group 42">
              <a:extLst>
                <a:ext uri="{FF2B5EF4-FFF2-40B4-BE49-F238E27FC236}">
                  <a16:creationId xmlns:a16="http://schemas.microsoft.com/office/drawing/2014/main" id="{432DD10A-E269-AD2B-3C69-708E73EC9E58}"/>
                </a:ext>
              </a:extLst>
            </p:cNvPr>
            <p:cNvGrpSpPr/>
            <p:nvPr/>
          </p:nvGrpSpPr>
          <p:grpSpPr>
            <a:xfrm>
              <a:off x="307558" y="3624438"/>
              <a:ext cx="432000" cy="432000"/>
              <a:chOff x="307558" y="4689334"/>
              <a:chExt cx="432000" cy="432000"/>
            </a:xfrm>
          </p:grpSpPr>
          <p:sp>
            <p:nvSpPr>
              <p:cNvPr id="44" name="Oval 43">
                <a:extLst>
                  <a:ext uri="{FF2B5EF4-FFF2-40B4-BE49-F238E27FC236}">
                    <a16:creationId xmlns:a16="http://schemas.microsoft.com/office/drawing/2014/main" id="{2EB789D8-EEC9-5E7B-7CCB-7787A5695977}"/>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5" name="Group 1765">
                <a:extLst>
                  <a:ext uri="{FF2B5EF4-FFF2-40B4-BE49-F238E27FC236}">
                    <a16:creationId xmlns:a16="http://schemas.microsoft.com/office/drawing/2014/main" id="{C26723B9-CC23-AC28-AA0F-54D3D7DDD14E}"/>
                  </a:ext>
                </a:extLst>
              </p:cNvPr>
              <p:cNvGrpSpPr>
                <a:grpSpLocks/>
              </p:cNvGrpSpPr>
              <p:nvPr/>
            </p:nvGrpSpPr>
            <p:grpSpPr bwMode="auto">
              <a:xfrm>
                <a:off x="405339" y="4792597"/>
                <a:ext cx="221539" cy="221538"/>
                <a:chOff x="1709738" y="6567488"/>
                <a:chExt cx="563562" cy="563563"/>
              </a:xfrm>
              <a:solidFill>
                <a:srgbClr val="007600"/>
              </a:solidFill>
            </p:grpSpPr>
            <p:sp>
              <p:nvSpPr>
                <p:cNvPr id="47" name="Freeform 149">
                  <a:extLst>
                    <a:ext uri="{FF2B5EF4-FFF2-40B4-BE49-F238E27FC236}">
                      <a16:creationId xmlns:a16="http://schemas.microsoft.com/office/drawing/2014/main" id="{30857510-EA4E-B4B1-C308-FDE95835AE71}"/>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 name="Freeform 150">
                  <a:extLst>
                    <a:ext uri="{FF2B5EF4-FFF2-40B4-BE49-F238E27FC236}">
                      <a16:creationId xmlns:a16="http://schemas.microsoft.com/office/drawing/2014/main" id="{E9CCE42E-10E2-DF51-F2AE-1699308B7FE4}"/>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46" name="Freeform 933">
                <a:extLst>
                  <a:ext uri="{FF2B5EF4-FFF2-40B4-BE49-F238E27FC236}">
                    <a16:creationId xmlns:a16="http://schemas.microsoft.com/office/drawing/2014/main" id="{DF74E2BC-4010-8216-C812-AC3356CFA458}"/>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DA674F8A-A555-EA10-0569-F371702F69F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649164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CONCLUSIONE appalti senza contratto </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E10</a:t>
            </a:r>
            <a:r>
              <a:rPr lang="it-IT" sz="1200" b="1" noProof="0">
                <a:solidFill>
                  <a:schemeClr val="accent1"/>
                </a:solidFill>
              </a:rPr>
              <a:t>b</a:t>
            </a: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APPALTI SENZA CONTRATTO</a:t>
            </a:r>
          </a:p>
        </p:txBody>
      </p:sp>
      <p:sp>
        <p:nvSpPr>
          <p:cNvPr id="24" name="Rectangle 23">
            <a:extLst>
              <a:ext uri="{FF2B5EF4-FFF2-40B4-BE49-F238E27FC236}">
                <a16:creationId xmlns:a16="http://schemas.microsoft.com/office/drawing/2014/main" id="{5FF9BAC9-B3AD-938F-5ACD-F057DFBBD0EC}"/>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Conclusione </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appalto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scheda</a:t>
            </a:r>
          </a:p>
          <a:p>
            <a:pPr algn="ctr" defTabSz="762000">
              <a:lnSpc>
                <a:spcPct val="90000"/>
              </a:lnSpc>
              <a:spcBef>
                <a:spcPct val="0"/>
              </a:spcBef>
              <a:spcAft>
                <a:spcPct val="0"/>
              </a:spcAft>
            </a:pPr>
            <a:r>
              <a:rPr lang="it-IT" sz="1000" b="1" kern="0" noProof="0">
                <a:solidFill>
                  <a:srgbClr val="000000"/>
                </a:solidFill>
                <a:cs typeface="Arial"/>
              </a:rPr>
              <a:t> CONCLUSIONE</a:t>
            </a:r>
            <a:endParaRPr lang="it-IT" sz="1000" b="1" kern="0" noProof="0">
              <a:solidFill>
                <a:schemeClr val="tx1"/>
              </a:solidFill>
              <a:highlight>
                <a:srgbClr val="FFFF00"/>
              </a:highlight>
              <a:cs typeface="Arial"/>
            </a:endParaRP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a:off x="7561071"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111</a:t>
            </a:fld>
            <a:endParaRPr lang="it-IT" noProof="0"/>
          </a:p>
        </p:txBody>
      </p:sp>
      <p:sp>
        <p:nvSpPr>
          <p:cNvPr id="6" name="Rectangle 5">
            <a:extLst>
              <a:ext uri="{FF2B5EF4-FFF2-40B4-BE49-F238E27FC236}">
                <a16:creationId xmlns:a16="http://schemas.microsoft.com/office/drawing/2014/main" id="{97F52161-B89F-5DB4-7A86-AC228F70E42F}"/>
              </a:ext>
            </a:extLst>
          </p:cNvPr>
          <p:cNvSpPr/>
          <p:nvPr/>
        </p:nvSpPr>
        <p:spPr>
          <a:xfrm>
            <a:off x="6681778" y="3685335"/>
            <a:ext cx="177528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CO2 </a:t>
            </a:r>
            <a:r>
              <a:rPr lang="it-IT" sz="1000" kern="0" noProof="0">
                <a:solidFill>
                  <a:srgbClr val="000000"/>
                </a:solidFill>
              </a:rPr>
              <a:t>Conclusione affidamento diretto &lt; 5K</a:t>
            </a:r>
          </a:p>
        </p:txBody>
      </p:sp>
      <p:grpSp>
        <p:nvGrpSpPr>
          <p:cNvPr id="12" name="Group 11">
            <a:extLst>
              <a:ext uri="{FF2B5EF4-FFF2-40B4-BE49-F238E27FC236}">
                <a16:creationId xmlns:a16="http://schemas.microsoft.com/office/drawing/2014/main" id="{0CE4A253-24B8-CCAD-D322-AC5FBF690428}"/>
              </a:ext>
            </a:extLst>
          </p:cNvPr>
          <p:cNvGrpSpPr>
            <a:grpSpLocks noChangeAspect="1"/>
          </p:cNvGrpSpPr>
          <p:nvPr/>
        </p:nvGrpSpPr>
        <p:grpSpPr>
          <a:xfrm>
            <a:off x="9668135" y="1335024"/>
            <a:ext cx="2279686" cy="941088"/>
            <a:chOff x="9828516" y="1080609"/>
            <a:chExt cx="2222790" cy="1195503"/>
          </a:xfrm>
        </p:grpSpPr>
        <p:sp>
          <p:nvSpPr>
            <p:cNvPr id="13" name="Rectangle 12">
              <a:extLst>
                <a:ext uri="{FF2B5EF4-FFF2-40B4-BE49-F238E27FC236}">
                  <a16:creationId xmlns:a16="http://schemas.microsoft.com/office/drawing/2014/main" id="{9F756D41-3810-BEA0-C08F-C9F6D7174027}"/>
                </a:ext>
              </a:extLst>
            </p:cNvPr>
            <p:cNvSpPr/>
            <p:nvPr/>
          </p:nvSpPr>
          <p:spPr>
            <a:xfrm>
              <a:off x="9828516" y="1080609"/>
              <a:ext cx="2222790" cy="1195503"/>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14" name="Rectangle 13">
              <a:extLst>
                <a:ext uri="{FF2B5EF4-FFF2-40B4-BE49-F238E27FC236}">
                  <a16:creationId xmlns:a16="http://schemas.microsoft.com/office/drawing/2014/main" id="{16D9124A-F817-E439-A074-1F00C67D564F}"/>
                </a:ext>
              </a:extLst>
            </p:cNvPr>
            <p:cNvSpPr/>
            <p:nvPr/>
          </p:nvSpPr>
          <p:spPr>
            <a:xfrm>
              <a:off x="9952004" y="1172805"/>
              <a:ext cx="1975813" cy="1022904"/>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Spostamento contratto in CONTRATTI CONCLUSI</a:t>
              </a:r>
            </a:p>
          </p:txBody>
        </p:sp>
      </p:grpSp>
      <p:cxnSp>
        <p:nvCxnSpPr>
          <p:cNvPr id="16" name="Straight Arrow Connector 15">
            <a:extLst>
              <a:ext uri="{FF2B5EF4-FFF2-40B4-BE49-F238E27FC236}">
                <a16:creationId xmlns:a16="http://schemas.microsoft.com/office/drawing/2014/main" id="{BA657703-05E6-D95E-DA48-03756706C053}"/>
              </a:ext>
            </a:extLst>
          </p:cNvPr>
          <p:cNvCxnSpPr>
            <a:cxnSpLocks/>
          </p:cNvCxnSpPr>
          <p:nvPr/>
        </p:nvCxnSpPr>
        <p:spPr>
          <a:xfrm>
            <a:off x="8368787" y="1803600"/>
            <a:ext cx="1299348" cy="19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E22F609-7910-5510-96D8-1066D9F6705E}"/>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233489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senza contratto è gestito tramite le funzionalità contenute nel nuovo gruppo funzionale </a:t>
            </a:r>
            <a:r>
              <a:rPr lang="it-IT" b="1" noProof="0"/>
              <a:t>Esecuzione</a:t>
            </a:r>
            <a:r>
              <a:rPr lang="it-IT" noProof="0"/>
              <a:t> di SATER.</a:t>
            </a:r>
          </a:p>
          <a:p>
            <a:r>
              <a:rPr lang="it-IT" noProof="0"/>
              <a:t>Per gli appalti senza contratto, all’interno della funzionalità </a:t>
            </a:r>
            <a:r>
              <a:rPr lang="it-IT" b="1" i="1" noProof="0"/>
              <a:t>Appalti senza contratto </a:t>
            </a:r>
            <a:r>
              <a:rPr lang="it-IT" noProof="0"/>
              <a:t>è disponibile la funzione di conclusione di un appalto per cui non è stato stipulato un contratto in piattaforma e, di conseguenza, non è stata inviata la scheda SC1.</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CONCLUSIONE appalti senza contratto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E10</a:t>
            </a:r>
            <a:r>
              <a:rPr lang="it-IT" sz="1200" b="1" noProof="0">
                <a:solidFill>
                  <a:schemeClr val="accent1"/>
                </a:solidFill>
              </a:rPr>
              <a:t>b</a:t>
            </a: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112</a:t>
            </a:fld>
            <a:endParaRPr lang="it-IT" noProof="0"/>
          </a:p>
        </p:txBody>
      </p:sp>
      <p:grpSp>
        <p:nvGrpSpPr>
          <p:cNvPr id="9" name="Group 8">
            <a:extLst>
              <a:ext uri="{FF2B5EF4-FFF2-40B4-BE49-F238E27FC236}">
                <a16:creationId xmlns:a16="http://schemas.microsoft.com/office/drawing/2014/main" id="{D0FFDF4F-948D-7E25-0BD2-326D2BC88545}"/>
              </a:ext>
            </a:extLst>
          </p:cNvPr>
          <p:cNvGrpSpPr/>
          <p:nvPr/>
        </p:nvGrpSpPr>
        <p:grpSpPr>
          <a:xfrm>
            <a:off x="294977" y="2847834"/>
            <a:ext cx="11399134" cy="1985208"/>
            <a:chOff x="294977" y="2847834"/>
            <a:chExt cx="11399134" cy="1985208"/>
          </a:xfrm>
        </p:grpSpPr>
        <p:grpSp>
          <p:nvGrpSpPr>
            <p:cNvPr id="5" name="Group 4">
              <a:extLst>
                <a:ext uri="{FF2B5EF4-FFF2-40B4-BE49-F238E27FC236}">
                  <a16:creationId xmlns:a16="http://schemas.microsoft.com/office/drawing/2014/main" id="{245FD091-AD12-3633-F19E-631855E9C45A}"/>
                </a:ext>
              </a:extLst>
            </p:cNvPr>
            <p:cNvGrpSpPr/>
            <p:nvPr/>
          </p:nvGrpSpPr>
          <p:grpSpPr>
            <a:xfrm>
              <a:off x="512552" y="2847834"/>
              <a:ext cx="11181559" cy="1985208"/>
              <a:chOff x="512552" y="2932861"/>
              <a:chExt cx="11181559" cy="1815154"/>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17448" y="3563238"/>
                <a:ext cx="18144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2932861"/>
                <a:ext cx="10627200" cy="1815154"/>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APPALTI SENZA CONTRATTO</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seleziona l’appalto di cui intende comunicare</a:t>
                </a:r>
                <a:r>
                  <a:rPr lang="it-IT" sz="1200" noProof="0">
                    <a:solidFill>
                      <a:prstClr val="black"/>
                    </a:solidFill>
                    <a:latin typeface="Century Gothic"/>
                  </a:rPr>
                  <a:t> la conclusione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Conclusione</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CONCLUSIONE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alla conclusione dell’appalto.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CO2 (</a:t>
                </a:r>
                <a:r>
                  <a:rPr lang="it-IT" sz="1200" kern="0" noProof="0">
                    <a:solidFill>
                      <a:srgbClr val="000000"/>
                    </a:solidFill>
                  </a:rPr>
                  <a:t>Conclusione affidamento diretto &lt; 5.000 €)</a:t>
                </a:r>
                <a:r>
                  <a:rPr kumimoji="0" lang="it-IT" sz="1200" u="none" strike="noStrike" kern="1200" cap="none" spc="0" normalizeH="0" baseline="0" noProof="0">
                    <a:ln>
                      <a:noFill/>
                    </a:ln>
                    <a:solidFill>
                      <a:prstClr val="black"/>
                    </a:solidFill>
                    <a:effectLst/>
                    <a:uLnTx/>
                    <a:uFillTx/>
                    <a:latin typeface="Century Gothic"/>
                    <a:ea typeface="+mn-ea"/>
                    <a:cs typeface="+mn-cs"/>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lang="it-IT" sz="1200" noProof="0">
                    <a:solidFill>
                      <a:prstClr val="black"/>
                    </a:solidFill>
                    <a:latin typeface="Century Gothic"/>
                  </a:rPr>
                  <a:t>A seguito del corretto invio della scheda CO2 a PCP</a:t>
                </a:r>
                <a:r>
                  <a:rPr kumimoji="0" lang="it-IT" sz="1200" b="0" i="0" strike="noStrike" kern="1200" cap="none" spc="0" normalizeH="0" baseline="0" noProof="0">
                    <a:ln>
                      <a:noFill/>
                    </a:ln>
                    <a:solidFill>
                      <a:prstClr val="black"/>
                    </a:solidFill>
                    <a:effectLst/>
                    <a:uLnTx/>
                    <a:uFillTx/>
                    <a:latin typeface="Century Gothic"/>
                    <a:ea typeface="+mn-ea"/>
                    <a:cs typeface="+mn-cs"/>
                  </a:rPr>
                  <a:t>, l’appalto viene automaticamente spostato all’interno dei contratti conclusi, accessibili attraverso la </a:t>
                </a:r>
                <a:r>
                  <a:rPr lang="it-IT" sz="1200" noProof="0">
                    <a:solidFill>
                      <a:prstClr val="black"/>
                    </a:solidFill>
                    <a:latin typeface="Century Gothic"/>
                  </a:rPr>
                  <a:t>specifica funzionalità </a:t>
                </a:r>
                <a:r>
                  <a:rPr lang="it-IT" sz="1200" b="1" i="1" noProof="0">
                    <a:solidFill>
                      <a:prstClr val="black"/>
                    </a:solidFill>
                    <a:latin typeface="Century Gothic"/>
                  </a:rPr>
                  <a:t>Contratti conclusi </a:t>
                </a:r>
                <a:r>
                  <a:rPr lang="it-IT" sz="1200" noProof="0">
                    <a:solidFill>
                      <a:prstClr val="black"/>
                    </a:solidFill>
                    <a:latin typeface="Century Gothic"/>
                  </a:rPr>
                  <a:t>del gruppo funzionale </a:t>
                </a:r>
                <a:r>
                  <a:rPr lang="it-IT" sz="1200" b="1" noProof="0">
                    <a:solidFill>
                      <a:prstClr val="black"/>
                    </a:solidFill>
                    <a:latin typeface="Century Gothic"/>
                  </a:rPr>
                  <a:t>Esecuzione</a:t>
                </a:r>
                <a:r>
                  <a:rPr lang="it-IT" sz="1200" noProof="0">
                    <a:solidFill>
                      <a:prstClr val="black"/>
                    </a:solidFill>
                    <a:latin typeface="Century Gothic"/>
                  </a:rPr>
                  <a:t> di SATER</a:t>
                </a:r>
                <a:r>
                  <a:rPr kumimoji="0" lang="it-IT" sz="1200" b="0" i="0" strike="noStrike" kern="1200" cap="none" spc="0" normalizeH="0" baseline="0" noProof="0">
                    <a:ln>
                      <a:noFill/>
                    </a:ln>
                    <a:solidFill>
                      <a:prstClr val="black"/>
                    </a:solidFill>
                    <a:effectLst/>
                    <a:uLnTx/>
                    <a:uFillTx/>
                    <a:latin typeface="Century Gothic"/>
                    <a:ea typeface="+mn-ea"/>
                    <a:cs typeface="+mn-cs"/>
                  </a:rPr>
                  <a:t>.  </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32" name="Group 31">
              <a:extLst>
                <a:ext uri="{FF2B5EF4-FFF2-40B4-BE49-F238E27FC236}">
                  <a16:creationId xmlns:a16="http://schemas.microsoft.com/office/drawing/2014/main" id="{98E5622C-D020-EE49-C0F2-1CB0C1F9759D}"/>
                </a:ext>
              </a:extLst>
            </p:cNvPr>
            <p:cNvGrpSpPr/>
            <p:nvPr/>
          </p:nvGrpSpPr>
          <p:grpSpPr>
            <a:xfrm>
              <a:off x="294977" y="3624438"/>
              <a:ext cx="432000" cy="432000"/>
              <a:chOff x="-129767" y="4329276"/>
              <a:chExt cx="432000" cy="432000"/>
            </a:xfrm>
          </p:grpSpPr>
          <p:sp>
            <p:nvSpPr>
              <p:cNvPr id="33" name="Oval 32">
                <a:extLst>
                  <a:ext uri="{FF2B5EF4-FFF2-40B4-BE49-F238E27FC236}">
                    <a16:creationId xmlns:a16="http://schemas.microsoft.com/office/drawing/2014/main" id="{E105F024-76F1-4FA2-2E8B-9A700D9AB446}"/>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oup 33">
                <a:extLst>
                  <a:ext uri="{FF2B5EF4-FFF2-40B4-BE49-F238E27FC236}">
                    <a16:creationId xmlns:a16="http://schemas.microsoft.com/office/drawing/2014/main" id="{5C866E58-ED49-4DC7-E866-4CECDC2C944C}"/>
                  </a:ext>
                </a:extLst>
              </p:cNvPr>
              <p:cNvGrpSpPr/>
              <p:nvPr/>
            </p:nvGrpSpPr>
            <p:grpSpPr>
              <a:xfrm>
                <a:off x="-93767" y="4365276"/>
                <a:ext cx="360000" cy="360000"/>
                <a:chOff x="-793736" y="4488494"/>
                <a:chExt cx="468000" cy="468000"/>
              </a:xfrm>
            </p:grpSpPr>
            <p:sp>
              <p:nvSpPr>
                <p:cNvPr id="35" name="Oval 34">
                  <a:extLst>
                    <a:ext uri="{FF2B5EF4-FFF2-40B4-BE49-F238E27FC236}">
                      <a16:creationId xmlns:a16="http://schemas.microsoft.com/office/drawing/2014/main" id="{C1E1737E-B855-1824-E1CB-FAD1D9A48D55}"/>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6" name="Group 1765">
                  <a:extLst>
                    <a:ext uri="{FF2B5EF4-FFF2-40B4-BE49-F238E27FC236}">
                      <a16:creationId xmlns:a16="http://schemas.microsoft.com/office/drawing/2014/main" id="{8F96A466-EB25-C06F-3D33-F45FEBBF7DF9}"/>
                    </a:ext>
                  </a:extLst>
                </p:cNvPr>
                <p:cNvGrpSpPr>
                  <a:grpSpLocks/>
                </p:cNvGrpSpPr>
                <p:nvPr/>
              </p:nvGrpSpPr>
              <p:grpSpPr bwMode="auto">
                <a:xfrm>
                  <a:off x="-703732" y="4578494"/>
                  <a:ext cx="288001" cy="288000"/>
                  <a:chOff x="1709738" y="6567488"/>
                  <a:chExt cx="563562" cy="563563"/>
                </a:xfrm>
                <a:solidFill>
                  <a:schemeClr val="bg1"/>
                </a:solidFill>
              </p:grpSpPr>
              <p:sp>
                <p:nvSpPr>
                  <p:cNvPr id="37" name="Freeform 149">
                    <a:extLst>
                      <a:ext uri="{FF2B5EF4-FFF2-40B4-BE49-F238E27FC236}">
                        <a16:creationId xmlns:a16="http://schemas.microsoft.com/office/drawing/2014/main" id="{0827A9F5-C5DF-5DA8-A544-B30F8ED4FE79}"/>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8" name="Freeform 150">
                    <a:extLst>
                      <a:ext uri="{FF2B5EF4-FFF2-40B4-BE49-F238E27FC236}">
                        <a16:creationId xmlns:a16="http://schemas.microsoft.com/office/drawing/2014/main" id="{CE5B4A4C-CAA8-9ED1-E652-561F8454D884}"/>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4" name="Rectangle: Rounded Corners 3">
            <a:extLst>
              <a:ext uri="{FF2B5EF4-FFF2-40B4-BE49-F238E27FC236}">
                <a16:creationId xmlns:a16="http://schemas.microsoft.com/office/drawing/2014/main" id="{597F90ED-2721-0A2F-D418-B0FF3AC707FB}"/>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54990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sp>
        <p:nvSpPr>
          <p:cNvPr id="20" name="Rectangle 19">
            <a:extLst>
              <a:ext uri="{FF2B5EF4-FFF2-40B4-BE49-F238E27FC236}">
                <a16:creationId xmlns:a16="http://schemas.microsoft.com/office/drawing/2014/main" id="{7D4A1841-CBCE-2F39-2955-908AB380AC88}"/>
              </a:ext>
            </a:extLst>
          </p:cNvPr>
          <p:cNvSpPr/>
          <p:nvPr/>
        </p:nvSpPr>
        <p:spPr>
          <a:xfrm>
            <a:off x="515998" y="706387"/>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07 del 3 maggio 2024 </a:t>
            </a:r>
          </a:p>
        </p:txBody>
      </p:sp>
      <p:graphicFrame>
        <p:nvGraphicFramePr>
          <p:cNvPr id="21" name="Table 20">
            <a:extLst>
              <a:ext uri="{FF2B5EF4-FFF2-40B4-BE49-F238E27FC236}">
                <a16:creationId xmlns:a16="http://schemas.microsoft.com/office/drawing/2014/main" id="{9F2A8233-23B7-F675-8C4C-7B5DFE596BC3}"/>
              </a:ext>
            </a:extLst>
          </p:cNvPr>
          <p:cNvGraphicFramePr>
            <a:graphicFrameLocks noGrp="1"/>
          </p:cNvGraphicFramePr>
          <p:nvPr>
            <p:extLst>
              <p:ext uri="{D42A27DB-BD31-4B8C-83A1-F6EECF244321}">
                <p14:modId xmlns:p14="http://schemas.microsoft.com/office/powerpoint/2010/main" val="3727344449"/>
              </p:ext>
            </p:extLst>
          </p:nvPr>
        </p:nvGraphicFramePr>
        <p:xfrm>
          <a:off x="515999" y="1128027"/>
          <a:ext cx="11160064" cy="2645760"/>
        </p:xfrm>
        <a:graphic>
          <a:graphicData uri="http://schemas.openxmlformats.org/drawingml/2006/table">
            <a:tbl>
              <a:tblPr firstRow="1" bandRow="1">
                <a:tableStyleId>{5C22544A-7EE6-4342-B048-85BDC9FD1C3A}</a:tableStyleId>
              </a:tblPr>
              <a:tblGrid>
                <a:gridCol w="4120009">
                  <a:extLst>
                    <a:ext uri="{9D8B030D-6E8A-4147-A177-3AD203B41FA5}">
                      <a16:colId xmlns:a16="http://schemas.microsoft.com/office/drawing/2014/main" val="2264328743"/>
                    </a:ext>
                  </a:extLst>
                </a:gridCol>
                <a:gridCol w="7040055">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522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09b | Affidamenti diretti senza negoziazione importo &gt;= 5.000 € e &lt; 40.000 €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di gestione di affidamenti diretti di valore compreso tra 5.000 € e 40.000 € in maniera semplificata, alternativa agli </a:t>
                      </a:r>
                      <a:r>
                        <a:rPr lang="it-IT" sz="1100" i="1" noProof="0">
                          <a:solidFill>
                            <a:schemeClr val="tx1"/>
                          </a:solidFill>
                        </a:rPr>
                        <a:t>Affidamenti diretti con negoziazione di importo superiore a 5.000 € e fino alla soglia massima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12b | Affidamenti diretti senza negoziazione verso società in house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di gestione di affidamenti diretti in maniera semplificata, alternativa agli </a:t>
                      </a:r>
                      <a:r>
                        <a:rPr lang="it-IT" sz="1100" i="1" noProof="0">
                          <a:solidFill>
                            <a:schemeClr val="tx1"/>
                          </a:solidFill>
                        </a:rPr>
                        <a:t>Affidamenti diretti con negoziazione verso società in house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Esecuzione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Nuovo gruppo funzionale contenente le funzionalità per la gestione delle fasi di esecuzione degli appalti in funzione delle comunicazioni a PCP</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44806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E01 | Avvio esecuzione di un contratto stipulato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dell’avvio della fase di esecuzione di un contratto stipulato e inviato tramite SATER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51888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E02 | Stato Avanzamento Lavori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per la gestione degli stati avanzamento lavori (SAL)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93651"/>
                  </a:ext>
                </a:extLst>
              </a:tr>
            </a:tbl>
          </a:graphicData>
        </a:graphic>
      </p:graphicFrame>
      <p:sp>
        <p:nvSpPr>
          <p:cNvPr id="2" name="Segnaposto numero diapositiva 1">
            <a:extLst>
              <a:ext uri="{FF2B5EF4-FFF2-40B4-BE49-F238E27FC236}">
                <a16:creationId xmlns:a16="http://schemas.microsoft.com/office/drawing/2014/main" id="{CE9D8A93-3735-7D65-6672-AD8EA8672649}"/>
              </a:ext>
            </a:extLst>
          </p:cNvPr>
          <p:cNvSpPr>
            <a:spLocks noGrp="1"/>
          </p:cNvSpPr>
          <p:nvPr>
            <p:ph type="sldNum" sz="quarter" idx="10"/>
          </p:nvPr>
        </p:nvSpPr>
        <p:spPr/>
        <p:txBody>
          <a:bodyPr/>
          <a:lstStyle/>
          <a:p>
            <a:fld id="{58E4CE88-B864-4B2B-BBBC-E85082A18D58}" type="slidenum">
              <a:rPr lang="it-IT" noProof="0" smtClean="0"/>
              <a:pPr/>
              <a:t>12</a:t>
            </a:fld>
            <a:endParaRPr lang="it-IT" noProof="0"/>
          </a:p>
        </p:txBody>
      </p:sp>
      <p:grpSp>
        <p:nvGrpSpPr>
          <p:cNvPr id="10" name="Group 9">
            <a:extLst>
              <a:ext uri="{FF2B5EF4-FFF2-40B4-BE49-F238E27FC236}">
                <a16:creationId xmlns:a16="http://schemas.microsoft.com/office/drawing/2014/main" id="{F072B177-131A-2AC1-1BBD-2E448455D614}"/>
              </a:ext>
            </a:extLst>
          </p:cNvPr>
          <p:cNvGrpSpPr/>
          <p:nvPr/>
        </p:nvGrpSpPr>
        <p:grpSpPr>
          <a:xfrm>
            <a:off x="11368098" y="0"/>
            <a:ext cx="42858" cy="684000"/>
            <a:chOff x="11072817" y="-4894"/>
            <a:chExt cx="42858" cy="626400"/>
          </a:xfrm>
        </p:grpSpPr>
        <p:cxnSp>
          <p:nvCxnSpPr>
            <p:cNvPr id="12" name="Straight Connector 11">
              <a:extLst>
                <a:ext uri="{FF2B5EF4-FFF2-40B4-BE49-F238E27FC236}">
                  <a16:creationId xmlns:a16="http://schemas.microsoft.com/office/drawing/2014/main" id="{F9F2E115-35F2-0EF4-6778-7504B0BF1E93}"/>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510FD0-5265-63A4-72F8-FE378E93D40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Rectangle: Rounded Corners 4">
            <a:extLst>
              <a:ext uri="{FF2B5EF4-FFF2-40B4-BE49-F238E27FC236}">
                <a16:creationId xmlns:a16="http://schemas.microsoft.com/office/drawing/2014/main" id="{7E3A70CE-1242-8AFA-FA69-5D0B0A094A6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endParaRPr lang="it-IT" sz="900" b="1" noProof="0">
              <a:solidFill>
                <a:schemeClr val="bg1"/>
              </a:solidFill>
            </a:endParaRPr>
          </a:p>
          <a:p>
            <a:pPr algn="ctr"/>
            <a:r>
              <a:rPr lang="it-IT" sz="900" noProof="0">
                <a:solidFill>
                  <a:schemeClr val="bg1"/>
                </a:solidFill>
              </a:rPr>
              <a:t>31/10/2025</a:t>
            </a:r>
          </a:p>
        </p:txBody>
      </p:sp>
    </p:spTree>
    <p:extLst>
      <p:ext uri="{BB962C8B-B14F-4D97-AF65-F5344CB8AC3E}">
        <p14:creationId xmlns:p14="http://schemas.microsoft.com/office/powerpoint/2010/main" val="94301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sp>
        <p:nvSpPr>
          <p:cNvPr id="20" name="Rectangle 19">
            <a:extLst>
              <a:ext uri="{FF2B5EF4-FFF2-40B4-BE49-F238E27FC236}">
                <a16:creationId xmlns:a16="http://schemas.microsoft.com/office/drawing/2014/main" id="{7D4A1841-CBCE-2F39-2955-908AB380AC88}"/>
              </a:ext>
            </a:extLst>
          </p:cNvPr>
          <p:cNvSpPr/>
          <p:nvPr/>
        </p:nvSpPr>
        <p:spPr>
          <a:xfrm>
            <a:off x="515998" y="706387"/>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06 del 2 aprile 2024 </a:t>
            </a:r>
          </a:p>
        </p:txBody>
      </p:sp>
      <p:graphicFrame>
        <p:nvGraphicFramePr>
          <p:cNvPr id="21" name="Table 20">
            <a:extLst>
              <a:ext uri="{FF2B5EF4-FFF2-40B4-BE49-F238E27FC236}">
                <a16:creationId xmlns:a16="http://schemas.microsoft.com/office/drawing/2014/main" id="{9F2A8233-23B7-F675-8C4C-7B5DFE596BC3}"/>
              </a:ext>
            </a:extLst>
          </p:cNvPr>
          <p:cNvGraphicFramePr>
            <a:graphicFrameLocks noGrp="1"/>
          </p:cNvGraphicFramePr>
          <p:nvPr>
            <p:extLst>
              <p:ext uri="{D42A27DB-BD31-4B8C-83A1-F6EECF244321}">
                <p14:modId xmlns:p14="http://schemas.microsoft.com/office/powerpoint/2010/main" val="651972887"/>
              </p:ext>
            </p:extLst>
          </p:nvPr>
        </p:nvGraphicFramePr>
        <p:xfrm>
          <a:off x="515999" y="1128027"/>
          <a:ext cx="11160064" cy="5586360"/>
        </p:xfrm>
        <a:graphic>
          <a:graphicData uri="http://schemas.openxmlformats.org/drawingml/2006/table">
            <a:tbl>
              <a:tblPr firstRow="1" bandRow="1">
                <a:tableStyleId>{5C22544A-7EE6-4342-B048-85BDC9FD1C3A}</a:tableStyleId>
              </a:tblPr>
              <a:tblGrid>
                <a:gridCol w="4120009">
                  <a:extLst>
                    <a:ext uri="{9D8B030D-6E8A-4147-A177-3AD203B41FA5}">
                      <a16:colId xmlns:a16="http://schemas.microsoft.com/office/drawing/2014/main" val="2264328743"/>
                    </a:ext>
                  </a:extLst>
                </a:gridCol>
                <a:gridCol w="7040055">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522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01 | Procedura aperta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schede P1_20 (bando) e A1_33 (aggiudicazione) direttiva generale regime alleggerito, e  A1_32 (aggiudicazione) direttiva concessioni regime ordinario;</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Invio schede di aggiudicazione A1_29, A1_32 o A1_33 tramite comando di ‘Invio non aggiudicazione’ per l’invio delle informazioni relative ai lotti deserti o non aggiudicabili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02 | Procedura aperta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schede P2_20 (bando) e A2_33 (aggiudicazione) direttiva generale regime alleggerito, scheda A2_29 (aggiudicazione) direttiva generale regime ordinario, A2_32 (aggiudicazione) direttiva concessioni regime ordinario, e delle conseguenti schede SC1 e S3;</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Esecuzione automatica del comando ‘Pubblica Avviso’ a seguito della selezione del comando ‘Conferma appalto’ da parte dell’utente per le schede P2_16 (bando) e P2_19 (bando).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03 | Procedura ristretta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P1_20 (bando) e A1_33 (aggiudicazione) direttiva generale regime alleggerito, e A1_32 (aggiudicazione) direttiva concessioni regime ordinario;</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Invio schede di aggiudicazione A1_29, A1_32 o A1_33 tramite comando di ‘Invio non aggiudicazione’ per l’invio delle informazioni relative ai lotti deserti o non aggiudicabili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44806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04 | Procedura negoziata con avviso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NAG a valle della pubblicazione della scheda P7_1_2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51888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05 | Procedura negoziata con avviso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a valle della pubblicazione della scheda P7_1_3, delle schede A2_29 (aggiudicazione) direttiva generale regime ordinario, A2_32 (aggiudicazione) direttiva concessioni regime ordinario, A2_33 (aggiudicazione) direttiva generale regime alleggerito, e conseguenti schede SC1 e </a:t>
                      </a:r>
                      <a:r>
                        <a:rPr lang="it-IT" sz="1100" spc="-10" baseline="0" noProof="0">
                          <a:solidFill>
                            <a:schemeClr val="tx1"/>
                          </a:solidFill>
                        </a:rPr>
                        <a:t>S3;</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spc="0" baseline="0" noProof="0">
                          <a:solidFill>
                            <a:schemeClr val="tx1"/>
                          </a:solidFill>
                        </a:rPr>
                        <a:t>Attivazione scheda P7_1_3 per la gestione di concessioni e di procedure in regime alleggerito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99365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60" baseline="0" noProof="0">
                          <a:solidFill>
                            <a:schemeClr val="tx1"/>
                          </a:solidFill>
                        </a:rPr>
                        <a:t>06a| </a:t>
                      </a:r>
                      <a:r>
                        <a:rPr lang="it-IT" sz="1150" noProof="0">
                          <a:solidFill>
                            <a:schemeClr val="tx1"/>
                          </a:solidFill>
                        </a:rPr>
                        <a:t>Procedura negoziata con invito da elenco fornitori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spc="0" baseline="0" noProof="0">
                          <a:solidFill>
                            <a:schemeClr val="tx1"/>
                          </a:solidFill>
                        </a:rPr>
                        <a:t>Attivazione scheda P7_2 per la gestione di concessioni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05868"/>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12a | Affidamenti diretti verso società in house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A3_6 per gli Affidamenti verso società in house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86285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Procedure aperte, ristrette e negoziate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Ridenominazione comando ‘Invio dati PCP’ in ‘Pubblica avviso aggiudicazione’;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Recupero automatico delle informazioni relative alla pubblicazione del bando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444626"/>
                  </a:ext>
                </a:extLst>
              </a:tr>
              <a:tr h="39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i="1" noProof="0">
                          <a:solidFill>
                            <a:schemeClr val="tx1"/>
                          </a:solidFill>
                        </a:rPr>
                        <a:t>Aggiornamento dei punti di evidenza </a:t>
                      </a:r>
                      <a:r>
                        <a:rPr lang="it-IT" sz="1100" b="1" i="1" noProof="0">
                          <a:solidFill>
                            <a:schemeClr val="tx1"/>
                          </a:solidFill>
                        </a:rPr>
                        <a:t>Gestione gare su delega </a:t>
                      </a:r>
                      <a:r>
                        <a:rPr lang="it-IT" sz="1100" i="1" noProof="0">
                          <a:solidFill>
                            <a:schemeClr val="tx1"/>
                          </a:solidFill>
                        </a:rPr>
                        <a:t>e </a:t>
                      </a:r>
                      <a:r>
                        <a:rPr lang="it-IT" sz="1100" b="1" i="1" noProof="0">
                          <a:solidFill>
                            <a:schemeClr val="tx1"/>
                          </a:solidFill>
                        </a:rPr>
                        <a:t>Pubblicità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a:solidFill>
                            <a:schemeClr val="tx1"/>
                          </a:solidFill>
                        </a:rPr>
                        <a:t>Aggiornati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705654"/>
                  </a:ext>
                </a:extLst>
              </a:tr>
            </a:tbl>
          </a:graphicData>
        </a:graphic>
      </p:graphicFrame>
      <p:sp>
        <p:nvSpPr>
          <p:cNvPr id="2" name="Segnaposto numero diapositiva 1">
            <a:extLst>
              <a:ext uri="{FF2B5EF4-FFF2-40B4-BE49-F238E27FC236}">
                <a16:creationId xmlns:a16="http://schemas.microsoft.com/office/drawing/2014/main" id="{32F4541B-AE86-78EA-1C0A-5551DE050D2A}"/>
              </a:ext>
            </a:extLst>
          </p:cNvPr>
          <p:cNvSpPr>
            <a:spLocks noGrp="1"/>
          </p:cNvSpPr>
          <p:nvPr>
            <p:ph type="sldNum" sz="quarter" idx="10"/>
          </p:nvPr>
        </p:nvSpPr>
        <p:spPr/>
        <p:txBody>
          <a:bodyPr/>
          <a:lstStyle/>
          <a:p>
            <a:fld id="{58E4CE88-B864-4B2B-BBBC-E85082A18D58}" type="slidenum">
              <a:rPr lang="it-IT" noProof="0" smtClean="0"/>
              <a:pPr/>
              <a:t>13</a:t>
            </a:fld>
            <a:endParaRPr lang="it-IT" noProof="0"/>
          </a:p>
        </p:txBody>
      </p:sp>
      <p:grpSp>
        <p:nvGrpSpPr>
          <p:cNvPr id="5" name="Group 4">
            <a:extLst>
              <a:ext uri="{FF2B5EF4-FFF2-40B4-BE49-F238E27FC236}">
                <a16:creationId xmlns:a16="http://schemas.microsoft.com/office/drawing/2014/main" id="{981F4263-2259-DCB1-CCE7-AD738FDE5CD2}"/>
              </a:ext>
            </a:extLst>
          </p:cNvPr>
          <p:cNvGrpSpPr/>
          <p:nvPr/>
        </p:nvGrpSpPr>
        <p:grpSpPr>
          <a:xfrm>
            <a:off x="11368098" y="0"/>
            <a:ext cx="42858" cy="684000"/>
            <a:chOff x="11072817" y="-4894"/>
            <a:chExt cx="42858" cy="626400"/>
          </a:xfrm>
        </p:grpSpPr>
        <p:cxnSp>
          <p:nvCxnSpPr>
            <p:cNvPr id="7" name="Straight Connector 6">
              <a:extLst>
                <a:ext uri="{FF2B5EF4-FFF2-40B4-BE49-F238E27FC236}">
                  <a16:creationId xmlns:a16="http://schemas.microsoft.com/office/drawing/2014/main" id="{0DFC817B-E042-C886-B02B-BF2B97D2BFD2}"/>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696EBF-857C-7B9D-6701-7E5A0419F75A}"/>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Rounded Corners 5">
            <a:extLst>
              <a:ext uri="{FF2B5EF4-FFF2-40B4-BE49-F238E27FC236}">
                <a16:creationId xmlns:a16="http://schemas.microsoft.com/office/drawing/2014/main" id="{FF6D3333-5F0E-5F2D-B33B-30987CF5C0AF}"/>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endParaRPr lang="it-IT" sz="900" b="1" noProof="0">
              <a:solidFill>
                <a:schemeClr val="bg1"/>
              </a:solidFill>
            </a:endParaRPr>
          </a:p>
          <a:p>
            <a:pPr algn="ctr"/>
            <a:r>
              <a:rPr lang="it-IT" sz="900" noProof="0">
                <a:solidFill>
                  <a:schemeClr val="bg1"/>
                </a:solidFill>
              </a:rPr>
              <a:t>31/10/2025</a:t>
            </a:r>
          </a:p>
        </p:txBody>
      </p:sp>
    </p:spTree>
    <p:extLst>
      <p:ext uri="{BB962C8B-B14F-4D97-AF65-F5344CB8AC3E}">
        <p14:creationId xmlns:p14="http://schemas.microsoft.com/office/powerpoint/2010/main" val="85253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sp>
        <p:nvSpPr>
          <p:cNvPr id="20" name="Rectangle 19">
            <a:extLst>
              <a:ext uri="{FF2B5EF4-FFF2-40B4-BE49-F238E27FC236}">
                <a16:creationId xmlns:a16="http://schemas.microsoft.com/office/drawing/2014/main" id="{7D4A1841-CBCE-2F39-2955-908AB380AC88}"/>
              </a:ext>
            </a:extLst>
          </p:cNvPr>
          <p:cNvSpPr/>
          <p:nvPr/>
        </p:nvSpPr>
        <p:spPr>
          <a:xfrm>
            <a:off x="515998" y="706419"/>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05 del 1° marzo 2024 </a:t>
            </a:r>
          </a:p>
        </p:txBody>
      </p:sp>
      <p:graphicFrame>
        <p:nvGraphicFramePr>
          <p:cNvPr id="21" name="Table 20">
            <a:extLst>
              <a:ext uri="{FF2B5EF4-FFF2-40B4-BE49-F238E27FC236}">
                <a16:creationId xmlns:a16="http://schemas.microsoft.com/office/drawing/2014/main" id="{9F2A8233-23B7-F675-8C4C-7B5DFE596BC3}"/>
              </a:ext>
            </a:extLst>
          </p:cNvPr>
          <p:cNvGraphicFramePr>
            <a:graphicFrameLocks noGrp="1"/>
          </p:cNvGraphicFramePr>
          <p:nvPr>
            <p:extLst>
              <p:ext uri="{D42A27DB-BD31-4B8C-83A1-F6EECF244321}">
                <p14:modId xmlns:p14="http://schemas.microsoft.com/office/powerpoint/2010/main" val="2232578926"/>
              </p:ext>
            </p:extLst>
          </p:nvPr>
        </p:nvGraphicFramePr>
        <p:xfrm>
          <a:off x="515999" y="1129932"/>
          <a:ext cx="11160064" cy="1593960"/>
        </p:xfrm>
        <a:graphic>
          <a:graphicData uri="http://schemas.openxmlformats.org/drawingml/2006/table">
            <a:tbl>
              <a:tblPr firstRow="1" bandRow="1">
                <a:tableStyleId>{5C22544A-7EE6-4342-B048-85BDC9FD1C3A}</a:tableStyleId>
              </a:tblPr>
              <a:tblGrid>
                <a:gridCol w="4367086">
                  <a:extLst>
                    <a:ext uri="{9D8B030D-6E8A-4147-A177-3AD203B41FA5}">
                      <a16:colId xmlns:a16="http://schemas.microsoft.com/office/drawing/2014/main" val="2264328743"/>
                    </a:ext>
                  </a:extLst>
                </a:gridCol>
                <a:gridCol w="6792978">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r>
                        <a:rPr lang="it-IT" sz="1150" noProof="0">
                          <a:solidFill>
                            <a:schemeClr val="tx1"/>
                          </a:solidFill>
                        </a:rPr>
                        <a:t>02 | Procedura aperta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P2_19 Bando di concessione – bando di gara concessioni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12 | Ordinativi di fornitura da convenzione / accordo quadro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AD4 per gli Affidamenti in </a:t>
                      </a:r>
                      <a:r>
                        <a:rPr kumimoji="0" lang="it-IT" sz="1100" i="0" u="none" strike="noStrike" kern="0" cap="none" spc="0" normalizeH="0" baseline="0" noProof="0">
                          <a:ln>
                            <a:noFill/>
                          </a:ln>
                          <a:solidFill>
                            <a:schemeClr val="tx1"/>
                          </a:solidFill>
                          <a:effectLst/>
                          <a:uLnTx/>
                          <a:uFillTx/>
                        </a:rPr>
                        <a:t>Adesione ad accordo quadro / convenzione senza successivo confronto competitivo</a:t>
                      </a:r>
                      <a:endParaRPr lang="it-IT" sz="110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Tutti i processi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di una slide esplicativa </a:t>
                      </a:r>
                      <a:r>
                        <a:rPr lang="it-IT" sz="1100" strike="noStrike" noProof="0">
                          <a:solidFill>
                            <a:schemeClr val="tx1"/>
                          </a:solidFill>
                        </a:rPr>
                        <a:t>a</a:t>
                      </a:r>
                      <a:r>
                        <a:rPr lang="it-IT" sz="1100" noProof="0">
                          <a:solidFill>
                            <a:schemeClr val="tx1"/>
                          </a:solidFill>
                        </a:rPr>
                        <a:t> ciascun flusso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448069"/>
                  </a:ext>
                </a:extLst>
              </a:tr>
            </a:tbl>
          </a:graphicData>
        </a:graphic>
      </p:graphicFrame>
      <p:sp>
        <p:nvSpPr>
          <p:cNvPr id="3" name="Segnaposto numero diapositiva 2">
            <a:extLst>
              <a:ext uri="{FF2B5EF4-FFF2-40B4-BE49-F238E27FC236}">
                <a16:creationId xmlns:a16="http://schemas.microsoft.com/office/drawing/2014/main" id="{99D82F0D-6BEA-A167-7E91-84E0BBF6F9A6}"/>
              </a:ext>
            </a:extLst>
          </p:cNvPr>
          <p:cNvSpPr>
            <a:spLocks noGrp="1"/>
          </p:cNvSpPr>
          <p:nvPr>
            <p:ph type="sldNum" sz="quarter" idx="10"/>
          </p:nvPr>
        </p:nvSpPr>
        <p:spPr/>
        <p:txBody>
          <a:bodyPr/>
          <a:lstStyle/>
          <a:p>
            <a:fld id="{58E4CE88-B864-4B2B-BBBC-E85082A18D58}" type="slidenum">
              <a:rPr lang="it-IT" noProof="0" smtClean="0"/>
              <a:pPr/>
              <a:t>14</a:t>
            </a:fld>
            <a:endParaRPr lang="it-IT" noProof="0"/>
          </a:p>
        </p:txBody>
      </p:sp>
      <p:grpSp>
        <p:nvGrpSpPr>
          <p:cNvPr id="6" name="Group 5">
            <a:extLst>
              <a:ext uri="{FF2B5EF4-FFF2-40B4-BE49-F238E27FC236}">
                <a16:creationId xmlns:a16="http://schemas.microsoft.com/office/drawing/2014/main" id="{45F79776-E00C-1E7A-83FA-801505D24CC7}"/>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39C4DE8-DF56-9FE9-2811-E22CC2EB6EA9}"/>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A2B6EF-6414-0098-3716-8E28D4A6D4EA}"/>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7285F982-F7E7-17DD-E251-433F3BDFCE11}"/>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17791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sp>
        <p:nvSpPr>
          <p:cNvPr id="20" name="Rectangle 19">
            <a:extLst>
              <a:ext uri="{FF2B5EF4-FFF2-40B4-BE49-F238E27FC236}">
                <a16:creationId xmlns:a16="http://schemas.microsoft.com/office/drawing/2014/main" id="{7D4A1841-CBCE-2F39-2955-908AB380AC88}"/>
              </a:ext>
            </a:extLst>
          </p:cNvPr>
          <p:cNvSpPr/>
          <p:nvPr/>
        </p:nvSpPr>
        <p:spPr>
          <a:xfrm>
            <a:off x="515998" y="706419"/>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04 del 26 febbraio 2024 </a:t>
            </a:r>
          </a:p>
        </p:txBody>
      </p:sp>
      <p:graphicFrame>
        <p:nvGraphicFramePr>
          <p:cNvPr id="21" name="Table 20">
            <a:extLst>
              <a:ext uri="{FF2B5EF4-FFF2-40B4-BE49-F238E27FC236}">
                <a16:creationId xmlns:a16="http://schemas.microsoft.com/office/drawing/2014/main" id="{9F2A8233-23B7-F675-8C4C-7B5DFE596BC3}"/>
              </a:ext>
            </a:extLst>
          </p:cNvPr>
          <p:cNvGraphicFramePr>
            <a:graphicFrameLocks noGrp="1"/>
          </p:cNvGraphicFramePr>
          <p:nvPr>
            <p:extLst>
              <p:ext uri="{D42A27DB-BD31-4B8C-83A1-F6EECF244321}">
                <p14:modId xmlns:p14="http://schemas.microsoft.com/office/powerpoint/2010/main" val="3130049655"/>
              </p:ext>
            </p:extLst>
          </p:nvPr>
        </p:nvGraphicFramePr>
        <p:xfrm>
          <a:off x="515999" y="1129932"/>
          <a:ext cx="11160064" cy="5229180"/>
        </p:xfrm>
        <a:graphic>
          <a:graphicData uri="http://schemas.openxmlformats.org/drawingml/2006/table">
            <a:tbl>
              <a:tblPr firstRow="1" bandRow="1">
                <a:tableStyleId>{5C22544A-7EE6-4342-B048-85BDC9FD1C3A}</a:tableStyleId>
              </a:tblPr>
              <a:tblGrid>
                <a:gridCol w="4367086">
                  <a:extLst>
                    <a:ext uri="{9D8B030D-6E8A-4147-A177-3AD203B41FA5}">
                      <a16:colId xmlns:a16="http://schemas.microsoft.com/office/drawing/2014/main" val="2264328743"/>
                    </a:ext>
                  </a:extLst>
                </a:gridCol>
                <a:gridCol w="6792978">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a:txBody>
                    <a:bodyPr/>
                    <a:lstStyle/>
                    <a:p>
                      <a:r>
                        <a:rPr lang="it-IT" sz="1150" noProof="0">
                          <a:solidFill>
                            <a:schemeClr val="tx1"/>
                          </a:solidFill>
                        </a:rPr>
                        <a:t>01 | Procedura aperta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comando di ‘Invio dati PCP’ per l’invio delle informazioni relative all’aggiudicazione dei lotti della procedura;</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P1_19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165618"/>
                  </a:ext>
                </a:extLst>
              </a:tr>
              <a:tr h="283890">
                <a:tc>
                  <a:txBody>
                    <a:bodyPr/>
                    <a:lstStyle/>
                    <a:p>
                      <a:r>
                        <a:rPr lang="it-IT" sz="1150" noProof="0">
                          <a:solidFill>
                            <a:schemeClr val="tx1"/>
                          </a:solidFill>
                        </a:rPr>
                        <a:t>02 | Procedura aperta sotto soglia</a:t>
                      </a:r>
                    </a:p>
                    <a:p>
                      <a:r>
                        <a:rPr lang="it-IT" sz="1150" noProof="0">
                          <a:solidFill>
                            <a:schemeClr val="tx1"/>
                          </a:solidFill>
                        </a:rPr>
                        <a:t>05 | Procedura negoziata con avviso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comandi di ‘Invio non aggiudicazione’ e ‘Invio dati PCP’ per l’invio delle informazioni relative all’aggiudicazione dei lotti della procedura;</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NAG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03 | Procedura ristretta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comando di ‘Invio dati PCP’ per l’invio delle informazioni relative all’aggiudicazione dei lotti della procedura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04 | Procedura negoziata con avviso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comandi di ‘Invio non aggiudicazione’ e ‘Invio dati PCP’ per l’invio delle informazioni relative all’aggiudicazione dei lotti della procedura;</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scheda NAG nel processo di interoperabilità con PCP</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448069"/>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60" baseline="0" noProof="0">
                          <a:solidFill>
                            <a:schemeClr val="tx1"/>
                          </a:solidFill>
                        </a:rPr>
                        <a:t>06a| </a:t>
                      </a:r>
                      <a:r>
                        <a:rPr lang="it-IT" sz="1150" noProof="0">
                          <a:solidFill>
                            <a:schemeClr val="tx1"/>
                          </a:solidFill>
                        </a:rPr>
                        <a:t>Procedura negoziata con invito da elenco fornitori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50" baseline="0" noProof="0">
                          <a:solidFill>
                            <a:schemeClr val="tx1"/>
                          </a:solidFill>
                        </a:rPr>
                        <a:t>06b| </a:t>
                      </a:r>
                      <a:r>
                        <a:rPr lang="it-IT" sz="1150" spc="-60" baseline="0" noProof="0">
                          <a:solidFill>
                            <a:schemeClr val="tx1"/>
                          </a:solidFill>
                        </a:rPr>
                        <a:t>Appalto specifico su Sistema Dinamico di Acquisizione </a:t>
                      </a:r>
                      <a:r>
                        <a:rPr lang="it-IT" sz="1150" spc="-70" baseline="0" noProof="0">
                          <a:solidFill>
                            <a:schemeClr val="tx1"/>
                          </a:solidFill>
                        </a:rPr>
                        <a:t>(SDA)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aseline="0" noProof="0">
                          <a:solidFill>
                            <a:schemeClr val="tx1"/>
                          </a:solidFill>
                        </a:rPr>
                        <a:t>07 | Richiesta di offerta (RDO)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Inserimento comando di ‘Invio non aggiudicazione’ per l’invio delle informazioni relative ai lotti deserti o non aggiudicabili;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NAG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440585"/>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40" baseline="0" noProof="0">
                          <a:solidFill>
                            <a:schemeClr val="tx1"/>
                          </a:solidFill>
                        </a:rPr>
                        <a:t>08 | Affidamento diretto di importo &gt; alla soglia massima e &lt; soglia UE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Anticipazione del momento di invio scheda AD2_25 a PCP all’interno della procedura di aggiudicazione e inserimento comando esplicito ‘Richiedi CIG’ per l’acquisizione del CIG e la pubblicazione automatica della scheda su PVL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059273"/>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40" baseline="0" noProof="0">
                          <a:solidFill>
                            <a:schemeClr val="tx1"/>
                          </a:solidFill>
                        </a:rPr>
                        <a:t>09 | Affidamenti diretti con negoziazione importo &gt; 5.000 € e &lt; soglia massima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Anticipazione del momento di invio scheda AD3 a PCP all’interno della procedura di aggiudicazione e inserimento comando esplicito ‘Richiedi CIG’ per l’acquisizione del CIG e la pubblicazione automatica della scheda su PVL </a:t>
                      </a:r>
                      <a:r>
                        <a:rPr lang="it-IT" sz="1100" i="1" noProof="0">
                          <a:solidFill>
                            <a:schemeClr val="tx1"/>
                          </a:solidFill>
                        </a:rPr>
                        <a:t>(a partire dal 1° marzo 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25646"/>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40" baseline="0" noProof="0">
                          <a:solidFill>
                            <a:schemeClr val="tx1"/>
                          </a:solidFill>
                        </a:rPr>
                        <a:t>10a| Affidamenti diretti con negoziazione di importo &lt; 5.000 €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Anticipazione del momento di invio scheda AD5 a PCP all’interno della procedura di aggiudicazione e inserimento comando esplicito ‘Richiedi CIG’ per l’acquisizione del CIG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665950"/>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40" baseline="0" noProof="0">
                          <a:solidFill>
                            <a:schemeClr val="tx1"/>
                          </a:solidFill>
                        </a:rPr>
                        <a:t>10b| Affidamenti diretti senza negoziazione di importo &lt; 5.000 €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Nuova funzionalità di gestione di affidamenti diretti in maniera semplificata, alternativa agli Affidamenti diretti con negoziazione di importo inferiore a 5.000 €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007127"/>
                  </a:ext>
                </a:extLst>
              </a:tr>
            </a:tbl>
          </a:graphicData>
        </a:graphic>
      </p:graphicFrame>
      <p:sp>
        <p:nvSpPr>
          <p:cNvPr id="3" name="Segnaposto numero diapositiva 2">
            <a:extLst>
              <a:ext uri="{FF2B5EF4-FFF2-40B4-BE49-F238E27FC236}">
                <a16:creationId xmlns:a16="http://schemas.microsoft.com/office/drawing/2014/main" id="{0B001B63-A3CE-D29D-8FB8-DB193E91971A}"/>
              </a:ext>
            </a:extLst>
          </p:cNvPr>
          <p:cNvSpPr>
            <a:spLocks noGrp="1"/>
          </p:cNvSpPr>
          <p:nvPr>
            <p:ph type="sldNum" sz="quarter" idx="10"/>
          </p:nvPr>
        </p:nvSpPr>
        <p:spPr/>
        <p:txBody>
          <a:bodyPr/>
          <a:lstStyle/>
          <a:p>
            <a:fld id="{58E4CE88-B864-4B2B-BBBC-E85082A18D58}" type="slidenum">
              <a:rPr lang="it-IT" noProof="0" smtClean="0"/>
              <a:pPr/>
              <a:t>15</a:t>
            </a:fld>
            <a:endParaRPr lang="it-IT" noProof="0"/>
          </a:p>
        </p:txBody>
      </p:sp>
      <p:grpSp>
        <p:nvGrpSpPr>
          <p:cNvPr id="6" name="Group 5">
            <a:extLst>
              <a:ext uri="{FF2B5EF4-FFF2-40B4-BE49-F238E27FC236}">
                <a16:creationId xmlns:a16="http://schemas.microsoft.com/office/drawing/2014/main" id="{0C357420-CA5C-C44A-91C8-7CF660E4F615}"/>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D9D6CBB2-8F11-C168-3FD6-9AFC4F9AB665}"/>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AD3889-9BA7-25BB-F6BA-2A535A35EB2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1C2251AD-0DBD-CA44-6129-1154F3E7395A}"/>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16857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graphicFrame>
        <p:nvGraphicFramePr>
          <p:cNvPr id="15" name="Table 14">
            <a:extLst>
              <a:ext uri="{FF2B5EF4-FFF2-40B4-BE49-F238E27FC236}">
                <a16:creationId xmlns:a16="http://schemas.microsoft.com/office/drawing/2014/main" id="{C87EE03D-5894-6D42-61AB-A6345D791518}"/>
              </a:ext>
            </a:extLst>
          </p:cNvPr>
          <p:cNvGraphicFramePr>
            <a:graphicFrameLocks noGrp="1"/>
          </p:cNvGraphicFramePr>
          <p:nvPr>
            <p:extLst>
              <p:ext uri="{D42A27DB-BD31-4B8C-83A1-F6EECF244321}">
                <p14:modId xmlns:p14="http://schemas.microsoft.com/office/powerpoint/2010/main" val="1744696213"/>
              </p:ext>
            </p:extLst>
          </p:nvPr>
        </p:nvGraphicFramePr>
        <p:xfrm>
          <a:off x="515999" y="3127092"/>
          <a:ext cx="11160064" cy="720000"/>
        </p:xfrm>
        <a:graphic>
          <a:graphicData uri="http://schemas.openxmlformats.org/drawingml/2006/table">
            <a:tbl>
              <a:tblPr firstRow="1" bandRow="1">
                <a:tableStyleId>{5C22544A-7EE6-4342-B048-85BDC9FD1C3A}</a:tableStyleId>
              </a:tblPr>
              <a:tblGrid>
                <a:gridCol w="4367086">
                  <a:extLst>
                    <a:ext uri="{9D8B030D-6E8A-4147-A177-3AD203B41FA5}">
                      <a16:colId xmlns:a16="http://schemas.microsoft.com/office/drawing/2014/main" val="2264328743"/>
                    </a:ext>
                  </a:extLst>
                </a:gridCol>
                <a:gridCol w="6792978">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a:txBody>
                    <a:bodyPr/>
                    <a:lstStyle/>
                    <a:p>
                      <a:r>
                        <a:rPr lang="it-IT" sz="1150" noProof="0">
                          <a:solidFill>
                            <a:schemeClr val="tx1"/>
                          </a:solidFill>
                        </a:rPr>
                        <a:t>02 | Procedura aperta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100" noProof="0">
                          <a:solidFill>
                            <a:schemeClr val="tx1"/>
                          </a:solidFill>
                        </a:rPr>
                        <a:t>Attivazione scheda P2_16 e conseguente scheda S2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165618"/>
                  </a:ext>
                </a:extLst>
              </a:tr>
            </a:tbl>
          </a:graphicData>
        </a:graphic>
      </p:graphicFrame>
      <p:sp>
        <p:nvSpPr>
          <p:cNvPr id="16" name="Rectangle 15">
            <a:extLst>
              <a:ext uri="{FF2B5EF4-FFF2-40B4-BE49-F238E27FC236}">
                <a16:creationId xmlns:a16="http://schemas.microsoft.com/office/drawing/2014/main" id="{562CD1DC-65BA-58FC-10E7-6BC25076C674}"/>
              </a:ext>
            </a:extLst>
          </p:cNvPr>
          <p:cNvSpPr/>
          <p:nvPr/>
        </p:nvSpPr>
        <p:spPr>
          <a:xfrm>
            <a:off x="515935" y="2705452"/>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02 del 24 gennaio 2024 </a:t>
            </a:r>
          </a:p>
        </p:txBody>
      </p:sp>
      <p:graphicFrame>
        <p:nvGraphicFramePr>
          <p:cNvPr id="19" name="Table 18">
            <a:extLst>
              <a:ext uri="{FF2B5EF4-FFF2-40B4-BE49-F238E27FC236}">
                <a16:creationId xmlns:a16="http://schemas.microsoft.com/office/drawing/2014/main" id="{6EB12EE2-667A-AB01-9918-7B5BB519A35A}"/>
              </a:ext>
            </a:extLst>
          </p:cNvPr>
          <p:cNvGraphicFramePr>
            <a:graphicFrameLocks noGrp="1"/>
          </p:cNvGraphicFramePr>
          <p:nvPr>
            <p:extLst>
              <p:ext uri="{D42A27DB-BD31-4B8C-83A1-F6EECF244321}">
                <p14:modId xmlns:p14="http://schemas.microsoft.com/office/powerpoint/2010/main" val="3039303357"/>
              </p:ext>
            </p:extLst>
          </p:nvPr>
        </p:nvGraphicFramePr>
        <p:xfrm>
          <a:off x="515999" y="1129932"/>
          <a:ext cx="11160064" cy="1381080"/>
        </p:xfrm>
        <a:graphic>
          <a:graphicData uri="http://schemas.openxmlformats.org/drawingml/2006/table">
            <a:tbl>
              <a:tblPr firstRow="1" bandRow="1">
                <a:tableStyleId>{5C22544A-7EE6-4342-B048-85BDC9FD1C3A}</a:tableStyleId>
              </a:tblPr>
              <a:tblGrid>
                <a:gridCol w="4367086">
                  <a:extLst>
                    <a:ext uri="{9D8B030D-6E8A-4147-A177-3AD203B41FA5}">
                      <a16:colId xmlns:a16="http://schemas.microsoft.com/office/drawing/2014/main" val="2264328743"/>
                    </a:ext>
                  </a:extLst>
                </a:gridCol>
                <a:gridCol w="6792978">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a:txBody>
                    <a:bodyPr/>
                    <a:lstStyle/>
                    <a:p>
                      <a:r>
                        <a:rPr lang="it-IT" sz="1150" noProof="0">
                          <a:solidFill>
                            <a:schemeClr val="tx1"/>
                          </a:solidFill>
                        </a:rPr>
                        <a:t>04 | Procedura negoziata con avviso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100" noProof="0">
                          <a:solidFill>
                            <a:schemeClr val="tx1"/>
                          </a:solidFill>
                        </a:rPr>
                        <a:t>Esecuzione automatica del comando ‘Pubblica Avviso’ a seguito della selezione del comando ‘Conferma appalto’ da parte dell’utente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7165618"/>
                  </a:ext>
                </a:extLst>
              </a:tr>
              <a:tr h="301715">
                <a:tc>
                  <a:txBody>
                    <a:bodyPr/>
                    <a:lstStyle/>
                    <a:p>
                      <a:r>
                        <a:rPr lang="it-IT" sz="1150" noProof="0">
                          <a:solidFill>
                            <a:schemeClr val="tx1"/>
                          </a:solidFill>
                        </a:rPr>
                        <a:t>05 | Procedura negoziata con avviso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Attivazione scheda P7_1_3 e conseguenti schede S1 e S2</a:t>
                      </a:r>
                    </a:p>
                    <a:p>
                      <a:r>
                        <a:rPr lang="it-IT" sz="1100" noProof="0">
                          <a:solidFill>
                            <a:schemeClr val="tx1"/>
                          </a:solidFill>
                        </a:rPr>
                        <a:t>Esecuzione automatica del comando ‘Pubblica Avviso’ a seguito della selezione del comando ‘Conferma appalto’ da parte dell’utente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bl>
          </a:graphicData>
        </a:graphic>
      </p:graphicFrame>
      <p:sp>
        <p:nvSpPr>
          <p:cNvPr id="20" name="Rectangle 19">
            <a:extLst>
              <a:ext uri="{FF2B5EF4-FFF2-40B4-BE49-F238E27FC236}">
                <a16:creationId xmlns:a16="http://schemas.microsoft.com/office/drawing/2014/main" id="{7D4A1841-CBCE-2F39-2955-908AB380AC88}"/>
              </a:ext>
            </a:extLst>
          </p:cNvPr>
          <p:cNvSpPr/>
          <p:nvPr/>
        </p:nvSpPr>
        <p:spPr>
          <a:xfrm>
            <a:off x="515998" y="706419"/>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03 del 26 gennaio 2024 </a:t>
            </a:r>
          </a:p>
        </p:txBody>
      </p:sp>
      <p:graphicFrame>
        <p:nvGraphicFramePr>
          <p:cNvPr id="3" name="Table 2">
            <a:extLst>
              <a:ext uri="{FF2B5EF4-FFF2-40B4-BE49-F238E27FC236}">
                <a16:creationId xmlns:a16="http://schemas.microsoft.com/office/drawing/2014/main" id="{94E7DABB-1802-8E31-0792-02F62321D9DF}"/>
              </a:ext>
            </a:extLst>
          </p:cNvPr>
          <p:cNvGraphicFramePr>
            <a:graphicFrameLocks noGrp="1"/>
          </p:cNvGraphicFramePr>
          <p:nvPr>
            <p:extLst>
              <p:ext uri="{D42A27DB-BD31-4B8C-83A1-F6EECF244321}">
                <p14:modId xmlns:p14="http://schemas.microsoft.com/office/powerpoint/2010/main" val="1986003996"/>
              </p:ext>
            </p:extLst>
          </p:nvPr>
        </p:nvGraphicFramePr>
        <p:xfrm>
          <a:off x="516002" y="4573813"/>
          <a:ext cx="11160064" cy="360000"/>
        </p:xfrm>
        <a:graphic>
          <a:graphicData uri="http://schemas.openxmlformats.org/drawingml/2006/table">
            <a:tbl>
              <a:tblPr firstRow="1" bandRow="1">
                <a:tableStyleId>{5C22544A-7EE6-4342-B048-85BDC9FD1C3A}</a:tableStyleId>
              </a:tblPr>
              <a:tblGrid>
                <a:gridCol w="11160064">
                  <a:extLst>
                    <a:ext uri="{9D8B030D-6E8A-4147-A177-3AD203B41FA5}">
                      <a16:colId xmlns:a16="http://schemas.microsoft.com/office/drawing/2014/main" val="2264328743"/>
                    </a:ext>
                  </a:extLst>
                </a:gridCol>
              </a:tblGrid>
              <a:tr h="360000">
                <a:tc>
                  <a:txBody>
                    <a:bodyPr/>
                    <a:lstStyle/>
                    <a:p>
                      <a:r>
                        <a:rPr lang="it-IT" sz="1200" noProof="0">
                          <a:solidFill>
                            <a:schemeClr val="tx1"/>
                          </a:solidFill>
                        </a:rPr>
                        <a:t>Prima versione in consultazione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bl>
          </a:graphicData>
        </a:graphic>
      </p:graphicFrame>
      <p:sp>
        <p:nvSpPr>
          <p:cNvPr id="4" name="Rectangle 3">
            <a:extLst>
              <a:ext uri="{FF2B5EF4-FFF2-40B4-BE49-F238E27FC236}">
                <a16:creationId xmlns:a16="http://schemas.microsoft.com/office/drawing/2014/main" id="{6C966B03-CA37-96E2-4FE7-B7607B8333A4}"/>
              </a:ext>
            </a:extLst>
          </p:cNvPr>
          <p:cNvSpPr/>
          <p:nvPr/>
        </p:nvSpPr>
        <p:spPr>
          <a:xfrm>
            <a:off x="515938" y="4152173"/>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01 del 12 gennaio 2024 </a:t>
            </a:r>
          </a:p>
        </p:txBody>
      </p:sp>
      <p:sp>
        <p:nvSpPr>
          <p:cNvPr id="7" name="Segnaposto numero diapositiva 6">
            <a:extLst>
              <a:ext uri="{FF2B5EF4-FFF2-40B4-BE49-F238E27FC236}">
                <a16:creationId xmlns:a16="http://schemas.microsoft.com/office/drawing/2014/main" id="{5656730D-3213-F70C-E7E8-C10D16FCBE37}"/>
              </a:ext>
            </a:extLst>
          </p:cNvPr>
          <p:cNvSpPr>
            <a:spLocks noGrp="1"/>
          </p:cNvSpPr>
          <p:nvPr>
            <p:ph type="sldNum" sz="quarter" idx="10"/>
          </p:nvPr>
        </p:nvSpPr>
        <p:spPr/>
        <p:txBody>
          <a:bodyPr/>
          <a:lstStyle/>
          <a:p>
            <a:fld id="{58E4CE88-B864-4B2B-BBBC-E85082A18D58}" type="slidenum">
              <a:rPr lang="it-IT" noProof="0" smtClean="0"/>
              <a:pPr/>
              <a:t>16</a:t>
            </a:fld>
            <a:endParaRPr lang="it-IT" noProof="0"/>
          </a:p>
        </p:txBody>
      </p:sp>
      <p:grpSp>
        <p:nvGrpSpPr>
          <p:cNvPr id="6" name="Group 5">
            <a:extLst>
              <a:ext uri="{FF2B5EF4-FFF2-40B4-BE49-F238E27FC236}">
                <a16:creationId xmlns:a16="http://schemas.microsoft.com/office/drawing/2014/main" id="{CFAD8A89-03BA-4C61-F678-B7AF2D943258}"/>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DCA60409-4347-E755-3FA1-8DF5DB19EF7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2D75FFC-1485-879E-AB4F-92724CE8430A}"/>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5A6B67D4-D98A-D48C-280F-EF0EE5EE4741}"/>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28672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99CF3-2536-A609-41B4-9FC99E63F0F5}"/>
              </a:ext>
            </a:extLst>
          </p:cNvPr>
          <p:cNvSpPr>
            <a:spLocks noGrp="1"/>
          </p:cNvSpPr>
          <p:nvPr>
            <p:ph type="title"/>
          </p:nvPr>
        </p:nvSpPr>
        <p:spPr/>
        <p:txBody>
          <a:bodyPr/>
          <a:lstStyle/>
          <a:p>
            <a:r>
              <a:rPr lang="it-IT" noProof="0"/>
              <a:t>Punti di evidenza pubblicazione e affidamento appalto</a:t>
            </a:r>
          </a:p>
        </p:txBody>
      </p:sp>
    </p:spTree>
    <p:extLst>
      <p:ext uri="{BB962C8B-B14F-4D97-AF65-F5344CB8AC3E}">
        <p14:creationId xmlns:p14="http://schemas.microsoft.com/office/powerpoint/2010/main" val="532108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a:t>
            </a:r>
            <a:r>
              <a:rPr lang="it-IT" sz="2400" noProof="0"/>
              <a:t> pubblicazione e affidamento appalto</a:t>
            </a:r>
            <a:endParaRPr lang="it-IT" sz="2350" noProof="0"/>
          </a:p>
        </p:txBody>
      </p:sp>
      <p:grpSp>
        <p:nvGrpSpPr>
          <p:cNvPr id="24" name="Group 23">
            <a:extLst>
              <a:ext uri="{FF2B5EF4-FFF2-40B4-BE49-F238E27FC236}">
                <a16:creationId xmlns:a16="http://schemas.microsoft.com/office/drawing/2014/main" id="{1A04B91A-03E1-DBF9-AD2A-BE9546212D5C}"/>
              </a:ext>
            </a:extLst>
          </p:cNvPr>
          <p:cNvGrpSpPr/>
          <p:nvPr/>
        </p:nvGrpSpPr>
        <p:grpSpPr>
          <a:xfrm>
            <a:off x="515938" y="980678"/>
            <a:ext cx="11160062" cy="1182690"/>
            <a:chOff x="515938" y="960692"/>
            <a:chExt cx="11160062" cy="1182690"/>
          </a:xfrm>
        </p:grpSpPr>
        <p:sp>
          <p:nvSpPr>
            <p:cNvPr id="4" name="Freeform 765">
              <a:extLst>
                <a:ext uri="{FF2B5EF4-FFF2-40B4-BE49-F238E27FC236}">
                  <a16:creationId xmlns:a16="http://schemas.microsoft.com/office/drawing/2014/main" id="{2F54BE8B-8A10-C719-1FEF-78F037439788}"/>
                </a:ext>
              </a:extLst>
            </p:cNvPr>
            <p:cNvSpPr>
              <a:spLocks noChangeAspect="1" noEditPoints="1"/>
            </p:cNvSpPr>
            <p:nvPr/>
          </p:nvSpPr>
          <p:spPr bwMode="auto">
            <a:xfrm>
              <a:off x="515938" y="960692"/>
              <a:ext cx="504000" cy="50400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2">
                <a:lumMod val="60000"/>
                <a:lumOff val="40000"/>
              </a:schemeClr>
            </a:solidFill>
            <a:ln w="12700">
              <a:solidFill>
                <a:schemeClr val="accent2"/>
              </a:solidFill>
            </a:ln>
          </p:spPr>
          <p:txBody>
            <a:bodyPr vert="horz" wrap="square" lIns="91440" tIns="45720" rIns="91440" bIns="45720" numCol="1" anchor="t" anchorCtr="0" compatLnSpc="1">
              <a:prstTxWarp prst="textNoShape">
                <a:avLst/>
              </a:prstTxWarp>
            </a:bodyPr>
            <a:lstStyle/>
            <a:p>
              <a:endParaRPr lang="it-IT" noProof="0"/>
            </a:p>
          </p:txBody>
        </p:sp>
        <p:cxnSp>
          <p:nvCxnSpPr>
            <p:cNvPr id="11" name="Straight Connector 10">
              <a:extLst>
                <a:ext uri="{FF2B5EF4-FFF2-40B4-BE49-F238E27FC236}">
                  <a16:creationId xmlns:a16="http://schemas.microsoft.com/office/drawing/2014/main" id="{4338D5C0-9B33-4A68-2D64-A2332DDF3F0A}"/>
                </a:ext>
              </a:extLst>
            </p:cNvPr>
            <p:cNvCxnSpPr>
              <a:cxnSpLocks/>
              <a:stCxn id="4" idx="6"/>
            </p:cNvCxnSpPr>
            <p:nvPr/>
          </p:nvCxnSpPr>
          <p:spPr>
            <a:xfrm>
              <a:off x="767937" y="1464692"/>
              <a:ext cx="108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454BA523-1C3B-D171-DA07-5F52584AA328}"/>
                </a:ext>
              </a:extLst>
            </p:cNvPr>
            <p:cNvSpPr txBox="1">
              <a:spLocks/>
            </p:cNvSpPr>
            <p:nvPr/>
          </p:nvSpPr>
          <p:spPr>
            <a:xfrm>
              <a:off x="1060791" y="1026914"/>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Attività del RUP/PO </a:t>
              </a:r>
              <a:endParaRPr lang="it-IT" sz="1400" b="1" strike="sngStrike" noProof="0"/>
            </a:p>
          </p:txBody>
        </p:sp>
        <p:sp>
          <p:nvSpPr>
            <p:cNvPr id="14" name="Text Placeholder 8">
              <a:extLst>
                <a:ext uri="{FF2B5EF4-FFF2-40B4-BE49-F238E27FC236}">
                  <a16:creationId xmlns:a16="http://schemas.microsoft.com/office/drawing/2014/main" id="{E0D2CF3B-0B93-E960-969A-7BD9DCA864FF}"/>
                </a:ext>
              </a:extLst>
            </p:cNvPr>
            <p:cNvSpPr txBox="1">
              <a:spLocks/>
            </p:cNvSpPr>
            <p:nvPr/>
          </p:nvSpPr>
          <p:spPr>
            <a:xfrm>
              <a:off x="516000" y="1542640"/>
              <a:ext cx="11160000" cy="60074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noProof="0"/>
                <a:t>Il RUP/PO deve effettuare l’accesso su SATER attraverso la modalità SPID/CIE almeno 1 volta.</a:t>
              </a:r>
            </a:p>
            <a:p>
              <a:pPr marL="171450" indent="-171450" algn="just">
                <a:lnSpc>
                  <a:spcPct val="120000"/>
                </a:lnSpc>
                <a:spcBef>
                  <a:spcPts val="400"/>
                </a:spcBef>
                <a:buFont typeface="Arial" panose="020B0604020202020204" pitchFamily="34" charset="0"/>
                <a:buChar char="•"/>
              </a:pPr>
              <a:r>
                <a:rPr lang="it-IT" sz="1300" noProof="0"/>
                <a:t>Per l’interoperabilità con PCP, il RUP/PO deve essere registrato correttamente su ANAC per la specifica SA per cui vuole operare.</a:t>
              </a:r>
            </a:p>
          </p:txBody>
        </p:sp>
      </p:grpSp>
      <p:grpSp>
        <p:nvGrpSpPr>
          <p:cNvPr id="2" name="Group 1">
            <a:extLst>
              <a:ext uri="{FF2B5EF4-FFF2-40B4-BE49-F238E27FC236}">
                <a16:creationId xmlns:a16="http://schemas.microsoft.com/office/drawing/2014/main" id="{7D329853-C322-8C82-2070-40390DA4647C}"/>
              </a:ext>
            </a:extLst>
          </p:cNvPr>
          <p:cNvGrpSpPr/>
          <p:nvPr/>
        </p:nvGrpSpPr>
        <p:grpSpPr>
          <a:xfrm>
            <a:off x="515938" y="5127042"/>
            <a:ext cx="11160062" cy="1371460"/>
            <a:chOff x="515938" y="4974166"/>
            <a:chExt cx="11160062" cy="1371460"/>
          </a:xfrm>
        </p:grpSpPr>
        <p:cxnSp>
          <p:nvCxnSpPr>
            <p:cNvPr id="7" name="Straight Connector 6">
              <a:extLst>
                <a:ext uri="{FF2B5EF4-FFF2-40B4-BE49-F238E27FC236}">
                  <a16:creationId xmlns:a16="http://schemas.microsoft.com/office/drawing/2014/main" id="{62B01C21-A415-CF13-915E-656D8B41C73D}"/>
                </a:ext>
              </a:extLst>
            </p:cNvPr>
            <p:cNvCxnSpPr>
              <a:cxnSpLocks/>
            </p:cNvCxnSpPr>
            <p:nvPr/>
          </p:nvCxnSpPr>
          <p:spPr>
            <a:xfrm>
              <a:off x="767939" y="5478166"/>
              <a:ext cx="1087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7F3E65D9-217E-0BD9-5630-FFACF71D3E83}"/>
                </a:ext>
              </a:extLst>
            </p:cNvPr>
            <p:cNvSpPr txBox="1">
              <a:spLocks/>
            </p:cNvSpPr>
            <p:nvPr/>
          </p:nvSpPr>
          <p:spPr>
            <a:xfrm>
              <a:off x="1060791" y="5040388"/>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Compilazione della procedura</a:t>
              </a:r>
            </a:p>
          </p:txBody>
        </p:sp>
        <p:sp>
          <p:nvSpPr>
            <p:cNvPr id="13" name="Text Placeholder 8">
              <a:extLst>
                <a:ext uri="{FF2B5EF4-FFF2-40B4-BE49-F238E27FC236}">
                  <a16:creationId xmlns:a16="http://schemas.microsoft.com/office/drawing/2014/main" id="{84BBB90A-1706-A775-4F11-5F60B82077CC}"/>
                </a:ext>
              </a:extLst>
            </p:cNvPr>
            <p:cNvSpPr txBox="1">
              <a:spLocks/>
            </p:cNvSpPr>
            <p:nvPr/>
          </p:nvSpPr>
          <p:spPr>
            <a:xfrm>
              <a:off x="516000" y="5556114"/>
              <a:ext cx="11160000" cy="78951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Le procedure devono essere redatte nella loro interezza prima che l’utente selezioni il comando ‘Conferma </a:t>
              </a:r>
              <a:r>
                <a:rPr lang="it-IT" sz="1300" noProof="0" err="1"/>
                <a:t>appalto’</a:t>
              </a:r>
              <a:r>
                <a:rPr lang="it-IT" sz="1300" noProof="0"/>
                <a:t> (o in alternativa ‘Pubblica </a:t>
              </a:r>
              <a:r>
                <a:rPr lang="it-IT" sz="1300" noProof="0" err="1"/>
                <a:t>avviso’</a:t>
              </a:r>
              <a:r>
                <a:rPr lang="it-IT" sz="1300" noProof="0"/>
                <a:t> se presente) in quanto, a seguito dell’invio in pubblicazione, la procedura non è più editabile, ad eccezione delle sezioni «Atti», «Note», «Riferimenti» e «Destinatari» (limitatamente alle funzioni per l’invio degli inviti).</a:t>
              </a:r>
            </a:p>
          </p:txBody>
        </p:sp>
        <p:sp>
          <p:nvSpPr>
            <p:cNvPr id="16" name="Freeform 680">
              <a:extLst>
                <a:ext uri="{FF2B5EF4-FFF2-40B4-BE49-F238E27FC236}">
                  <a16:creationId xmlns:a16="http://schemas.microsoft.com/office/drawing/2014/main" id="{7E73F9F7-8CC3-2E42-00C7-71E798121094}"/>
                </a:ext>
              </a:extLst>
            </p:cNvPr>
            <p:cNvSpPr>
              <a:spLocks noChangeAspect="1" noEditPoints="1"/>
            </p:cNvSpPr>
            <p:nvPr/>
          </p:nvSpPr>
          <p:spPr bwMode="auto">
            <a:xfrm>
              <a:off x="515938" y="4974166"/>
              <a:ext cx="504002" cy="504000"/>
            </a:xfrm>
            <a:custGeom>
              <a:avLst/>
              <a:gdLst>
                <a:gd name="T0" fmla="*/ 337 w 512"/>
                <a:gd name="T1" fmla="*/ 202 h 512"/>
                <a:gd name="T2" fmla="*/ 309 w 512"/>
                <a:gd name="T3" fmla="*/ 175 h 512"/>
                <a:gd name="T4" fmla="*/ 215 w 512"/>
                <a:gd name="T5" fmla="*/ 312 h 512"/>
                <a:gd name="T6" fmla="*/ 226 w 512"/>
                <a:gd name="T7" fmla="*/ 300 h 512"/>
                <a:gd name="T8" fmla="*/ 138 w 512"/>
                <a:gd name="T9" fmla="*/ 207 h 512"/>
                <a:gd name="T10" fmla="*/ 197 w 512"/>
                <a:gd name="T11" fmla="*/ 299 h 512"/>
                <a:gd name="T12" fmla="*/ 512 w 512"/>
                <a:gd name="T13" fmla="*/ 256 h 512"/>
                <a:gd name="T14" fmla="*/ 0 w 512"/>
                <a:gd name="T15" fmla="*/ 256 h 512"/>
                <a:gd name="T16" fmla="*/ 512 w 512"/>
                <a:gd name="T17" fmla="*/ 256 h 512"/>
                <a:gd name="T18" fmla="*/ 195 w 512"/>
                <a:gd name="T19" fmla="*/ 327 h 512"/>
                <a:gd name="T20" fmla="*/ 242 w 512"/>
                <a:gd name="T21" fmla="*/ 341 h 512"/>
                <a:gd name="T22" fmla="*/ 253 w 512"/>
                <a:gd name="T23" fmla="*/ 338 h 512"/>
                <a:gd name="T24" fmla="*/ 245 w 512"/>
                <a:gd name="T25" fmla="*/ 285 h 512"/>
                <a:gd name="T26" fmla="*/ 146 w 512"/>
                <a:gd name="T27" fmla="*/ 184 h 512"/>
                <a:gd name="T28" fmla="*/ 99 w 512"/>
                <a:gd name="T29" fmla="*/ 216 h 512"/>
                <a:gd name="T30" fmla="*/ 373 w 512"/>
                <a:gd name="T31" fmla="*/ 213 h 512"/>
                <a:gd name="T32" fmla="*/ 372 w 512"/>
                <a:gd name="T33" fmla="*/ 209 h 512"/>
                <a:gd name="T34" fmla="*/ 306 w 512"/>
                <a:gd name="T35" fmla="*/ 141 h 512"/>
                <a:gd name="T36" fmla="*/ 298 w 512"/>
                <a:gd name="T37" fmla="*/ 138 h 512"/>
                <a:gd name="T38" fmla="*/ 170 w 512"/>
                <a:gd name="T39" fmla="*/ 149 h 512"/>
                <a:gd name="T40" fmla="*/ 181 w 512"/>
                <a:gd name="T41" fmla="*/ 192 h 512"/>
                <a:gd name="T42" fmla="*/ 192 w 512"/>
                <a:gd name="T43" fmla="*/ 160 h 512"/>
                <a:gd name="T44" fmla="*/ 288 w 512"/>
                <a:gd name="T45" fmla="*/ 213 h 512"/>
                <a:gd name="T46" fmla="*/ 352 w 512"/>
                <a:gd name="T47" fmla="*/ 224 h 512"/>
                <a:gd name="T48" fmla="*/ 192 w 512"/>
                <a:gd name="T49" fmla="*/ 394 h 512"/>
                <a:gd name="T50" fmla="*/ 181 w 512"/>
                <a:gd name="T51" fmla="*/ 341 h 512"/>
                <a:gd name="T52" fmla="*/ 170 w 512"/>
                <a:gd name="T53" fmla="*/ 405 h 512"/>
                <a:gd name="T54" fmla="*/ 362 w 512"/>
                <a:gd name="T55" fmla="*/ 416 h 512"/>
                <a:gd name="T56" fmla="*/ 373 w 512"/>
                <a:gd name="T57" fmla="*/ 213 h 512"/>
                <a:gd name="T58" fmla="*/ 320 w 512"/>
                <a:gd name="T59" fmla="*/ 277 h 512"/>
                <a:gd name="T60" fmla="*/ 266 w 512"/>
                <a:gd name="T61" fmla="*/ 288 h 512"/>
                <a:gd name="T62" fmla="*/ 320 w 512"/>
                <a:gd name="T63" fmla="*/ 298 h 512"/>
                <a:gd name="T64" fmla="*/ 320 w 512"/>
                <a:gd name="T65" fmla="*/ 320 h 512"/>
                <a:gd name="T66" fmla="*/ 277 w 512"/>
                <a:gd name="T67" fmla="*/ 330 h 512"/>
                <a:gd name="T68" fmla="*/ 320 w 512"/>
                <a:gd name="T69" fmla="*/ 341 h 512"/>
                <a:gd name="T70" fmla="*/ 320 w 512"/>
                <a:gd name="T71"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309" y="175"/>
                  </a:moveTo>
                  <a:cubicBezTo>
                    <a:pt x="337" y="202"/>
                    <a:pt x="337" y="202"/>
                    <a:pt x="337" y="202"/>
                  </a:cubicBezTo>
                  <a:cubicBezTo>
                    <a:pt x="309" y="202"/>
                    <a:pt x="309" y="202"/>
                    <a:pt x="309" y="202"/>
                  </a:cubicBezTo>
                  <a:lnTo>
                    <a:pt x="309" y="175"/>
                  </a:lnTo>
                  <a:close/>
                  <a:moveTo>
                    <a:pt x="226" y="300"/>
                  </a:moveTo>
                  <a:cubicBezTo>
                    <a:pt x="215" y="312"/>
                    <a:pt x="215" y="312"/>
                    <a:pt x="215" y="312"/>
                  </a:cubicBezTo>
                  <a:cubicBezTo>
                    <a:pt x="230" y="316"/>
                    <a:pt x="230" y="316"/>
                    <a:pt x="230" y="316"/>
                  </a:cubicBezTo>
                  <a:lnTo>
                    <a:pt x="226" y="300"/>
                  </a:lnTo>
                  <a:close/>
                  <a:moveTo>
                    <a:pt x="214" y="282"/>
                  </a:moveTo>
                  <a:cubicBezTo>
                    <a:pt x="138" y="207"/>
                    <a:pt x="138" y="207"/>
                    <a:pt x="138" y="207"/>
                  </a:cubicBezTo>
                  <a:cubicBezTo>
                    <a:pt x="121" y="224"/>
                    <a:pt x="121" y="224"/>
                    <a:pt x="121" y="224"/>
                  </a:cubicBezTo>
                  <a:cubicBezTo>
                    <a:pt x="197" y="299"/>
                    <a:pt x="197" y="299"/>
                    <a:pt x="197" y="299"/>
                  </a:cubicBezTo>
                  <a:lnTo>
                    <a:pt x="214" y="28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99" y="231"/>
                  </a:moveTo>
                  <a:cubicBezTo>
                    <a:pt x="195" y="327"/>
                    <a:pt x="195" y="327"/>
                    <a:pt x="195" y="327"/>
                  </a:cubicBezTo>
                  <a:cubicBezTo>
                    <a:pt x="196" y="329"/>
                    <a:pt x="198" y="330"/>
                    <a:pt x="200" y="330"/>
                  </a:cubicBezTo>
                  <a:cubicBezTo>
                    <a:pt x="242" y="341"/>
                    <a:pt x="242" y="341"/>
                    <a:pt x="242" y="341"/>
                  </a:cubicBezTo>
                  <a:cubicBezTo>
                    <a:pt x="243" y="341"/>
                    <a:pt x="244" y="341"/>
                    <a:pt x="245" y="341"/>
                  </a:cubicBezTo>
                  <a:cubicBezTo>
                    <a:pt x="248" y="341"/>
                    <a:pt x="251" y="340"/>
                    <a:pt x="253" y="338"/>
                  </a:cubicBezTo>
                  <a:cubicBezTo>
                    <a:pt x="255" y="335"/>
                    <a:pt x="256" y="331"/>
                    <a:pt x="255" y="328"/>
                  </a:cubicBezTo>
                  <a:cubicBezTo>
                    <a:pt x="245" y="285"/>
                    <a:pt x="245" y="285"/>
                    <a:pt x="245" y="285"/>
                  </a:cubicBezTo>
                  <a:cubicBezTo>
                    <a:pt x="244" y="283"/>
                    <a:pt x="243" y="281"/>
                    <a:pt x="242" y="280"/>
                  </a:cubicBezTo>
                  <a:cubicBezTo>
                    <a:pt x="146" y="184"/>
                    <a:pt x="146" y="184"/>
                    <a:pt x="146" y="184"/>
                  </a:cubicBezTo>
                  <a:cubicBezTo>
                    <a:pt x="142" y="180"/>
                    <a:pt x="135" y="180"/>
                    <a:pt x="131" y="184"/>
                  </a:cubicBezTo>
                  <a:cubicBezTo>
                    <a:pt x="99" y="216"/>
                    <a:pt x="99" y="216"/>
                    <a:pt x="99" y="216"/>
                  </a:cubicBezTo>
                  <a:cubicBezTo>
                    <a:pt x="95" y="220"/>
                    <a:pt x="95" y="227"/>
                    <a:pt x="99" y="231"/>
                  </a:cubicBezTo>
                  <a:close/>
                  <a:moveTo>
                    <a:pt x="373" y="213"/>
                  </a:moveTo>
                  <a:cubicBezTo>
                    <a:pt x="373" y="213"/>
                    <a:pt x="373" y="213"/>
                    <a:pt x="373" y="213"/>
                  </a:cubicBezTo>
                  <a:cubicBezTo>
                    <a:pt x="373" y="211"/>
                    <a:pt x="373" y="210"/>
                    <a:pt x="372" y="209"/>
                  </a:cubicBezTo>
                  <a:cubicBezTo>
                    <a:pt x="372" y="208"/>
                    <a:pt x="371" y="206"/>
                    <a:pt x="370" y="205"/>
                  </a:cubicBezTo>
                  <a:cubicBezTo>
                    <a:pt x="306" y="141"/>
                    <a:pt x="306" y="141"/>
                    <a:pt x="306" y="141"/>
                  </a:cubicBezTo>
                  <a:cubicBezTo>
                    <a:pt x="305" y="140"/>
                    <a:pt x="304" y="140"/>
                    <a:pt x="302" y="139"/>
                  </a:cubicBezTo>
                  <a:cubicBezTo>
                    <a:pt x="301" y="139"/>
                    <a:pt x="300" y="138"/>
                    <a:pt x="298" y="138"/>
                  </a:cubicBezTo>
                  <a:cubicBezTo>
                    <a:pt x="181" y="138"/>
                    <a:pt x="181" y="138"/>
                    <a:pt x="181" y="138"/>
                  </a:cubicBezTo>
                  <a:cubicBezTo>
                    <a:pt x="175" y="138"/>
                    <a:pt x="170" y="143"/>
                    <a:pt x="170" y="149"/>
                  </a:cubicBezTo>
                  <a:cubicBezTo>
                    <a:pt x="170" y="181"/>
                    <a:pt x="170" y="181"/>
                    <a:pt x="170" y="181"/>
                  </a:cubicBezTo>
                  <a:cubicBezTo>
                    <a:pt x="170" y="187"/>
                    <a:pt x="175" y="192"/>
                    <a:pt x="181" y="192"/>
                  </a:cubicBezTo>
                  <a:cubicBezTo>
                    <a:pt x="187" y="192"/>
                    <a:pt x="192" y="187"/>
                    <a:pt x="192" y="181"/>
                  </a:cubicBezTo>
                  <a:cubicBezTo>
                    <a:pt x="192" y="160"/>
                    <a:pt x="192" y="160"/>
                    <a:pt x="192" y="160"/>
                  </a:cubicBezTo>
                  <a:cubicBezTo>
                    <a:pt x="288" y="160"/>
                    <a:pt x="288" y="160"/>
                    <a:pt x="288" y="160"/>
                  </a:cubicBezTo>
                  <a:cubicBezTo>
                    <a:pt x="288" y="213"/>
                    <a:pt x="288" y="213"/>
                    <a:pt x="288" y="213"/>
                  </a:cubicBezTo>
                  <a:cubicBezTo>
                    <a:pt x="288" y="219"/>
                    <a:pt x="292" y="224"/>
                    <a:pt x="298" y="224"/>
                  </a:cubicBezTo>
                  <a:cubicBezTo>
                    <a:pt x="352" y="224"/>
                    <a:pt x="352" y="224"/>
                    <a:pt x="352" y="224"/>
                  </a:cubicBezTo>
                  <a:cubicBezTo>
                    <a:pt x="352" y="394"/>
                    <a:pt x="352" y="394"/>
                    <a:pt x="352" y="394"/>
                  </a:cubicBezTo>
                  <a:cubicBezTo>
                    <a:pt x="192" y="394"/>
                    <a:pt x="192" y="394"/>
                    <a:pt x="192" y="394"/>
                  </a:cubicBezTo>
                  <a:cubicBezTo>
                    <a:pt x="192" y="352"/>
                    <a:pt x="192" y="352"/>
                    <a:pt x="192" y="352"/>
                  </a:cubicBezTo>
                  <a:cubicBezTo>
                    <a:pt x="192" y="346"/>
                    <a:pt x="187" y="341"/>
                    <a:pt x="181" y="341"/>
                  </a:cubicBezTo>
                  <a:cubicBezTo>
                    <a:pt x="175" y="341"/>
                    <a:pt x="170" y="346"/>
                    <a:pt x="170" y="352"/>
                  </a:cubicBezTo>
                  <a:cubicBezTo>
                    <a:pt x="170" y="405"/>
                    <a:pt x="170" y="405"/>
                    <a:pt x="170" y="405"/>
                  </a:cubicBezTo>
                  <a:cubicBezTo>
                    <a:pt x="170" y="411"/>
                    <a:pt x="175" y="416"/>
                    <a:pt x="181" y="416"/>
                  </a:cubicBezTo>
                  <a:cubicBezTo>
                    <a:pt x="362" y="416"/>
                    <a:pt x="362" y="416"/>
                    <a:pt x="362" y="416"/>
                  </a:cubicBezTo>
                  <a:cubicBezTo>
                    <a:pt x="368" y="416"/>
                    <a:pt x="373" y="411"/>
                    <a:pt x="373" y="405"/>
                  </a:cubicBezTo>
                  <a:lnTo>
                    <a:pt x="373" y="213"/>
                  </a:lnTo>
                  <a:close/>
                  <a:moveTo>
                    <a:pt x="330" y="288"/>
                  </a:moveTo>
                  <a:cubicBezTo>
                    <a:pt x="330" y="282"/>
                    <a:pt x="326" y="277"/>
                    <a:pt x="320" y="277"/>
                  </a:cubicBezTo>
                  <a:cubicBezTo>
                    <a:pt x="277" y="277"/>
                    <a:pt x="277" y="277"/>
                    <a:pt x="277" y="277"/>
                  </a:cubicBezTo>
                  <a:cubicBezTo>
                    <a:pt x="271" y="277"/>
                    <a:pt x="266" y="282"/>
                    <a:pt x="266" y="288"/>
                  </a:cubicBezTo>
                  <a:cubicBezTo>
                    <a:pt x="266" y="294"/>
                    <a:pt x="271" y="298"/>
                    <a:pt x="277" y="298"/>
                  </a:cubicBezTo>
                  <a:cubicBezTo>
                    <a:pt x="320" y="298"/>
                    <a:pt x="320" y="298"/>
                    <a:pt x="320" y="298"/>
                  </a:cubicBezTo>
                  <a:cubicBezTo>
                    <a:pt x="326" y="298"/>
                    <a:pt x="330" y="294"/>
                    <a:pt x="330" y="288"/>
                  </a:cubicBezTo>
                  <a:close/>
                  <a:moveTo>
                    <a:pt x="320" y="320"/>
                  </a:moveTo>
                  <a:cubicBezTo>
                    <a:pt x="288" y="320"/>
                    <a:pt x="288" y="320"/>
                    <a:pt x="288" y="320"/>
                  </a:cubicBezTo>
                  <a:cubicBezTo>
                    <a:pt x="282" y="320"/>
                    <a:pt x="277" y="324"/>
                    <a:pt x="277" y="330"/>
                  </a:cubicBezTo>
                  <a:cubicBezTo>
                    <a:pt x="277" y="336"/>
                    <a:pt x="282" y="341"/>
                    <a:pt x="288" y="341"/>
                  </a:cubicBezTo>
                  <a:cubicBezTo>
                    <a:pt x="320" y="341"/>
                    <a:pt x="320" y="341"/>
                    <a:pt x="320" y="341"/>
                  </a:cubicBezTo>
                  <a:cubicBezTo>
                    <a:pt x="326" y="341"/>
                    <a:pt x="330" y="336"/>
                    <a:pt x="330" y="330"/>
                  </a:cubicBezTo>
                  <a:cubicBezTo>
                    <a:pt x="330" y="324"/>
                    <a:pt x="326" y="320"/>
                    <a:pt x="320" y="320"/>
                  </a:cubicBezTo>
                  <a:close/>
                </a:path>
              </a:pathLst>
            </a:custGeom>
            <a:solidFill>
              <a:schemeClr val="accent6">
                <a:lumMod val="60000"/>
                <a:lumOff val="40000"/>
              </a:schemeClr>
            </a:solidFill>
            <a:ln w="12700">
              <a:solidFill>
                <a:schemeClr val="accent6"/>
              </a:solidFill>
            </a:ln>
          </p:spPr>
          <p:txBody>
            <a:bodyPr vert="horz" wrap="square" lIns="91440" tIns="45720" rIns="91440" bIns="45720" numCol="1" anchor="t" anchorCtr="0" compatLnSpc="1">
              <a:prstTxWarp prst="textNoShape">
                <a:avLst/>
              </a:prstTxWarp>
            </a:bodyPr>
            <a:lstStyle/>
            <a:p>
              <a:endParaRPr lang="it-IT" noProof="0"/>
            </a:p>
          </p:txBody>
        </p:sp>
      </p:grpSp>
      <p:grpSp>
        <p:nvGrpSpPr>
          <p:cNvPr id="6" name="Group 5">
            <a:extLst>
              <a:ext uri="{FF2B5EF4-FFF2-40B4-BE49-F238E27FC236}">
                <a16:creationId xmlns:a16="http://schemas.microsoft.com/office/drawing/2014/main" id="{A768761C-8D6E-EFE6-0742-431062AADA5A}"/>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A0CA65E-F8DF-44C1-AB1C-5C6741F57FD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640666-CBD6-FB71-0461-A496D32C41C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Segnaposto numero diapositiva 16">
            <a:extLst>
              <a:ext uri="{FF2B5EF4-FFF2-40B4-BE49-F238E27FC236}">
                <a16:creationId xmlns:a16="http://schemas.microsoft.com/office/drawing/2014/main" id="{2BC25FB9-5412-1792-7030-02C94A59970B}"/>
              </a:ext>
            </a:extLst>
          </p:cNvPr>
          <p:cNvSpPr>
            <a:spLocks noGrp="1"/>
          </p:cNvSpPr>
          <p:nvPr>
            <p:ph type="sldNum" sz="quarter" idx="10"/>
          </p:nvPr>
        </p:nvSpPr>
        <p:spPr/>
        <p:txBody>
          <a:bodyPr/>
          <a:lstStyle/>
          <a:p>
            <a:fld id="{58E4CE88-B864-4B2B-BBBC-E85082A18D58}" type="slidenum">
              <a:rPr lang="it-IT" noProof="0" smtClean="0"/>
              <a:pPr/>
              <a:t>18</a:t>
            </a:fld>
            <a:endParaRPr lang="it-IT" noProof="0"/>
          </a:p>
        </p:txBody>
      </p:sp>
      <p:sp>
        <p:nvSpPr>
          <p:cNvPr id="3" name="Rectangle: Rounded Corners 2">
            <a:extLst>
              <a:ext uri="{FF2B5EF4-FFF2-40B4-BE49-F238E27FC236}">
                <a16:creationId xmlns:a16="http://schemas.microsoft.com/office/drawing/2014/main" id="{F117E42E-CFA4-AC70-F95D-1B875BE8A27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2" name="Group 21">
            <a:extLst>
              <a:ext uri="{FF2B5EF4-FFF2-40B4-BE49-F238E27FC236}">
                <a16:creationId xmlns:a16="http://schemas.microsoft.com/office/drawing/2014/main" id="{0F9B5B3E-3879-C5D7-97FE-FE19AF53A174}"/>
              </a:ext>
            </a:extLst>
          </p:cNvPr>
          <p:cNvGrpSpPr/>
          <p:nvPr/>
        </p:nvGrpSpPr>
        <p:grpSpPr>
          <a:xfrm>
            <a:off x="515969" y="2211348"/>
            <a:ext cx="11160062" cy="1688469"/>
            <a:chOff x="515969" y="2211348"/>
            <a:chExt cx="11160062" cy="1688469"/>
          </a:xfrm>
        </p:grpSpPr>
        <p:cxnSp>
          <p:nvCxnSpPr>
            <p:cNvPr id="18" name="Straight Connector 17">
              <a:extLst>
                <a:ext uri="{FF2B5EF4-FFF2-40B4-BE49-F238E27FC236}">
                  <a16:creationId xmlns:a16="http://schemas.microsoft.com/office/drawing/2014/main" id="{05D55318-1210-0F03-2FF4-D3DD428EAF02}"/>
                </a:ext>
              </a:extLst>
            </p:cNvPr>
            <p:cNvCxnSpPr>
              <a:cxnSpLocks/>
            </p:cNvCxnSpPr>
            <p:nvPr/>
          </p:nvCxnSpPr>
          <p:spPr>
            <a:xfrm>
              <a:off x="767970" y="2715348"/>
              <a:ext cx="108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8">
              <a:extLst>
                <a:ext uri="{FF2B5EF4-FFF2-40B4-BE49-F238E27FC236}">
                  <a16:creationId xmlns:a16="http://schemas.microsoft.com/office/drawing/2014/main" id="{67851BEE-C254-3789-774E-B13FEF143FF1}"/>
                </a:ext>
              </a:extLst>
            </p:cNvPr>
            <p:cNvSpPr txBox="1">
              <a:spLocks/>
            </p:cNvSpPr>
            <p:nvPr/>
          </p:nvSpPr>
          <p:spPr>
            <a:xfrm>
              <a:off x="1060822" y="2277570"/>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Gestione gare su delega</a:t>
              </a:r>
            </a:p>
          </p:txBody>
        </p:sp>
        <p:sp>
          <p:nvSpPr>
            <p:cNvPr id="20" name="Text Placeholder 8">
              <a:extLst>
                <a:ext uri="{FF2B5EF4-FFF2-40B4-BE49-F238E27FC236}">
                  <a16:creationId xmlns:a16="http://schemas.microsoft.com/office/drawing/2014/main" id="{25DCD97C-8BD4-FD68-6257-A29E43B3B9B3}"/>
                </a:ext>
              </a:extLst>
            </p:cNvPr>
            <p:cNvSpPr txBox="1">
              <a:spLocks/>
            </p:cNvSpPr>
            <p:nvPr/>
          </p:nvSpPr>
          <p:spPr>
            <a:xfrm>
              <a:off x="516031" y="2793296"/>
              <a:ext cx="11160000" cy="1106521"/>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In caso di gare su delega è possibile inserire l’Ente Proponente ed, in tal caso, è richiesto l’inserimento del codice di centro di costo dell’Ente Proponente registrato in AUSA. Si evidenzia che il CIG viene preso dal RUP dell’Ente Appaltante. </a:t>
              </a:r>
            </a:p>
            <a:p>
              <a:pPr marL="171450" indent="-171450" algn="just">
                <a:lnSpc>
                  <a:spcPct val="120000"/>
                </a:lnSpc>
                <a:spcBef>
                  <a:spcPts val="600"/>
                </a:spcBef>
                <a:buFont typeface="Arial" panose="020B0604020202020204" pitchFamily="34" charset="0"/>
                <a:buChar char="•"/>
              </a:pPr>
              <a:r>
                <a:rPr lang="it-IT" sz="1300" noProof="0"/>
                <a:t>È possibile inserire più Enti Proponenti in una medesima procedura di gara, comprensivi dell’indicazione dei relativi codici di centro di costo</a:t>
              </a:r>
            </a:p>
          </p:txBody>
        </p:sp>
        <p:sp>
          <p:nvSpPr>
            <p:cNvPr id="21" name="Freeform 189">
              <a:extLst>
                <a:ext uri="{FF2B5EF4-FFF2-40B4-BE49-F238E27FC236}">
                  <a16:creationId xmlns:a16="http://schemas.microsoft.com/office/drawing/2014/main" id="{DA28661E-8A78-77F5-0C2E-7C3067ECAD47}"/>
                </a:ext>
              </a:extLst>
            </p:cNvPr>
            <p:cNvSpPr>
              <a:spLocks noChangeAspect="1" noEditPoints="1"/>
            </p:cNvSpPr>
            <p:nvPr/>
          </p:nvSpPr>
          <p:spPr bwMode="auto">
            <a:xfrm>
              <a:off x="515969" y="2211348"/>
              <a:ext cx="504001" cy="504000"/>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tx2">
                <a:lumMod val="60000"/>
                <a:lumOff val="4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it-IT" noProof="0"/>
            </a:p>
          </p:txBody>
        </p:sp>
      </p:grpSp>
      <p:grpSp>
        <p:nvGrpSpPr>
          <p:cNvPr id="28" name="Group 27">
            <a:extLst>
              <a:ext uri="{FF2B5EF4-FFF2-40B4-BE49-F238E27FC236}">
                <a16:creationId xmlns:a16="http://schemas.microsoft.com/office/drawing/2014/main" id="{F2018FDF-C1D7-704D-B4BA-7648F730F899}"/>
              </a:ext>
            </a:extLst>
          </p:cNvPr>
          <p:cNvGrpSpPr/>
          <p:nvPr/>
        </p:nvGrpSpPr>
        <p:grpSpPr>
          <a:xfrm>
            <a:off x="515969" y="3947797"/>
            <a:ext cx="11160000" cy="1131266"/>
            <a:chOff x="515969" y="3524700"/>
            <a:chExt cx="11160000" cy="1131266"/>
          </a:xfrm>
        </p:grpSpPr>
        <p:cxnSp>
          <p:nvCxnSpPr>
            <p:cNvPr id="29" name="Straight Connector 28">
              <a:extLst>
                <a:ext uri="{FF2B5EF4-FFF2-40B4-BE49-F238E27FC236}">
                  <a16:creationId xmlns:a16="http://schemas.microsoft.com/office/drawing/2014/main" id="{3AF97138-B442-A9F2-B098-961DDCF92D23}"/>
                </a:ext>
              </a:extLst>
            </p:cNvPr>
            <p:cNvCxnSpPr>
              <a:cxnSpLocks/>
            </p:cNvCxnSpPr>
            <p:nvPr/>
          </p:nvCxnSpPr>
          <p:spPr>
            <a:xfrm>
              <a:off x="767908" y="4028700"/>
              <a:ext cx="1087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Text Placeholder 8">
              <a:extLst>
                <a:ext uri="{FF2B5EF4-FFF2-40B4-BE49-F238E27FC236}">
                  <a16:creationId xmlns:a16="http://schemas.microsoft.com/office/drawing/2014/main" id="{2F67B76A-455C-4EE2-C881-9BE6623B4806}"/>
                </a:ext>
              </a:extLst>
            </p:cNvPr>
            <p:cNvSpPr txBox="1">
              <a:spLocks/>
            </p:cNvSpPr>
            <p:nvPr/>
          </p:nvSpPr>
          <p:spPr>
            <a:xfrm>
              <a:off x="1060760" y="3590922"/>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Base di calcolo del contributo di gara </a:t>
              </a:r>
            </a:p>
          </p:txBody>
        </p:sp>
        <p:sp>
          <p:nvSpPr>
            <p:cNvPr id="31" name="Text Placeholder 8">
              <a:extLst>
                <a:ext uri="{FF2B5EF4-FFF2-40B4-BE49-F238E27FC236}">
                  <a16:creationId xmlns:a16="http://schemas.microsoft.com/office/drawing/2014/main" id="{73F5A009-E6A6-14DE-BA6C-2D0ED6EA384A}"/>
                </a:ext>
              </a:extLst>
            </p:cNvPr>
            <p:cNvSpPr txBox="1">
              <a:spLocks/>
            </p:cNvSpPr>
            <p:nvPr/>
          </p:nvSpPr>
          <p:spPr>
            <a:xfrm>
              <a:off x="515969" y="4106648"/>
              <a:ext cx="11160000" cy="549318"/>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latin typeface="+mj-lt"/>
                </a:rPr>
                <a:t>La </a:t>
              </a:r>
              <a:r>
                <a:rPr lang="it-IT" sz="1300" b="1" noProof="0">
                  <a:latin typeface="+mj-lt"/>
                </a:rPr>
                <a:t>FAQ A3 </a:t>
              </a:r>
              <a:r>
                <a:rPr lang="it-IT" sz="1300" noProof="0">
                  <a:latin typeface="+mj-lt"/>
                </a:rPr>
                <a:t>di ANAC </a:t>
              </a:r>
              <a:r>
                <a:rPr lang="it-IT" sz="1300" u="sng" noProof="0">
                  <a:solidFill>
                    <a:srgbClr val="0563C1"/>
                  </a:solidFill>
                  <a:effectLst/>
                  <a:latin typeface="+mj-lt"/>
                  <a:ea typeface="Aptos" panose="020B0004020202020204" pitchFamily="34" charset="0"/>
                  <a:hlinkClick r:id="rId2"/>
                </a:rPr>
                <a:t>https://www.anticorruzione.it/-/contributi-in-sede-di-gara</a:t>
              </a:r>
              <a:r>
                <a:rPr lang="it-IT" sz="1300" noProof="0">
                  <a:latin typeface="+mj-lt"/>
                </a:rPr>
                <a:t> specifica che il contributo dovuto ad ANAC per la richiesta del CIG è calcolato sulla base dell’</a:t>
              </a:r>
              <a:r>
                <a:rPr lang="it-IT" sz="1300" b="1" noProof="0">
                  <a:latin typeface="+mj-lt"/>
                </a:rPr>
                <a:t>importo stimato dell’appalto</a:t>
              </a:r>
              <a:r>
                <a:rPr lang="it-IT" sz="1300" noProof="0">
                  <a:latin typeface="+mj-lt"/>
                </a:rPr>
                <a:t> e non sull’importo </a:t>
              </a:r>
              <a:r>
                <a:rPr lang="it-IT" sz="1300" noProof="0"/>
                <a:t>posto a base di gara.   </a:t>
              </a:r>
            </a:p>
          </p:txBody>
        </p:sp>
        <p:sp>
          <p:nvSpPr>
            <p:cNvPr id="32" name="Freeform 760">
              <a:extLst>
                <a:ext uri="{FF2B5EF4-FFF2-40B4-BE49-F238E27FC236}">
                  <a16:creationId xmlns:a16="http://schemas.microsoft.com/office/drawing/2014/main" id="{90FA7688-D6A2-2473-3E58-EF65F50F95F9}"/>
                </a:ext>
              </a:extLst>
            </p:cNvPr>
            <p:cNvSpPr>
              <a:spLocks noChangeAspect="1" noEditPoints="1"/>
            </p:cNvSpPr>
            <p:nvPr/>
          </p:nvSpPr>
          <p:spPr bwMode="auto">
            <a:xfrm>
              <a:off x="515970" y="3524700"/>
              <a:ext cx="504000" cy="504000"/>
            </a:xfrm>
            <a:custGeom>
              <a:avLst/>
              <a:gdLst>
                <a:gd name="T0" fmla="*/ 202 w 512"/>
                <a:gd name="T1" fmla="*/ 181 h 512"/>
                <a:gd name="T2" fmla="*/ 309 w 512"/>
                <a:gd name="T3" fmla="*/ 160 h 512"/>
                <a:gd name="T4" fmla="*/ 160 w 512"/>
                <a:gd name="T5" fmla="*/ 117 h 512"/>
                <a:gd name="T6" fmla="*/ 352 w 512"/>
                <a:gd name="T7" fmla="*/ 394 h 512"/>
                <a:gd name="T8" fmla="*/ 160 w 512"/>
                <a:gd name="T9" fmla="*/ 117 h 512"/>
                <a:gd name="T10" fmla="*/ 234 w 512"/>
                <a:gd name="T11" fmla="*/ 352 h 512"/>
                <a:gd name="T12" fmla="*/ 234 w 512"/>
                <a:gd name="T13" fmla="*/ 373 h 512"/>
                <a:gd name="T14" fmla="*/ 245 w 512"/>
                <a:gd name="T15" fmla="*/ 320 h 512"/>
                <a:gd name="T16" fmla="*/ 224 w 512"/>
                <a:gd name="T17" fmla="*/ 320 h 512"/>
                <a:gd name="T18" fmla="*/ 245 w 512"/>
                <a:gd name="T19" fmla="*/ 320 h 512"/>
                <a:gd name="T20" fmla="*/ 234 w 512"/>
                <a:gd name="T21" fmla="*/ 266 h 512"/>
                <a:gd name="T22" fmla="*/ 234 w 512"/>
                <a:gd name="T23" fmla="*/ 288 h 512"/>
                <a:gd name="T24" fmla="*/ 245 w 512"/>
                <a:gd name="T25" fmla="*/ 234 h 512"/>
                <a:gd name="T26" fmla="*/ 224 w 512"/>
                <a:gd name="T27" fmla="*/ 234 h 512"/>
                <a:gd name="T28" fmla="*/ 245 w 512"/>
                <a:gd name="T29" fmla="*/ 234 h 512"/>
                <a:gd name="T30" fmla="*/ 277 w 512"/>
                <a:gd name="T31" fmla="*/ 352 h 512"/>
                <a:gd name="T32" fmla="*/ 277 w 512"/>
                <a:gd name="T33" fmla="*/ 373 h 512"/>
                <a:gd name="T34" fmla="*/ 288 w 512"/>
                <a:gd name="T35" fmla="*/ 320 h 512"/>
                <a:gd name="T36" fmla="*/ 266 w 512"/>
                <a:gd name="T37" fmla="*/ 320 h 512"/>
                <a:gd name="T38" fmla="*/ 288 w 512"/>
                <a:gd name="T39" fmla="*/ 320 h 512"/>
                <a:gd name="T40" fmla="*/ 277 w 512"/>
                <a:gd name="T41" fmla="*/ 266 h 512"/>
                <a:gd name="T42" fmla="*/ 277 w 512"/>
                <a:gd name="T43" fmla="*/ 288 h 512"/>
                <a:gd name="T44" fmla="*/ 288 w 512"/>
                <a:gd name="T45" fmla="*/ 234 h 512"/>
                <a:gd name="T46" fmla="*/ 266 w 512"/>
                <a:gd name="T47" fmla="*/ 234 h 512"/>
                <a:gd name="T48" fmla="*/ 288 w 512"/>
                <a:gd name="T49" fmla="*/ 234 h 512"/>
                <a:gd name="T50" fmla="*/ 320 w 512"/>
                <a:gd name="T51" fmla="*/ 309 h 512"/>
                <a:gd name="T52" fmla="*/ 309 w 512"/>
                <a:gd name="T53" fmla="*/ 362 h 512"/>
                <a:gd name="T54" fmla="*/ 330 w 512"/>
                <a:gd name="T55" fmla="*/ 362 h 512"/>
                <a:gd name="T56" fmla="*/ 330 w 512"/>
                <a:gd name="T57" fmla="*/ 277 h 512"/>
                <a:gd name="T58" fmla="*/ 309 w 512"/>
                <a:gd name="T59" fmla="*/ 277 h 512"/>
                <a:gd name="T60" fmla="*/ 330 w 512"/>
                <a:gd name="T61" fmla="*/ 277 h 512"/>
                <a:gd name="T62" fmla="*/ 320 w 512"/>
                <a:gd name="T63" fmla="*/ 224 h 512"/>
                <a:gd name="T64" fmla="*/ 320 w 512"/>
                <a:gd name="T65" fmla="*/ 245 h 512"/>
                <a:gd name="T66" fmla="*/ 181 w 512"/>
                <a:gd name="T67" fmla="*/ 192 h 512"/>
                <a:gd name="T68" fmla="*/ 320 w 512"/>
                <a:gd name="T69" fmla="*/ 202 h 512"/>
                <a:gd name="T70" fmla="*/ 330 w 512"/>
                <a:gd name="T71" fmla="*/ 149 h 512"/>
                <a:gd name="T72" fmla="*/ 192 w 512"/>
                <a:gd name="T73" fmla="*/ 138 h 512"/>
                <a:gd name="T74" fmla="*/ 181 w 512"/>
                <a:gd name="T75" fmla="*/ 192 h 512"/>
                <a:gd name="T76" fmla="*/ 192 w 512"/>
                <a:gd name="T77" fmla="*/ 245 h 512"/>
                <a:gd name="T78" fmla="*/ 192 w 512"/>
                <a:gd name="T79" fmla="*/ 224 h 512"/>
                <a:gd name="T80" fmla="*/ 181 w 512"/>
                <a:gd name="T81" fmla="*/ 277 h 512"/>
                <a:gd name="T82" fmla="*/ 202 w 512"/>
                <a:gd name="T83" fmla="*/ 277 h 512"/>
                <a:gd name="T84" fmla="*/ 181 w 512"/>
                <a:gd name="T85" fmla="*/ 277 h 512"/>
                <a:gd name="T86" fmla="*/ 192 w 512"/>
                <a:gd name="T87" fmla="*/ 330 h 512"/>
                <a:gd name="T88" fmla="*/ 192 w 512"/>
                <a:gd name="T89" fmla="*/ 309 h 512"/>
                <a:gd name="T90" fmla="*/ 181 w 512"/>
                <a:gd name="T91" fmla="*/ 362 h 512"/>
                <a:gd name="T92" fmla="*/ 202 w 512"/>
                <a:gd name="T93" fmla="*/ 362 h 512"/>
                <a:gd name="T94" fmla="*/ 181 w 512"/>
                <a:gd name="T95" fmla="*/ 362 h 512"/>
                <a:gd name="T96" fmla="*/ 256 w 512"/>
                <a:gd name="T97" fmla="*/ 512 h 512"/>
                <a:gd name="T98" fmla="*/ 256 w 512"/>
                <a:gd name="T99" fmla="*/ 0 h 512"/>
                <a:gd name="T100" fmla="*/ 373 w 512"/>
                <a:gd name="T101" fmla="*/ 106 h 512"/>
                <a:gd name="T102" fmla="*/ 149 w 512"/>
                <a:gd name="T103" fmla="*/ 96 h 512"/>
                <a:gd name="T104" fmla="*/ 138 w 512"/>
                <a:gd name="T105" fmla="*/ 405 h 512"/>
                <a:gd name="T106" fmla="*/ 362 w 512"/>
                <a:gd name="T107" fmla="*/ 416 h 512"/>
                <a:gd name="T108" fmla="*/ 373 w 512"/>
                <a:gd name="T109"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309" y="181"/>
                  </a:moveTo>
                  <a:cubicBezTo>
                    <a:pt x="202" y="181"/>
                    <a:pt x="202" y="181"/>
                    <a:pt x="202" y="181"/>
                  </a:cubicBezTo>
                  <a:cubicBezTo>
                    <a:pt x="202" y="160"/>
                    <a:pt x="202" y="160"/>
                    <a:pt x="202" y="160"/>
                  </a:cubicBezTo>
                  <a:cubicBezTo>
                    <a:pt x="309" y="160"/>
                    <a:pt x="309" y="160"/>
                    <a:pt x="309" y="160"/>
                  </a:cubicBezTo>
                  <a:lnTo>
                    <a:pt x="309" y="181"/>
                  </a:ln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45" y="362"/>
                  </a:moveTo>
                  <a:cubicBezTo>
                    <a:pt x="245" y="356"/>
                    <a:pt x="240" y="352"/>
                    <a:pt x="234" y="352"/>
                  </a:cubicBezTo>
                  <a:cubicBezTo>
                    <a:pt x="228" y="352"/>
                    <a:pt x="224" y="356"/>
                    <a:pt x="224" y="362"/>
                  </a:cubicBezTo>
                  <a:cubicBezTo>
                    <a:pt x="224" y="368"/>
                    <a:pt x="228" y="373"/>
                    <a:pt x="234" y="373"/>
                  </a:cubicBezTo>
                  <a:cubicBezTo>
                    <a:pt x="240" y="373"/>
                    <a:pt x="245" y="368"/>
                    <a:pt x="245" y="362"/>
                  </a:cubicBezTo>
                  <a:close/>
                  <a:moveTo>
                    <a:pt x="245" y="320"/>
                  </a:moveTo>
                  <a:cubicBezTo>
                    <a:pt x="245" y="314"/>
                    <a:pt x="240" y="309"/>
                    <a:pt x="234" y="309"/>
                  </a:cubicBezTo>
                  <a:cubicBezTo>
                    <a:pt x="228" y="309"/>
                    <a:pt x="224" y="314"/>
                    <a:pt x="224" y="320"/>
                  </a:cubicBezTo>
                  <a:cubicBezTo>
                    <a:pt x="224" y="326"/>
                    <a:pt x="228" y="330"/>
                    <a:pt x="234" y="330"/>
                  </a:cubicBezTo>
                  <a:cubicBezTo>
                    <a:pt x="240" y="330"/>
                    <a:pt x="245" y="326"/>
                    <a:pt x="245" y="320"/>
                  </a:cubicBezTo>
                  <a:close/>
                  <a:moveTo>
                    <a:pt x="245" y="277"/>
                  </a:moveTo>
                  <a:cubicBezTo>
                    <a:pt x="245" y="271"/>
                    <a:pt x="240" y="266"/>
                    <a:pt x="234" y="266"/>
                  </a:cubicBezTo>
                  <a:cubicBezTo>
                    <a:pt x="228" y="266"/>
                    <a:pt x="224" y="271"/>
                    <a:pt x="224" y="277"/>
                  </a:cubicBezTo>
                  <a:cubicBezTo>
                    <a:pt x="224" y="283"/>
                    <a:pt x="228" y="288"/>
                    <a:pt x="234" y="288"/>
                  </a:cubicBezTo>
                  <a:cubicBezTo>
                    <a:pt x="240" y="288"/>
                    <a:pt x="245" y="283"/>
                    <a:pt x="245" y="277"/>
                  </a:cubicBezTo>
                  <a:close/>
                  <a:moveTo>
                    <a:pt x="245" y="234"/>
                  </a:moveTo>
                  <a:cubicBezTo>
                    <a:pt x="245" y="228"/>
                    <a:pt x="240" y="224"/>
                    <a:pt x="234" y="224"/>
                  </a:cubicBezTo>
                  <a:cubicBezTo>
                    <a:pt x="228" y="224"/>
                    <a:pt x="224" y="228"/>
                    <a:pt x="224" y="234"/>
                  </a:cubicBezTo>
                  <a:cubicBezTo>
                    <a:pt x="224" y="240"/>
                    <a:pt x="228" y="245"/>
                    <a:pt x="234" y="245"/>
                  </a:cubicBezTo>
                  <a:cubicBezTo>
                    <a:pt x="240" y="245"/>
                    <a:pt x="245" y="240"/>
                    <a:pt x="245" y="234"/>
                  </a:cubicBezTo>
                  <a:close/>
                  <a:moveTo>
                    <a:pt x="288" y="362"/>
                  </a:moveTo>
                  <a:cubicBezTo>
                    <a:pt x="288" y="356"/>
                    <a:pt x="283" y="352"/>
                    <a:pt x="277" y="352"/>
                  </a:cubicBezTo>
                  <a:cubicBezTo>
                    <a:pt x="271" y="352"/>
                    <a:pt x="266" y="356"/>
                    <a:pt x="266" y="362"/>
                  </a:cubicBezTo>
                  <a:cubicBezTo>
                    <a:pt x="266" y="368"/>
                    <a:pt x="271" y="373"/>
                    <a:pt x="277" y="373"/>
                  </a:cubicBezTo>
                  <a:cubicBezTo>
                    <a:pt x="283" y="373"/>
                    <a:pt x="288" y="368"/>
                    <a:pt x="288" y="362"/>
                  </a:cubicBezTo>
                  <a:close/>
                  <a:moveTo>
                    <a:pt x="288" y="320"/>
                  </a:moveTo>
                  <a:cubicBezTo>
                    <a:pt x="288" y="314"/>
                    <a:pt x="283" y="309"/>
                    <a:pt x="277" y="309"/>
                  </a:cubicBezTo>
                  <a:cubicBezTo>
                    <a:pt x="271" y="309"/>
                    <a:pt x="266" y="314"/>
                    <a:pt x="266" y="320"/>
                  </a:cubicBezTo>
                  <a:cubicBezTo>
                    <a:pt x="266" y="326"/>
                    <a:pt x="271" y="330"/>
                    <a:pt x="277" y="330"/>
                  </a:cubicBezTo>
                  <a:cubicBezTo>
                    <a:pt x="283" y="330"/>
                    <a:pt x="288" y="326"/>
                    <a:pt x="288" y="320"/>
                  </a:cubicBezTo>
                  <a:close/>
                  <a:moveTo>
                    <a:pt x="288" y="277"/>
                  </a:moveTo>
                  <a:cubicBezTo>
                    <a:pt x="288" y="271"/>
                    <a:pt x="283" y="266"/>
                    <a:pt x="277" y="266"/>
                  </a:cubicBezTo>
                  <a:cubicBezTo>
                    <a:pt x="271" y="266"/>
                    <a:pt x="266" y="271"/>
                    <a:pt x="266" y="277"/>
                  </a:cubicBezTo>
                  <a:cubicBezTo>
                    <a:pt x="266" y="283"/>
                    <a:pt x="271" y="288"/>
                    <a:pt x="277" y="288"/>
                  </a:cubicBezTo>
                  <a:cubicBezTo>
                    <a:pt x="283" y="288"/>
                    <a:pt x="288" y="283"/>
                    <a:pt x="288" y="277"/>
                  </a:cubicBezTo>
                  <a:close/>
                  <a:moveTo>
                    <a:pt x="288" y="234"/>
                  </a:moveTo>
                  <a:cubicBezTo>
                    <a:pt x="288" y="228"/>
                    <a:pt x="283" y="224"/>
                    <a:pt x="277" y="224"/>
                  </a:cubicBezTo>
                  <a:cubicBezTo>
                    <a:pt x="271" y="224"/>
                    <a:pt x="266" y="228"/>
                    <a:pt x="266" y="234"/>
                  </a:cubicBezTo>
                  <a:cubicBezTo>
                    <a:pt x="266" y="240"/>
                    <a:pt x="271" y="245"/>
                    <a:pt x="277" y="245"/>
                  </a:cubicBezTo>
                  <a:cubicBezTo>
                    <a:pt x="283" y="245"/>
                    <a:pt x="288" y="240"/>
                    <a:pt x="288" y="234"/>
                  </a:cubicBezTo>
                  <a:close/>
                  <a:moveTo>
                    <a:pt x="330" y="320"/>
                  </a:moveTo>
                  <a:cubicBezTo>
                    <a:pt x="330" y="314"/>
                    <a:pt x="326" y="309"/>
                    <a:pt x="320" y="309"/>
                  </a:cubicBezTo>
                  <a:cubicBezTo>
                    <a:pt x="314" y="309"/>
                    <a:pt x="309" y="314"/>
                    <a:pt x="309" y="320"/>
                  </a:cubicBezTo>
                  <a:cubicBezTo>
                    <a:pt x="309" y="362"/>
                    <a:pt x="309" y="362"/>
                    <a:pt x="309" y="362"/>
                  </a:cubicBezTo>
                  <a:cubicBezTo>
                    <a:pt x="309" y="368"/>
                    <a:pt x="314" y="373"/>
                    <a:pt x="320" y="373"/>
                  </a:cubicBezTo>
                  <a:cubicBezTo>
                    <a:pt x="326" y="373"/>
                    <a:pt x="330" y="368"/>
                    <a:pt x="330" y="362"/>
                  </a:cubicBezTo>
                  <a:lnTo>
                    <a:pt x="330" y="320"/>
                  </a:lnTo>
                  <a:close/>
                  <a:moveTo>
                    <a:pt x="330" y="277"/>
                  </a:moveTo>
                  <a:cubicBezTo>
                    <a:pt x="330" y="271"/>
                    <a:pt x="326" y="266"/>
                    <a:pt x="320" y="266"/>
                  </a:cubicBezTo>
                  <a:cubicBezTo>
                    <a:pt x="314" y="266"/>
                    <a:pt x="309" y="271"/>
                    <a:pt x="309" y="277"/>
                  </a:cubicBezTo>
                  <a:cubicBezTo>
                    <a:pt x="309" y="283"/>
                    <a:pt x="314" y="288"/>
                    <a:pt x="320" y="288"/>
                  </a:cubicBezTo>
                  <a:cubicBezTo>
                    <a:pt x="326" y="288"/>
                    <a:pt x="330" y="283"/>
                    <a:pt x="330" y="277"/>
                  </a:cubicBezTo>
                  <a:close/>
                  <a:moveTo>
                    <a:pt x="330" y="234"/>
                  </a:moveTo>
                  <a:cubicBezTo>
                    <a:pt x="330" y="228"/>
                    <a:pt x="326" y="224"/>
                    <a:pt x="320" y="224"/>
                  </a:cubicBezTo>
                  <a:cubicBezTo>
                    <a:pt x="314" y="224"/>
                    <a:pt x="309" y="228"/>
                    <a:pt x="309" y="234"/>
                  </a:cubicBezTo>
                  <a:cubicBezTo>
                    <a:pt x="309" y="240"/>
                    <a:pt x="314" y="245"/>
                    <a:pt x="320" y="245"/>
                  </a:cubicBezTo>
                  <a:cubicBezTo>
                    <a:pt x="326" y="245"/>
                    <a:pt x="330" y="240"/>
                    <a:pt x="330" y="234"/>
                  </a:cubicBezTo>
                  <a:close/>
                  <a:moveTo>
                    <a:pt x="181" y="192"/>
                  </a:moveTo>
                  <a:cubicBezTo>
                    <a:pt x="181" y="198"/>
                    <a:pt x="186" y="202"/>
                    <a:pt x="192" y="202"/>
                  </a:cubicBezTo>
                  <a:cubicBezTo>
                    <a:pt x="320" y="202"/>
                    <a:pt x="320" y="202"/>
                    <a:pt x="320" y="202"/>
                  </a:cubicBezTo>
                  <a:cubicBezTo>
                    <a:pt x="326" y="202"/>
                    <a:pt x="330" y="198"/>
                    <a:pt x="330" y="192"/>
                  </a:cubicBezTo>
                  <a:cubicBezTo>
                    <a:pt x="330" y="149"/>
                    <a:pt x="330" y="149"/>
                    <a:pt x="330" y="149"/>
                  </a:cubicBezTo>
                  <a:cubicBezTo>
                    <a:pt x="330" y="143"/>
                    <a:pt x="326" y="138"/>
                    <a:pt x="320" y="138"/>
                  </a:cubicBezTo>
                  <a:cubicBezTo>
                    <a:pt x="192" y="138"/>
                    <a:pt x="192" y="138"/>
                    <a:pt x="192" y="138"/>
                  </a:cubicBezTo>
                  <a:cubicBezTo>
                    <a:pt x="186" y="138"/>
                    <a:pt x="181" y="143"/>
                    <a:pt x="181" y="149"/>
                  </a:cubicBezTo>
                  <a:lnTo>
                    <a:pt x="181" y="192"/>
                  </a:lnTo>
                  <a:close/>
                  <a:moveTo>
                    <a:pt x="181" y="234"/>
                  </a:moveTo>
                  <a:cubicBezTo>
                    <a:pt x="181" y="240"/>
                    <a:pt x="186" y="245"/>
                    <a:pt x="192" y="245"/>
                  </a:cubicBezTo>
                  <a:cubicBezTo>
                    <a:pt x="198" y="245"/>
                    <a:pt x="202" y="240"/>
                    <a:pt x="202" y="234"/>
                  </a:cubicBezTo>
                  <a:cubicBezTo>
                    <a:pt x="202" y="228"/>
                    <a:pt x="198" y="224"/>
                    <a:pt x="192" y="224"/>
                  </a:cubicBezTo>
                  <a:cubicBezTo>
                    <a:pt x="186" y="224"/>
                    <a:pt x="181" y="228"/>
                    <a:pt x="181" y="234"/>
                  </a:cubicBezTo>
                  <a:close/>
                  <a:moveTo>
                    <a:pt x="181" y="277"/>
                  </a:moveTo>
                  <a:cubicBezTo>
                    <a:pt x="181" y="283"/>
                    <a:pt x="186" y="288"/>
                    <a:pt x="192" y="288"/>
                  </a:cubicBezTo>
                  <a:cubicBezTo>
                    <a:pt x="198" y="288"/>
                    <a:pt x="202" y="283"/>
                    <a:pt x="202" y="277"/>
                  </a:cubicBezTo>
                  <a:cubicBezTo>
                    <a:pt x="202" y="271"/>
                    <a:pt x="198" y="266"/>
                    <a:pt x="192" y="266"/>
                  </a:cubicBezTo>
                  <a:cubicBezTo>
                    <a:pt x="186" y="266"/>
                    <a:pt x="181" y="271"/>
                    <a:pt x="181" y="277"/>
                  </a:cubicBezTo>
                  <a:close/>
                  <a:moveTo>
                    <a:pt x="181" y="320"/>
                  </a:moveTo>
                  <a:cubicBezTo>
                    <a:pt x="181" y="326"/>
                    <a:pt x="186" y="330"/>
                    <a:pt x="192" y="330"/>
                  </a:cubicBezTo>
                  <a:cubicBezTo>
                    <a:pt x="198" y="330"/>
                    <a:pt x="202" y="326"/>
                    <a:pt x="202" y="320"/>
                  </a:cubicBezTo>
                  <a:cubicBezTo>
                    <a:pt x="202" y="314"/>
                    <a:pt x="198" y="309"/>
                    <a:pt x="192" y="309"/>
                  </a:cubicBezTo>
                  <a:cubicBezTo>
                    <a:pt x="186" y="309"/>
                    <a:pt x="181" y="314"/>
                    <a:pt x="181" y="320"/>
                  </a:cubicBezTo>
                  <a:close/>
                  <a:moveTo>
                    <a:pt x="181" y="362"/>
                  </a:moveTo>
                  <a:cubicBezTo>
                    <a:pt x="181" y="368"/>
                    <a:pt x="186" y="373"/>
                    <a:pt x="192" y="373"/>
                  </a:cubicBezTo>
                  <a:cubicBezTo>
                    <a:pt x="198" y="373"/>
                    <a:pt x="202" y="368"/>
                    <a:pt x="202" y="362"/>
                  </a:cubicBezTo>
                  <a:cubicBezTo>
                    <a:pt x="202" y="356"/>
                    <a:pt x="198" y="352"/>
                    <a:pt x="192" y="352"/>
                  </a:cubicBezTo>
                  <a:cubicBezTo>
                    <a:pt x="186" y="352"/>
                    <a:pt x="181" y="356"/>
                    <a:pt x="181" y="36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4">
                <a:lumMod val="40000"/>
                <a:lumOff val="60000"/>
              </a:schemeClr>
            </a:solidFill>
            <a:ln>
              <a:solidFill>
                <a:schemeClr val="accent4"/>
              </a:solidFill>
            </a:ln>
          </p:spPr>
          <p:txBody>
            <a:bodyPr vert="horz" wrap="square" lIns="91440" tIns="45720" rIns="91440" bIns="45720" numCol="1" anchor="t" anchorCtr="0" compatLnSpc="1">
              <a:prstTxWarp prst="textNoShape">
                <a:avLst/>
              </a:prstTxWarp>
            </a:bodyPr>
            <a:lstStyle/>
            <a:p>
              <a:endParaRPr lang="it-IT" noProof="0"/>
            </a:p>
          </p:txBody>
        </p:sp>
      </p:grpSp>
    </p:spTree>
    <p:extLst>
      <p:ext uri="{BB962C8B-B14F-4D97-AF65-F5344CB8AC3E}">
        <p14:creationId xmlns:p14="http://schemas.microsoft.com/office/powerpoint/2010/main" val="385773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a:t>
            </a:r>
            <a:r>
              <a:rPr lang="it-IT" sz="2400" noProof="0"/>
              <a:t> pubblicazione e affidamento appalto</a:t>
            </a:r>
            <a:r>
              <a:rPr lang="it-IT" sz="2350" noProof="0"/>
              <a:t> </a:t>
            </a:r>
            <a:r>
              <a:rPr lang="it-IT" sz="2350" noProof="0">
                <a:solidFill>
                  <a:srgbClr val="FFFF00"/>
                </a:solidFill>
              </a:rPr>
              <a:t> </a:t>
            </a:r>
          </a:p>
        </p:txBody>
      </p:sp>
      <p:grpSp>
        <p:nvGrpSpPr>
          <p:cNvPr id="6" name="Group 5">
            <a:extLst>
              <a:ext uri="{FF2B5EF4-FFF2-40B4-BE49-F238E27FC236}">
                <a16:creationId xmlns:a16="http://schemas.microsoft.com/office/drawing/2014/main" id="{A768761C-8D6E-EFE6-0742-431062AADA5A}"/>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A0CA65E-F8DF-44C1-AB1C-5C6741F57FD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640666-CBD6-FB71-0461-A496D32C41C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Segnaposto numero diapositiva 16">
            <a:extLst>
              <a:ext uri="{FF2B5EF4-FFF2-40B4-BE49-F238E27FC236}">
                <a16:creationId xmlns:a16="http://schemas.microsoft.com/office/drawing/2014/main" id="{2BC25FB9-5412-1792-7030-02C94A59970B}"/>
              </a:ext>
            </a:extLst>
          </p:cNvPr>
          <p:cNvSpPr>
            <a:spLocks noGrp="1"/>
          </p:cNvSpPr>
          <p:nvPr>
            <p:ph type="sldNum" sz="quarter" idx="10"/>
          </p:nvPr>
        </p:nvSpPr>
        <p:spPr>
          <a:xfrm>
            <a:off x="9318395" y="6508168"/>
            <a:ext cx="2743200" cy="365125"/>
          </a:xfrm>
        </p:spPr>
        <p:txBody>
          <a:bodyPr/>
          <a:lstStyle/>
          <a:p>
            <a:fld id="{58E4CE88-B864-4B2B-BBBC-E85082A18D58}" type="slidenum">
              <a:rPr lang="it-IT" noProof="0" smtClean="0"/>
              <a:pPr/>
              <a:t>19</a:t>
            </a:fld>
            <a:endParaRPr lang="it-IT" noProof="0"/>
          </a:p>
        </p:txBody>
      </p:sp>
      <p:sp>
        <p:nvSpPr>
          <p:cNvPr id="3" name="Rectangle: Rounded Corners 2">
            <a:extLst>
              <a:ext uri="{FF2B5EF4-FFF2-40B4-BE49-F238E27FC236}">
                <a16:creationId xmlns:a16="http://schemas.microsoft.com/office/drawing/2014/main" id="{F117E42E-CFA4-AC70-F95D-1B875BE8A27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4" name="Rectangle 3">
            <a:extLst>
              <a:ext uri="{FF2B5EF4-FFF2-40B4-BE49-F238E27FC236}">
                <a16:creationId xmlns:a16="http://schemas.microsoft.com/office/drawing/2014/main" id="{E16E2239-4EF8-0200-604C-6C88B4B8AEAF}"/>
              </a:ext>
            </a:extLst>
          </p:cNvPr>
          <p:cNvSpPr/>
          <p:nvPr/>
        </p:nvSpPr>
        <p:spPr>
          <a:xfrm>
            <a:off x="521842" y="4400981"/>
            <a:ext cx="11070893" cy="1707165"/>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 name="Rectangle 4">
            <a:extLst>
              <a:ext uri="{FF2B5EF4-FFF2-40B4-BE49-F238E27FC236}">
                <a16:creationId xmlns:a16="http://schemas.microsoft.com/office/drawing/2014/main" id="{C41D55FC-9E14-62C8-0F30-82DF698CC20A}"/>
              </a:ext>
            </a:extLst>
          </p:cNvPr>
          <p:cNvSpPr/>
          <p:nvPr/>
        </p:nvSpPr>
        <p:spPr>
          <a:xfrm>
            <a:off x="521842" y="4263700"/>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0" name="Rectangle 49">
            <a:extLst>
              <a:ext uri="{FF2B5EF4-FFF2-40B4-BE49-F238E27FC236}">
                <a16:creationId xmlns:a16="http://schemas.microsoft.com/office/drawing/2014/main" id="{E6E15951-6280-A966-6143-0DD46F72496E}"/>
              </a:ext>
            </a:extLst>
          </p:cNvPr>
          <p:cNvSpPr/>
          <p:nvPr/>
        </p:nvSpPr>
        <p:spPr>
          <a:xfrm>
            <a:off x="3428736" y="4570234"/>
            <a:ext cx="6081023" cy="1440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noProof="0">
                <a:solidFill>
                  <a:srgbClr val="000000"/>
                </a:solidFill>
                <a:cs typeface="Arial"/>
              </a:rPr>
              <a:t>PROCEDURA DI AGGIUDICAZIONE</a:t>
            </a:r>
            <a:endParaRPr lang="it-IT" sz="900" noProof="0"/>
          </a:p>
        </p:txBody>
      </p:sp>
      <p:sp>
        <p:nvSpPr>
          <p:cNvPr id="19" name="Rectangle 18">
            <a:extLst>
              <a:ext uri="{FF2B5EF4-FFF2-40B4-BE49-F238E27FC236}">
                <a16:creationId xmlns:a16="http://schemas.microsoft.com/office/drawing/2014/main" id="{EF0ED853-D8C9-51D8-CC19-E973664A4812}"/>
              </a:ext>
            </a:extLst>
          </p:cNvPr>
          <p:cNvSpPr/>
          <p:nvPr/>
        </p:nvSpPr>
        <p:spPr>
          <a:xfrm>
            <a:off x="6614323" y="4843625"/>
            <a:ext cx="1080001" cy="647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cxnSp>
        <p:nvCxnSpPr>
          <p:cNvPr id="69" name="Straight Arrow Connector 68">
            <a:extLst>
              <a:ext uri="{FF2B5EF4-FFF2-40B4-BE49-F238E27FC236}">
                <a16:creationId xmlns:a16="http://schemas.microsoft.com/office/drawing/2014/main" id="{1A6EDA4B-93B3-1D69-4DE6-58C1B49E5C92}"/>
              </a:ext>
            </a:extLst>
          </p:cNvPr>
          <p:cNvCxnSpPr>
            <a:cxnSpLocks/>
            <a:stCxn id="53" idx="3"/>
            <a:endCxn id="19" idx="1"/>
          </p:cNvCxnSpPr>
          <p:nvPr/>
        </p:nvCxnSpPr>
        <p:spPr>
          <a:xfrm>
            <a:off x="4607868" y="5167624"/>
            <a:ext cx="2006455"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6AEEE6F-2693-68C7-3CFF-4D5D74D5505D}"/>
              </a:ext>
            </a:extLst>
          </p:cNvPr>
          <p:cNvSpPr/>
          <p:nvPr/>
        </p:nvSpPr>
        <p:spPr>
          <a:xfrm>
            <a:off x="1984640" y="4585260"/>
            <a:ext cx="1078357" cy="1424974"/>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a:solidFill>
                  <a:srgbClr val="000000"/>
                </a:solidFill>
                <a:cs typeface="Arial"/>
              </a:rPr>
              <a:t>BANDI / INVITI</a:t>
            </a:r>
            <a:endParaRPr lang="it-IT" sz="900" noProof="0"/>
          </a:p>
        </p:txBody>
      </p:sp>
      <p:grpSp>
        <p:nvGrpSpPr>
          <p:cNvPr id="2" name="Group 1">
            <a:extLst>
              <a:ext uri="{FF2B5EF4-FFF2-40B4-BE49-F238E27FC236}">
                <a16:creationId xmlns:a16="http://schemas.microsoft.com/office/drawing/2014/main" id="{CCF1C93F-94DB-3CE4-E97F-266E20C6E333}"/>
              </a:ext>
            </a:extLst>
          </p:cNvPr>
          <p:cNvGrpSpPr/>
          <p:nvPr/>
        </p:nvGrpSpPr>
        <p:grpSpPr>
          <a:xfrm>
            <a:off x="516000" y="989441"/>
            <a:ext cx="11160000" cy="3206898"/>
            <a:chOff x="519761" y="5263871"/>
            <a:chExt cx="11160000" cy="3206898"/>
          </a:xfrm>
        </p:grpSpPr>
        <p:grpSp>
          <p:nvGrpSpPr>
            <p:cNvPr id="18" name="Group 17">
              <a:extLst>
                <a:ext uri="{FF2B5EF4-FFF2-40B4-BE49-F238E27FC236}">
                  <a16:creationId xmlns:a16="http://schemas.microsoft.com/office/drawing/2014/main" id="{7C9F5A94-4685-22AC-8A16-4604812538F3}"/>
                </a:ext>
              </a:extLst>
            </p:cNvPr>
            <p:cNvGrpSpPr/>
            <p:nvPr/>
          </p:nvGrpSpPr>
          <p:grpSpPr>
            <a:xfrm>
              <a:off x="519761" y="5331184"/>
              <a:ext cx="11160000" cy="3139585"/>
              <a:chOff x="542190" y="4933246"/>
              <a:chExt cx="11160000" cy="3139585"/>
            </a:xfrm>
          </p:grpSpPr>
          <p:cxnSp>
            <p:nvCxnSpPr>
              <p:cNvPr id="9" name="Straight Connector 8">
                <a:extLst>
                  <a:ext uri="{FF2B5EF4-FFF2-40B4-BE49-F238E27FC236}">
                    <a16:creationId xmlns:a16="http://schemas.microsoft.com/office/drawing/2014/main" id="{6B554B60-753E-58BF-338B-438857006CCE}"/>
                  </a:ext>
                </a:extLst>
              </p:cNvPr>
              <p:cNvCxnSpPr>
                <a:cxnSpLocks/>
              </p:cNvCxnSpPr>
              <p:nvPr/>
            </p:nvCxnSpPr>
            <p:spPr>
              <a:xfrm>
                <a:off x="768000" y="5371023"/>
                <a:ext cx="1087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957DA871-01B4-6FBF-E31E-6319359C2E07}"/>
                  </a:ext>
                </a:extLst>
              </p:cNvPr>
              <p:cNvSpPr txBox="1">
                <a:spLocks/>
              </p:cNvSpPr>
              <p:nvPr/>
            </p:nvSpPr>
            <p:spPr>
              <a:xfrm>
                <a:off x="1060854" y="4933246"/>
                <a:ext cx="9324149" cy="3715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a:t>Rettifica o integrazione dell’elenco dei partecipanti / invitati ad una procedura di gara</a:t>
                </a:r>
                <a:endParaRPr lang="it-IT" sz="1400" b="1" noProof="0"/>
              </a:p>
            </p:txBody>
          </p:sp>
          <p:sp>
            <p:nvSpPr>
              <p:cNvPr id="26" name="Text Placeholder 8">
                <a:extLst>
                  <a:ext uri="{FF2B5EF4-FFF2-40B4-BE49-F238E27FC236}">
                    <a16:creationId xmlns:a16="http://schemas.microsoft.com/office/drawing/2014/main" id="{12337093-F83E-8667-CBE3-DA95130BC453}"/>
                  </a:ext>
                </a:extLst>
              </p:cNvPr>
              <p:cNvSpPr txBox="1">
                <a:spLocks/>
              </p:cNvSpPr>
              <p:nvPr/>
            </p:nvSpPr>
            <p:spPr>
              <a:xfrm>
                <a:off x="542190" y="5448971"/>
                <a:ext cx="11160000" cy="2623860"/>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noProof="0"/>
                  <a:t>Qualora l’utente </a:t>
                </a:r>
                <a:r>
                  <a:rPr lang="it-IT" sz="1300"/>
                  <a:t>necessiti di rettificare o integrare i dati relativi ai partecipanti, può utilizzare </a:t>
                </a:r>
                <a:r>
                  <a:rPr lang="it-IT" sz="1300" noProof="0"/>
                  <a:t>il comando </a:t>
                </a:r>
                <a:r>
                  <a:rPr lang="it-IT" sz="1300" u="sng" noProof="0"/>
                  <a:t>Modifica Partecipanti</a:t>
                </a:r>
                <a:r>
                  <a:rPr lang="it-IT" sz="1300"/>
                  <a:t> nel corso della Procedura di aggiudicazione. SATER aprirà un documento in cui sono riportati i partecipanti che hanno presentato un’offerta / i destinatari dell’invito e le funzionalità per la modifica. A valle dell’attività:</a:t>
                </a:r>
              </a:p>
              <a:p>
                <a:pPr marL="576000" lvl="1" indent="-171450" algn="just">
                  <a:lnSpc>
                    <a:spcPct val="120000"/>
                  </a:lnSpc>
                  <a:spcBef>
                    <a:spcPts val="400"/>
                  </a:spcBef>
                </a:pPr>
                <a:r>
                  <a:rPr lang="it-IT" sz="1300"/>
                  <a:t>Nel caso non sia stata ancora conclusa la fase di Valutazione Amministrativa, l’utente può procedere con le attività fino alla selezione del comando </a:t>
                </a:r>
                <a:r>
                  <a:rPr lang="it-IT" sz="1300" u="sng"/>
                  <a:t>Termina valutazione amministrativa </a:t>
                </a:r>
                <a:r>
                  <a:rPr lang="it-IT" sz="1300"/>
                  <a:t>che produrrà l’invio automatico della scheda S2 contenente la nuova struttura dei partecipanti;</a:t>
                </a:r>
              </a:p>
              <a:p>
                <a:pPr marL="576000" lvl="1" indent="-171450" algn="just">
                  <a:lnSpc>
                    <a:spcPct val="120000"/>
                  </a:lnSpc>
                  <a:spcBef>
                    <a:spcPts val="400"/>
                  </a:spcBef>
                </a:pPr>
                <a:r>
                  <a:rPr lang="it-IT" sz="1300"/>
                  <a:t>Nel caso sia stata già conclusa la fase di Valutazione Amministrativa, la compilazione del documento di modifica dei partecipanti produce la generazione e l’invio della scheda S2R (Scheda di rettifica o integrazione dei dati inviati con la scheda S2) contente la nuova struttura dei partecipanti. </a:t>
                </a:r>
              </a:p>
              <a:p>
                <a:pPr marL="171450" indent="-171450" algn="just">
                  <a:lnSpc>
                    <a:spcPct val="120000"/>
                  </a:lnSpc>
                  <a:spcBef>
                    <a:spcPts val="400"/>
                  </a:spcBef>
                  <a:buFont typeface="Arial" panose="020B0604020202020204" pitchFamily="34" charset="0"/>
                  <a:buChar char="•"/>
                </a:pPr>
                <a:r>
                  <a:rPr lang="it-IT" sz="1300"/>
                  <a:t>La funzionalità di Modifica Partecipanti è disponibile fino all’invio dell’avviso di aggiudicazione di almeno uno dei lotti della procedura.</a:t>
                </a:r>
                <a:endParaRPr lang="it-IT" sz="1300" noProof="0"/>
              </a:p>
            </p:txBody>
          </p:sp>
        </p:grpSp>
        <p:sp>
          <p:nvSpPr>
            <p:cNvPr id="22" name="Freeform 183">
              <a:extLst>
                <a:ext uri="{FF2B5EF4-FFF2-40B4-BE49-F238E27FC236}">
                  <a16:creationId xmlns:a16="http://schemas.microsoft.com/office/drawing/2014/main" id="{FC6B3382-C9FF-7A86-F665-5BFD26AD5C1D}"/>
                </a:ext>
              </a:extLst>
            </p:cNvPr>
            <p:cNvSpPr>
              <a:spLocks noChangeAspect="1" noEditPoints="1"/>
            </p:cNvSpPr>
            <p:nvPr/>
          </p:nvSpPr>
          <p:spPr bwMode="auto">
            <a:xfrm>
              <a:off x="523120" y="5263871"/>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74 h 512"/>
                <a:gd name="T12" fmla="*/ 347 w 512"/>
                <a:gd name="T13" fmla="*/ 382 h 512"/>
                <a:gd name="T14" fmla="*/ 341 w 512"/>
                <a:gd name="T15" fmla="*/ 384 h 512"/>
                <a:gd name="T16" fmla="*/ 337 w 512"/>
                <a:gd name="T17" fmla="*/ 383 h 512"/>
                <a:gd name="T18" fmla="*/ 252 w 512"/>
                <a:gd name="T19" fmla="*/ 348 h 512"/>
                <a:gd name="T20" fmla="*/ 222 w 512"/>
                <a:gd name="T21" fmla="*/ 390 h 512"/>
                <a:gd name="T22" fmla="*/ 222 w 512"/>
                <a:gd name="T23" fmla="*/ 390 h 512"/>
                <a:gd name="T24" fmla="*/ 213 w 512"/>
                <a:gd name="T25" fmla="*/ 394 h 512"/>
                <a:gd name="T26" fmla="*/ 212 w 512"/>
                <a:gd name="T27" fmla="*/ 394 h 512"/>
                <a:gd name="T28" fmla="*/ 203 w 512"/>
                <a:gd name="T29" fmla="*/ 387 h 512"/>
                <a:gd name="T30" fmla="*/ 184 w 512"/>
                <a:gd name="T31" fmla="*/ 320 h 512"/>
                <a:gd name="T32" fmla="*/ 102 w 512"/>
                <a:gd name="T33" fmla="*/ 287 h 512"/>
                <a:gd name="T34" fmla="*/ 96 w 512"/>
                <a:gd name="T35" fmla="*/ 278 h 512"/>
                <a:gd name="T36" fmla="*/ 101 w 512"/>
                <a:gd name="T37" fmla="*/ 268 h 512"/>
                <a:gd name="T38" fmla="*/ 357 w 512"/>
                <a:gd name="T39" fmla="*/ 118 h 512"/>
                <a:gd name="T40" fmla="*/ 368 w 512"/>
                <a:gd name="T41" fmla="*/ 119 h 512"/>
                <a:gd name="T42" fmla="*/ 373 w 512"/>
                <a:gd name="T43" fmla="*/ 129 h 512"/>
                <a:gd name="T44" fmla="*/ 352 w 512"/>
                <a:gd name="T45" fmla="*/ 374 h 512"/>
                <a:gd name="T46" fmla="*/ 304 w 512"/>
                <a:gd name="T47" fmla="*/ 174 h 512"/>
                <a:gd name="T48" fmla="*/ 187 w 512"/>
                <a:gd name="T49" fmla="*/ 298 h 512"/>
                <a:gd name="T50" fmla="*/ 130 w 512"/>
                <a:gd name="T51" fmla="*/ 275 h 512"/>
                <a:gd name="T52" fmla="*/ 304 w 512"/>
                <a:gd name="T53" fmla="*/ 174 h 512"/>
                <a:gd name="T54" fmla="*/ 294 w 512"/>
                <a:gd name="T55" fmla="*/ 216 h 512"/>
                <a:gd name="T56" fmla="*/ 225 w 512"/>
                <a:gd name="T57" fmla="*/ 325 h 512"/>
                <a:gd name="T58" fmla="*/ 224 w 512"/>
                <a:gd name="T59" fmla="*/ 326 h 512"/>
                <a:gd name="T60" fmla="*/ 215 w 512"/>
                <a:gd name="T61" fmla="*/ 351 h 512"/>
                <a:gd name="T62" fmla="*/ 204 w 512"/>
                <a:gd name="T63" fmla="*/ 312 h 512"/>
                <a:gd name="T64" fmla="*/ 294 w 512"/>
                <a:gd name="T65" fmla="*/ 216 h 512"/>
                <a:gd name="T66" fmla="*/ 251 w 512"/>
                <a:gd name="T67" fmla="*/ 325 h 512"/>
                <a:gd name="T68" fmla="*/ 348 w 512"/>
                <a:gd name="T69" fmla="*/ 170 h 512"/>
                <a:gd name="T70" fmla="*/ 332 w 512"/>
                <a:gd name="T71" fmla="*/ 358 h 512"/>
                <a:gd name="T72" fmla="*/ 251 w 512"/>
                <a:gd name="T73" fmla="*/ 3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74"/>
                  </a:moveTo>
                  <a:cubicBezTo>
                    <a:pt x="351" y="377"/>
                    <a:pt x="349" y="380"/>
                    <a:pt x="347" y="382"/>
                  </a:cubicBezTo>
                  <a:cubicBezTo>
                    <a:pt x="345" y="383"/>
                    <a:pt x="343" y="384"/>
                    <a:pt x="341" y="384"/>
                  </a:cubicBezTo>
                  <a:cubicBezTo>
                    <a:pt x="340" y="384"/>
                    <a:pt x="338" y="383"/>
                    <a:pt x="337" y="383"/>
                  </a:cubicBezTo>
                  <a:cubicBezTo>
                    <a:pt x="252" y="348"/>
                    <a:pt x="252" y="348"/>
                    <a:pt x="252" y="348"/>
                  </a:cubicBezTo>
                  <a:cubicBezTo>
                    <a:pt x="222" y="390"/>
                    <a:pt x="222" y="390"/>
                    <a:pt x="222" y="390"/>
                  </a:cubicBezTo>
                  <a:cubicBezTo>
                    <a:pt x="222" y="390"/>
                    <a:pt x="222" y="390"/>
                    <a:pt x="222" y="390"/>
                  </a:cubicBezTo>
                  <a:cubicBezTo>
                    <a:pt x="220" y="393"/>
                    <a:pt x="216" y="394"/>
                    <a:pt x="213" y="394"/>
                  </a:cubicBezTo>
                  <a:cubicBezTo>
                    <a:pt x="213" y="394"/>
                    <a:pt x="213" y="394"/>
                    <a:pt x="212" y="394"/>
                  </a:cubicBezTo>
                  <a:cubicBezTo>
                    <a:pt x="208" y="394"/>
                    <a:pt x="204" y="391"/>
                    <a:pt x="203" y="387"/>
                  </a:cubicBezTo>
                  <a:cubicBezTo>
                    <a:pt x="184" y="320"/>
                    <a:pt x="184" y="320"/>
                    <a:pt x="184" y="320"/>
                  </a:cubicBezTo>
                  <a:cubicBezTo>
                    <a:pt x="102" y="287"/>
                    <a:pt x="102" y="287"/>
                    <a:pt x="102" y="287"/>
                  </a:cubicBezTo>
                  <a:cubicBezTo>
                    <a:pt x="99" y="285"/>
                    <a:pt x="96" y="282"/>
                    <a:pt x="96" y="278"/>
                  </a:cubicBezTo>
                  <a:cubicBezTo>
                    <a:pt x="95" y="274"/>
                    <a:pt x="97" y="270"/>
                    <a:pt x="101" y="268"/>
                  </a:cubicBezTo>
                  <a:cubicBezTo>
                    <a:pt x="357" y="118"/>
                    <a:pt x="357" y="118"/>
                    <a:pt x="357" y="118"/>
                  </a:cubicBezTo>
                  <a:cubicBezTo>
                    <a:pt x="360" y="116"/>
                    <a:pt x="365" y="117"/>
                    <a:pt x="368" y="119"/>
                  </a:cubicBezTo>
                  <a:cubicBezTo>
                    <a:pt x="371" y="121"/>
                    <a:pt x="373" y="125"/>
                    <a:pt x="373" y="129"/>
                  </a:cubicBezTo>
                  <a:lnTo>
                    <a:pt x="352" y="374"/>
                  </a:lnTo>
                  <a:close/>
                  <a:moveTo>
                    <a:pt x="304" y="174"/>
                  </a:moveTo>
                  <a:cubicBezTo>
                    <a:pt x="187" y="298"/>
                    <a:pt x="187" y="298"/>
                    <a:pt x="187" y="298"/>
                  </a:cubicBezTo>
                  <a:cubicBezTo>
                    <a:pt x="130" y="275"/>
                    <a:pt x="130" y="275"/>
                    <a:pt x="130" y="275"/>
                  </a:cubicBezTo>
                  <a:lnTo>
                    <a:pt x="304" y="174"/>
                  </a:lnTo>
                  <a:close/>
                  <a:moveTo>
                    <a:pt x="294" y="216"/>
                  </a:moveTo>
                  <a:cubicBezTo>
                    <a:pt x="225" y="325"/>
                    <a:pt x="225" y="325"/>
                    <a:pt x="225" y="325"/>
                  </a:cubicBezTo>
                  <a:cubicBezTo>
                    <a:pt x="225" y="325"/>
                    <a:pt x="225" y="326"/>
                    <a:pt x="224" y="326"/>
                  </a:cubicBezTo>
                  <a:cubicBezTo>
                    <a:pt x="215" y="351"/>
                    <a:pt x="215" y="351"/>
                    <a:pt x="215" y="351"/>
                  </a:cubicBezTo>
                  <a:cubicBezTo>
                    <a:pt x="204" y="312"/>
                    <a:pt x="204" y="312"/>
                    <a:pt x="204" y="312"/>
                  </a:cubicBezTo>
                  <a:lnTo>
                    <a:pt x="294" y="216"/>
                  </a:lnTo>
                  <a:close/>
                  <a:moveTo>
                    <a:pt x="251" y="325"/>
                  </a:moveTo>
                  <a:cubicBezTo>
                    <a:pt x="348" y="170"/>
                    <a:pt x="348" y="170"/>
                    <a:pt x="348" y="170"/>
                  </a:cubicBezTo>
                  <a:cubicBezTo>
                    <a:pt x="332" y="358"/>
                    <a:pt x="332" y="358"/>
                    <a:pt x="332" y="358"/>
                  </a:cubicBezTo>
                  <a:lnTo>
                    <a:pt x="251" y="325"/>
                  </a:lnTo>
                  <a:close/>
                </a:path>
              </a:pathLst>
            </a:custGeom>
            <a:solidFill>
              <a:schemeClr val="accent2">
                <a:lumMod val="60000"/>
                <a:lumOff val="40000"/>
              </a:schemeClr>
            </a:solidFill>
            <a:ln>
              <a:solidFill>
                <a:schemeClr val="accent2">
                  <a:lumMod val="50000"/>
                </a:schemeClr>
              </a:solidFill>
            </a:ln>
          </p:spPr>
          <p:txBody>
            <a:bodyPr vert="horz" wrap="square" lIns="91440" tIns="45720" rIns="91440" bIns="45720" numCol="1" anchor="t" anchorCtr="0" compatLnSpc="1">
              <a:prstTxWarp prst="textNoShape">
                <a:avLst/>
              </a:prstTxWarp>
            </a:bodyPr>
            <a:lstStyle/>
            <a:p>
              <a:endParaRPr lang="it-IT" noProof="0">
                <a:highlight>
                  <a:srgbClr val="FFFF00"/>
                </a:highlight>
              </a:endParaRPr>
            </a:p>
          </p:txBody>
        </p:sp>
      </p:grpSp>
      <p:sp>
        <p:nvSpPr>
          <p:cNvPr id="27" name="Rectangle 26">
            <a:extLst>
              <a:ext uri="{FF2B5EF4-FFF2-40B4-BE49-F238E27FC236}">
                <a16:creationId xmlns:a16="http://schemas.microsoft.com/office/drawing/2014/main" id="{66508013-8626-4327-C486-DFB4BE8F4D14}"/>
              </a:ext>
            </a:extLst>
          </p:cNvPr>
          <p:cNvSpPr/>
          <p:nvPr/>
        </p:nvSpPr>
        <p:spPr>
          <a:xfrm>
            <a:off x="2116658" y="4843624"/>
            <a:ext cx="807726" cy="648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53" name="Rectangle 52">
            <a:extLst>
              <a:ext uri="{FF2B5EF4-FFF2-40B4-BE49-F238E27FC236}">
                <a16:creationId xmlns:a16="http://schemas.microsoft.com/office/drawing/2014/main" id="{9A080BC4-0CE2-E69D-5CF9-61705BB34B1A}"/>
              </a:ext>
            </a:extLst>
          </p:cNvPr>
          <p:cNvSpPr/>
          <p:nvPr/>
        </p:nvSpPr>
        <p:spPr>
          <a:xfrm>
            <a:off x="3527868" y="4843624"/>
            <a:ext cx="1080000" cy="648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Inizio Valutazione Amministrativa</a:t>
            </a:r>
          </a:p>
        </p:txBody>
      </p:sp>
      <p:sp>
        <p:nvSpPr>
          <p:cNvPr id="55" name="Rectangle 54">
            <a:extLst>
              <a:ext uri="{FF2B5EF4-FFF2-40B4-BE49-F238E27FC236}">
                <a16:creationId xmlns:a16="http://schemas.microsoft.com/office/drawing/2014/main" id="{4AF61AA4-2763-84E4-1D99-041E7D0DB26C}"/>
              </a:ext>
            </a:extLst>
          </p:cNvPr>
          <p:cNvSpPr/>
          <p:nvPr/>
        </p:nvSpPr>
        <p:spPr>
          <a:xfrm>
            <a:off x="6632323" y="6152596"/>
            <a:ext cx="1044000" cy="48541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cxnSp>
        <p:nvCxnSpPr>
          <p:cNvPr id="73" name="Connector: Elbow 72">
            <a:extLst>
              <a:ext uri="{FF2B5EF4-FFF2-40B4-BE49-F238E27FC236}">
                <a16:creationId xmlns:a16="http://schemas.microsoft.com/office/drawing/2014/main" id="{EF22EC33-A8BA-6B57-0BFB-7E03816576DD}"/>
              </a:ext>
            </a:extLst>
          </p:cNvPr>
          <p:cNvCxnSpPr>
            <a:cxnSpLocks/>
            <a:stCxn id="53" idx="3"/>
            <a:endCxn id="105" idx="1"/>
          </p:cNvCxnSpPr>
          <p:nvPr/>
        </p:nvCxnSpPr>
        <p:spPr>
          <a:xfrm>
            <a:off x="4607868" y="5167624"/>
            <a:ext cx="463227" cy="443212"/>
          </a:xfrm>
          <a:prstGeom prst="bentConnector3">
            <a:avLst>
              <a:gd name="adj1" fmla="val 50000"/>
            </a:avLst>
          </a:prstGeom>
          <a:ln>
            <a:solidFill>
              <a:schemeClr val="tx2"/>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CDD533A8-7453-3851-CA98-398230670C41}"/>
              </a:ext>
            </a:extLst>
          </p:cNvPr>
          <p:cNvSpPr/>
          <p:nvPr/>
        </p:nvSpPr>
        <p:spPr>
          <a:xfrm>
            <a:off x="8317793" y="6152596"/>
            <a:ext cx="1044000" cy="48541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S2R</a:t>
            </a:r>
            <a:r>
              <a:rPr kumimoji="0" lang="it-IT" sz="1000" i="0" u="none" strike="noStrike" kern="0" cap="none" spc="0" normalizeH="0" baseline="0" noProof="0">
                <a:ln>
                  <a:noFill/>
                </a:ln>
                <a:solidFill>
                  <a:srgbClr val="000000"/>
                </a:solidFill>
                <a:effectLst/>
                <a:uLnTx/>
                <a:uFillTx/>
              </a:rPr>
              <a:t> Rettifica o integrazione dati scheda S2</a:t>
            </a:r>
          </a:p>
        </p:txBody>
      </p:sp>
      <p:sp>
        <p:nvSpPr>
          <p:cNvPr id="105" name="Rectangle 104">
            <a:extLst>
              <a:ext uri="{FF2B5EF4-FFF2-40B4-BE49-F238E27FC236}">
                <a16:creationId xmlns:a16="http://schemas.microsoft.com/office/drawing/2014/main" id="{27EF23A9-FAB5-F8B7-EDAE-8CDBD0941055}"/>
              </a:ext>
            </a:extLst>
          </p:cNvPr>
          <p:cNvSpPr/>
          <p:nvPr/>
        </p:nvSpPr>
        <p:spPr>
          <a:xfrm>
            <a:off x="5071095" y="5286836"/>
            <a:ext cx="1080001" cy="647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a:solidFill>
                  <a:schemeClr val="tx1"/>
                </a:solidFill>
                <a:cs typeface="Arial"/>
              </a:rPr>
              <a:t>Modifica Partecipanti</a:t>
            </a:r>
            <a:endParaRPr lang="it-IT" sz="1000" b="1" kern="0" noProof="0">
              <a:solidFill>
                <a:schemeClr val="tx1"/>
              </a:solidFill>
              <a:cs typeface="Arial"/>
            </a:endParaRPr>
          </a:p>
        </p:txBody>
      </p:sp>
      <p:cxnSp>
        <p:nvCxnSpPr>
          <p:cNvPr id="49" name="Straight Arrow Connector 48">
            <a:extLst>
              <a:ext uri="{FF2B5EF4-FFF2-40B4-BE49-F238E27FC236}">
                <a16:creationId xmlns:a16="http://schemas.microsoft.com/office/drawing/2014/main" id="{1FB87922-3719-AEED-7B16-A139FD54F5C7}"/>
              </a:ext>
            </a:extLst>
          </p:cNvPr>
          <p:cNvCxnSpPr>
            <a:cxnSpLocks/>
            <a:stCxn id="19" idx="2"/>
            <a:endCxn id="55" idx="0"/>
          </p:cNvCxnSpPr>
          <p:nvPr/>
        </p:nvCxnSpPr>
        <p:spPr>
          <a:xfrm flipH="1">
            <a:off x="7154323" y="5491624"/>
            <a:ext cx="1" cy="660972"/>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DBE8DC47-E4F8-3252-BD59-4ED19BC01D86}"/>
              </a:ext>
            </a:extLst>
          </p:cNvPr>
          <p:cNvCxnSpPr>
            <a:cxnSpLocks/>
            <a:stCxn id="105" idx="3"/>
          </p:cNvCxnSpPr>
          <p:nvPr/>
        </p:nvCxnSpPr>
        <p:spPr>
          <a:xfrm flipV="1">
            <a:off x="6151096" y="5167625"/>
            <a:ext cx="463227" cy="443211"/>
          </a:xfrm>
          <a:prstGeom prst="bentConnector3">
            <a:avLst/>
          </a:prstGeom>
          <a:ln>
            <a:solidFill>
              <a:schemeClr val="tx2"/>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87928DEE-4B6E-B718-26A3-357D2CA21BAF}"/>
              </a:ext>
            </a:extLst>
          </p:cNvPr>
          <p:cNvSpPr/>
          <p:nvPr/>
        </p:nvSpPr>
        <p:spPr>
          <a:xfrm>
            <a:off x="8299793" y="4843625"/>
            <a:ext cx="1080001" cy="647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a:solidFill>
                  <a:schemeClr val="tx1"/>
                </a:solidFill>
                <a:cs typeface="Arial"/>
              </a:rPr>
              <a:t>Modifica Partecipanti</a:t>
            </a:r>
            <a:endParaRPr lang="it-IT" sz="1000" b="1" kern="0" noProof="0">
              <a:solidFill>
                <a:schemeClr val="tx1"/>
              </a:solidFill>
              <a:cs typeface="Arial"/>
            </a:endParaRPr>
          </a:p>
        </p:txBody>
      </p:sp>
      <p:cxnSp>
        <p:nvCxnSpPr>
          <p:cNvPr id="91" name="Straight Arrow Connector 90">
            <a:extLst>
              <a:ext uri="{FF2B5EF4-FFF2-40B4-BE49-F238E27FC236}">
                <a16:creationId xmlns:a16="http://schemas.microsoft.com/office/drawing/2014/main" id="{7E321657-7B86-4B4B-619C-B9B6FCEBB582}"/>
              </a:ext>
            </a:extLst>
          </p:cNvPr>
          <p:cNvCxnSpPr>
            <a:cxnSpLocks/>
            <a:endCxn id="92" idx="0"/>
          </p:cNvCxnSpPr>
          <p:nvPr/>
        </p:nvCxnSpPr>
        <p:spPr>
          <a:xfrm flipH="1">
            <a:off x="8839793" y="5520199"/>
            <a:ext cx="1" cy="632397"/>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87DF44C-76A6-91CA-29C1-F1A8E4AFC203}"/>
              </a:ext>
            </a:extLst>
          </p:cNvPr>
          <p:cNvCxnSpPr>
            <a:cxnSpLocks/>
            <a:stCxn id="19" idx="3"/>
            <a:endCxn id="121" idx="1"/>
          </p:cNvCxnSpPr>
          <p:nvPr/>
        </p:nvCxnSpPr>
        <p:spPr>
          <a:xfrm>
            <a:off x="7694324" y="5167625"/>
            <a:ext cx="605469" cy="0"/>
          </a:xfrm>
          <a:prstGeom prst="straightConnector1">
            <a:avLst/>
          </a:prstGeom>
          <a:ln>
            <a:solidFill>
              <a:schemeClr val="tx2"/>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9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6785A-3C46-124D-EC65-493008C23F50}"/>
              </a:ext>
            </a:extLst>
          </p:cNvPr>
          <p:cNvSpPr>
            <a:spLocks noGrp="1"/>
          </p:cNvSpPr>
          <p:nvPr>
            <p:ph type="body" sz="quarter" idx="12"/>
          </p:nvPr>
        </p:nvSpPr>
        <p:spPr>
          <a:xfrm>
            <a:off x="3751965" y="977455"/>
            <a:ext cx="7555056" cy="328370"/>
          </a:xfrm>
        </p:spPr>
        <p:txBody>
          <a:bodyPr/>
          <a:lstStyle/>
          <a:p>
            <a:r>
              <a:rPr lang="it-IT" sz="2200" noProof="0"/>
              <a:t>La nuova piattaforma SATER</a:t>
            </a:r>
          </a:p>
        </p:txBody>
      </p:sp>
      <p:sp>
        <p:nvSpPr>
          <p:cNvPr id="3" name="Text Placeholder 2">
            <a:extLst>
              <a:ext uri="{FF2B5EF4-FFF2-40B4-BE49-F238E27FC236}">
                <a16:creationId xmlns:a16="http://schemas.microsoft.com/office/drawing/2014/main" id="{9F0172F7-0022-E313-7D83-4D0E03BD4EB0}"/>
              </a:ext>
            </a:extLst>
          </p:cNvPr>
          <p:cNvSpPr>
            <a:spLocks noGrp="1"/>
          </p:cNvSpPr>
          <p:nvPr>
            <p:ph type="body" sz="quarter" idx="13"/>
          </p:nvPr>
        </p:nvSpPr>
        <p:spPr>
          <a:xfrm>
            <a:off x="2650836" y="1015077"/>
            <a:ext cx="549631" cy="253126"/>
          </a:xfrm>
        </p:spPr>
        <p:txBody>
          <a:bodyPr/>
          <a:lstStyle/>
          <a:p>
            <a:pPr algn="r"/>
            <a:r>
              <a:rPr lang="it-IT" sz="2500" noProof="0"/>
              <a:t>1</a:t>
            </a:r>
          </a:p>
        </p:txBody>
      </p:sp>
      <p:sp>
        <p:nvSpPr>
          <p:cNvPr id="4" name="Text Placeholder 3">
            <a:extLst>
              <a:ext uri="{FF2B5EF4-FFF2-40B4-BE49-F238E27FC236}">
                <a16:creationId xmlns:a16="http://schemas.microsoft.com/office/drawing/2014/main" id="{BA47E1F5-BCCD-EE87-2835-4529464E2B8E}"/>
              </a:ext>
            </a:extLst>
          </p:cNvPr>
          <p:cNvSpPr>
            <a:spLocks noGrp="1"/>
          </p:cNvSpPr>
          <p:nvPr>
            <p:ph type="body" sz="quarter" idx="14"/>
          </p:nvPr>
        </p:nvSpPr>
        <p:spPr>
          <a:xfrm>
            <a:off x="3751965" y="1459804"/>
            <a:ext cx="7555056" cy="328370"/>
          </a:xfrm>
        </p:spPr>
        <p:txBody>
          <a:bodyPr/>
          <a:lstStyle/>
          <a:p>
            <a:r>
              <a:rPr lang="it-IT" sz="2200" noProof="0"/>
              <a:t>Note alla lettura del documento</a:t>
            </a:r>
          </a:p>
        </p:txBody>
      </p:sp>
      <p:sp>
        <p:nvSpPr>
          <p:cNvPr id="5" name="Text Placeholder 4">
            <a:extLst>
              <a:ext uri="{FF2B5EF4-FFF2-40B4-BE49-F238E27FC236}">
                <a16:creationId xmlns:a16="http://schemas.microsoft.com/office/drawing/2014/main" id="{EDD10607-47D2-05DB-B530-70B0FDA91421}"/>
              </a:ext>
            </a:extLst>
          </p:cNvPr>
          <p:cNvSpPr>
            <a:spLocks noGrp="1"/>
          </p:cNvSpPr>
          <p:nvPr>
            <p:ph type="body" sz="quarter" idx="15"/>
          </p:nvPr>
        </p:nvSpPr>
        <p:spPr>
          <a:xfrm>
            <a:off x="2650836" y="1497426"/>
            <a:ext cx="549631" cy="253126"/>
          </a:xfrm>
        </p:spPr>
        <p:txBody>
          <a:bodyPr/>
          <a:lstStyle/>
          <a:p>
            <a:pPr algn="r"/>
            <a:r>
              <a:rPr lang="it-IT" sz="2500" noProof="0"/>
              <a:t>2</a:t>
            </a:r>
          </a:p>
        </p:txBody>
      </p:sp>
      <p:sp>
        <p:nvSpPr>
          <p:cNvPr id="6" name="Text Placeholder 5">
            <a:extLst>
              <a:ext uri="{FF2B5EF4-FFF2-40B4-BE49-F238E27FC236}">
                <a16:creationId xmlns:a16="http://schemas.microsoft.com/office/drawing/2014/main" id="{8EE66A87-FAA0-7053-1EA0-4E1B044C967B}"/>
              </a:ext>
            </a:extLst>
          </p:cNvPr>
          <p:cNvSpPr>
            <a:spLocks noGrp="1"/>
          </p:cNvSpPr>
          <p:nvPr>
            <p:ph type="body" sz="quarter" idx="16"/>
          </p:nvPr>
        </p:nvSpPr>
        <p:spPr>
          <a:xfrm>
            <a:off x="3751965" y="1942153"/>
            <a:ext cx="7555056" cy="328370"/>
          </a:xfrm>
        </p:spPr>
        <p:txBody>
          <a:bodyPr/>
          <a:lstStyle/>
          <a:p>
            <a:r>
              <a:rPr lang="it-IT" sz="2200" noProof="0"/>
              <a:t>Indice delle versioni del documento</a:t>
            </a:r>
          </a:p>
        </p:txBody>
      </p:sp>
      <p:sp>
        <p:nvSpPr>
          <p:cNvPr id="7" name="Text Placeholder 6">
            <a:extLst>
              <a:ext uri="{FF2B5EF4-FFF2-40B4-BE49-F238E27FC236}">
                <a16:creationId xmlns:a16="http://schemas.microsoft.com/office/drawing/2014/main" id="{FA3F0C1E-4AA1-0004-A0E1-CF5052988C18}"/>
              </a:ext>
            </a:extLst>
          </p:cNvPr>
          <p:cNvSpPr>
            <a:spLocks noGrp="1"/>
          </p:cNvSpPr>
          <p:nvPr>
            <p:ph type="body" sz="quarter" idx="17"/>
          </p:nvPr>
        </p:nvSpPr>
        <p:spPr>
          <a:xfrm>
            <a:off x="2650836" y="1979775"/>
            <a:ext cx="549631" cy="253126"/>
          </a:xfrm>
        </p:spPr>
        <p:txBody>
          <a:bodyPr/>
          <a:lstStyle/>
          <a:p>
            <a:pPr algn="r"/>
            <a:r>
              <a:rPr lang="it-IT" sz="2500" noProof="0"/>
              <a:t>3</a:t>
            </a:r>
          </a:p>
        </p:txBody>
      </p:sp>
      <p:sp>
        <p:nvSpPr>
          <p:cNvPr id="8" name="Text Placeholder 3">
            <a:extLst>
              <a:ext uri="{FF2B5EF4-FFF2-40B4-BE49-F238E27FC236}">
                <a16:creationId xmlns:a16="http://schemas.microsoft.com/office/drawing/2014/main" id="{2C42054D-868C-1618-5EEA-E692D80AEE32}"/>
              </a:ext>
            </a:extLst>
          </p:cNvPr>
          <p:cNvSpPr txBox="1">
            <a:spLocks/>
          </p:cNvSpPr>
          <p:nvPr/>
        </p:nvSpPr>
        <p:spPr>
          <a:xfrm>
            <a:off x="3751965" y="2424502"/>
            <a:ext cx="7692783"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Punti di evidenza pubblicazione e affidamento appalto</a:t>
            </a:r>
          </a:p>
        </p:txBody>
      </p:sp>
      <p:sp>
        <p:nvSpPr>
          <p:cNvPr id="9" name="Text Placeholder 4">
            <a:extLst>
              <a:ext uri="{FF2B5EF4-FFF2-40B4-BE49-F238E27FC236}">
                <a16:creationId xmlns:a16="http://schemas.microsoft.com/office/drawing/2014/main" id="{F2F5461A-090C-8C04-13CD-D1F4C5F126F3}"/>
              </a:ext>
            </a:extLst>
          </p:cNvPr>
          <p:cNvSpPr txBox="1">
            <a:spLocks/>
          </p:cNvSpPr>
          <p:nvPr/>
        </p:nvSpPr>
        <p:spPr>
          <a:xfrm>
            <a:off x="2650836" y="2462124"/>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4</a:t>
            </a:r>
          </a:p>
        </p:txBody>
      </p:sp>
      <p:sp>
        <p:nvSpPr>
          <p:cNvPr id="10" name="Text Placeholder 5">
            <a:extLst>
              <a:ext uri="{FF2B5EF4-FFF2-40B4-BE49-F238E27FC236}">
                <a16:creationId xmlns:a16="http://schemas.microsoft.com/office/drawing/2014/main" id="{C0D13DD8-18A3-16EC-8274-85FC4854A23F}"/>
              </a:ext>
            </a:extLst>
          </p:cNvPr>
          <p:cNvSpPr txBox="1">
            <a:spLocks/>
          </p:cNvSpPr>
          <p:nvPr/>
        </p:nvSpPr>
        <p:spPr>
          <a:xfrm>
            <a:off x="3751965" y="2906851"/>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Procedure di scelta del contraente</a:t>
            </a:r>
          </a:p>
        </p:txBody>
      </p:sp>
      <p:sp>
        <p:nvSpPr>
          <p:cNvPr id="11" name="Text Placeholder 6">
            <a:extLst>
              <a:ext uri="{FF2B5EF4-FFF2-40B4-BE49-F238E27FC236}">
                <a16:creationId xmlns:a16="http://schemas.microsoft.com/office/drawing/2014/main" id="{524DCE50-A207-9F62-7310-24BD5B6DBF47}"/>
              </a:ext>
            </a:extLst>
          </p:cNvPr>
          <p:cNvSpPr txBox="1">
            <a:spLocks/>
          </p:cNvSpPr>
          <p:nvPr/>
        </p:nvSpPr>
        <p:spPr>
          <a:xfrm>
            <a:off x="2650836" y="2944473"/>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5</a:t>
            </a:r>
          </a:p>
        </p:txBody>
      </p:sp>
      <p:sp>
        <p:nvSpPr>
          <p:cNvPr id="12" name="Text Placeholder 6">
            <a:extLst>
              <a:ext uri="{FF2B5EF4-FFF2-40B4-BE49-F238E27FC236}">
                <a16:creationId xmlns:a16="http://schemas.microsoft.com/office/drawing/2014/main" id="{5EEAD58F-631C-0A21-7A7F-59A007747A73}"/>
              </a:ext>
            </a:extLst>
          </p:cNvPr>
          <p:cNvSpPr txBox="1">
            <a:spLocks/>
          </p:cNvSpPr>
          <p:nvPr/>
        </p:nvSpPr>
        <p:spPr>
          <a:xfrm>
            <a:off x="2650836" y="3909171"/>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7</a:t>
            </a:r>
          </a:p>
        </p:txBody>
      </p:sp>
      <p:sp>
        <p:nvSpPr>
          <p:cNvPr id="13" name="Text Placeholder 5">
            <a:extLst>
              <a:ext uri="{FF2B5EF4-FFF2-40B4-BE49-F238E27FC236}">
                <a16:creationId xmlns:a16="http://schemas.microsoft.com/office/drawing/2014/main" id="{E849C960-F862-23A6-4089-E34230ADE5E7}"/>
              </a:ext>
            </a:extLst>
          </p:cNvPr>
          <p:cNvSpPr txBox="1">
            <a:spLocks/>
          </p:cNvSpPr>
          <p:nvPr/>
        </p:nvSpPr>
        <p:spPr>
          <a:xfrm>
            <a:off x="3751965" y="3389200"/>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Affidamenti diretti con negoziazione</a:t>
            </a:r>
          </a:p>
        </p:txBody>
      </p:sp>
      <p:sp>
        <p:nvSpPr>
          <p:cNvPr id="15" name="Text Placeholder 5">
            <a:extLst>
              <a:ext uri="{FF2B5EF4-FFF2-40B4-BE49-F238E27FC236}">
                <a16:creationId xmlns:a16="http://schemas.microsoft.com/office/drawing/2014/main" id="{422DBD3E-D45C-B2CA-CAEB-3BF0524103B3}"/>
              </a:ext>
            </a:extLst>
          </p:cNvPr>
          <p:cNvSpPr txBox="1">
            <a:spLocks/>
          </p:cNvSpPr>
          <p:nvPr/>
        </p:nvSpPr>
        <p:spPr>
          <a:xfrm>
            <a:off x="3751965" y="3871549"/>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Affidamenti diretti senza negoziazione</a:t>
            </a:r>
          </a:p>
        </p:txBody>
      </p:sp>
      <p:sp>
        <p:nvSpPr>
          <p:cNvPr id="16" name="Text Placeholder 5">
            <a:extLst>
              <a:ext uri="{FF2B5EF4-FFF2-40B4-BE49-F238E27FC236}">
                <a16:creationId xmlns:a16="http://schemas.microsoft.com/office/drawing/2014/main" id="{1D3E70ED-D786-D858-28AE-C6AF93514DFA}"/>
              </a:ext>
            </a:extLst>
          </p:cNvPr>
          <p:cNvSpPr txBox="1">
            <a:spLocks/>
          </p:cNvSpPr>
          <p:nvPr/>
        </p:nvSpPr>
        <p:spPr>
          <a:xfrm>
            <a:off x="3751965" y="6283296"/>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Esecuzione</a:t>
            </a:r>
          </a:p>
        </p:txBody>
      </p:sp>
      <p:sp>
        <p:nvSpPr>
          <p:cNvPr id="18" name="Text Placeholder 6">
            <a:extLst>
              <a:ext uri="{FF2B5EF4-FFF2-40B4-BE49-F238E27FC236}">
                <a16:creationId xmlns:a16="http://schemas.microsoft.com/office/drawing/2014/main" id="{FE6E4A86-7B9B-9D68-AA36-2CCCDF999ED7}"/>
              </a:ext>
            </a:extLst>
          </p:cNvPr>
          <p:cNvSpPr txBox="1">
            <a:spLocks/>
          </p:cNvSpPr>
          <p:nvPr/>
        </p:nvSpPr>
        <p:spPr>
          <a:xfrm>
            <a:off x="2650836" y="5356218"/>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10</a:t>
            </a:r>
          </a:p>
        </p:txBody>
      </p:sp>
      <p:sp>
        <p:nvSpPr>
          <p:cNvPr id="20" name="Text Placeholder 6">
            <a:extLst>
              <a:ext uri="{FF2B5EF4-FFF2-40B4-BE49-F238E27FC236}">
                <a16:creationId xmlns:a16="http://schemas.microsoft.com/office/drawing/2014/main" id="{7B5AC5AF-F475-94AD-880D-FCD419B25C4D}"/>
              </a:ext>
            </a:extLst>
          </p:cNvPr>
          <p:cNvSpPr txBox="1">
            <a:spLocks/>
          </p:cNvSpPr>
          <p:nvPr/>
        </p:nvSpPr>
        <p:spPr>
          <a:xfrm>
            <a:off x="2650836" y="3426822"/>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6</a:t>
            </a:r>
          </a:p>
        </p:txBody>
      </p:sp>
      <p:sp>
        <p:nvSpPr>
          <p:cNvPr id="14" name="Text Placeholder 5">
            <a:extLst>
              <a:ext uri="{FF2B5EF4-FFF2-40B4-BE49-F238E27FC236}">
                <a16:creationId xmlns:a16="http://schemas.microsoft.com/office/drawing/2014/main" id="{092AB5C4-1159-61A5-C070-EE95523DABDE}"/>
              </a:ext>
            </a:extLst>
          </p:cNvPr>
          <p:cNvSpPr txBox="1">
            <a:spLocks/>
          </p:cNvSpPr>
          <p:nvPr/>
        </p:nvSpPr>
        <p:spPr>
          <a:xfrm>
            <a:off x="3751965" y="4353898"/>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Ordinativi di fornitura</a:t>
            </a:r>
          </a:p>
        </p:txBody>
      </p:sp>
      <p:sp>
        <p:nvSpPr>
          <p:cNvPr id="17" name="Text Placeholder 6">
            <a:extLst>
              <a:ext uri="{FF2B5EF4-FFF2-40B4-BE49-F238E27FC236}">
                <a16:creationId xmlns:a16="http://schemas.microsoft.com/office/drawing/2014/main" id="{719DE517-450C-067C-CBE4-19C3874C5975}"/>
              </a:ext>
            </a:extLst>
          </p:cNvPr>
          <p:cNvSpPr txBox="1">
            <a:spLocks/>
          </p:cNvSpPr>
          <p:nvPr/>
        </p:nvSpPr>
        <p:spPr>
          <a:xfrm>
            <a:off x="2650836" y="4391520"/>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8</a:t>
            </a:r>
          </a:p>
        </p:txBody>
      </p:sp>
      <p:sp>
        <p:nvSpPr>
          <p:cNvPr id="19" name="Text Placeholder 5">
            <a:extLst>
              <a:ext uri="{FF2B5EF4-FFF2-40B4-BE49-F238E27FC236}">
                <a16:creationId xmlns:a16="http://schemas.microsoft.com/office/drawing/2014/main" id="{61E6D938-27EE-6E81-656D-4685BC4FBE96}"/>
              </a:ext>
            </a:extLst>
          </p:cNvPr>
          <p:cNvSpPr txBox="1">
            <a:spLocks/>
          </p:cNvSpPr>
          <p:nvPr/>
        </p:nvSpPr>
        <p:spPr>
          <a:xfrm>
            <a:off x="3751965" y="5318596"/>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Fascicolo virtuale dell’operatore economico (FVOE)</a:t>
            </a:r>
          </a:p>
        </p:txBody>
      </p:sp>
      <p:sp>
        <p:nvSpPr>
          <p:cNvPr id="21" name="Text Placeholder 6">
            <a:extLst>
              <a:ext uri="{FF2B5EF4-FFF2-40B4-BE49-F238E27FC236}">
                <a16:creationId xmlns:a16="http://schemas.microsoft.com/office/drawing/2014/main" id="{96ADB9E4-8979-F380-2CEF-DE5C213D4A26}"/>
              </a:ext>
            </a:extLst>
          </p:cNvPr>
          <p:cNvSpPr txBox="1">
            <a:spLocks/>
          </p:cNvSpPr>
          <p:nvPr/>
        </p:nvSpPr>
        <p:spPr>
          <a:xfrm>
            <a:off x="2650836" y="5838567"/>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11</a:t>
            </a:r>
          </a:p>
        </p:txBody>
      </p:sp>
      <p:sp>
        <p:nvSpPr>
          <p:cNvPr id="23" name="Text Placeholder 6">
            <a:extLst>
              <a:ext uri="{FF2B5EF4-FFF2-40B4-BE49-F238E27FC236}">
                <a16:creationId xmlns:a16="http://schemas.microsoft.com/office/drawing/2014/main" id="{D8B6C54B-DF9E-A012-FF99-4C750DBE2144}"/>
              </a:ext>
            </a:extLst>
          </p:cNvPr>
          <p:cNvSpPr txBox="1">
            <a:spLocks/>
          </p:cNvSpPr>
          <p:nvPr/>
        </p:nvSpPr>
        <p:spPr>
          <a:xfrm>
            <a:off x="2650836" y="6320918"/>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12</a:t>
            </a:r>
          </a:p>
        </p:txBody>
      </p:sp>
      <p:sp>
        <p:nvSpPr>
          <p:cNvPr id="24" name="Text Placeholder 6">
            <a:extLst>
              <a:ext uri="{FF2B5EF4-FFF2-40B4-BE49-F238E27FC236}">
                <a16:creationId xmlns:a16="http://schemas.microsoft.com/office/drawing/2014/main" id="{B8430B95-A742-2B5A-EDA8-85BF37E461CA}"/>
              </a:ext>
            </a:extLst>
          </p:cNvPr>
          <p:cNvSpPr txBox="1">
            <a:spLocks/>
          </p:cNvSpPr>
          <p:nvPr/>
        </p:nvSpPr>
        <p:spPr>
          <a:xfrm>
            <a:off x="2650836" y="4873869"/>
            <a:ext cx="549631" cy="253126"/>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t-IT" sz="2500" noProof="0"/>
              <a:t>9</a:t>
            </a:r>
          </a:p>
        </p:txBody>
      </p:sp>
      <p:sp>
        <p:nvSpPr>
          <p:cNvPr id="67" name="Text Placeholder 5">
            <a:extLst>
              <a:ext uri="{FF2B5EF4-FFF2-40B4-BE49-F238E27FC236}">
                <a16:creationId xmlns:a16="http://schemas.microsoft.com/office/drawing/2014/main" id="{F08C2426-85F1-C3A6-CC61-86B5729B89AF}"/>
              </a:ext>
            </a:extLst>
          </p:cNvPr>
          <p:cNvSpPr txBox="1">
            <a:spLocks/>
          </p:cNvSpPr>
          <p:nvPr/>
        </p:nvSpPr>
        <p:spPr>
          <a:xfrm>
            <a:off x="3751965" y="4836247"/>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Annullamento CIG</a:t>
            </a:r>
          </a:p>
        </p:txBody>
      </p:sp>
      <p:sp>
        <p:nvSpPr>
          <p:cNvPr id="68" name="Text Placeholder 5">
            <a:extLst>
              <a:ext uri="{FF2B5EF4-FFF2-40B4-BE49-F238E27FC236}">
                <a16:creationId xmlns:a16="http://schemas.microsoft.com/office/drawing/2014/main" id="{B9801B01-9003-29BC-5036-FA8D804410AA}"/>
              </a:ext>
            </a:extLst>
          </p:cNvPr>
          <p:cNvSpPr txBox="1">
            <a:spLocks/>
          </p:cNvSpPr>
          <p:nvPr/>
        </p:nvSpPr>
        <p:spPr>
          <a:xfrm>
            <a:off x="3751965" y="5800945"/>
            <a:ext cx="7555056" cy="32837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noProof="0"/>
              <a:t>Trasferimento affidamento</a:t>
            </a:r>
          </a:p>
        </p:txBody>
      </p:sp>
    </p:spTree>
    <p:extLst>
      <p:ext uri="{BB962C8B-B14F-4D97-AF65-F5344CB8AC3E}">
        <p14:creationId xmlns:p14="http://schemas.microsoft.com/office/powerpoint/2010/main" val="121564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 </a:t>
            </a:r>
            <a:r>
              <a:rPr lang="it-IT" sz="2400" noProof="0"/>
              <a:t>pubblicazione e affidamento appalto </a:t>
            </a:r>
            <a:r>
              <a:rPr lang="it-IT" sz="2350" noProof="0"/>
              <a:t> </a:t>
            </a:r>
          </a:p>
        </p:txBody>
      </p:sp>
      <p:grpSp>
        <p:nvGrpSpPr>
          <p:cNvPr id="6" name="Group 5">
            <a:extLst>
              <a:ext uri="{FF2B5EF4-FFF2-40B4-BE49-F238E27FC236}">
                <a16:creationId xmlns:a16="http://schemas.microsoft.com/office/drawing/2014/main" id="{8E1387A4-5C36-7626-DC0A-0BC380A8F757}"/>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27D64B48-9E43-9DF7-12B2-2FA1C3F9F4A5}"/>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9A08F8-2B7A-2DB6-D717-CB8D18B93A2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Segnaposto numero diapositiva 8">
            <a:extLst>
              <a:ext uri="{FF2B5EF4-FFF2-40B4-BE49-F238E27FC236}">
                <a16:creationId xmlns:a16="http://schemas.microsoft.com/office/drawing/2014/main" id="{8148CC70-D4AF-1E29-9610-712E59529846}"/>
              </a:ext>
            </a:extLst>
          </p:cNvPr>
          <p:cNvSpPr>
            <a:spLocks noGrp="1"/>
          </p:cNvSpPr>
          <p:nvPr>
            <p:ph type="sldNum" sz="quarter" idx="10"/>
          </p:nvPr>
        </p:nvSpPr>
        <p:spPr/>
        <p:txBody>
          <a:bodyPr/>
          <a:lstStyle/>
          <a:p>
            <a:fld id="{58E4CE88-B864-4B2B-BBBC-E85082A18D58}" type="slidenum">
              <a:rPr lang="it-IT" noProof="0" smtClean="0"/>
              <a:pPr/>
              <a:t>20</a:t>
            </a:fld>
            <a:endParaRPr lang="it-IT" noProof="0"/>
          </a:p>
        </p:txBody>
      </p:sp>
      <p:sp>
        <p:nvSpPr>
          <p:cNvPr id="11" name="Rectangle: Rounded Corners 10">
            <a:extLst>
              <a:ext uri="{FF2B5EF4-FFF2-40B4-BE49-F238E27FC236}">
                <a16:creationId xmlns:a16="http://schemas.microsoft.com/office/drawing/2014/main" id="{31DE1BC5-4FD5-B140-0286-BB8A6475EEBD}"/>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5" name="Group 4">
            <a:extLst>
              <a:ext uri="{FF2B5EF4-FFF2-40B4-BE49-F238E27FC236}">
                <a16:creationId xmlns:a16="http://schemas.microsoft.com/office/drawing/2014/main" id="{09F0119E-84D4-7CA8-4056-283C532D590B}"/>
              </a:ext>
            </a:extLst>
          </p:cNvPr>
          <p:cNvGrpSpPr/>
          <p:nvPr/>
        </p:nvGrpSpPr>
        <p:grpSpPr>
          <a:xfrm>
            <a:off x="516000" y="2384313"/>
            <a:ext cx="11160062" cy="1706365"/>
            <a:chOff x="516001" y="4823479"/>
            <a:chExt cx="11160062" cy="1706365"/>
          </a:xfrm>
        </p:grpSpPr>
        <p:cxnSp>
          <p:nvCxnSpPr>
            <p:cNvPr id="19" name="Straight Connector 18">
              <a:extLst>
                <a:ext uri="{FF2B5EF4-FFF2-40B4-BE49-F238E27FC236}">
                  <a16:creationId xmlns:a16="http://schemas.microsoft.com/office/drawing/2014/main" id="{EB5A2C73-2EBC-6461-FD46-FA2D774D8070}"/>
                </a:ext>
              </a:extLst>
            </p:cNvPr>
            <p:cNvCxnSpPr>
              <a:cxnSpLocks/>
              <a:stCxn id="24" idx="2"/>
            </p:cNvCxnSpPr>
            <p:nvPr/>
          </p:nvCxnSpPr>
          <p:spPr>
            <a:xfrm>
              <a:off x="768000" y="5327479"/>
              <a:ext cx="10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F60D106A-279C-0917-AC81-BDDE7CF2792A}"/>
                </a:ext>
              </a:extLst>
            </p:cNvPr>
            <p:cNvSpPr txBox="1">
              <a:spLocks/>
            </p:cNvSpPr>
            <p:nvPr/>
          </p:nvSpPr>
          <p:spPr>
            <a:xfrm>
              <a:off x="1060854" y="4899994"/>
              <a:ext cx="9324149" cy="3715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Comunicazioni automatiche di mancata aggiudicazione nelle procedure con sola pubblicità nazionale</a:t>
              </a:r>
            </a:p>
          </p:txBody>
        </p:sp>
        <p:sp>
          <p:nvSpPr>
            <p:cNvPr id="21" name="Text Placeholder 8">
              <a:extLst>
                <a:ext uri="{FF2B5EF4-FFF2-40B4-BE49-F238E27FC236}">
                  <a16:creationId xmlns:a16="http://schemas.microsoft.com/office/drawing/2014/main" id="{8A562907-FFBA-4301-083D-7F2208219F68}"/>
                </a:ext>
              </a:extLst>
            </p:cNvPr>
            <p:cNvSpPr txBox="1">
              <a:spLocks/>
            </p:cNvSpPr>
            <p:nvPr/>
          </p:nvSpPr>
          <p:spPr>
            <a:xfrm>
              <a:off x="516063" y="5448971"/>
              <a:ext cx="11160000" cy="1080873"/>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noProof="0"/>
                <a:t>In caso di procedura deserta, SATER invia automaticamente un avviso di non aggiudicazione (NAG) trascorsi 5 giorni dalla data di apertura delle offerte/risposte (Data Prima Seduta); se questa data non è valorizzata viene considerato il "Termine Presentazione Offerta/Risposta".</a:t>
              </a:r>
            </a:p>
            <a:p>
              <a:pPr marL="171450" indent="-171450" algn="just">
                <a:lnSpc>
                  <a:spcPct val="120000"/>
                </a:lnSpc>
                <a:spcBef>
                  <a:spcPts val="400"/>
                </a:spcBef>
                <a:buFont typeface="Arial" panose="020B0604020202020204" pitchFamily="34" charset="0"/>
                <a:buChar char="•"/>
              </a:pPr>
              <a:r>
                <a:rPr lang="it-IT" sz="1300" noProof="0"/>
                <a:t>In caso di revoca della procedura o uno o più lotti, SATER invia automaticamente la NAG a seguito del comando ‘Invio’ su SATER.</a:t>
              </a:r>
            </a:p>
          </p:txBody>
        </p:sp>
        <p:sp>
          <p:nvSpPr>
            <p:cNvPr id="24" name="Freeform 673">
              <a:extLst>
                <a:ext uri="{FF2B5EF4-FFF2-40B4-BE49-F238E27FC236}">
                  <a16:creationId xmlns:a16="http://schemas.microsoft.com/office/drawing/2014/main" id="{450CB03C-BA8B-6718-93A9-1DDE89CF7D85}"/>
                </a:ext>
              </a:extLst>
            </p:cNvPr>
            <p:cNvSpPr>
              <a:spLocks noChangeAspect="1" noEditPoints="1"/>
            </p:cNvSpPr>
            <p:nvPr/>
          </p:nvSpPr>
          <p:spPr bwMode="auto">
            <a:xfrm>
              <a:off x="516001" y="4823479"/>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277 h 512"/>
                <a:gd name="T12" fmla="*/ 373 w 512"/>
                <a:gd name="T13" fmla="*/ 288 h 512"/>
                <a:gd name="T14" fmla="*/ 288 w 512"/>
                <a:gd name="T15" fmla="*/ 288 h 512"/>
                <a:gd name="T16" fmla="*/ 288 w 512"/>
                <a:gd name="T17" fmla="*/ 405 h 512"/>
                <a:gd name="T18" fmla="*/ 277 w 512"/>
                <a:gd name="T19" fmla="*/ 416 h 512"/>
                <a:gd name="T20" fmla="*/ 234 w 512"/>
                <a:gd name="T21" fmla="*/ 416 h 512"/>
                <a:gd name="T22" fmla="*/ 224 w 512"/>
                <a:gd name="T23" fmla="*/ 405 h 512"/>
                <a:gd name="T24" fmla="*/ 224 w 512"/>
                <a:gd name="T25" fmla="*/ 288 h 512"/>
                <a:gd name="T26" fmla="*/ 138 w 512"/>
                <a:gd name="T27" fmla="*/ 288 h 512"/>
                <a:gd name="T28" fmla="*/ 128 w 512"/>
                <a:gd name="T29" fmla="*/ 277 h 512"/>
                <a:gd name="T30" fmla="*/ 128 w 512"/>
                <a:gd name="T31" fmla="*/ 192 h 512"/>
                <a:gd name="T32" fmla="*/ 170 w 512"/>
                <a:gd name="T33" fmla="*/ 149 h 512"/>
                <a:gd name="T34" fmla="*/ 341 w 512"/>
                <a:gd name="T35" fmla="*/ 149 h 512"/>
                <a:gd name="T36" fmla="*/ 384 w 512"/>
                <a:gd name="T37" fmla="*/ 192 h 512"/>
                <a:gd name="T38" fmla="*/ 384 w 512"/>
                <a:gd name="T39" fmla="*/ 277 h 512"/>
                <a:gd name="T40" fmla="*/ 245 w 512"/>
                <a:gd name="T41" fmla="*/ 288 h 512"/>
                <a:gd name="T42" fmla="*/ 266 w 512"/>
                <a:gd name="T43" fmla="*/ 288 h 512"/>
                <a:gd name="T44" fmla="*/ 266 w 512"/>
                <a:gd name="T45" fmla="*/ 394 h 512"/>
                <a:gd name="T46" fmla="*/ 245 w 512"/>
                <a:gd name="T47" fmla="*/ 394 h 512"/>
                <a:gd name="T48" fmla="*/ 245 w 512"/>
                <a:gd name="T49" fmla="*/ 288 h 512"/>
                <a:gd name="T50" fmla="*/ 341 w 512"/>
                <a:gd name="T51" fmla="*/ 170 h 512"/>
                <a:gd name="T52" fmla="*/ 170 w 512"/>
                <a:gd name="T53" fmla="*/ 170 h 512"/>
                <a:gd name="T54" fmla="*/ 149 w 512"/>
                <a:gd name="T55" fmla="*/ 192 h 512"/>
                <a:gd name="T56" fmla="*/ 149 w 512"/>
                <a:gd name="T57" fmla="*/ 266 h 512"/>
                <a:gd name="T58" fmla="*/ 362 w 512"/>
                <a:gd name="T59" fmla="*/ 266 h 512"/>
                <a:gd name="T60" fmla="*/ 362 w 512"/>
                <a:gd name="T61" fmla="*/ 192 h 512"/>
                <a:gd name="T62" fmla="*/ 341 w 512"/>
                <a:gd name="T63" fmla="*/ 170 h 512"/>
                <a:gd name="T64" fmla="*/ 330 w 512"/>
                <a:gd name="T65" fmla="*/ 224 h 512"/>
                <a:gd name="T66" fmla="*/ 320 w 512"/>
                <a:gd name="T67" fmla="*/ 234 h 512"/>
                <a:gd name="T68" fmla="*/ 309 w 512"/>
                <a:gd name="T69" fmla="*/ 224 h 512"/>
                <a:gd name="T70" fmla="*/ 309 w 512"/>
                <a:gd name="T71" fmla="*/ 213 h 512"/>
                <a:gd name="T72" fmla="*/ 234 w 512"/>
                <a:gd name="T73" fmla="*/ 213 h 512"/>
                <a:gd name="T74" fmla="*/ 224 w 512"/>
                <a:gd name="T75" fmla="*/ 202 h 512"/>
                <a:gd name="T76" fmla="*/ 234 w 512"/>
                <a:gd name="T77" fmla="*/ 192 h 512"/>
                <a:gd name="T78" fmla="*/ 320 w 512"/>
                <a:gd name="T79" fmla="*/ 192 h 512"/>
                <a:gd name="T80" fmla="*/ 330 w 512"/>
                <a:gd name="T81" fmla="*/ 202 h 512"/>
                <a:gd name="T82" fmla="*/ 330 w 512"/>
                <a:gd name="T83"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277"/>
                  </a:moveTo>
                  <a:cubicBezTo>
                    <a:pt x="384" y="283"/>
                    <a:pt x="379" y="288"/>
                    <a:pt x="373" y="288"/>
                  </a:cubicBezTo>
                  <a:cubicBezTo>
                    <a:pt x="288" y="288"/>
                    <a:pt x="288" y="288"/>
                    <a:pt x="288" y="288"/>
                  </a:cubicBezTo>
                  <a:cubicBezTo>
                    <a:pt x="288" y="405"/>
                    <a:pt x="288" y="405"/>
                    <a:pt x="288" y="405"/>
                  </a:cubicBezTo>
                  <a:cubicBezTo>
                    <a:pt x="288" y="411"/>
                    <a:pt x="283" y="416"/>
                    <a:pt x="277" y="416"/>
                  </a:cubicBezTo>
                  <a:cubicBezTo>
                    <a:pt x="234" y="416"/>
                    <a:pt x="234" y="416"/>
                    <a:pt x="234" y="416"/>
                  </a:cubicBezTo>
                  <a:cubicBezTo>
                    <a:pt x="228" y="416"/>
                    <a:pt x="224" y="411"/>
                    <a:pt x="224" y="405"/>
                  </a:cubicBezTo>
                  <a:cubicBezTo>
                    <a:pt x="224" y="288"/>
                    <a:pt x="224" y="288"/>
                    <a:pt x="224" y="288"/>
                  </a:cubicBezTo>
                  <a:cubicBezTo>
                    <a:pt x="138" y="288"/>
                    <a:pt x="138" y="288"/>
                    <a:pt x="138" y="288"/>
                  </a:cubicBezTo>
                  <a:cubicBezTo>
                    <a:pt x="132" y="288"/>
                    <a:pt x="128" y="283"/>
                    <a:pt x="128" y="277"/>
                  </a:cubicBezTo>
                  <a:cubicBezTo>
                    <a:pt x="128" y="192"/>
                    <a:pt x="128" y="192"/>
                    <a:pt x="128" y="192"/>
                  </a:cubicBezTo>
                  <a:cubicBezTo>
                    <a:pt x="128" y="168"/>
                    <a:pt x="147" y="149"/>
                    <a:pt x="170" y="149"/>
                  </a:cubicBezTo>
                  <a:cubicBezTo>
                    <a:pt x="341" y="149"/>
                    <a:pt x="341" y="149"/>
                    <a:pt x="341" y="149"/>
                  </a:cubicBezTo>
                  <a:cubicBezTo>
                    <a:pt x="365" y="149"/>
                    <a:pt x="384" y="168"/>
                    <a:pt x="384" y="192"/>
                  </a:cubicBezTo>
                  <a:lnTo>
                    <a:pt x="384" y="277"/>
                  </a:lnTo>
                  <a:close/>
                  <a:moveTo>
                    <a:pt x="245" y="288"/>
                  </a:moveTo>
                  <a:cubicBezTo>
                    <a:pt x="266" y="288"/>
                    <a:pt x="266" y="288"/>
                    <a:pt x="266" y="288"/>
                  </a:cubicBezTo>
                  <a:cubicBezTo>
                    <a:pt x="266" y="394"/>
                    <a:pt x="266" y="394"/>
                    <a:pt x="266" y="394"/>
                  </a:cubicBezTo>
                  <a:cubicBezTo>
                    <a:pt x="245" y="394"/>
                    <a:pt x="245" y="394"/>
                    <a:pt x="245" y="394"/>
                  </a:cubicBezTo>
                  <a:lnTo>
                    <a:pt x="245" y="288"/>
                  </a:lnTo>
                  <a:close/>
                  <a:moveTo>
                    <a:pt x="341" y="170"/>
                  </a:moveTo>
                  <a:cubicBezTo>
                    <a:pt x="170" y="170"/>
                    <a:pt x="170" y="170"/>
                    <a:pt x="170" y="170"/>
                  </a:cubicBezTo>
                  <a:cubicBezTo>
                    <a:pt x="159" y="170"/>
                    <a:pt x="149" y="180"/>
                    <a:pt x="149" y="192"/>
                  </a:cubicBezTo>
                  <a:cubicBezTo>
                    <a:pt x="149" y="266"/>
                    <a:pt x="149" y="266"/>
                    <a:pt x="149" y="266"/>
                  </a:cubicBezTo>
                  <a:cubicBezTo>
                    <a:pt x="362" y="266"/>
                    <a:pt x="362" y="266"/>
                    <a:pt x="362" y="266"/>
                  </a:cubicBezTo>
                  <a:cubicBezTo>
                    <a:pt x="362" y="192"/>
                    <a:pt x="362" y="192"/>
                    <a:pt x="362" y="192"/>
                  </a:cubicBezTo>
                  <a:cubicBezTo>
                    <a:pt x="362" y="180"/>
                    <a:pt x="353" y="170"/>
                    <a:pt x="341" y="170"/>
                  </a:cubicBezTo>
                  <a:close/>
                  <a:moveTo>
                    <a:pt x="330" y="224"/>
                  </a:moveTo>
                  <a:cubicBezTo>
                    <a:pt x="330" y="230"/>
                    <a:pt x="326" y="234"/>
                    <a:pt x="320" y="234"/>
                  </a:cubicBezTo>
                  <a:cubicBezTo>
                    <a:pt x="314" y="234"/>
                    <a:pt x="309" y="230"/>
                    <a:pt x="309" y="224"/>
                  </a:cubicBezTo>
                  <a:cubicBezTo>
                    <a:pt x="309" y="213"/>
                    <a:pt x="309" y="213"/>
                    <a:pt x="309" y="213"/>
                  </a:cubicBezTo>
                  <a:cubicBezTo>
                    <a:pt x="234" y="213"/>
                    <a:pt x="234" y="213"/>
                    <a:pt x="234" y="213"/>
                  </a:cubicBezTo>
                  <a:cubicBezTo>
                    <a:pt x="228" y="213"/>
                    <a:pt x="224" y="208"/>
                    <a:pt x="224" y="202"/>
                  </a:cubicBezTo>
                  <a:cubicBezTo>
                    <a:pt x="224" y="196"/>
                    <a:pt x="228" y="192"/>
                    <a:pt x="234" y="192"/>
                  </a:cubicBezTo>
                  <a:cubicBezTo>
                    <a:pt x="320" y="192"/>
                    <a:pt x="320" y="192"/>
                    <a:pt x="320" y="192"/>
                  </a:cubicBezTo>
                  <a:cubicBezTo>
                    <a:pt x="326" y="192"/>
                    <a:pt x="330" y="196"/>
                    <a:pt x="330" y="202"/>
                  </a:cubicBezTo>
                  <a:lnTo>
                    <a:pt x="330" y="224"/>
                  </a:lnTo>
                  <a:close/>
                </a:path>
              </a:pathLst>
            </a:custGeom>
            <a:solidFill>
              <a:schemeClr val="accent5">
                <a:lumMod val="60000"/>
                <a:lumOff val="40000"/>
              </a:schemeClr>
            </a:solidFill>
            <a:ln>
              <a:solidFill>
                <a:schemeClr val="accent5"/>
              </a:solidFill>
            </a:ln>
          </p:spPr>
          <p:txBody>
            <a:bodyPr vert="horz" wrap="square" lIns="91440" tIns="45720" rIns="91440" bIns="45720" numCol="1" anchor="t" anchorCtr="0" compatLnSpc="1">
              <a:prstTxWarp prst="textNoShape">
                <a:avLst/>
              </a:prstTxWarp>
            </a:bodyPr>
            <a:lstStyle/>
            <a:p>
              <a:endParaRPr lang="it-IT" noProof="0"/>
            </a:p>
          </p:txBody>
        </p:sp>
      </p:grpSp>
      <p:grpSp>
        <p:nvGrpSpPr>
          <p:cNvPr id="3" name="Group 2">
            <a:extLst>
              <a:ext uri="{FF2B5EF4-FFF2-40B4-BE49-F238E27FC236}">
                <a16:creationId xmlns:a16="http://schemas.microsoft.com/office/drawing/2014/main" id="{3521C14D-94E2-4D14-608F-958B3F4BA7D8}"/>
              </a:ext>
            </a:extLst>
          </p:cNvPr>
          <p:cNvGrpSpPr/>
          <p:nvPr/>
        </p:nvGrpSpPr>
        <p:grpSpPr>
          <a:xfrm>
            <a:off x="516000" y="4351934"/>
            <a:ext cx="11168082" cy="1360916"/>
            <a:chOff x="510079" y="2709557"/>
            <a:chExt cx="11168082" cy="1360916"/>
          </a:xfrm>
        </p:grpSpPr>
        <p:grpSp>
          <p:nvGrpSpPr>
            <p:cNvPr id="28" name="Group 27">
              <a:extLst>
                <a:ext uri="{FF2B5EF4-FFF2-40B4-BE49-F238E27FC236}">
                  <a16:creationId xmlns:a16="http://schemas.microsoft.com/office/drawing/2014/main" id="{67AA46D8-54ED-CB45-A229-B13912A530CA}"/>
                </a:ext>
              </a:extLst>
            </p:cNvPr>
            <p:cNvGrpSpPr/>
            <p:nvPr/>
          </p:nvGrpSpPr>
          <p:grpSpPr>
            <a:xfrm>
              <a:off x="518161" y="2765236"/>
              <a:ext cx="11160000" cy="1305237"/>
              <a:chOff x="516063" y="4933246"/>
              <a:chExt cx="11160000" cy="1305237"/>
            </a:xfrm>
          </p:grpSpPr>
          <p:cxnSp>
            <p:nvCxnSpPr>
              <p:cNvPr id="29" name="Straight Connector 28">
                <a:extLst>
                  <a:ext uri="{FF2B5EF4-FFF2-40B4-BE49-F238E27FC236}">
                    <a16:creationId xmlns:a16="http://schemas.microsoft.com/office/drawing/2014/main" id="{6C6A932C-64AB-1C52-C5F9-57C6927F95F9}"/>
                  </a:ext>
                </a:extLst>
              </p:cNvPr>
              <p:cNvCxnSpPr>
                <a:cxnSpLocks/>
              </p:cNvCxnSpPr>
              <p:nvPr/>
            </p:nvCxnSpPr>
            <p:spPr>
              <a:xfrm>
                <a:off x="768000" y="5371023"/>
                <a:ext cx="10872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8">
                <a:extLst>
                  <a:ext uri="{FF2B5EF4-FFF2-40B4-BE49-F238E27FC236}">
                    <a16:creationId xmlns:a16="http://schemas.microsoft.com/office/drawing/2014/main" id="{5420DF1D-06F5-5678-AA37-917F8750E37F}"/>
                  </a:ext>
                </a:extLst>
              </p:cNvPr>
              <p:cNvSpPr txBox="1">
                <a:spLocks/>
              </p:cNvSpPr>
              <p:nvPr/>
            </p:nvSpPr>
            <p:spPr>
              <a:xfrm>
                <a:off x="1060854" y="4933246"/>
                <a:ext cx="9324149" cy="3715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Invio avviso di aggiudicazione in PdA</a:t>
                </a:r>
              </a:p>
            </p:txBody>
          </p:sp>
          <p:sp>
            <p:nvSpPr>
              <p:cNvPr id="31" name="Text Placeholder 8">
                <a:extLst>
                  <a:ext uri="{FF2B5EF4-FFF2-40B4-BE49-F238E27FC236}">
                    <a16:creationId xmlns:a16="http://schemas.microsoft.com/office/drawing/2014/main" id="{09D71BFA-A829-24EF-1C06-6BC2BBB41D49}"/>
                  </a:ext>
                </a:extLst>
              </p:cNvPr>
              <p:cNvSpPr txBox="1">
                <a:spLocks/>
              </p:cNvSpPr>
              <p:nvPr/>
            </p:nvSpPr>
            <p:spPr>
              <a:xfrm>
                <a:off x="516063" y="5448971"/>
                <a:ext cx="11160000" cy="78951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noProof="0" dirty="0"/>
                  <a:t>Dal 30 agosto 2024, a seguito del rilascio della versione SATER 4.0.8.1, l’invio dell’avviso di aggiudicazione è anticipata nella </a:t>
                </a:r>
                <a:r>
                  <a:rPr lang="it-IT" sz="1300" noProof="0" dirty="0" err="1"/>
                  <a:t>PdA</a:t>
                </a:r>
                <a:r>
                  <a:rPr lang="it-IT" sz="1300" noProof="0" dirty="0"/>
                  <a:t>. Per i lotti per i quali era stato già creato il contratto o la convenzione prima di tale data, l’invio dell’avviso di aggiudicazione deve essere effettuato nella funzionalità presente in Contratto o Convenzione. </a:t>
                </a:r>
              </a:p>
            </p:txBody>
          </p:sp>
        </p:grpSp>
        <p:sp>
          <p:nvSpPr>
            <p:cNvPr id="44" name="Freeform 518">
              <a:extLst>
                <a:ext uri="{FF2B5EF4-FFF2-40B4-BE49-F238E27FC236}">
                  <a16:creationId xmlns:a16="http://schemas.microsoft.com/office/drawing/2014/main" id="{EE3D76F8-AD8C-BC50-86D1-21F83BDB5262}"/>
                </a:ext>
              </a:extLst>
            </p:cNvPr>
            <p:cNvSpPr>
              <a:spLocks noChangeAspect="1" noEditPoints="1"/>
            </p:cNvSpPr>
            <p:nvPr/>
          </p:nvSpPr>
          <p:spPr bwMode="auto">
            <a:xfrm>
              <a:off x="510079" y="2709557"/>
              <a:ext cx="495665" cy="495665"/>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accent6"/>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it-IT" noProof="0"/>
            </a:p>
          </p:txBody>
        </p:sp>
      </p:grpSp>
      <p:grpSp>
        <p:nvGrpSpPr>
          <p:cNvPr id="4" name="Group 3">
            <a:extLst>
              <a:ext uri="{FF2B5EF4-FFF2-40B4-BE49-F238E27FC236}">
                <a16:creationId xmlns:a16="http://schemas.microsoft.com/office/drawing/2014/main" id="{7B13D064-48EC-605C-F959-B5037E5B2910}"/>
              </a:ext>
            </a:extLst>
          </p:cNvPr>
          <p:cNvGrpSpPr/>
          <p:nvPr/>
        </p:nvGrpSpPr>
        <p:grpSpPr>
          <a:xfrm>
            <a:off x="516000" y="990573"/>
            <a:ext cx="11160000" cy="1132484"/>
            <a:chOff x="519761" y="5263871"/>
            <a:chExt cx="11160000" cy="1132484"/>
          </a:xfrm>
        </p:grpSpPr>
        <p:grpSp>
          <p:nvGrpSpPr>
            <p:cNvPr id="7" name="Group 6">
              <a:extLst>
                <a:ext uri="{FF2B5EF4-FFF2-40B4-BE49-F238E27FC236}">
                  <a16:creationId xmlns:a16="http://schemas.microsoft.com/office/drawing/2014/main" id="{F8446E17-8EEB-33DC-9F54-C81BDF12EE68}"/>
                </a:ext>
              </a:extLst>
            </p:cNvPr>
            <p:cNvGrpSpPr/>
            <p:nvPr/>
          </p:nvGrpSpPr>
          <p:grpSpPr>
            <a:xfrm>
              <a:off x="519761" y="5331184"/>
              <a:ext cx="11160000" cy="1065171"/>
              <a:chOff x="542190" y="4933246"/>
              <a:chExt cx="11160000" cy="1065171"/>
            </a:xfrm>
          </p:grpSpPr>
          <p:cxnSp>
            <p:nvCxnSpPr>
              <p:cNvPr id="14" name="Straight Connector 13">
                <a:extLst>
                  <a:ext uri="{FF2B5EF4-FFF2-40B4-BE49-F238E27FC236}">
                    <a16:creationId xmlns:a16="http://schemas.microsoft.com/office/drawing/2014/main" id="{4AE767A2-72C5-E580-7D81-3AB33F1FB56E}"/>
                  </a:ext>
                </a:extLst>
              </p:cNvPr>
              <p:cNvCxnSpPr>
                <a:cxnSpLocks/>
              </p:cNvCxnSpPr>
              <p:nvPr/>
            </p:nvCxnSpPr>
            <p:spPr>
              <a:xfrm>
                <a:off x="768000" y="5361879"/>
                <a:ext cx="1087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8271CB63-5621-84B6-03C5-9E7437D80D87}"/>
                  </a:ext>
                </a:extLst>
              </p:cNvPr>
              <p:cNvSpPr txBox="1">
                <a:spLocks/>
              </p:cNvSpPr>
              <p:nvPr/>
            </p:nvSpPr>
            <p:spPr>
              <a:xfrm>
                <a:off x="1060854" y="4933246"/>
                <a:ext cx="9324149" cy="3715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Ri-trasmissione della scheda S2 (Elenco offerte ricevute / OE invitati)</a:t>
                </a:r>
              </a:p>
            </p:txBody>
          </p:sp>
          <p:sp>
            <p:nvSpPr>
              <p:cNvPr id="16" name="Text Placeholder 8">
                <a:extLst>
                  <a:ext uri="{FF2B5EF4-FFF2-40B4-BE49-F238E27FC236}">
                    <a16:creationId xmlns:a16="http://schemas.microsoft.com/office/drawing/2014/main" id="{8934BF25-9B1D-639D-0A44-87DF72FE454F}"/>
                  </a:ext>
                </a:extLst>
              </p:cNvPr>
              <p:cNvSpPr txBox="1">
                <a:spLocks/>
              </p:cNvSpPr>
              <p:nvPr/>
            </p:nvSpPr>
            <p:spPr>
              <a:xfrm>
                <a:off x="542190" y="5448971"/>
                <a:ext cx="11160000" cy="549446"/>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noProof="0"/>
                  <a:t>Qualora l’invio della scheda S2 a PCP, effettuato automaticamente dalla piattaforma dovesse andare in errore, la scheda può essere </a:t>
                </a:r>
                <a:r>
                  <a:rPr lang="it-IT" sz="1300" noProof="0" err="1"/>
                  <a:t>ri</a:t>
                </a:r>
                <a:r>
                  <a:rPr lang="it-IT" sz="1300" noProof="0"/>
                  <a:t>-trasmessa tramite il comando </a:t>
                </a:r>
                <a:r>
                  <a:rPr lang="it-IT" sz="1300" u="sng" noProof="0"/>
                  <a:t>Invio S2</a:t>
                </a:r>
                <a:r>
                  <a:rPr lang="it-IT" sz="1300" noProof="0"/>
                  <a:t> disponibile all’interno del menu Gestione PCP della </a:t>
                </a:r>
                <a:r>
                  <a:rPr lang="it-IT" sz="1300" noProof="0" err="1"/>
                  <a:t>PdA</a:t>
                </a:r>
                <a:r>
                  <a:rPr lang="it-IT" sz="1300" noProof="0"/>
                  <a:t> per tutte le procedure</a:t>
                </a:r>
              </a:p>
            </p:txBody>
          </p:sp>
        </p:grpSp>
        <p:sp>
          <p:nvSpPr>
            <p:cNvPr id="17" name="Freeform 183">
              <a:extLst>
                <a:ext uri="{FF2B5EF4-FFF2-40B4-BE49-F238E27FC236}">
                  <a16:creationId xmlns:a16="http://schemas.microsoft.com/office/drawing/2014/main" id="{F59EE35F-BB73-1320-B093-83A164F77EB8}"/>
                </a:ext>
              </a:extLst>
            </p:cNvPr>
            <p:cNvSpPr>
              <a:spLocks noChangeAspect="1" noEditPoints="1"/>
            </p:cNvSpPr>
            <p:nvPr/>
          </p:nvSpPr>
          <p:spPr bwMode="auto">
            <a:xfrm>
              <a:off x="523120" y="5263871"/>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74 h 512"/>
                <a:gd name="T12" fmla="*/ 347 w 512"/>
                <a:gd name="T13" fmla="*/ 382 h 512"/>
                <a:gd name="T14" fmla="*/ 341 w 512"/>
                <a:gd name="T15" fmla="*/ 384 h 512"/>
                <a:gd name="T16" fmla="*/ 337 w 512"/>
                <a:gd name="T17" fmla="*/ 383 h 512"/>
                <a:gd name="T18" fmla="*/ 252 w 512"/>
                <a:gd name="T19" fmla="*/ 348 h 512"/>
                <a:gd name="T20" fmla="*/ 222 w 512"/>
                <a:gd name="T21" fmla="*/ 390 h 512"/>
                <a:gd name="T22" fmla="*/ 222 w 512"/>
                <a:gd name="T23" fmla="*/ 390 h 512"/>
                <a:gd name="T24" fmla="*/ 213 w 512"/>
                <a:gd name="T25" fmla="*/ 394 h 512"/>
                <a:gd name="T26" fmla="*/ 212 w 512"/>
                <a:gd name="T27" fmla="*/ 394 h 512"/>
                <a:gd name="T28" fmla="*/ 203 w 512"/>
                <a:gd name="T29" fmla="*/ 387 h 512"/>
                <a:gd name="T30" fmla="*/ 184 w 512"/>
                <a:gd name="T31" fmla="*/ 320 h 512"/>
                <a:gd name="T32" fmla="*/ 102 w 512"/>
                <a:gd name="T33" fmla="*/ 287 h 512"/>
                <a:gd name="T34" fmla="*/ 96 w 512"/>
                <a:gd name="T35" fmla="*/ 278 h 512"/>
                <a:gd name="T36" fmla="*/ 101 w 512"/>
                <a:gd name="T37" fmla="*/ 268 h 512"/>
                <a:gd name="T38" fmla="*/ 357 w 512"/>
                <a:gd name="T39" fmla="*/ 118 h 512"/>
                <a:gd name="T40" fmla="*/ 368 w 512"/>
                <a:gd name="T41" fmla="*/ 119 h 512"/>
                <a:gd name="T42" fmla="*/ 373 w 512"/>
                <a:gd name="T43" fmla="*/ 129 h 512"/>
                <a:gd name="T44" fmla="*/ 352 w 512"/>
                <a:gd name="T45" fmla="*/ 374 h 512"/>
                <a:gd name="T46" fmla="*/ 304 w 512"/>
                <a:gd name="T47" fmla="*/ 174 h 512"/>
                <a:gd name="T48" fmla="*/ 187 w 512"/>
                <a:gd name="T49" fmla="*/ 298 h 512"/>
                <a:gd name="T50" fmla="*/ 130 w 512"/>
                <a:gd name="T51" fmla="*/ 275 h 512"/>
                <a:gd name="T52" fmla="*/ 304 w 512"/>
                <a:gd name="T53" fmla="*/ 174 h 512"/>
                <a:gd name="T54" fmla="*/ 294 w 512"/>
                <a:gd name="T55" fmla="*/ 216 h 512"/>
                <a:gd name="T56" fmla="*/ 225 w 512"/>
                <a:gd name="T57" fmla="*/ 325 h 512"/>
                <a:gd name="T58" fmla="*/ 224 w 512"/>
                <a:gd name="T59" fmla="*/ 326 h 512"/>
                <a:gd name="T60" fmla="*/ 215 w 512"/>
                <a:gd name="T61" fmla="*/ 351 h 512"/>
                <a:gd name="T62" fmla="*/ 204 w 512"/>
                <a:gd name="T63" fmla="*/ 312 h 512"/>
                <a:gd name="T64" fmla="*/ 294 w 512"/>
                <a:gd name="T65" fmla="*/ 216 h 512"/>
                <a:gd name="T66" fmla="*/ 251 w 512"/>
                <a:gd name="T67" fmla="*/ 325 h 512"/>
                <a:gd name="T68" fmla="*/ 348 w 512"/>
                <a:gd name="T69" fmla="*/ 170 h 512"/>
                <a:gd name="T70" fmla="*/ 332 w 512"/>
                <a:gd name="T71" fmla="*/ 358 h 512"/>
                <a:gd name="T72" fmla="*/ 251 w 512"/>
                <a:gd name="T73" fmla="*/ 3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74"/>
                  </a:moveTo>
                  <a:cubicBezTo>
                    <a:pt x="351" y="377"/>
                    <a:pt x="349" y="380"/>
                    <a:pt x="347" y="382"/>
                  </a:cubicBezTo>
                  <a:cubicBezTo>
                    <a:pt x="345" y="383"/>
                    <a:pt x="343" y="384"/>
                    <a:pt x="341" y="384"/>
                  </a:cubicBezTo>
                  <a:cubicBezTo>
                    <a:pt x="340" y="384"/>
                    <a:pt x="338" y="383"/>
                    <a:pt x="337" y="383"/>
                  </a:cubicBezTo>
                  <a:cubicBezTo>
                    <a:pt x="252" y="348"/>
                    <a:pt x="252" y="348"/>
                    <a:pt x="252" y="348"/>
                  </a:cubicBezTo>
                  <a:cubicBezTo>
                    <a:pt x="222" y="390"/>
                    <a:pt x="222" y="390"/>
                    <a:pt x="222" y="390"/>
                  </a:cubicBezTo>
                  <a:cubicBezTo>
                    <a:pt x="222" y="390"/>
                    <a:pt x="222" y="390"/>
                    <a:pt x="222" y="390"/>
                  </a:cubicBezTo>
                  <a:cubicBezTo>
                    <a:pt x="220" y="393"/>
                    <a:pt x="216" y="394"/>
                    <a:pt x="213" y="394"/>
                  </a:cubicBezTo>
                  <a:cubicBezTo>
                    <a:pt x="213" y="394"/>
                    <a:pt x="213" y="394"/>
                    <a:pt x="212" y="394"/>
                  </a:cubicBezTo>
                  <a:cubicBezTo>
                    <a:pt x="208" y="394"/>
                    <a:pt x="204" y="391"/>
                    <a:pt x="203" y="387"/>
                  </a:cubicBezTo>
                  <a:cubicBezTo>
                    <a:pt x="184" y="320"/>
                    <a:pt x="184" y="320"/>
                    <a:pt x="184" y="320"/>
                  </a:cubicBezTo>
                  <a:cubicBezTo>
                    <a:pt x="102" y="287"/>
                    <a:pt x="102" y="287"/>
                    <a:pt x="102" y="287"/>
                  </a:cubicBezTo>
                  <a:cubicBezTo>
                    <a:pt x="99" y="285"/>
                    <a:pt x="96" y="282"/>
                    <a:pt x="96" y="278"/>
                  </a:cubicBezTo>
                  <a:cubicBezTo>
                    <a:pt x="95" y="274"/>
                    <a:pt x="97" y="270"/>
                    <a:pt x="101" y="268"/>
                  </a:cubicBezTo>
                  <a:cubicBezTo>
                    <a:pt x="357" y="118"/>
                    <a:pt x="357" y="118"/>
                    <a:pt x="357" y="118"/>
                  </a:cubicBezTo>
                  <a:cubicBezTo>
                    <a:pt x="360" y="116"/>
                    <a:pt x="365" y="117"/>
                    <a:pt x="368" y="119"/>
                  </a:cubicBezTo>
                  <a:cubicBezTo>
                    <a:pt x="371" y="121"/>
                    <a:pt x="373" y="125"/>
                    <a:pt x="373" y="129"/>
                  </a:cubicBezTo>
                  <a:lnTo>
                    <a:pt x="352" y="374"/>
                  </a:lnTo>
                  <a:close/>
                  <a:moveTo>
                    <a:pt x="304" y="174"/>
                  </a:moveTo>
                  <a:cubicBezTo>
                    <a:pt x="187" y="298"/>
                    <a:pt x="187" y="298"/>
                    <a:pt x="187" y="298"/>
                  </a:cubicBezTo>
                  <a:cubicBezTo>
                    <a:pt x="130" y="275"/>
                    <a:pt x="130" y="275"/>
                    <a:pt x="130" y="275"/>
                  </a:cubicBezTo>
                  <a:lnTo>
                    <a:pt x="304" y="174"/>
                  </a:lnTo>
                  <a:close/>
                  <a:moveTo>
                    <a:pt x="294" y="216"/>
                  </a:moveTo>
                  <a:cubicBezTo>
                    <a:pt x="225" y="325"/>
                    <a:pt x="225" y="325"/>
                    <a:pt x="225" y="325"/>
                  </a:cubicBezTo>
                  <a:cubicBezTo>
                    <a:pt x="225" y="325"/>
                    <a:pt x="225" y="326"/>
                    <a:pt x="224" y="326"/>
                  </a:cubicBezTo>
                  <a:cubicBezTo>
                    <a:pt x="215" y="351"/>
                    <a:pt x="215" y="351"/>
                    <a:pt x="215" y="351"/>
                  </a:cubicBezTo>
                  <a:cubicBezTo>
                    <a:pt x="204" y="312"/>
                    <a:pt x="204" y="312"/>
                    <a:pt x="204" y="312"/>
                  </a:cubicBezTo>
                  <a:lnTo>
                    <a:pt x="294" y="216"/>
                  </a:lnTo>
                  <a:close/>
                  <a:moveTo>
                    <a:pt x="251" y="325"/>
                  </a:moveTo>
                  <a:cubicBezTo>
                    <a:pt x="348" y="170"/>
                    <a:pt x="348" y="170"/>
                    <a:pt x="348" y="170"/>
                  </a:cubicBezTo>
                  <a:cubicBezTo>
                    <a:pt x="332" y="358"/>
                    <a:pt x="332" y="358"/>
                    <a:pt x="332" y="358"/>
                  </a:cubicBezTo>
                  <a:lnTo>
                    <a:pt x="251" y="325"/>
                  </a:lnTo>
                  <a:close/>
                </a:path>
              </a:pathLst>
            </a:custGeom>
            <a:solidFill>
              <a:schemeClr val="accent2">
                <a:lumMod val="60000"/>
                <a:lumOff val="40000"/>
              </a:schemeClr>
            </a:solidFill>
            <a:ln>
              <a:solidFill>
                <a:schemeClr val="accent2">
                  <a:lumMod val="50000"/>
                </a:schemeClr>
              </a:solidFill>
            </a:ln>
          </p:spPr>
          <p:txBody>
            <a:bodyPr vert="horz" wrap="square" lIns="91440" tIns="45720" rIns="91440" bIns="45720" numCol="1" anchor="t" anchorCtr="0" compatLnSpc="1">
              <a:prstTxWarp prst="textNoShape">
                <a:avLst/>
              </a:prstTxWarp>
            </a:bodyPr>
            <a:lstStyle/>
            <a:p>
              <a:endParaRPr lang="it-IT" noProof="0"/>
            </a:p>
          </p:txBody>
        </p:sp>
      </p:grpSp>
    </p:spTree>
    <p:extLst>
      <p:ext uri="{BB962C8B-B14F-4D97-AF65-F5344CB8AC3E}">
        <p14:creationId xmlns:p14="http://schemas.microsoft.com/office/powerpoint/2010/main" val="1678632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 </a:t>
            </a:r>
            <a:r>
              <a:rPr lang="it-IT" sz="2400" noProof="0"/>
              <a:t>pubblicazione e affidamento appalto</a:t>
            </a:r>
            <a:r>
              <a:rPr lang="it-IT" sz="2350" noProof="0"/>
              <a:t> </a:t>
            </a:r>
          </a:p>
        </p:txBody>
      </p:sp>
      <p:grpSp>
        <p:nvGrpSpPr>
          <p:cNvPr id="6" name="Group 5">
            <a:extLst>
              <a:ext uri="{FF2B5EF4-FFF2-40B4-BE49-F238E27FC236}">
                <a16:creationId xmlns:a16="http://schemas.microsoft.com/office/drawing/2014/main" id="{8E1387A4-5C36-7626-DC0A-0BC380A8F757}"/>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27D64B48-9E43-9DF7-12B2-2FA1C3F9F4A5}"/>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9A08F8-2B7A-2DB6-D717-CB8D18B93A2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 name="Segnaposto numero diapositiva 8">
            <a:extLst>
              <a:ext uri="{FF2B5EF4-FFF2-40B4-BE49-F238E27FC236}">
                <a16:creationId xmlns:a16="http://schemas.microsoft.com/office/drawing/2014/main" id="{BC2BBEAB-AED0-86B7-AE8C-6FF9BD7A5F9F}"/>
              </a:ext>
            </a:extLst>
          </p:cNvPr>
          <p:cNvSpPr txBox="1">
            <a:spLocks/>
          </p:cNvSpPr>
          <p:nvPr/>
        </p:nvSpPr>
        <p:spPr>
          <a:xfrm>
            <a:off x="9318395" y="6444370"/>
            <a:ext cx="2743200" cy="365125"/>
          </a:xfrm>
          <a:prstGeom prst="rect">
            <a:avLst/>
          </a:prstGeom>
        </p:spPr>
        <p:txBody>
          <a:bodyPr anchor="ctr"/>
          <a:lstStyle>
            <a:defPPr>
              <a:defRPr lang="it-IT"/>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E4CE88-B864-4B2B-BBBC-E85082A18D58}" type="slidenum">
              <a:rPr lang="it-IT" noProof="0" smtClean="0"/>
              <a:pPr/>
              <a:t>21</a:t>
            </a:fld>
            <a:endParaRPr lang="it-IT" noProof="0"/>
          </a:p>
        </p:txBody>
      </p:sp>
      <p:cxnSp>
        <p:nvCxnSpPr>
          <p:cNvPr id="5" name="Straight Connector 4">
            <a:extLst>
              <a:ext uri="{FF2B5EF4-FFF2-40B4-BE49-F238E27FC236}">
                <a16:creationId xmlns:a16="http://schemas.microsoft.com/office/drawing/2014/main" id="{0D93C4BA-555F-3740-EBD4-24768D9260C2}"/>
              </a:ext>
            </a:extLst>
          </p:cNvPr>
          <p:cNvCxnSpPr>
            <a:cxnSpLocks/>
          </p:cNvCxnSpPr>
          <p:nvPr/>
        </p:nvCxnSpPr>
        <p:spPr>
          <a:xfrm>
            <a:off x="768002" y="1485105"/>
            <a:ext cx="108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CAA895D-E548-CBF7-F4E9-2CECE3BA4FDC}"/>
              </a:ext>
            </a:extLst>
          </p:cNvPr>
          <p:cNvSpPr txBox="1">
            <a:spLocks/>
          </p:cNvSpPr>
          <p:nvPr/>
        </p:nvSpPr>
        <p:spPr>
          <a:xfrm>
            <a:off x="1060854" y="1047327"/>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Pubblicità bandi e avvisi</a:t>
            </a:r>
          </a:p>
        </p:txBody>
      </p:sp>
      <p:sp>
        <p:nvSpPr>
          <p:cNvPr id="11" name="Text Placeholder 8">
            <a:extLst>
              <a:ext uri="{FF2B5EF4-FFF2-40B4-BE49-F238E27FC236}">
                <a16:creationId xmlns:a16="http://schemas.microsoft.com/office/drawing/2014/main" id="{22785252-F72B-503C-71B2-D91D27E2FA00}"/>
              </a:ext>
            </a:extLst>
          </p:cNvPr>
          <p:cNvSpPr txBox="1">
            <a:spLocks/>
          </p:cNvSpPr>
          <p:nvPr/>
        </p:nvSpPr>
        <p:spPr>
          <a:xfrm>
            <a:off x="524772" y="1563053"/>
            <a:ext cx="11160000" cy="4749570"/>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noProof="0" dirty="0"/>
              <a:t>Per verificare la pubblicità europea – </a:t>
            </a:r>
            <a:r>
              <a:rPr lang="it-IT" sz="1300" noProof="0" dirty="0" err="1"/>
              <a:t>Tenders</a:t>
            </a:r>
            <a:r>
              <a:rPr lang="it-IT" sz="1300" noProof="0" dirty="0"/>
              <a:t> Electronic </a:t>
            </a:r>
            <a:r>
              <a:rPr lang="it-IT" sz="1300" noProof="0" dirty="0" err="1"/>
              <a:t>Daily</a:t>
            </a:r>
            <a:r>
              <a:rPr lang="it-IT" sz="1300" noProof="0" dirty="0"/>
              <a:t> (TED): </a:t>
            </a:r>
            <a:r>
              <a:rPr lang="it-IT" sz="1300" noProof="0" dirty="0">
                <a:hlinkClick r:id="rId3"/>
              </a:rPr>
              <a:t>https://ted.europa.eu/</a:t>
            </a:r>
            <a:r>
              <a:rPr lang="it-IT" sz="1300" noProof="0" dirty="0" err="1">
                <a:hlinkClick r:id="rId3"/>
              </a:rPr>
              <a:t>it</a:t>
            </a:r>
            <a:r>
              <a:rPr lang="it-IT" sz="1300" noProof="0" dirty="0">
                <a:hlinkClick r:id="rId3"/>
              </a:rPr>
              <a:t>/index</a:t>
            </a:r>
            <a:r>
              <a:rPr lang="it-IT" sz="1300" noProof="0" dirty="0"/>
              <a:t>.</a:t>
            </a:r>
          </a:p>
          <a:p>
            <a:pPr marL="171450" indent="-171450" algn="just">
              <a:lnSpc>
                <a:spcPct val="120000"/>
              </a:lnSpc>
              <a:spcBef>
                <a:spcPts val="400"/>
              </a:spcBef>
              <a:buFont typeface="Arial" panose="020B0604020202020204" pitchFamily="34" charset="0"/>
              <a:buChar char="•"/>
            </a:pPr>
            <a:r>
              <a:rPr lang="it-IT" sz="1300" noProof="0" dirty="0"/>
              <a:t>Per verificare la pubblicità nazionale – Piattaforma di Pubblicità a Valore Legale (PVL): </a:t>
            </a:r>
            <a:r>
              <a:rPr lang="it-IT" sz="1300" noProof="0" dirty="0">
                <a:hlinkClick r:id="rId4"/>
              </a:rPr>
              <a:t>https://pubblicitalegale.anticorruzione.it/</a:t>
            </a:r>
            <a:r>
              <a:rPr lang="it-IT" sz="1300" noProof="0" dirty="0"/>
              <a:t>.</a:t>
            </a:r>
          </a:p>
          <a:p>
            <a:pPr marL="171450" indent="-171450" algn="just">
              <a:lnSpc>
                <a:spcPct val="120000"/>
              </a:lnSpc>
              <a:spcBef>
                <a:spcPts val="400"/>
              </a:spcBef>
              <a:buFont typeface="Arial" panose="020B0604020202020204" pitchFamily="34" charset="0"/>
              <a:buChar char="•"/>
            </a:pPr>
            <a:r>
              <a:rPr lang="it-IT" sz="1300" noProof="0" dirty="0"/>
              <a:t>Per i tempi di pubblicazione si veda la </a:t>
            </a:r>
            <a:r>
              <a:rPr lang="it-IT" sz="1300" b="1" noProof="0" dirty="0"/>
              <a:t>FAQ F11 </a:t>
            </a:r>
            <a:r>
              <a:rPr lang="it-IT" sz="1300" noProof="0" dirty="0"/>
              <a:t>di ANAC </a:t>
            </a:r>
            <a:r>
              <a:rPr lang="it-IT" sz="1300" noProof="0" dirty="0">
                <a:hlinkClick r:id="rId5"/>
              </a:rPr>
              <a:t>https://www.anticorruzione.it/-/digitalizzazione-dei-contratti-pubblici </a:t>
            </a:r>
            <a:r>
              <a:rPr lang="it-IT" sz="1300" noProof="0" dirty="0"/>
              <a:t>. </a:t>
            </a:r>
          </a:p>
          <a:p>
            <a:pPr marL="171450" indent="-171450" algn="just">
              <a:lnSpc>
                <a:spcPct val="120000"/>
              </a:lnSpc>
              <a:spcBef>
                <a:spcPts val="400"/>
              </a:spcBef>
              <a:buFont typeface="Arial" panose="020B0604020202020204" pitchFamily="34" charset="0"/>
              <a:buChar char="•"/>
            </a:pPr>
            <a:r>
              <a:rPr lang="it-IT" sz="1300" noProof="0" dirty="0"/>
              <a:t>Si evidenzia che è quindi necessario </a:t>
            </a:r>
            <a:r>
              <a:rPr lang="it-IT" sz="1300" b="1" noProof="0" dirty="0"/>
              <a:t>attendere almeno 48 ore dall’avvenuta presa in carico dal TED</a:t>
            </a:r>
            <a:r>
              <a:rPr lang="it-IT" sz="1300" noProof="0" dirty="0"/>
              <a:t> (Stato scheda PCP «Avviso in Pubblicazione»), a seguito di tale termine la procedura sarà pubblicata sul sistema di pubblicità nazionale (</a:t>
            </a:r>
            <a:r>
              <a:rPr lang="it-IT" sz="1300" b="1" noProof="0" dirty="0"/>
              <a:t>PVL</a:t>
            </a:r>
            <a:r>
              <a:rPr lang="it-IT" sz="1300" noProof="0" dirty="0"/>
              <a:t>), come indicato dall’art.85 comma 1 del codice dei contratti, </a:t>
            </a:r>
            <a:r>
              <a:rPr lang="it-IT" sz="1300" b="1" noProof="0" dirty="0"/>
              <a:t>successivamente il RUP potrà procedere con l’invio della procedura su SATER</a:t>
            </a:r>
            <a:r>
              <a:rPr lang="it-IT" sz="1300" noProof="0" dirty="0"/>
              <a:t>. Per verificare lo stato di pubblicazione dell’avviso è disponibile </a:t>
            </a:r>
            <a:r>
              <a:rPr lang="it-IT" sz="1300" dirty="0"/>
              <a:t>il comando</a:t>
            </a:r>
            <a:r>
              <a:rPr lang="it-IT" sz="1300" noProof="0" dirty="0"/>
              <a:t> </a:t>
            </a:r>
            <a:r>
              <a:rPr lang="it-IT" sz="1300" u="sng" noProof="0" dirty="0"/>
              <a:t>Consulta avviso</a:t>
            </a:r>
            <a:r>
              <a:rPr lang="it-IT" sz="1300" dirty="0"/>
              <a:t> del menu Gestione PCP della procedura</a:t>
            </a:r>
            <a:r>
              <a:rPr lang="it-IT" sz="1300" noProof="0" dirty="0"/>
              <a:t>.</a:t>
            </a:r>
          </a:p>
          <a:p>
            <a:pPr marL="171450" indent="-171450" algn="just">
              <a:lnSpc>
                <a:spcPct val="120000"/>
              </a:lnSpc>
              <a:spcBef>
                <a:spcPts val="400"/>
              </a:spcBef>
              <a:buFont typeface="Arial" panose="020B0604020202020204" pitchFamily="34" charset="0"/>
              <a:buChar char="•"/>
            </a:pPr>
            <a:r>
              <a:rPr lang="it-IT" sz="1300" noProof="0" dirty="0"/>
              <a:t>In caso di procedura sopra soglia l’invio dell’</a:t>
            </a:r>
            <a:r>
              <a:rPr lang="it-IT" sz="1300" b="1" noProof="0" dirty="0"/>
              <a:t>avviso di aggiudicazione</a:t>
            </a:r>
            <a:r>
              <a:rPr lang="it-IT" sz="1300" noProof="0" dirty="0"/>
              <a:t> è disponibile </a:t>
            </a:r>
            <a:r>
              <a:rPr lang="it-IT" sz="1300" b="1" noProof="0" dirty="0"/>
              <a:t>dal giorno successivo a quello dell’invio della comunicazione di esito definitivo</a:t>
            </a:r>
            <a:r>
              <a:rPr lang="it-IT" sz="1300" noProof="0" dirty="0"/>
              <a:t>. Per le attuali regole PCP la pubblicazione dell’avviso avviene solitamente dopo almeno 48 ore e la scheda SC1 può essere inviata solo a seguito dell’avvenuta pubblicazione dell’avviso.</a:t>
            </a:r>
          </a:p>
          <a:p>
            <a:pPr marL="171450" indent="-171450" algn="just">
              <a:lnSpc>
                <a:spcPct val="120000"/>
              </a:lnSpc>
              <a:spcBef>
                <a:spcPts val="400"/>
              </a:spcBef>
              <a:buFont typeface="Arial" panose="020B0604020202020204" pitchFamily="34" charset="0"/>
              <a:buChar char="•"/>
            </a:pPr>
            <a:r>
              <a:rPr lang="it-IT" sz="1300" noProof="0" dirty="0"/>
              <a:t>A seguito del passaggio dell’avviso da «Avviso in pubblicazione» a «Avviso pubblicato», SATER recupera automaticamente le informazioni relative alla pubblicità europea (TED) e nazionale (PVL) e le riporta nella sezione ‘Informazioni tecniche’ della procedura. Tuttavia,  l’utente può recuperare tali informazioni attraverso il comando </a:t>
            </a:r>
            <a:r>
              <a:rPr lang="it-IT" sz="1300" u="sng" noProof="0" dirty="0"/>
              <a:t>Consulta avviso</a:t>
            </a:r>
            <a:r>
              <a:rPr lang="it-IT" sz="1300" noProof="0" dirty="0"/>
              <a:t> del menu Gestione PCP della procedura. La funzionalità è disponibile sia per il bando che per l’avviso di aggiudicazione.  </a:t>
            </a:r>
          </a:p>
          <a:p>
            <a:pPr marL="171450" indent="-171450" algn="just">
              <a:lnSpc>
                <a:spcPct val="120000"/>
              </a:lnSpc>
              <a:spcBef>
                <a:spcPts val="400"/>
              </a:spcBef>
              <a:buFont typeface="Arial" panose="020B0604020202020204" pitchFamily="34" charset="0"/>
              <a:buChar char="•"/>
            </a:pPr>
            <a:r>
              <a:rPr lang="it-IT" sz="1300" noProof="0" dirty="0"/>
              <a:t>È inoltre attiva l’interoperabilità con PCP per le </a:t>
            </a:r>
            <a:r>
              <a:rPr lang="it-IT" sz="1300" b="1" noProof="0" dirty="0"/>
              <a:t>funzioni </a:t>
            </a:r>
            <a:r>
              <a:rPr lang="it-IT" sz="1300" b="1" i="1" noProof="0" dirty="0"/>
              <a:t>Rettifica</a:t>
            </a:r>
            <a:r>
              <a:rPr lang="it-IT" sz="1300" b="1" noProof="0" dirty="0"/>
              <a:t> e </a:t>
            </a:r>
            <a:r>
              <a:rPr lang="it-IT" sz="1300" b="1" i="1" noProof="0" dirty="0"/>
              <a:t>Proroga </a:t>
            </a:r>
            <a:r>
              <a:rPr lang="it-IT" sz="1300" b="1" noProof="0" dirty="0"/>
              <a:t>di bandi</a:t>
            </a:r>
            <a:r>
              <a:rPr lang="it-IT" sz="1300" noProof="0" dirty="0"/>
              <a:t>. Per le procedure aperte sopra soglia SATER invia una </a:t>
            </a:r>
            <a:r>
              <a:rPr lang="it-IT" sz="1300" i="1" noProof="0" dirty="0" err="1"/>
              <a:t>change</a:t>
            </a:r>
            <a:r>
              <a:rPr lang="it-IT" sz="1300" i="1" noProof="0" dirty="0"/>
              <a:t> </a:t>
            </a:r>
            <a:r>
              <a:rPr lang="it-IT" sz="1300" i="1" noProof="0" dirty="0" err="1"/>
              <a:t>notice</a:t>
            </a:r>
            <a:r>
              <a:rPr lang="it-IT" sz="1300" i="1" noProof="0" dirty="0"/>
              <a:t> </a:t>
            </a:r>
            <a:r>
              <a:rPr lang="it-IT" sz="1300" noProof="0" dirty="0"/>
              <a:t>a TED.</a:t>
            </a:r>
          </a:p>
          <a:p>
            <a:pPr marL="171450" indent="-171450" algn="just">
              <a:lnSpc>
                <a:spcPct val="120000"/>
              </a:lnSpc>
              <a:spcBef>
                <a:spcPts val="400"/>
              </a:spcBef>
              <a:buFont typeface="Arial" panose="020B0604020202020204" pitchFamily="34" charset="0"/>
              <a:buChar char="•"/>
            </a:pPr>
            <a:r>
              <a:rPr lang="it-IT" sz="1300" noProof="0" dirty="0"/>
              <a:t>Non è possibile trasmettere automaticamente da SATER l’aggiudicazione di bandi pubblicati prima del 1° gennaio 2024 con l’integrazione SATER – GUUE. È quindi necessario che l’utente operi direttamente tramite interfaccia web di </a:t>
            </a:r>
            <a:r>
              <a:rPr lang="it-IT" sz="1300" noProof="0" dirty="0" err="1"/>
              <a:t>eNotice</a:t>
            </a:r>
            <a:r>
              <a:rPr lang="it-IT" sz="1300" noProof="0" dirty="0"/>
              <a:t> 2.</a:t>
            </a:r>
          </a:p>
        </p:txBody>
      </p:sp>
      <p:sp>
        <p:nvSpPr>
          <p:cNvPr id="13" name="Freeform 636">
            <a:extLst>
              <a:ext uri="{FF2B5EF4-FFF2-40B4-BE49-F238E27FC236}">
                <a16:creationId xmlns:a16="http://schemas.microsoft.com/office/drawing/2014/main" id="{9ED43941-A950-74B1-308E-A185E8D639F0}"/>
              </a:ext>
            </a:extLst>
          </p:cNvPr>
          <p:cNvSpPr>
            <a:spLocks noChangeAspect="1" noEditPoints="1"/>
          </p:cNvSpPr>
          <p:nvPr/>
        </p:nvSpPr>
        <p:spPr bwMode="auto">
          <a:xfrm>
            <a:off x="515876" y="981105"/>
            <a:ext cx="504000" cy="504000"/>
          </a:xfrm>
          <a:custGeom>
            <a:avLst/>
            <a:gdLst>
              <a:gd name="T0" fmla="*/ 260 w 512"/>
              <a:gd name="T1" fmla="*/ 165 h 512"/>
              <a:gd name="T2" fmla="*/ 295 w 512"/>
              <a:gd name="T3" fmla="*/ 288 h 512"/>
              <a:gd name="T4" fmla="*/ 128 w 512"/>
              <a:gd name="T5" fmla="*/ 288 h 512"/>
              <a:gd name="T6" fmla="*/ 119 w 512"/>
              <a:gd name="T7" fmla="*/ 250 h 512"/>
              <a:gd name="T8" fmla="*/ 260 w 512"/>
              <a:gd name="T9" fmla="*/ 165 h 512"/>
              <a:gd name="T10" fmla="*/ 192 w 512"/>
              <a:gd name="T11" fmla="*/ 309 h 512"/>
              <a:gd name="T12" fmla="*/ 213 w 512"/>
              <a:gd name="T13" fmla="*/ 330 h 512"/>
              <a:gd name="T14" fmla="*/ 234 w 512"/>
              <a:gd name="T15" fmla="*/ 309 h 512"/>
              <a:gd name="T16" fmla="*/ 234 w 512"/>
              <a:gd name="T17" fmla="*/ 309 h 512"/>
              <a:gd name="T18" fmla="*/ 192 w 512"/>
              <a:gd name="T19" fmla="*/ 309 h 512"/>
              <a:gd name="T20" fmla="*/ 192 w 512"/>
              <a:gd name="T21" fmla="*/ 309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1 w 512"/>
              <a:gd name="T33" fmla="*/ 177 h 512"/>
              <a:gd name="T34" fmla="*/ 309 w 512"/>
              <a:gd name="T35" fmla="*/ 181 h 512"/>
              <a:gd name="T36" fmla="*/ 316 w 512"/>
              <a:gd name="T37" fmla="*/ 179 h 512"/>
              <a:gd name="T38" fmla="*/ 369 w 512"/>
              <a:gd name="T39" fmla="*/ 136 h 512"/>
              <a:gd name="T40" fmla="*/ 371 w 512"/>
              <a:gd name="T41" fmla="*/ 121 h 512"/>
              <a:gd name="T42" fmla="*/ 356 w 512"/>
              <a:gd name="T43" fmla="*/ 119 h 512"/>
              <a:gd name="T44" fmla="*/ 302 w 512"/>
              <a:gd name="T45" fmla="*/ 162 h 512"/>
              <a:gd name="T46" fmla="*/ 301 w 512"/>
              <a:gd name="T47" fmla="*/ 177 h 512"/>
              <a:gd name="T48" fmla="*/ 319 w 512"/>
              <a:gd name="T49" fmla="*/ 295 h 512"/>
              <a:gd name="T50" fmla="*/ 277 w 512"/>
              <a:gd name="T51" fmla="*/ 146 h 512"/>
              <a:gd name="T52" fmla="*/ 270 w 512"/>
              <a:gd name="T53" fmla="*/ 139 h 512"/>
              <a:gd name="T54" fmla="*/ 261 w 512"/>
              <a:gd name="T55" fmla="*/ 140 h 512"/>
              <a:gd name="T56" fmla="*/ 101 w 512"/>
              <a:gd name="T57" fmla="*/ 236 h 512"/>
              <a:gd name="T58" fmla="*/ 96 w 512"/>
              <a:gd name="T59" fmla="*/ 248 h 512"/>
              <a:gd name="T60" fmla="*/ 110 w 512"/>
              <a:gd name="T61" fmla="*/ 301 h 512"/>
              <a:gd name="T62" fmla="*/ 120 w 512"/>
              <a:gd name="T63" fmla="*/ 309 h 512"/>
              <a:gd name="T64" fmla="*/ 170 w 512"/>
              <a:gd name="T65" fmla="*/ 309 h 512"/>
              <a:gd name="T66" fmla="*/ 170 w 512"/>
              <a:gd name="T67" fmla="*/ 309 h 512"/>
              <a:gd name="T68" fmla="*/ 213 w 512"/>
              <a:gd name="T69" fmla="*/ 352 h 512"/>
              <a:gd name="T70" fmla="*/ 256 w 512"/>
              <a:gd name="T71" fmla="*/ 309 h 512"/>
              <a:gd name="T72" fmla="*/ 256 w 512"/>
              <a:gd name="T73" fmla="*/ 309 h 512"/>
              <a:gd name="T74" fmla="*/ 309 w 512"/>
              <a:gd name="T75" fmla="*/ 309 h 512"/>
              <a:gd name="T76" fmla="*/ 309 w 512"/>
              <a:gd name="T77" fmla="*/ 309 h 512"/>
              <a:gd name="T78" fmla="*/ 318 w 512"/>
              <a:gd name="T79" fmla="*/ 305 h 512"/>
              <a:gd name="T80" fmla="*/ 319 w 512"/>
              <a:gd name="T81" fmla="*/ 295 h 512"/>
              <a:gd name="T82" fmla="*/ 416 w 512"/>
              <a:gd name="T83" fmla="*/ 279 h 512"/>
              <a:gd name="T84" fmla="*/ 407 w 512"/>
              <a:gd name="T85" fmla="*/ 266 h 512"/>
              <a:gd name="T86" fmla="*/ 343 w 512"/>
              <a:gd name="T87" fmla="*/ 256 h 512"/>
              <a:gd name="T88" fmla="*/ 330 w 512"/>
              <a:gd name="T89" fmla="*/ 265 h 512"/>
              <a:gd name="T90" fmla="*/ 339 w 512"/>
              <a:gd name="T91" fmla="*/ 277 h 512"/>
              <a:gd name="T92" fmla="*/ 403 w 512"/>
              <a:gd name="T93" fmla="*/ 288 h 512"/>
              <a:gd name="T94" fmla="*/ 405 w 512"/>
              <a:gd name="T95" fmla="*/ 288 h 512"/>
              <a:gd name="T96" fmla="*/ 416 w 512"/>
              <a:gd name="T97" fmla="*/ 279 h 512"/>
              <a:gd name="T98" fmla="*/ 415 w 512"/>
              <a:gd name="T99" fmla="*/ 189 h 512"/>
              <a:gd name="T100" fmla="*/ 402 w 512"/>
              <a:gd name="T101" fmla="*/ 181 h 512"/>
              <a:gd name="T102" fmla="*/ 327 w 512"/>
              <a:gd name="T103" fmla="*/ 203 h 512"/>
              <a:gd name="T104" fmla="*/ 320 w 512"/>
              <a:gd name="T105" fmla="*/ 216 h 512"/>
              <a:gd name="T106" fmla="*/ 330 w 512"/>
              <a:gd name="T107" fmla="*/ 224 h 512"/>
              <a:gd name="T108" fmla="*/ 333 w 512"/>
              <a:gd name="T109" fmla="*/ 223 h 512"/>
              <a:gd name="T110" fmla="*/ 408 w 512"/>
              <a:gd name="T111" fmla="*/ 202 h 512"/>
              <a:gd name="T112" fmla="*/ 415 w 512"/>
              <a:gd name="T113" fmla="*/ 18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60" y="165"/>
                </a:moveTo>
                <a:cubicBezTo>
                  <a:pt x="295" y="288"/>
                  <a:pt x="295" y="288"/>
                  <a:pt x="295" y="288"/>
                </a:cubicBezTo>
                <a:cubicBezTo>
                  <a:pt x="128" y="288"/>
                  <a:pt x="128" y="288"/>
                  <a:pt x="128" y="288"/>
                </a:cubicBezTo>
                <a:cubicBezTo>
                  <a:pt x="119" y="250"/>
                  <a:pt x="119" y="250"/>
                  <a:pt x="119" y="250"/>
                </a:cubicBezTo>
                <a:lnTo>
                  <a:pt x="260" y="165"/>
                </a:lnTo>
                <a:close/>
                <a:moveTo>
                  <a:pt x="192" y="309"/>
                </a:moveTo>
                <a:cubicBezTo>
                  <a:pt x="192" y="321"/>
                  <a:pt x="201" y="330"/>
                  <a:pt x="213" y="330"/>
                </a:cubicBezTo>
                <a:cubicBezTo>
                  <a:pt x="225" y="330"/>
                  <a:pt x="234" y="321"/>
                  <a:pt x="234" y="309"/>
                </a:cubicBezTo>
                <a:cubicBezTo>
                  <a:pt x="234" y="309"/>
                  <a:pt x="234" y="309"/>
                  <a:pt x="234" y="309"/>
                </a:cubicBezTo>
                <a:cubicBezTo>
                  <a:pt x="192" y="309"/>
                  <a:pt x="192" y="309"/>
                  <a:pt x="192" y="309"/>
                </a:cubicBezTo>
                <a:cubicBezTo>
                  <a:pt x="192" y="309"/>
                  <a:pt x="192" y="309"/>
                  <a:pt x="192" y="30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1" y="177"/>
                </a:moveTo>
                <a:cubicBezTo>
                  <a:pt x="303" y="180"/>
                  <a:pt x="306" y="181"/>
                  <a:pt x="309" y="181"/>
                </a:cubicBezTo>
                <a:cubicBezTo>
                  <a:pt x="311" y="181"/>
                  <a:pt x="314" y="180"/>
                  <a:pt x="316" y="179"/>
                </a:cubicBezTo>
                <a:cubicBezTo>
                  <a:pt x="369" y="136"/>
                  <a:pt x="369" y="136"/>
                  <a:pt x="369" y="136"/>
                </a:cubicBezTo>
                <a:cubicBezTo>
                  <a:pt x="374" y="132"/>
                  <a:pt x="374" y="126"/>
                  <a:pt x="371" y="121"/>
                </a:cubicBezTo>
                <a:cubicBezTo>
                  <a:pt x="367" y="116"/>
                  <a:pt x="360" y="116"/>
                  <a:pt x="356" y="119"/>
                </a:cubicBezTo>
                <a:cubicBezTo>
                  <a:pt x="302" y="162"/>
                  <a:pt x="302" y="162"/>
                  <a:pt x="302" y="162"/>
                </a:cubicBezTo>
                <a:cubicBezTo>
                  <a:pt x="298" y="166"/>
                  <a:pt x="297" y="172"/>
                  <a:pt x="301" y="177"/>
                </a:cubicBezTo>
                <a:close/>
                <a:moveTo>
                  <a:pt x="319" y="295"/>
                </a:moveTo>
                <a:cubicBezTo>
                  <a:pt x="277" y="146"/>
                  <a:pt x="277" y="146"/>
                  <a:pt x="277" y="146"/>
                </a:cubicBezTo>
                <a:cubicBezTo>
                  <a:pt x="276" y="143"/>
                  <a:pt x="273" y="140"/>
                  <a:pt x="270" y="139"/>
                </a:cubicBezTo>
                <a:cubicBezTo>
                  <a:pt x="267" y="138"/>
                  <a:pt x="264" y="138"/>
                  <a:pt x="261" y="140"/>
                </a:cubicBezTo>
                <a:cubicBezTo>
                  <a:pt x="101" y="236"/>
                  <a:pt x="101" y="236"/>
                  <a:pt x="101" y="236"/>
                </a:cubicBezTo>
                <a:cubicBezTo>
                  <a:pt x="97" y="238"/>
                  <a:pt x="95" y="243"/>
                  <a:pt x="96" y="248"/>
                </a:cubicBezTo>
                <a:cubicBezTo>
                  <a:pt x="110" y="301"/>
                  <a:pt x="110" y="301"/>
                  <a:pt x="110" y="301"/>
                </a:cubicBezTo>
                <a:cubicBezTo>
                  <a:pt x="111" y="306"/>
                  <a:pt x="115" y="309"/>
                  <a:pt x="120" y="309"/>
                </a:cubicBezTo>
                <a:cubicBezTo>
                  <a:pt x="170" y="309"/>
                  <a:pt x="170" y="309"/>
                  <a:pt x="170" y="309"/>
                </a:cubicBezTo>
                <a:cubicBezTo>
                  <a:pt x="170" y="309"/>
                  <a:pt x="170" y="309"/>
                  <a:pt x="170" y="309"/>
                </a:cubicBezTo>
                <a:cubicBezTo>
                  <a:pt x="170" y="333"/>
                  <a:pt x="189" y="352"/>
                  <a:pt x="213" y="352"/>
                </a:cubicBezTo>
                <a:cubicBezTo>
                  <a:pt x="237" y="352"/>
                  <a:pt x="256" y="333"/>
                  <a:pt x="256" y="309"/>
                </a:cubicBezTo>
                <a:cubicBezTo>
                  <a:pt x="256" y="309"/>
                  <a:pt x="256" y="309"/>
                  <a:pt x="256" y="309"/>
                </a:cubicBezTo>
                <a:cubicBezTo>
                  <a:pt x="309" y="309"/>
                  <a:pt x="309" y="309"/>
                  <a:pt x="309" y="309"/>
                </a:cubicBezTo>
                <a:cubicBezTo>
                  <a:pt x="309" y="309"/>
                  <a:pt x="309" y="309"/>
                  <a:pt x="309" y="309"/>
                </a:cubicBezTo>
                <a:cubicBezTo>
                  <a:pt x="312" y="309"/>
                  <a:pt x="316" y="307"/>
                  <a:pt x="318" y="305"/>
                </a:cubicBezTo>
                <a:cubicBezTo>
                  <a:pt x="320" y="302"/>
                  <a:pt x="320" y="299"/>
                  <a:pt x="319" y="295"/>
                </a:cubicBezTo>
                <a:close/>
                <a:moveTo>
                  <a:pt x="416" y="279"/>
                </a:moveTo>
                <a:cubicBezTo>
                  <a:pt x="416" y="273"/>
                  <a:pt x="413" y="267"/>
                  <a:pt x="407" y="266"/>
                </a:cubicBezTo>
                <a:cubicBezTo>
                  <a:pt x="343" y="256"/>
                  <a:pt x="343" y="256"/>
                  <a:pt x="343" y="256"/>
                </a:cubicBezTo>
                <a:cubicBezTo>
                  <a:pt x="337" y="255"/>
                  <a:pt x="331" y="259"/>
                  <a:pt x="330" y="265"/>
                </a:cubicBezTo>
                <a:cubicBezTo>
                  <a:pt x="330" y="270"/>
                  <a:pt x="333" y="276"/>
                  <a:pt x="339" y="277"/>
                </a:cubicBezTo>
                <a:cubicBezTo>
                  <a:pt x="403" y="288"/>
                  <a:pt x="403" y="288"/>
                  <a:pt x="403" y="288"/>
                </a:cubicBezTo>
                <a:cubicBezTo>
                  <a:pt x="404" y="288"/>
                  <a:pt x="404" y="288"/>
                  <a:pt x="405" y="288"/>
                </a:cubicBezTo>
                <a:cubicBezTo>
                  <a:pt x="410" y="288"/>
                  <a:pt x="415" y="284"/>
                  <a:pt x="416" y="279"/>
                </a:cubicBezTo>
                <a:close/>
                <a:moveTo>
                  <a:pt x="415" y="189"/>
                </a:moveTo>
                <a:cubicBezTo>
                  <a:pt x="414" y="183"/>
                  <a:pt x="408" y="180"/>
                  <a:pt x="402" y="181"/>
                </a:cubicBezTo>
                <a:cubicBezTo>
                  <a:pt x="327" y="203"/>
                  <a:pt x="327" y="203"/>
                  <a:pt x="327" y="203"/>
                </a:cubicBezTo>
                <a:cubicBezTo>
                  <a:pt x="322" y="204"/>
                  <a:pt x="318" y="210"/>
                  <a:pt x="320" y="216"/>
                </a:cubicBezTo>
                <a:cubicBezTo>
                  <a:pt x="321" y="221"/>
                  <a:pt x="326" y="224"/>
                  <a:pt x="330" y="224"/>
                </a:cubicBezTo>
                <a:cubicBezTo>
                  <a:pt x="331" y="224"/>
                  <a:pt x="332" y="224"/>
                  <a:pt x="333" y="223"/>
                </a:cubicBezTo>
                <a:cubicBezTo>
                  <a:pt x="408" y="202"/>
                  <a:pt x="408" y="202"/>
                  <a:pt x="408" y="202"/>
                </a:cubicBezTo>
                <a:cubicBezTo>
                  <a:pt x="414" y="200"/>
                  <a:pt x="417" y="194"/>
                  <a:pt x="415" y="189"/>
                </a:cubicBezTo>
                <a:close/>
              </a:path>
            </a:pathLst>
          </a:custGeom>
          <a:solidFill>
            <a:schemeClr val="accent3">
              <a:lumMod val="40000"/>
              <a:lumOff val="60000"/>
            </a:schemeClr>
          </a:solidFill>
          <a:ln>
            <a:solidFill>
              <a:schemeClr val="accent3"/>
            </a:solidFill>
          </a:ln>
        </p:spPr>
        <p:txBody>
          <a:bodyPr vert="horz" wrap="square" lIns="91440" tIns="45720" rIns="91440" bIns="45720" numCol="1" anchor="t" anchorCtr="0" compatLnSpc="1">
            <a:prstTxWarp prst="textNoShape">
              <a:avLst/>
            </a:prstTxWarp>
          </a:bodyPr>
          <a:lstStyle/>
          <a:p>
            <a:endParaRPr lang="it-IT" noProof="0"/>
          </a:p>
        </p:txBody>
      </p:sp>
      <p:sp>
        <p:nvSpPr>
          <p:cNvPr id="3" name="Rectangle: Rounded Corners 2">
            <a:extLst>
              <a:ext uri="{FF2B5EF4-FFF2-40B4-BE49-F238E27FC236}">
                <a16:creationId xmlns:a16="http://schemas.microsoft.com/office/drawing/2014/main" id="{5F9CDD5E-DFD2-78A5-EA8F-E3957C77ADA5}"/>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7820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82A5E5-52CB-9480-0586-6B8607450D5A}"/>
              </a:ext>
            </a:extLst>
          </p:cNvPr>
          <p:cNvSpPr>
            <a:spLocks noGrp="1"/>
          </p:cNvSpPr>
          <p:nvPr>
            <p:ph type="sldNum" sz="quarter" idx="10"/>
          </p:nvPr>
        </p:nvSpPr>
        <p:spPr/>
        <p:txBody>
          <a:bodyPr/>
          <a:lstStyle/>
          <a:p>
            <a:fld id="{58E4CE88-B864-4B2B-BBBC-E85082A18D58}" type="slidenum">
              <a:rPr lang="it-IT" noProof="0" smtClean="0"/>
              <a:pPr/>
              <a:t>22</a:t>
            </a:fld>
            <a:endParaRPr lang="it-IT" noProof="0"/>
          </a:p>
        </p:txBody>
      </p:sp>
      <p:sp>
        <p:nvSpPr>
          <p:cNvPr id="5" name="Title 7">
            <a:extLst>
              <a:ext uri="{FF2B5EF4-FFF2-40B4-BE49-F238E27FC236}">
                <a16:creationId xmlns:a16="http://schemas.microsoft.com/office/drawing/2014/main" id="{7B611B80-6F58-4948-6D45-4DB25BCE24BE}"/>
              </a:ext>
            </a:extLst>
          </p:cNvPr>
          <p:cNvSpPr>
            <a:spLocks noGrp="1"/>
          </p:cNvSpPr>
          <p:nvPr>
            <p:ph type="title"/>
          </p:nvPr>
        </p:nvSpPr>
        <p:spPr>
          <a:xfrm>
            <a:off x="516000" y="74239"/>
            <a:ext cx="11160000" cy="503082"/>
          </a:xfrm>
        </p:spPr>
        <p:txBody>
          <a:bodyPr/>
          <a:lstStyle/>
          <a:p>
            <a:r>
              <a:rPr lang="it-IT" sz="2350" noProof="0"/>
              <a:t>PUNTI DI EVIDENZA </a:t>
            </a:r>
            <a:r>
              <a:rPr lang="it-IT" sz="2400" noProof="0"/>
              <a:t>pubblicazione e affidamento appalto</a:t>
            </a:r>
            <a:r>
              <a:rPr lang="it-IT" sz="2350" noProof="0">
                <a:solidFill>
                  <a:srgbClr val="FFFF00"/>
                </a:solidFill>
              </a:rPr>
              <a:t> </a:t>
            </a:r>
          </a:p>
        </p:txBody>
      </p:sp>
      <p:grpSp>
        <p:nvGrpSpPr>
          <p:cNvPr id="6" name="Group 5">
            <a:extLst>
              <a:ext uri="{FF2B5EF4-FFF2-40B4-BE49-F238E27FC236}">
                <a16:creationId xmlns:a16="http://schemas.microsoft.com/office/drawing/2014/main" id="{02208DD8-C6E7-84E9-85E1-17DB387729F4}"/>
              </a:ext>
            </a:extLst>
          </p:cNvPr>
          <p:cNvGrpSpPr/>
          <p:nvPr/>
        </p:nvGrpSpPr>
        <p:grpSpPr>
          <a:xfrm>
            <a:off x="524079" y="1056343"/>
            <a:ext cx="11160000" cy="1065044"/>
            <a:chOff x="559483" y="3390980"/>
            <a:chExt cx="11160000" cy="1065044"/>
          </a:xfrm>
        </p:grpSpPr>
        <p:cxnSp>
          <p:nvCxnSpPr>
            <p:cNvPr id="7" name="Straight Connector 6">
              <a:extLst>
                <a:ext uri="{FF2B5EF4-FFF2-40B4-BE49-F238E27FC236}">
                  <a16:creationId xmlns:a16="http://schemas.microsoft.com/office/drawing/2014/main" id="{EA1A3C17-E878-1BF3-2251-DEE9F1EE965E}"/>
                </a:ext>
              </a:extLst>
            </p:cNvPr>
            <p:cNvCxnSpPr>
              <a:cxnSpLocks/>
            </p:cNvCxnSpPr>
            <p:nvPr/>
          </p:nvCxnSpPr>
          <p:spPr>
            <a:xfrm>
              <a:off x="767877" y="3828758"/>
              <a:ext cx="108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0B0D78A8-6F02-D558-0563-B626F8A63995}"/>
                </a:ext>
              </a:extLst>
            </p:cNvPr>
            <p:cNvSpPr txBox="1">
              <a:spLocks/>
            </p:cNvSpPr>
            <p:nvPr/>
          </p:nvSpPr>
          <p:spPr>
            <a:xfrm>
              <a:off x="1060729" y="3390980"/>
              <a:ext cx="10518466"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Trasmissione dei dati relativi all’aggiudicazione e alla fase di esecuzione di bandi con CIG acquisito da SIMOG </a:t>
              </a:r>
            </a:p>
          </p:txBody>
        </p:sp>
        <p:sp>
          <p:nvSpPr>
            <p:cNvPr id="9" name="Text Placeholder 8">
              <a:extLst>
                <a:ext uri="{FF2B5EF4-FFF2-40B4-BE49-F238E27FC236}">
                  <a16:creationId xmlns:a16="http://schemas.microsoft.com/office/drawing/2014/main" id="{0B75810B-C6E1-8BE1-BB2B-D2AF8B7601C3}"/>
                </a:ext>
              </a:extLst>
            </p:cNvPr>
            <p:cNvSpPr txBox="1">
              <a:spLocks/>
            </p:cNvSpPr>
            <p:nvPr/>
          </p:nvSpPr>
          <p:spPr>
            <a:xfrm>
              <a:off x="559483" y="3906706"/>
              <a:ext cx="11160000" cy="549318"/>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dirty="0"/>
                <a:t>In caso di aggiudicazione </a:t>
              </a:r>
              <a:r>
                <a:rPr lang="it-IT" sz="1300" dirty="0"/>
                <a:t>di</a:t>
              </a:r>
              <a:r>
                <a:rPr lang="it-IT" sz="1300" noProof="0" dirty="0"/>
                <a:t> bandi con CIG acquisito da SIMOG su procedure pubblicate in data precedente al 01/01/2024, la trasmissione dei dati relativi all’aggiudicazione ed alla fase di esecuzione avviene mediante SIMOG e TED ed, eventualmente, SITAR.</a:t>
              </a:r>
            </a:p>
          </p:txBody>
        </p:sp>
      </p:grpSp>
      <p:grpSp>
        <p:nvGrpSpPr>
          <p:cNvPr id="10" name="Group 9">
            <a:extLst>
              <a:ext uri="{FF2B5EF4-FFF2-40B4-BE49-F238E27FC236}">
                <a16:creationId xmlns:a16="http://schemas.microsoft.com/office/drawing/2014/main" id="{BBF83A55-572B-259A-9D0A-30D7B7CBC1E7}"/>
              </a:ext>
            </a:extLst>
          </p:cNvPr>
          <p:cNvGrpSpPr/>
          <p:nvPr/>
        </p:nvGrpSpPr>
        <p:grpSpPr>
          <a:xfrm>
            <a:off x="516595" y="987331"/>
            <a:ext cx="504001" cy="504169"/>
            <a:chOff x="-793736" y="4488494"/>
            <a:chExt cx="468000" cy="468000"/>
          </a:xfrm>
          <a:solidFill>
            <a:srgbClr val="CDFFCD"/>
          </a:solidFill>
        </p:grpSpPr>
        <p:sp>
          <p:nvSpPr>
            <p:cNvPr id="11" name="Oval 10">
              <a:extLst>
                <a:ext uri="{FF2B5EF4-FFF2-40B4-BE49-F238E27FC236}">
                  <a16:creationId xmlns:a16="http://schemas.microsoft.com/office/drawing/2014/main" id="{B1970AB9-6652-76B7-BB7B-A88D9BCD99F0}"/>
                </a:ext>
              </a:extLst>
            </p:cNvPr>
            <p:cNvSpPr/>
            <p:nvPr/>
          </p:nvSpPr>
          <p:spPr>
            <a:xfrm>
              <a:off x="-793736" y="4488494"/>
              <a:ext cx="468000" cy="46800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oup 1765">
              <a:extLst>
                <a:ext uri="{FF2B5EF4-FFF2-40B4-BE49-F238E27FC236}">
                  <a16:creationId xmlns:a16="http://schemas.microsoft.com/office/drawing/2014/main" id="{6DF5B60B-BAC5-6B2D-6395-DDB7F59C110E}"/>
                </a:ext>
              </a:extLst>
            </p:cNvPr>
            <p:cNvGrpSpPr>
              <a:grpSpLocks/>
            </p:cNvGrpSpPr>
            <p:nvPr/>
          </p:nvGrpSpPr>
          <p:grpSpPr bwMode="auto">
            <a:xfrm>
              <a:off x="-703732" y="4578494"/>
              <a:ext cx="288001" cy="288000"/>
              <a:chOff x="1709738" y="6567488"/>
              <a:chExt cx="563562" cy="563563"/>
            </a:xfrm>
            <a:grpFill/>
          </p:grpSpPr>
          <p:sp>
            <p:nvSpPr>
              <p:cNvPr id="13" name="Freeform 149">
                <a:extLst>
                  <a:ext uri="{FF2B5EF4-FFF2-40B4-BE49-F238E27FC236}">
                    <a16:creationId xmlns:a16="http://schemas.microsoft.com/office/drawing/2014/main" id="{33885CC1-ACF5-C185-F140-04684B774FAF}"/>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rgbClr val="CDFFCD"/>
              </a:solidFill>
              <a:ln w="9525">
                <a:solidFill>
                  <a:schemeClr val="accent2"/>
                </a:solid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4" name="Freeform 150">
                <a:extLst>
                  <a:ext uri="{FF2B5EF4-FFF2-40B4-BE49-F238E27FC236}">
                    <a16:creationId xmlns:a16="http://schemas.microsoft.com/office/drawing/2014/main" id="{A053D694-DD68-F6D7-A444-2AEA33241514}"/>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rgbClr val="CDFFCD"/>
              </a:solidFill>
              <a:ln w="9525">
                <a:solidFill>
                  <a:schemeClr val="accent2"/>
                </a:solid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nvGrpSpPr>
          <p:cNvPr id="24" name="Group 23">
            <a:extLst>
              <a:ext uri="{FF2B5EF4-FFF2-40B4-BE49-F238E27FC236}">
                <a16:creationId xmlns:a16="http://schemas.microsoft.com/office/drawing/2014/main" id="{09197C89-05DF-2D2D-A18D-FBD23D610CC0}"/>
              </a:ext>
            </a:extLst>
          </p:cNvPr>
          <p:cNvGrpSpPr/>
          <p:nvPr/>
        </p:nvGrpSpPr>
        <p:grpSpPr>
          <a:xfrm>
            <a:off x="11368098" y="0"/>
            <a:ext cx="42858" cy="684000"/>
            <a:chOff x="11072817" y="-4894"/>
            <a:chExt cx="42858" cy="626400"/>
          </a:xfrm>
        </p:grpSpPr>
        <p:cxnSp>
          <p:nvCxnSpPr>
            <p:cNvPr id="25" name="Straight Connector 24">
              <a:extLst>
                <a:ext uri="{FF2B5EF4-FFF2-40B4-BE49-F238E27FC236}">
                  <a16:creationId xmlns:a16="http://schemas.microsoft.com/office/drawing/2014/main" id="{DC2B5D3C-8F09-2ADC-043C-4358C5E10079}"/>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19972A-21FB-65A9-2005-9A0B1EEBC1C3}"/>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Rectangle: Rounded Corners 26">
            <a:extLst>
              <a:ext uri="{FF2B5EF4-FFF2-40B4-BE49-F238E27FC236}">
                <a16:creationId xmlns:a16="http://schemas.microsoft.com/office/drawing/2014/main" id="{D18DBE96-ABF0-2E95-7CE6-86F789141E9E}"/>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5" name="Group 14">
            <a:extLst>
              <a:ext uri="{FF2B5EF4-FFF2-40B4-BE49-F238E27FC236}">
                <a16:creationId xmlns:a16="http://schemas.microsoft.com/office/drawing/2014/main" id="{0B5D132C-C4AC-97A3-49E0-1C8BA0552613}"/>
              </a:ext>
            </a:extLst>
          </p:cNvPr>
          <p:cNvGrpSpPr/>
          <p:nvPr/>
        </p:nvGrpSpPr>
        <p:grpSpPr>
          <a:xfrm>
            <a:off x="518161" y="2242782"/>
            <a:ext cx="11160000" cy="3448495"/>
            <a:chOff x="518161" y="2283708"/>
            <a:chExt cx="11160000" cy="3448495"/>
          </a:xfrm>
        </p:grpSpPr>
        <p:grpSp>
          <p:nvGrpSpPr>
            <p:cNvPr id="16" name="Group 15">
              <a:extLst>
                <a:ext uri="{FF2B5EF4-FFF2-40B4-BE49-F238E27FC236}">
                  <a16:creationId xmlns:a16="http://schemas.microsoft.com/office/drawing/2014/main" id="{70759110-4015-7904-1694-D2C4CF8D1A26}"/>
                </a:ext>
              </a:extLst>
            </p:cNvPr>
            <p:cNvGrpSpPr/>
            <p:nvPr/>
          </p:nvGrpSpPr>
          <p:grpSpPr>
            <a:xfrm>
              <a:off x="518161" y="2352681"/>
              <a:ext cx="11160000" cy="3379522"/>
              <a:chOff x="516063" y="4933246"/>
              <a:chExt cx="11160000" cy="3379522"/>
            </a:xfrm>
          </p:grpSpPr>
          <p:cxnSp>
            <p:nvCxnSpPr>
              <p:cNvPr id="18" name="Straight Connector 17">
                <a:extLst>
                  <a:ext uri="{FF2B5EF4-FFF2-40B4-BE49-F238E27FC236}">
                    <a16:creationId xmlns:a16="http://schemas.microsoft.com/office/drawing/2014/main" id="{70CF0EC7-B3CD-7645-1FBF-4D9C4C37A15B}"/>
                  </a:ext>
                </a:extLst>
              </p:cNvPr>
              <p:cNvCxnSpPr>
                <a:cxnSpLocks/>
              </p:cNvCxnSpPr>
              <p:nvPr/>
            </p:nvCxnSpPr>
            <p:spPr>
              <a:xfrm>
                <a:off x="768000" y="5371023"/>
                <a:ext cx="10872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8">
                <a:extLst>
                  <a:ext uri="{FF2B5EF4-FFF2-40B4-BE49-F238E27FC236}">
                    <a16:creationId xmlns:a16="http://schemas.microsoft.com/office/drawing/2014/main" id="{1DC5A874-7B31-05B4-32EC-B2D34EE948DC}"/>
                  </a:ext>
                </a:extLst>
              </p:cNvPr>
              <p:cNvSpPr txBox="1">
                <a:spLocks/>
              </p:cNvSpPr>
              <p:nvPr/>
            </p:nvSpPr>
            <p:spPr>
              <a:xfrm>
                <a:off x="1060854" y="4933246"/>
                <a:ext cx="9324149" cy="3715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Invio scheda SC1 (Sottoscrizione del contratto)</a:t>
                </a:r>
              </a:p>
            </p:txBody>
          </p:sp>
          <p:sp>
            <p:nvSpPr>
              <p:cNvPr id="20" name="Text Placeholder 8">
                <a:extLst>
                  <a:ext uri="{FF2B5EF4-FFF2-40B4-BE49-F238E27FC236}">
                    <a16:creationId xmlns:a16="http://schemas.microsoft.com/office/drawing/2014/main" id="{4FB0F15C-872C-A384-7B92-C9C80EBCDC6E}"/>
                  </a:ext>
                </a:extLst>
              </p:cNvPr>
              <p:cNvSpPr txBox="1">
                <a:spLocks/>
              </p:cNvSpPr>
              <p:nvPr/>
            </p:nvSpPr>
            <p:spPr>
              <a:xfrm>
                <a:off x="516063" y="5448971"/>
                <a:ext cx="11160000" cy="2863797"/>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400"/>
                  </a:spcBef>
                  <a:buFont typeface="Arial" panose="020B0604020202020204" pitchFamily="34" charset="0"/>
                  <a:buChar char="•"/>
                </a:pPr>
                <a:r>
                  <a:rPr lang="it-IT" sz="1300" dirty="0"/>
                  <a:t>L’invio della scheda SC1 è vincolante per poter effettuare il monitoraggio della fase di esecuzione del contratto.</a:t>
                </a:r>
              </a:p>
              <a:p>
                <a:pPr marL="171450" indent="-171450" algn="just">
                  <a:lnSpc>
                    <a:spcPct val="120000"/>
                  </a:lnSpc>
                  <a:spcBef>
                    <a:spcPts val="400"/>
                  </a:spcBef>
                  <a:buFont typeface="Arial" panose="020B0604020202020204" pitchFamily="34" charset="0"/>
                  <a:buChar char="•"/>
                </a:pPr>
                <a:r>
                  <a:rPr lang="it-IT" sz="1300" noProof="0" dirty="0"/>
                  <a:t>In caso di procedure di gara e RDO per le quali sia già stato inviato l’avviso di aggiudicazione, in fase di stipula del contratto, l’invio della scheda SC1 viene eseguito da SATER contestualmente all’invio </a:t>
                </a:r>
                <a:r>
                  <a:rPr lang="it-IT" sz="1300" dirty="0"/>
                  <a:t>al fornitore del contratto</a:t>
                </a:r>
                <a:r>
                  <a:rPr lang="it-IT" sz="1300" noProof="0" dirty="0"/>
                  <a:t> nel caso in cui il compilatore carichi il documento di contratto firmato da entrambe le parti (SA e Operatore Economico aggiudicatario). Qualora il documento di contratto allegato dalla SA contenga solo la firma della stessa, allora l’invio della scheda SC1 viene eseguito da SATER al momento in cui l’Operatore Economico ha controfirmato e confermato il contratto ricevuto tramite piattaforma.</a:t>
                </a:r>
              </a:p>
              <a:p>
                <a:pPr marL="171450" indent="-171450" algn="just">
                  <a:lnSpc>
                    <a:spcPct val="120000"/>
                  </a:lnSpc>
                  <a:spcBef>
                    <a:spcPts val="400"/>
                  </a:spcBef>
                  <a:buFont typeface="Arial" panose="020B0604020202020204" pitchFamily="34" charset="0"/>
                  <a:buChar char="•"/>
                </a:pPr>
                <a:r>
                  <a:rPr lang="it-IT" sz="1300" noProof="0" dirty="0"/>
                  <a:t>In caso di ordinativi di fornitura a valere su Convenzioni/Accordi Quadro stipulati in piattaforma, l’invio della scheda SC1 viene eseguito da SATER contestualmente all’accettazione dell’OdF da parte del fornitore.</a:t>
                </a:r>
              </a:p>
              <a:p>
                <a:pPr marL="171450" indent="-171450" algn="just">
                  <a:lnSpc>
                    <a:spcPct val="120000"/>
                  </a:lnSpc>
                  <a:spcBef>
                    <a:spcPts val="400"/>
                  </a:spcBef>
                  <a:buFont typeface="Arial" panose="020B0604020202020204" pitchFamily="34" charset="0"/>
                  <a:buChar char="•"/>
                </a:pPr>
                <a:r>
                  <a:rPr lang="it-IT" sz="1300" noProof="0" dirty="0"/>
                  <a:t>In caso non venga stipulato il contratto in piattaforma (ossia nei casi di affidamento diretto senza negoziazione) la scheda SC1 potrà essere inviata tramite specifico comando </a:t>
                </a:r>
                <a:r>
                  <a:rPr lang="it-IT" sz="1300" u="sng" noProof="0" dirty="0"/>
                  <a:t>Invio Scheda Contratto</a:t>
                </a:r>
                <a:r>
                  <a:rPr lang="it-IT" sz="1300" noProof="0" dirty="0"/>
                  <a:t> disponibile all’interno della funzionalità </a:t>
                </a:r>
                <a:r>
                  <a:rPr lang="it-IT" sz="1300" i="1" noProof="0" dirty="0"/>
                  <a:t>Appalti senza contratto</a:t>
                </a:r>
                <a:r>
                  <a:rPr lang="it-IT" sz="1300" noProof="0" dirty="0"/>
                  <a:t> del gruppo funzionale </a:t>
                </a:r>
                <a:r>
                  <a:rPr lang="it-IT" sz="1300" b="1" noProof="0" dirty="0"/>
                  <a:t>Esecuzione</a:t>
                </a:r>
                <a:r>
                  <a:rPr lang="it-IT" sz="1300" noProof="0" dirty="0"/>
                  <a:t>. </a:t>
                </a:r>
              </a:p>
            </p:txBody>
          </p:sp>
        </p:grpSp>
        <p:sp>
          <p:nvSpPr>
            <p:cNvPr id="3" name="Freeform 183">
              <a:extLst>
                <a:ext uri="{FF2B5EF4-FFF2-40B4-BE49-F238E27FC236}">
                  <a16:creationId xmlns:a16="http://schemas.microsoft.com/office/drawing/2014/main" id="{C912EA29-FE85-FF57-2A29-C285FC57BD55}"/>
                </a:ext>
              </a:extLst>
            </p:cNvPr>
            <p:cNvSpPr>
              <a:spLocks noChangeAspect="1" noEditPoints="1"/>
            </p:cNvSpPr>
            <p:nvPr/>
          </p:nvSpPr>
          <p:spPr bwMode="auto">
            <a:xfrm>
              <a:off x="523120" y="2283708"/>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374 h 512"/>
                <a:gd name="T12" fmla="*/ 347 w 512"/>
                <a:gd name="T13" fmla="*/ 382 h 512"/>
                <a:gd name="T14" fmla="*/ 341 w 512"/>
                <a:gd name="T15" fmla="*/ 384 h 512"/>
                <a:gd name="T16" fmla="*/ 337 w 512"/>
                <a:gd name="T17" fmla="*/ 383 h 512"/>
                <a:gd name="T18" fmla="*/ 252 w 512"/>
                <a:gd name="T19" fmla="*/ 348 h 512"/>
                <a:gd name="T20" fmla="*/ 222 w 512"/>
                <a:gd name="T21" fmla="*/ 390 h 512"/>
                <a:gd name="T22" fmla="*/ 222 w 512"/>
                <a:gd name="T23" fmla="*/ 390 h 512"/>
                <a:gd name="T24" fmla="*/ 213 w 512"/>
                <a:gd name="T25" fmla="*/ 394 h 512"/>
                <a:gd name="T26" fmla="*/ 212 w 512"/>
                <a:gd name="T27" fmla="*/ 394 h 512"/>
                <a:gd name="T28" fmla="*/ 203 w 512"/>
                <a:gd name="T29" fmla="*/ 387 h 512"/>
                <a:gd name="T30" fmla="*/ 184 w 512"/>
                <a:gd name="T31" fmla="*/ 320 h 512"/>
                <a:gd name="T32" fmla="*/ 102 w 512"/>
                <a:gd name="T33" fmla="*/ 287 h 512"/>
                <a:gd name="T34" fmla="*/ 96 w 512"/>
                <a:gd name="T35" fmla="*/ 278 h 512"/>
                <a:gd name="T36" fmla="*/ 101 w 512"/>
                <a:gd name="T37" fmla="*/ 268 h 512"/>
                <a:gd name="T38" fmla="*/ 357 w 512"/>
                <a:gd name="T39" fmla="*/ 118 h 512"/>
                <a:gd name="T40" fmla="*/ 368 w 512"/>
                <a:gd name="T41" fmla="*/ 119 h 512"/>
                <a:gd name="T42" fmla="*/ 373 w 512"/>
                <a:gd name="T43" fmla="*/ 129 h 512"/>
                <a:gd name="T44" fmla="*/ 352 w 512"/>
                <a:gd name="T45" fmla="*/ 374 h 512"/>
                <a:gd name="T46" fmla="*/ 304 w 512"/>
                <a:gd name="T47" fmla="*/ 174 h 512"/>
                <a:gd name="T48" fmla="*/ 187 w 512"/>
                <a:gd name="T49" fmla="*/ 298 h 512"/>
                <a:gd name="T50" fmla="*/ 130 w 512"/>
                <a:gd name="T51" fmla="*/ 275 h 512"/>
                <a:gd name="T52" fmla="*/ 304 w 512"/>
                <a:gd name="T53" fmla="*/ 174 h 512"/>
                <a:gd name="T54" fmla="*/ 294 w 512"/>
                <a:gd name="T55" fmla="*/ 216 h 512"/>
                <a:gd name="T56" fmla="*/ 225 w 512"/>
                <a:gd name="T57" fmla="*/ 325 h 512"/>
                <a:gd name="T58" fmla="*/ 224 w 512"/>
                <a:gd name="T59" fmla="*/ 326 h 512"/>
                <a:gd name="T60" fmla="*/ 215 w 512"/>
                <a:gd name="T61" fmla="*/ 351 h 512"/>
                <a:gd name="T62" fmla="*/ 204 w 512"/>
                <a:gd name="T63" fmla="*/ 312 h 512"/>
                <a:gd name="T64" fmla="*/ 294 w 512"/>
                <a:gd name="T65" fmla="*/ 216 h 512"/>
                <a:gd name="T66" fmla="*/ 251 w 512"/>
                <a:gd name="T67" fmla="*/ 325 h 512"/>
                <a:gd name="T68" fmla="*/ 348 w 512"/>
                <a:gd name="T69" fmla="*/ 170 h 512"/>
                <a:gd name="T70" fmla="*/ 332 w 512"/>
                <a:gd name="T71" fmla="*/ 358 h 512"/>
                <a:gd name="T72" fmla="*/ 251 w 512"/>
                <a:gd name="T73" fmla="*/ 32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374"/>
                  </a:moveTo>
                  <a:cubicBezTo>
                    <a:pt x="351" y="377"/>
                    <a:pt x="349" y="380"/>
                    <a:pt x="347" y="382"/>
                  </a:cubicBezTo>
                  <a:cubicBezTo>
                    <a:pt x="345" y="383"/>
                    <a:pt x="343" y="384"/>
                    <a:pt x="341" y="384"/>
                  </a:cubicBezTo>
                  <a:cubicBezTo>
                    <a:pt x="340" y="384"/>
                    <a:pt x="338" y="383"/>
                    <a:pt x="337" y="383"/>
                  </a:cubicBezTo>
                  <a:cubicBezTo>
                    <a:pt x="252" y="348"/>
                    <a:pt x="252" y="348"/>
                    <a:pt x="252" y="348"/>
                  </a:cubicBezTo>
                  <a:cubicBezTo>
                    <a:pt x="222" y="390"/>
                    <a:pt x="222" y="390"/>
                    <a:pt x="222" y="390"/>
                  </a:cubicBezTo>
                  <a:cubicBezTo>
                    <a:pt x="222" y="390"/>
                    <a:pt x="222" y="390"/>
                    <a:pt x="222" y="390"/>
                  </a:cubicBezTo>
                  <a:cubicBezTo>
                    <a:pt x="220" y="393"/>
                    <a:pt x="216" y="394"/>
                    <a:pt x="213" y="394"/>
                  </a:cubicBezTo>
                  <a:cubicBezTo>
                    <a:pt x="213" y="394"/>
                    <a:pt x="213" y="394"/>
                    <a:pt x="212" y="394"/>
                  </a:cubicBezTo>
                  <a:cubicBezTo>
                    <a:pt x="208" y="394"/>
                    <a:pt x="204" y="391"/>
                    <a:pt x="203" y="387"/>
                  </a:cubicBezTo>
                  <a:cubicBezTo>
                    <a:pt x="184" y="320"/>
                    <a:pt x="184" y="320"/>
                    <a:pt x="184" y="320"/>
                  </a:cubicBezTo>
                  <a:cubicBezTo>
                    <a:pt x="102" y="287"/>
                    <a:pt x="102" y="287"/>
                    <a:pt x="102" y="287"/>
                  </a:cubicBezTo>
                  <a:cubicBezTo>
                    <a:pt x="99" y="285"/>
                    <a:pt x="96" y="282"/>
                    <a:pt x="96" y="278"/>
                  </a:cubicBezTo>
                  <a:cubicBezTo>
                    <a:pt x="95" y="274"/>
                    <a:pt x="97" y="270"/>
                    <a:pt x="101" y="268"/>
                  </a:cubicBezTo>
                  <a:cubicBezTo>
                    <a:pt x="357" y="118"/>
                    <a:pt x="357" y="118"/>
                    <a:pt x="357" y="118"/>
                  </a:cubicBezTo>
                  <a:cubicBezTo>
                    <a:pt x="360" y="116"/>
                    <a:pt x="365" y="117"/>
                    <a:pt x="368" y="119"/>
                  </a:cubicBezTo>
                  <a:cubicBezTo>
                    <a:pt x="371" y="121"/>
                    <a:pt x="373" y="125"/>
                    <a:pt x="373" y="129"/>
                  </a:cubicBezTo>
                  <a:lnTo>
                    <a:pt x="352" y="374"/>
                  </a:lnTo>
                  <a:close/>
                  <a:moveTo>
                    <a:pt x="304" y="174"/>
                  </a:moveTo>
                  <a:cubicBezTo>
                    <a:pt x="187" y="298"/>
                    <a:pt x="187" y="298"/>
                    <a:pt x="187" y="298"/>
                  </a:cubicBezTo>
                  <a:cubicBezTo>
                    <a:pt x="130" y="275"/>
                    <a:pt x="130" y="275"/>
                    <a:pt x="130" y="275"/>
                  </a:cubicBezTo>
                  <a:lnTo>
                    <a:pt x="304" y="174"/>
                  </a:lnTo>
                  <a:close/>
                  <a:moveTo>
                    <a:pt x="294" y="216"/>
                  </a:moveTo>
                  <a:cubicBezTo>
                    <a:pt x="225" y="325"/>
                    <a:pt x="225" y="325"/>
                    <a:pt x="225" y="325"/>
                  </a:cubicBezTo>
                  <a:cubicBezTo>
                    <a:pt x="225" y="325"/>
                    <a:pt x="225" y="326"/>
                    <a:pt x="224" y="326"/>
                  </a:cubicBezTo>
                  <a:cubicBezTo>
                    <a:pt x="215" y="351"/>
                    <a:pt x="215" y="351"/>
                    <a:pt x="215" y="351"/>
                  </a:cubicBezTo>
                  <a:cubicBezTo>
                    <a:pt x="204" y="312"/>
                    <a:pt x="204" y="312"/>
                    <a:pt x="204" y="312"/>
                  </a:cubicBezTo>
                  <a:lnTo>
                    <a:pt x="294" y="216"/>
                  </a:lnTo>
                  <a:close/>
                  <a:moveTo>
                    <a:pt x="251" y="325"/>
                  </a:moveTo>
                  <a:cubicBezTo>
                    <a:pt x="348" y="170"/>
                    <a:pt x="348" y="170"/>
                    <a:pt x="348" y="170"/>
                  </a:cubicBezTo>
                  <a:cubicBezTo>
                    <a:pt x="332" y="358"/>
                    <a:pt x="332" y="358"/>
                    <a:pt x="332" y="358"/>
                  </a:cubicBezTo>
                  <a:lnTo>
                    <a:pt x="251" y="325"/>
                  </a:lnTo>
                  <a:close/>
                </a:path>
              </a:pathLst>
            </a:custGeom>
            <a:solidFill>
              <a:schemeClr val="accent6">
                <a:lumMod val="60000"/>
                <a:lumOff val="40000"/>
              </a:schemeClr>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it-IT" noProof="0"/>
            </a:p>
          </p:txBody>
        </p:sp>
      </p:grpSp>
    </p:spTree>
    <p:extLst>
      <p:ext uri="{BB962C8B-B14F-4D97-AF65-F5344CB8AC3E}">
        <p14:creationId xmlns:p14="http://schemas.microsoft.com/office/powerpoint/2010/main" val="412493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a:t>
            </a:r>
            <a:r>
              <a:rPr lang="it-IT" sz="2400" noProof="0"/>
              <a:t> pubblicazione e affidamento appalto</a:t>
            </a:r>
            <a:r>
              <a:rPr lang="it-IT" sz="2350" noProof="0">
                <a:solidFill>
                  <a:srgbClr val="FFFF00"/>
                </a:solidFill>
              </a:rPr>
              <a:t> </a:t>
            </a:r>
            <a:endParaRPr lang="it-IT" sz="2350" noProof="0"/>
          </a:p>
        </p:txBody>
      </p:sp>
      <p:grpSp>
        <p:nvGrpSpPr>
          <p:cNvPr id="6" name="Group 5">
            <a:extLst>
              <a:ext uri="{FF2B5EF4-FFF2-40B4-BE49-F238E27FC236}">
                <a16:creationId xmlns:a16="http://schemas.microsoft.com/office/drawing/2014/main" id="{A768761C-8D6E-EFE6-0742-431062AADA5A}"/>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A0CA65E-F8DF-44C1-AB1C-5C6741F57FD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640666-CBD6-FB71-0461-A496D32C41C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Segnaposto numero diapositiva 16">
            <a:extLst>
              <a:ext uri="{FF2B5EF4-FFF2-40B4-BE49-F238E27FC236}">
                <a16:creationId xmlns:a16="http://schemas.microsoft.com/office/drawing/2014/main" id="{2BC25FB9-5412-1792-7030-02C94A59970B}"/>
              </a:ext>
            </a:extLst>
          </p:cNvPr>
          <p:cNvSpPr>
            <a:spLocks noGrp="1"/>
          </p:cNvSpPr>
          <p:nvPr>
            <p:ph type="sldNum" sz="quarter" idx="10"/>
          </p:nvPr>
        </p:nvSpPr>
        <p:spPr/>
        <p:txBody>
          <a:bodyPr/>
          <a:lstStyle/>
          <a:p>
            <a:fld id="{58E4CE88-B864-4B2B-BBBC-E85082A18D58}" type="slidenum">
              <a:rPr lang="it-IT" noProof="0" smtClean="0"/>
              <a:pPr/>
              <a:t>23</a:t>
            </a:fld>
            <a:endParaRPr lang="it-IT" noProof="0"/>
          </a:p>
        </p:txBody>
      </p:sp>
      <p:sp>
        <p:nvSpPr>
          <p:cNvPr id="3" name="Rectangle: Rounded Corners 2">
            <a:extLst>
              <a:ext uri="{FF2B5EF4-FFF2-40B4-BE49-F238E27FC236}">
                <a16:creationId xmlns:a16="http://schemas.microsoft.com/office/drawing/2014/main" id="{F117E42E-CFA4-AC70-F95D-1B875BE8A27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30" name="Group 29">
            <a:extLst>
              <a:ext uri="{FF2B5EF4-FFF2-40B4-BE49-F238E27FC236}">
                <a16:creationId xmlns:a16="http://schemas.microsoft.com/office/drawing/2014/main" id="{53CBF765-DCB9-49A7-67C1-41D3CEDDDA65}"/>
              </a:ext>
            </a:extLst>
          </p:cNvPr>
          <p:cNvGrpSpPr/>
          <p:nvPr/>
        </p:nvGrpSpPr>
        <p:grpSpPr>
          <a:xfrm>
            <a:off x="510105" y="984804"/>
            <a:ext cx="11174542" cy="3283858"/>
            <a:chOff x="510105" y="4180857"/>
            <a:chExt cx="11174542" cy="3283858"/>
          </a:xfrm>
        </p:grpSpPr>
        <p:cxnSp>
          <p:nvCxnSpPr>
            <p:cNvPr id="31" name="Straight Connector 30">
              <a:extLst>
                <a:ext uri="{FF2B5EF4-FFF2-40B4-BE49-F238E27FC236}">
                  <a16:creationId xmlns:a16="http://schemas.microsoft.com/office/drawing/2014/main" id="{285CB3F1-6A26-6167-469E-8A4E5FDE40C7}"/>
                </a:ext>
              </a:extLst>
            </p:cNvPr>
            <p:cNvCxnSpPr>
              <a:cxnSpLocks/>
            </p:cNvCxnSpPr>
            <p:nvPr/>
          </p:nvCxnSpPr>
          <p:spPr>
            <a:xfrm>
              <a:off x="776586" y="4685963"/>
              <a:ext cx="108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8">
              <a:extLst>
                <a:ext uri="{FF2B5EF4-FFF2-40B4-BE49-F238E27FC236}">
                  <a16:creationId xmlns:a16="http://schemas.microsoft.com/office/drawing/2014/main" id="{DC132EF8-3EFC-891E-B64B-C5E8DF18C29A}"/>
                </a:ext>
              </a:extLst>
            </p:cNvPr>
            <p:cNvSpPr txBox="1">
              <a:spLocks/>
            </p:cNvSpPr>
            <p:nvPr/>
          </p:nvSpPr>
          <p:spPr>
            <a:xfrm>
              <a:off x="1069438" y="4248185"/>
              <a:ext cx="10518466"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Trasferimento di procedure/contratti</a:t>
              </a:r>
            </a:p>
          </p:txBody>
        </p:sp>
        <p:sp>
          <p:nvSpPr>
            <p:cNvPr id="33" name="Text Placeholder 8">
              <a:extLst>
                <a:ext uri="{FF2B5EF4-FFF2-40B4-BE49-F238E27FC236}">
                  <a16:creationId xmlns:a16="http://schemas.microsoft.com/office/drawing/2014/main" id="{A2F9D525-E0A5-B669-2417-8029E65198C2}"/>
                </a:ext>
              </a:extLst>
            </p:cNvPr>
            <p:cNvSpPr txBox="1">
              <a:spLocks/>
            </p:cNvSpPr>
            <p:nvPr/>
          </p:nvSpPr>
          <p:spPr>
            <a:xfrm>
              <a:off x="524647" y="4763911"/>
              <a:ext cx="11160000" cy="2700804"/>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Un RUP può trasferire la titolarità di una procedura ad un nuovo RUP attraverso i comandi </a:t>
              </a:r>
              <a:r>
                <a:rPr lang="it-IT" sz="1300" u="sng" noProof="0"/>
                <a:t>Sostituzione RUP</a:t>
              </a:r>
              <a:r>
                <a:rPr lang="it-IT" sz="1300" b="1" noProof="0"/>
                <a:t>, </a:t>
              </a:r>
              <a:r>
                <a:rPr lang="it-IT" sz="1300" noProof="0"/>
                <a:t>disponibile all’interno del dettaglio della procedura (funzionalità Avvisi-Bandi-Inviti), e </a:t>
              </a:r>
              <a:r>
                <a:rPr lang="it-IT" sz="1300" u="sng" noProof="0"/>
                <a:t>Trasferisci PDA</a:t>
              </a:r>
              <a:r>
                <a:rPr lang="it-IT" sz="1300" noProof="0"/>
                <a:t>, disponibile all’interno della PdA (funzionalità Valutazione Gare);</a:t>
              </a:r>
            </a:p>
            <a:p>
              <a:pPr marL="171450" indent="-171450" algn="just">
                <a:lnSpc>
                  <a:spcPct val="120000"/>
                </a:lnSpc>
                <a:spcBef>
                  <a:spcPts val="600"/>
                </a:spcBef>
                <a:buFont typeface="Arial" panose="020B0604020202020204" pitchFamily="34" charset="0"/>
                <a:buChar char="•"/>
              </a:pPr>
              <a:r>
                <a:rPr lang="it-IT" sz="1300" noProof="0"/>
                <a:t>Un RUP può trasferire la titolarità di un contratto ad un nuovo RUP attraverso il comandi </a:t>
              </a:r>
              <a:r>
                <a:rPr lang="it-IT" sz="1300" u="sng" noProof="0"/>
                <a:t>Trasferisci Contratto</a:t>
              </a:r>
              <a:r>
                <a:rPr lang="it-IT" sz="1300" noProof="0"/>
                <a:t> disponibile all’interno del dettaglio del contratto (funzionalità Contratto). In base alle attuali regole di funzionamento di PCP, la presa in carico di un contratto effettua il trasferimento ad altro RUP di tutto l’appalto da cui il contratto deriva;</a:t>
              </a:r>
            </a:p>
            <a:p>
              <a:pPr marL="171450" indent="-171450" algn="just">
                <a:lnSpc>
                  <a:spcPct val="120000"/>
                </a:lnSpc>
                <a:spcBef>
                  <a:spcPts val="600"/>
                </a:spcBef>
                <a:buFont typeface="Arial" panose="020B0604020202020204" pitchFamily="34" charset="0"/>
                <a:buChar char="•"/>
              </a:pPr>
              <a:r>
                <a:rPr lang="it-IT" sz="1300" noProof="0"/>
                <a:t>Il trasferimento della titolarità della procedura / contratto può avvenire verso un RUP della medesima SA o di una diversa SA del RUP che propone il trasferimento. Il processo si finalizza a seguito della presa in carico della procedura da parte del RUP subentrante;</a:t>
              </a:r>
            </a:p>
            <a:p>
              <a:pPr marL="171450" indent="-171450" algn="just">
                <a:lnSpc>
                  <a:spcPct val="120000"/>
                </a:lnSpc>
                <a:spcBef>
                  <a:spcPts val="600"/>
                </a:spcBef>
                <a:buFont typeface="Arial" panose="020B0604020202020204" pitchFamily="34" charset="0"/>
                <a:buChar char="•"/>
              </a:pPr>
              <a:r>
                <a:rPr lang="it-IT" sz="1300" noProof="0"/>
                <a:t>Il passaggio della titolarità dell’appalto avviene attraverso il comando </a:t>
              </a:r>
              <a:r>
                <a:rPr lang="it-IT" sz="1300" u="sng" noProof="0"/>
                <a:t>Prendi in carico</a:t>
              </a:r>
              <a:r>
                <a:rPr lang="it-IT" sz="1300" b="1" noProof="0"/>
                <a:t> </a:t>
              </a:r>
              <a:r>
                <a:rPr lang="it-IT" sz="1300" noProof="0"/>
                <a:t>disponibile nella funzionalità Avvisi-Bandi-Inviti per le procedure e nella funzionalità Contratti per i contratti.</a:t>
              </a:r>
            </a:p>
          </p:txBody>
        </p:sp>
        <p:sp>
          <p:nvSpPr>
            <p:cNvPr id="34" name="Freeform 277">
              <a:extLst>
                <a:ext uri="{FF2B5EF4-FFF2-40B4-BE49-F238E27FC236}">
                  <a16:creationId xmlns:a16="http://schemas.microsoft.com/office/drawing/2014/main" id="{A0EE9741-DFDC-A123-A78D-E380D73BF3A4}"/>
                </a:ext>
              </a:extLst>
            </p:cNvPr>
            <p:cNvSpPr>
              <a:spLocks noChangeAspect="1" noEditPoints="1"/>
            </p:cNvSpPr>
            <p:nvPr/>
          </p:nvSpPr>
          <p:spPr bwMode="auto">
            <a:xfrm>
              <a:off x="510105" y="4180857"/>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06 w 512"/>
                <a:gd name="T11" fmla="*/ 181 h 512"/>
                <a:gd name="T12" fmla="*/ 379 w 512"/>
                <a:gd name="T13" fmla="*/ 181 h 512"/>
                <a:gd name="T14" fmla="*/ 355 w 512"/>
                <a:gd name="T15" fmla="*/ 157 h 512"/>
                <a:gd name="T16" fmla="*/ 355 w 512"/>
                <a:gd name="T17" fmla="*/ 141 h 512"/>
                <a:gd name="T18" fmla="*/ 370 w 512"/>
                <a:gd name="T19" fmla="*/ 141 h 512"/>
                <a:gd name="T20" fmla="*/ 413 w 512"/>
                <a:gd name="T21" fmla="*/ 184 h 512"/>
                <a:gd name="T22" fmla="*/ 415 w 512"/>
                <a:gd name="T23" fmla="*/ 188 h 512"/>
                <a:gd name="T24" fmla="*/ 415 w 512"/>
                <a:gd name="T25" fmla="*/ 196 h 512"/>
                <a:gd name="T26" fmla="*/ 413 w 512"/>
                <a:gd name="T27" fmla="*/ 199 h 512"/>
                <a:gd name="T28" fmla="*/ 370 w 512"/>
                <a:gd name="T29" fmla="*/ 242 h 512"/>
                <a:gd name="T30" fmla="*/ 362 w 512"/>
                <a:gd name="T31" fmla="*/ 245 h 512"/>
                <a:gd name="T32" fmla="*/ 355 w 512"/>
                <a:gd name="T33" fmla="*/ 242 h 512"/>
                <a:gd name="T34" fmla="*/ 355 w 512"/>
                <a:gd name="T35" fmla="*/ 227 h 512"/>
                <a:gd name="T36" fmla="*/ 379 w 512"/>
                <a:gd name="T37" fmla="*/ 202 h 512"/>
                <a:gd name="T38" fmla="*/ 106 w 512"/>
                <a:gd name="T39" fmla="*/ 202 h 512"/>
                <a:gd name="T40" fmla="*/ 96 w 512"/>
                <a:gd name="T41" fmla="*/ 192 h 512"/>
                <a:gd name="T42" fmla="*/ 106 w 512"/>
                <a:gd name="T43" fmla="*/ 181 h 512"/>
                <a:gd name="T44" fmla="*/ 405 w 512"/>
                <a:gd name="T45" fmla="*/ 330 h 512"/>
                <a:gd name="T46" fmla="*/ 132 w 512"/>
                <a:gd name="T47" fmla="*/ 330 h 512"/>
                <a:gd name="T48" fmla="*/ 157 w 512"/>
                <a:gd name="T49" fmla="*/ 355 h 512"/>
                <a:gd name="T50" fmla="*/ 157 w 512"/>
                <a:gd name="T51" fmla="*/ 370 h 512"/>
                <a:gd name="T52" fmla="*/ 149 w 512"/>
                <a:gd name="T53" fmla="*/ 373 h 512"/>
                <a:gd name="T54" fmla="*/ 141 w 512"/>
                <a:gd name="T55" fmla="*/ 370 h 512"/>
                <a:gd name="T56" fmla="*/ 99 w 512"/>
                <a:gd name="T57" fmla="*/ 327 h 512"/>
                <a:gd name="T58" fmla="*/ 96 w 512"/>
                <a:gd name="T59" fmla="*/ 324 h 512"/>
                <a:gd name="T60" fmla="*/ 96 w 512"/>
                <a:gd name="T61" fmla="*/ 316 h 512"/>
                <a:gd name="T62" fmla="*/ 99 w 512"/>
                <a:gd name="T63" fmla="*/ 312 h 512"/>
                <a:gd name="T64" fmla="*/ 141 w 512"/>
                <a:gd name="T65" fmla="*/ 269 h 512"/>
                <a:gd name="T66" fmla="*/ 157 w 512"/>
                <a:gd name="T67" fmla="*/ 269 h 512"/>
                <a:gd name="T68" fmla="*/ 157 w 512"/>
                <a:gd name="T69" fmla="*/ 285 h 512"/>
                <a:gd name="T70" fmla="*/ 132 w 512"/>
                <a:gd name="T71" fmla="*/ 309 h 512"/>
                <a:gd name="T72" fmla="*/ 405 w 512"/>
                <a:gd name="T73" fmla="*/ 309 h 512"/>
                <a:gd name="T74" fmla="*/ 416 w 512"/>
                <a:gd name="T75" fmla="*/ 320 h 512"/>
                <a:gd name="T76" fmla="*/ 405 w 512"/>
                <a:gd name="T7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06" y="181"/>
                  </a:moveTo>
                  <a:cubicBezTo>
                    <a:pt x="379" y="181"/>
                    <a:pt x="379" y="181"/>
                    <a:pt x="379" y="181"/>
                  </a:cubicBezTo>
                  <a:cubicBezTo>
                    <a:pt x="355" y="157"/>
                    <a:pt x="355" y="157"/>
                    <a:pt x="355" y="157"/>
                  </a:cubicBezTo>
                  <a:cubicBezTo>
                    <a:pt x="351" y="152"/>
                    <a:pt x="351" y="146"/>
                    <a:pt x="355" y="141"/>
                  </a:cubicBezTo>
                  <a:cubicBezTo>
                    <a:pt x="359" y="137"/>
                    <a:pt x="366" y="137"/>
                    <a:pt x="370" y="141"/>
                  </a:cubicBezTo>
                  <a:cubicBezTo>
                    <a:pt x="413" y="184"/>
                    <a:pt x="413" y="184"/>
                    <a:pt x="413" y="184"/>
                  </a:cubicBezTo>
                  <a:cubicBezTo>
                    <a:pt x="414" y="185"/>
                    <a:pt x="414" y="186"/>
                    <a:pt x="415" y="188"/>
                  </a:cubicBezTo>
                  <a:cubicBezTo>
                    <a:pt x="416" y="190"/>
                    <a:pt x="416" y="193"/>
                    <a:pt x="415" y="196"/>
                  </a:cubicBezTo>
                  <a:cubicBezTo>
                    <a:pt x="414" y="197"/>
                    <a:pt x="414" y="198"/>
                    <a:pt x="413" y="199"/>
                  </a:cubicBezTo>
                  <a:cubicBezTo>
                    <a:pt x="370" y="242"/>
                    <a:pt x="370" y="242"/>
                    <a:pt x="370" y="242"/>
                  </a:cubicBezTo>
                  <a:cubicBezTo>
                    <a:pt x="368" y="244"/>
                    <a:pt x="365" y="245"/>
                    <a:pt x="362" y="245"/>
                  </a:cubicBezTo>
                  <a:cubicBezTo>
                    <a:pt x="360" y="245"/>
                    <a:pt x="357" y="244"/>
                    <a:pt x="355" y="242"/>
                  </a:cubicBezTo>
                  <a:cubicBezTo>
                    <a:pt x="351" y="238"/>
                    <a:pt x="351" y="231"/>
                    <a:pt x="355" y="227"/>
                  </a:cubicBezTo>
                  <a:cubicBezTo>
                    <a:pt x="379" y="202"/>
                    <a:pt x="379" y="202"/>
                    <a:pt x="379" y="202"/>
                  </a:cubicBezTo>
                  <a:cubicBezTo>
                    <a:pt x="106" y="202"/>
                    <a:pt x="106" y="202"/>
                    <a:pt x="106" y="202"/>
                  </a:cubicBezTo>
                  <a:cubicBezTo>
                    <a:pt x="100" y="202"/>
                    <a:pt x="96" y="198"/>
                    <a:pt x="96" y="192"/>
                  </a:cubicBezTo>
                  <a:cubicBezTo>
                    <a:pt x="96" y="186"/>
                    <a:pt x="100" y="181"/>
                    <a:pt x="106" y="181"/>
                  </a:cubicBezTo>
                  <a:close/>
                  <a:moveTo>
                    <a:pt x="405" y="330"/>
                  </a:moveTo>
                  <a:cubicBezTo>
                    <a:pt x="132" y="330"/>
                    <a:pt x="132" y="330"/>
                    <a:pt x="132" y="330"/>
                  </a:cubicBezTo>
                  <a:cubicBezTo>
                    <a:pt x="157" y="355"/>
                    <a:pt x="157" y="355"/>
                    <a:pt x="157" y="355"/>
                  </a:cubicBezTo>
                  <a:cubicBezTo>
                    <a:pt x="161" y="359"/>
                    <a:pt x="161" y="366"/>
                    <a:pt x="157" y="370"/>
                  </a:cubicBezTo>
                  <a:cubicBezTo>
                    <a:pt x="154" y="372"/>
                    <a:pt x="152" y="373"/>
                    <a:pt x="149" y="373"/>
                  </a:cubicBezTo>
                  <a:cubicBezTo>
                    <a:pt x="146" y="373"/>
                    <a:pt x="144" y="372"/>
                    <a:pt x="141" y="370"/>
                  </a:cubicBezTo>
                  <a:cubicBezTo>
                    <a:pt x="99" y="327"/>
                    <a:pt x="99" y="327"/>
                    <a:pt x="99" y="327"/>
                  </a:cubicBezTo>
                  <a:cubicBezTo>
                    <a:pt x="98" y="326"/>
                    <a:pt x="97" y="325"/>
                    <a:pt x="96" y="324"/>
                  </a:cubicBezTo>
                  <a:cubicBezTo>
                    <a:pt x="95" y="321"/>
                    <a:pt x="95" y="318"/>
                    <a:pt x="96" y="316"/>
                  </a:cubicBezTo>
                  <a:cubicBezTo>
                    <a:pt x="97" y="314"/>
                    <a:pt x="98" y="313"/>
                    <a:pt x="99" y="312"/>
                  </a:cubicBezTo>
                  <a:cubicBezTo>
                    <a:pt x="141" y="269"/>
                    <a:pt x="141" y="269"/>
                    <a:pt x="141" y="269"/>
                  </a:cubicBezTo>
                  <a:cubicBezTo>
                    <a:pt x="146" y="265"/>
                    <a:pt x="152" y="265"/>
                    <a:pt x="157" y="269"/>
                  </a:cubicBezTo>
                  <a:cubicBezTo>
                    <a:pt x="161" y="274"/>
                    <a:pt x="161" y="280"/>
                    <a:pt x="157" y="285"/>
                  </a:cubicBezTo>
                  <a:cubicBezTo>
                    <a:pt x="132" y="309"/>
                    <a:pt x="132" y="309"/>
                    <a:pt x="132" y="309"/>
                  </a:cubicBezTo>
                  <a:cubicBezTo>
                    <a:pt x="405" y="309"/>
                    <a:pt x="405" y="309"/>
                    <a:pt x="405" y="309"/>
                  </a:cubicBezTo>
                  <a:cubicBezTo>
                    <a:pt x="411" y="309"/>
                    <a:pt x="416" y="314"/>
                    <a:pt x="416" y="320"/>
                  </a:cubicBezTo>
                  <a:cubicBezTo>
                    <a:pt x="416" y="326"/>
                    <a:pt x="411" y="330"/>
                    <a:pt x="405" y="330"/>
                  </a:cubicBezTo>
                  <a:close/>
                </a:path>
              </a:pathLst>
            </a:custGeom>
            <a:solidFill>
              <a:schemeClr val="tx2">
                <a:lumMod val="20000"/>
                <a:lumOff val="8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it-IT" noProof="0"/>
            </a:p>
          </p:txBody>
        </p:sp>
      </p:grpSp>
    </p:spTree>
    <p:extLst>
      <p:ext uri="{BB962C8B-B14F-4D97-AF65-F5344CB8AC3E}">
        <p14:creationId xmlns:p14="http://schemas.microsoft.com/office/powerpoint/2010/main" val="364538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99CF3-2536-A609-41B4-9FC99E63F0F5}"/>
              </a:ext>
            </a:extLst>
          </p:cNvPr>
          <p:cNvSpPr>
            <a:spLocks noGrp="1"/>
          </p:cNvSpPr>
          <p:nvPr>
            <p:ph type="title"/>
          </p:nvPr>
        </p:nvSpPr>
        <p:spPr/>
        <p:txBody>
          <a:bodyPr/>
          <a:lstStyle/>
          <a:p>
            <a:r>
              <a:rPr lang="it-IT" noProof="0"/>
              <a:t>PROCEDURE DI SCELTA DEL CONTRAENTE</a:t>
            </a:r>
          </a:p>
        </p:txBody>
      </p:sp>
    </p:spTree>
    <p:extLst>
      <p:ext uri="{BB962C8B-B14F-4D97-AF65-F5344CB8AC3E}">
        <p14:creationId xmlns:p14="http://schemas.microsoft.com/office/powerpoint/2010/main" val="136849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E0EBC-A8A2-614E-D8E1-7294BF4DF931}"/>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7879A701-0AB6-A296-60B5-26DADFE1031D}"/>
              </a:ext>
            </a:extLst>
          </p:cNvPr>
          <p:cNvSpPr>
            <a:spLocks noGrp="1"/>
          </p:cNvSpPr>
          <p:nvPr>
            <p:ph type="title"/>
          </p:nvPr>
        </p:nvSpPr>
        <p:spPr/>
        <p:txBody>
          <a:bodyPr/>
          <a:lstStyle/>
          <a:p>
            <a:r>
              <a:rPr lang="it-IT" sz="2350" noProof="0"/>
              <a:t>Procedura </a:t>
            </a:r>
            <a:r>
              <a:rPr lang="it-IT" sz="2350"/>
              <a:t>APERTA</a:t>
            </a:r>
            <a:r>
              <a:rPr lang="it-IT" sz="2350" noProof="0"/>
              <a:t> sopra soglia</a:t>
            </a:r>
          </a:p>
        </p:txBody>
      </p:sp>
      <p:sp>
        <p:nvSpPr>
          <p:cNvPr id="64" name="Rectangle 63">
            <a:extLst>
              <a:ext uri="{FF2B5EF4-FFF2-40B4-BE49-F238E27FC236}">
                <a16:creationId xmlns:a16="http://schemas.microsoft.com/office/drawing/2014/main" id="{43B41774-890A-3FD3-E94E-0A4B1A5D9D9E}"/>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587B426C-49A5-35E5-93AE-9D666F608D97}"/>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3" name="Rectangle 22">
            <a:extLst>
              <a:ext uri="{FF2B5EF4-FFF2-40B4-BE49-F238E27FC236}">
                <a16:creationId xmlns:a16="http://schemas.microsoft.com/office/drawing/2014/main" id="{083E5CE8-019A-F01E-3152-B22729F3E104}"/>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FC0200C6-309B-7C57-64BA-AF5AFE127587}"/>
              </a:ext>
            </a:extLst>
          </p:cNvPr>
          <p:cNvSpPr/>
          <p:nvPr/>
        </p:nvSpPr>
        <p:spPr>
          <a:xfrm>
            <a:off x="1722164"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52" name="Rectangle 51">
            <a:extLst>
              <a:ext uri="{FF2B5EF4-FFF2-40B4-BE49-F238E27FC236}">
                <a16:creationId xmlns:a16="http://schemas.microsoft.com/office/drawing/2014/main" id="{C988E728-B77F-96A0-E8BD-7193EE372453}"/>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545685B8-4F8C-C460-8D03-630767B45DB6}"/>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01</a:t>
            </a:r>
          </a:p>
        </p:txBody>
      </p:sp>
      <p:sp>
        <p:nvSpPr>
          <p:cNvPr id="17" name="Rectangle 16">
            <a:extLst>
              <a:ext uri="{FF2B5EF4-FFF2-40B4-BE49-F238E27FC236}">
                <a16:creationId xmlns:a16="http://schemas.microsoft.com/office/drawing/2014/main" id="{3211F4DC-9581-55A7-4611-F04C76941C99}"/>
              </a:ext>
            </a:extLst>
          </p:cNvPr>
          <p:cNvSpPr/>
          <p:nvPr/>
        </p:nvSpPr>
        <p:spPr>
          <a:xfrm>
            <a:off x="3005115"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TED</a:t>
            </a:r>
            <a:endParaRPr kumimoji="0" lang="it-IT" sz="1000" i="0" u="none" strike="noStrike" kern="0" cap="none" spc="0" normalizeH="0" baseline="0" noProof="0">
              <a:ln>
                <a:noFill/>
              </a:ln>
              <a:solidFill>
                <a:srgbClr val="000000"/>
              </a:solidFill>
              <a:effectLst/>
              <a:uLnTx/>
              <a:uFillTx/>
            </a:endParaRPr>
          </a:p>
        </p:txBody>
      </p:sp>
      <p:grpSp>
        <p:nvGrpSpPr>
          <p:cNvPr id="35" name="Group 34">
            <a:extLst>
              <a:ext uri="{FF2B5EF4-FFF2-40B4-BE49-F238E27FC236}">
                <a16:creationId xmlns:a16="http://schemas.microsoft.com/office/drawing/2014/main" id="{F2CF4F62-8AF0-3D69-C188-14A3FA3AC629}"/>
              </a:ext>
            </a:extLst>
          </p:cNvPr>
          <p:cNvGrpSpPr>
            <a:grpSpLocks noChangeAspect="1"/>
          </p:cNvGrpSpPr>
          <p:nvPr/>
        </p:nvGrpSpPr>
        <p:grpSpPr>
          <a:xfrm>
            <a:off x="3642017" y="6068850"/>
            <a:ext cx="344291" cy="324000"/>
            <a:chOff x="2414307" y="2064809"/>
            <a:chExt cx="3060345" cy="2880000"/>
          </a:xfrm>
        </p:grpSpPr>
        <p:pic>
          <p:nvPicPr>
            <p:cNvPr id="44" name="Picture 43">
              <a:extLst>
                <a:ext uri="{FF2B5EF4-FFF2-40B4-BE49-F238E27FC236}">
                  <a16:creationId xmlns:a16="http://schemas.microsoft.com/office/drawing/2014/main" id="{DCD8A8CD-C29F-529D-51DC-F5C027102315}"/>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45" name="Picture 44">
              <a:extLst>
                <a:ext uri="{FF2B5EF4-FFF2-40B4-BE49-F238E27FC236}">
                  <a16:creationId xmlns:a16="http://schemas.microsoft.com/office/drawing/2014/main" id="{AB94EA5C-F8E8-1BAA-1FA7-B19F4966E879}"/>
                </a:ext>
              </a:extLst>
            </p:cNvPr>
            <p:cNvPicPr>
              <a:picLocks noChangeAspect="1"/>
            </p:cNvPicPr>
            <p:nvPr/>
          </p:nvPicPr>
          <p:blipFill>
            <a:blip r:embed="rId4"/>
            <a:stretch>
              <a:fillRect/>
            </a:stretch>
          </p:blipFill>
          <p:spPr>
            <a:xfrm>
              <a:off x="4450181" y="3799916"/>
              <a:ext cx="1024471" cy="1024471"/>
            </a:xfrm>
            <a:prstGeom prst="rect">
              <a:avLst/>
            </a:prstGeom>
          </p:spPr>
        </p:pic>
      </p:grpSp>
      <p:sp>
        <p:nvSpPr>
          <p:cNvPr id="60" name="Rectangle 59">
            <a:extLst>
              <a:ext uri="{FF2B5EF4-FFF2-40B4-BE49-F238E27FC236}">
                <a16:creationId xmlns:a16="http://schemas.microsoft.com/office/drawing/2014/main" id="{A90AA4E7-6C80-7716-9A3E-6AB38C5EC807}"/>
              </a:ext>
            </a:extLst>
          </p:cNvPr>
          <p:cNvSpPr/>
          <p:nvPr/>
        </p:nvSpPr>
        <p:spPr>
          <a:xfrm>
            <a:off x="4026945"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61" name="Group 60">
            <a:extLst>
              <a:ext uri="{FF2B5EF4-FFF2-40B4-BE49-F238E27FC236}">
                <a16:creationId xmlns:a16="http://schemas.microsoft.com/office/drawing/2014/main" id="{086C9463-38AD-3266-A4C5-545CAFF2E8E5}"/>
              </a:ext>
            </a:extLst>
          </p:cNvPr>
          <p:cNvGrpSpPr>
            <a:grpSpLocks noChangeAspect="1"/>
          </p:cNvGrpSpPr>
          <p:nvPr/>
        </p:nvGrpSpPr>
        <p:grpSpPr>
          <a:xfrm>
            <a:off x="4655724" y="6053511"/>
            <a:ext cx="349345" cy="360000"/>
            <a:chOff x="5194656" y="1887523"/>
            <a:chExt cx="3143037" cy="3238921"/>
          </a:xfrm>
        </p:grpSpPr>
        <p:grpSp>
          <p:nvGrpSpPr>
            <p:cNvPr id="62" name="Group 61">
              <a:extLst>
                <a:ext uri="{FF2B5EF4-FFF2-40B4-BE49-F238E27FC236}">
                  <a16:creationId xmlns:a16="http://schemas.microsoft.com/office/drawing/2014/main" id="{DF185E0B-F900-29CA-A72E-90BF53BA604E}"/>
                </a:ext>
              </a:extLst>
            </p:cNvPr>
            <p:cNvGrpSpPr/>
            <p:nvPr/>
          </p:nvGrpSpPr>
          <p:grpSpPr>
            <a:xfrm>
              <a:off x="5194656" y="1887523"/>
              <a:ext cx="3045384" cy="3238921"/>
              <a:chOff x="5194656" y="1887523"/>
              <a:chExt cx="3045384" cy="3238921"/>
            </a:xfrm>
          </p:grpSpPr>
          <p:pic>
            <p:nvPicPr>
              <p:cNvPr id="69" name="Picture 68">
                <a:extLst>
                  <a:ext uri="{FF2B5EF4-FFF2-40B4-BE49-F238E27FC236}">
                    <a16:creationId xmlns:a16="http://schemas.microsoft.com/office/drawing/2014/main" id="{1A0EA30E-AD4C-7C19-3B83-8FEE6B17C7B5}"/>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70" name="Picture 69">
                <a:extLst>
                  <a:ext uri="{FF2B5EF4-FFF2-40B4-BE49-F238E27FC236}">
                    <a16:creationId xmlns:a16="http://schemas.microsoft.com/office/drawing/2014/main" id="{CDA3B129-84FC-F478-5ACD-43AF974590AB}"/>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68" name="Picture 67">
              <a:extLst>
                <a:ext uri="{FF2B5EF4-FFF2-40B4-BE49-F238E27FC236}">
                  <a16:creationId xmlns:a16="http://schemas.microsoft.com/office/drawing/2014/main" id="{FCA4A2A6-0684-E343-B0D8-0940B9A56A35}"/>
                </a:ext>
              </a:extLst>
            </p:cNvPr>
            <p:cNvPicPr>
              <a:picLocks noChangeAspect="1"/>
            </p:cNvPicPr>
            <p:nvPr/>
          </p:nvPicPr>
          <p:blipFill>
            <a:blip r:embed="rId4"/>
            <a:stretch>
              <a:fillRect/>
            </a:stretch>
          </p:blipFill>
          <p:spPr>
            <a:xfrm>
              <a:off x="7313222" y="3857618"/>
              <a:ext cx="1024471" cy="1024471"/>
            </a:xfrm>
            <a:prstGeom prst="rect">
              <a:avLst/>
            </a:prstGeom>
          </p:spPr>
        </p:pic>
      </p:grpSp>
      <p:cxnSp>
        <p:nvCxnSpPr>
          <p:cNvPr id="71" name="Straight Arrow Connector 70">
            <a:extLst>
              <a:ext uri="{FF2B5EF4-FFF2-40B4-BE49-F238E27FC236}">
                <a16:creationId xmlns:a16="http://schemas.microsoft.com/office/drawing/2014/main" id="{C81F8B9D-C7A7-F596-63BF-734488AB7C69}"/>
              </a:ext>
            </a:extLst>
          </p:cNvPr>
          <p:cNvCxnSpPr>
            <a:cxnSpLocks/>
            <a:stCxn id="17" idx="3"/>
            <a:endCxn id="60" idx="1"/>
          </p:cNvCxnSpPr>
          <p:nvPr/>
        </p:nvCxnSpPr>
        <p:spPr>
          <a:xfrm>
            <a:off x="3905115" y="5920267"/>
            <a:ext cx="1218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04FB10A-5A6E-AE51-A5C8-653C33E03480}"/>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E80060DC-B836-3B1F-05BF-5359BCBA4CAF}"/>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E4AD2A-E238-F9B1-0D65-2448F00ADC65}"/>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1A5B2BBB-4097-3E8B-7FB1-9F8C807B8401}"/>
              </a:ext>
            </a:extLst>
          </p:cNvPr>
          <p:cNvGrpSpPr/>
          <p:nvPr/>
        </p:nvGrpSpPr>
        <p:grpSpPr>
          <a:xfrm>
            <a:off x="198235" y="1080609"/>
            <a:ext cx="4847971" cy="1188000"/>
            <a:chOff x="198235" y="1080609"/>
            <a:chExt cx="3518329" cy="1188000"/>
          </a:xfrm>
        </p:grpSpPr>
        <p:sp>
          <p:nvSpPr>
            <p:cNvPr id="65" name="Rectangle 64">
              <a:extLst>
                <a:ext uri="{FF2B5EF4-FFF2-40B4-BE49-F238E27FC236}">
                  <a16:creationId xmlns:a16="http://schemas.microsoft.com/office/drawing/2014/main" id="{5E476DAA-6712-88E3-67E5-8A067736CB07}"/>
                </a:ext>
              </a:extLst>
            </p:cNvPr>
            <p:cNvSpPr/>
            <p:nvPr/>
          </p:nvSpPr>
          <p:spPr>
            <a:xfrm>
              <a:off x="198235" y="1080609"/>
              <a:ext cx="3518329"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BANDO / INVITI</a:t>
              </a:r>
              <a:endParaRPr lang="it-IT" sz="900" noProof="0"/>
            </a:p>
          </p:txBody>
        </p:sp>
        <p:sp>
          <p:nvSpPr>
            <p:cNvPr id="5" name="Rectangle 4">
              <a:extLst>
                <a:ext uri="{FF2B5EF4-FFF2-40B4-BE49-F238E27FC236}">
                  <a16:creationId xmlns:a16="http://schemas.microsoft.com/office/drawing/2014/main" id="{AF298937-E201-2430-DBD4-A2F2F81E2821}"/>
                </a:ext>
              </a:extLst>
            </p:cNvPr>
            <p:cNvSpPr/>
            <p:nvPr/>
          </p:nvSpPr>
          <p:spPr>
            <a:xfrm>
              <a:off x="3126621"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129" name="Straight Arrow Connector 128">
              <a:extLst>
                <a:ext uri="{FF2B5EF4-FFF2-40B4-BE49-F238E27FC236}">
                  <a16:creationId xmlns:a16="http://schemas.microsoft.com/office/drawing/2014/main" id="{3AD362EF-FA77-9C6C-11C1-96D15A91CB8A}"/>
                </a:ext>
              </a:extLst>
            </p:cNvPr>
            <p:cNvCxnSpPr>
              <a:cxnSpLocks/>
              <a:stCxn id="80" idx="3"/>
              <a:endCxn id="5" idx="1"/>
            </p:cNvCxnSpPr>
            <p:nvPr/>
          </p:nvCxnSpPr>
          <p:spPr>
            <a:xfrm>
              <a:off x="3033590"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900552E-D49F-1C32-19B7-2AE8B01B6593}"/>
                </a:ext>
              </a:extLst>
            </p:cNvPr>
            <p:cNvSpPr/>
            <p:nvPr/>
          </p:nvSpPr>
          <p:spPr>
            <a:xfrm>
              <a:off x="255530"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rgbClr val="000000"/>
                  </a:solidFill>
                  <a:effectLst/>
                  <a:uLnTx/>
                  <a:uFillTx/>
                  <a:cs typeface="Arial"/>
                </a:rPr>
                <a:t>Configuraz</a:t>
              </a:r>
              <a:r>
                <a:rPr kumimoji="0" lang="it-IT" sz="1000" b="1" i="0" u="none" strike="noStrike" kern="0" cap="none" spc="0" normalizeH="0" baseline="0" noProof="0">
                  <a:ln>
                    <a:noFill/>
                  </a:ln>
                  <a:solidFill>
                    <a:srgbClr val="000000"/>
                  </a:solidFill>
                  <a:effectLst/>
                  <a:uLnTx/>
                  <a:uFillTx/>
                  <a:cs typeface="Arial"/>
                </a:rPr>
                <a:t>. DGUE </a:t>
              </a:r>
            </a:p>
          </p:txBody>
        </p:sp>
        <p:cxnSp>
          <p:nvCxnSpPr>
            <p:cNvPr id="11" name="Straight Arrow Connector 10">
              <a:extLst>
                <a:ext uri="{FF2B5EF4-FFF2-40B4-BE49-F238E27FC236}">
                  <a16:creationId xmlns:a16="http://schemas.microsoft.com/office/drawing/2014/main" id="{CCF1EF05-A1F1-305F-013E-1E048125EED8}"/>
                </a:ext>
              </a:extLst>
            </p:cNvPr>
            <p:cNvCxnSpPr>
              <a:cxnSpLocks/>
              <a:stCxn id="9" idx="3"/>
              <a:endCxn id="79" idx="1"/>
            </p:cNvCxnSpPr>
            <p:nvPr/>
          </p:nvCxnSpPr>
          <p:spPr>
            <a:xfrm>
              <a:off x="1119530" y="1801252"/>
              <a:ext cx="930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949A2FD-A3D0-8E93-7372-880A28B8DDF9}"/>
                </a:ext>
              </a:extLst>
            </p:cNvPr>
            <p:cNvSpPr/>
            <p:nvPr/>
          </p:nvSpPr>
          <p:spPr>
            <a:xfrm>
              <a:off x="1212560"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80" name="Rectangle 79">
              <a:extLst>
                <a:ext uri="{FF2B5EF4-FFF2-40B4-BE49-F238E27FC236}">
                  <a16:creationId xmlns:a16="http://schemas.microsoft.com/office/drawing/2014/main" id="{A5CE9FA0-21ED-3C6F-3DF7-8E433B1738BB}"/>
                </a:ext>
              </a:extLst>
            </p:cNvPr>
            <p:cNvSpPr/>
            <p:nvPr/>
          </p:nvSpPr>
          <p:spPr>
            <a:xfrm>
              <a:off x="2169590"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a:t>
              </a:r>
            </a:p>
          </p:txBody>
        </p:sp>
        <p:cxnSp>
          <p:nvCxnSpPr>
            <p:cNvPr id="82" name="Straight Arrow Connector 81">
              <a:extLst>
                <a:ext uri="{FF2B5EF4-FFF2-40B4-BE49-F238E27FC236}">
                  <a16:creationId xmlns:a16="http://schemas.microsoft.com/office/drawing/2014/main" id="{2B85A00D-715B-4C67-6A49-05FFCF3113CD}"/>
                </a:ext>
              </a:extLst>
            </p:cNvPr>
            <p:cNvCxnSpPr>
              <a:cxnSpLocks/>
              <a:stCxn id="79" idx="3"/>
              <a:endCxn id="80" idx="1"/>
            </p:cNvCxnSpPr>
            <p:nvPr/>
          </p:nvCxnSpPr>
          <p:spPr>
            <a:xfrm>
              <a:off x="2076560" y="1801252"/>
              <a:ext cx="930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9EA96786-98DA-6DE5-EBFB-26268C4F229F}"/>
              </a:ext>
            </a:extLst>
          </p:cNvPr>
          <p:cNvSpPr>
            <a:spLocks noGrp="1"/>
          </p:cNvSpPr>
          <p:nvPr>
            <p:ph type="sldNum" sz="quarter" idx="10"/>
          </p:nvPr>
        </p:nvSpPr>
        <p:spPr/>
        <p:txBody>
          <a:bodyPr/>
          <a:lstStyle/>
          <a:p>
            <a:fld id="{58E4CE88-B864-4B2B-BBBC-E85082A18D58}" type="slidenum">
              <a:rPr lang="it-IT" noProof="0" smtClean="0"/>
              <a:pPr/>
              <a:t>25</a:t>
            </a:fld>
            <a:endParaRPr lang="it-IT" noProof="0"/>
          </a:p>
        </p:txBody>
      </p:sp>
      <p:sp>
        <p:nvSpPr>
          <p:cNvPr id="8" name="Rectangle: Rounded Corners 7">
            <a:extLst>
              <a:ext uri="{FF2B5EF4-FFF2-40B4-BE49-F238E27FC236}">
                <a16:creationId xmlns:a16="http://schemas.microsoft.com/office/drawing/2014/main" id="{05BC062D-6457-CDFF-5CF9-200C04F5499B}"/>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13" name="Group 112">
            <a:extLst>
              <a:ext uri="{FF2B5EF4-FFF2-40B4-BE49-F238E27FC236}">
                <a16:creationId xmlns:a16="http://schemas.microsoft.com/office/drawing/2014/main" id="{8EFEADF3-8AF2-23D2-66DE-386523071DF2}"/>
              </a:ext>
            </a:extLst>
          </p:cNvPr>
          <p:cNvGrpSpPr/>
          <p:nvPr/>
        </p:nvGrpSpPr>
        <p:grpSpPr>
          <a:xfrm flipV="1">
            <a:off x="2081901" y="2206995"/>
            <a:ext cx="181983" cy="3398400"/>
            <a:chOff x="4081684" y="2379280"/>
            <a:chExt cx="171807" cy="2518540"/>
          </a:xfrm>
        </p:grpSpPr>
        <p:cxnSp>
          <p:nvCxnSpPr>
            <p:cNvPr id="114" name="Straight Arrow Connector 113">
              <a:extLst>
                <a:ext uri="{FF2B5EF4-FFF2-40B4-BE49-F238E27FC236}">
                  <a16:creationId xmlns:a16="http://schemas.microsoft.com/office/drawing/2014/main" id="{D384E247-1C04-714D-09DA-77D9366CEB3E}"/>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C5B8D55D-2DD0-6F26-5278-F5AE8E1338D0}"/>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16DF4F4-8704-DEBB-210F-1199C1B125A5}"/>
              </a:ext>
            </a:extLst>
          </p:cNvPr>
          <p:cNvGrpSpPr/>
          <p:nvPr/>
        </p:nvGrpSpPr>
        <p:grpSpPr>
          <a:xfrm flipV="1">
            <a:off x="3360983" y="2206995"/>
            <a:ext cx="181983" cy="3398400"/>
            <a:chOff x="4081684" y="2379280"/>
            <a:chExt cx="171807" cy="2518540"/>
          </a:xfrm>
        </p:grpSpPr>
        <p:cxnSp>
          <p:nvCxnSpPr>
            <p:cNvPr id="15" name="Straight Arrow Connector 14">
              <a:extLst>
                <a:ext uri="{FF2B5EF4-FFF2-40B4-BE49-F238E27FC236}">
                  <a16:creationId xmlns:a16="http://schemas.microsoft.com/office/drawing/2014/main" id="{B81C2569-0DAC-58D7-4108-126730B7EAA2}"/>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5F0550A-F74B-D472-1AB3-B2529C1A79A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97A8D858-E6BD-BB8A-6055-B8E095DADDD6}"/>
              </a:ext>
            </a:extLst>
          </p:cNvPr>
          <p:cNvSpPr/>
          <p:nvPr/>
        </p:nvSpPr>
        <p:spPr>
          <a:xfrm>
            <a:off x="1434164" y="3148993"/>
            <a:ext cx="1476000" cy="1807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chemeClr val="tx1"/>
                </a:solidFill>
              </a:rPr>
              <a:t>P1_16</a:t>
            </a:r>
            <a:r>
              <a:rPr lang="it-IT" sz="1000" kern="0" noProof="0">
                <a:solidFill>
                  <a:schemeClr val="tx1"/>
                </a:solidFill>
              </a:rPr>
              <a:t> Bando di gara – </a:t>
            </a:r>
          </a:p>
          <a:p>
            <a:pPr algn="ctr" defTabSz="762000">
              <a:lnSpc>
                <a:spcPct val="90000"/>
              </a:lnSpc>
              <a:spcBef>
                <a:spcPct val="0"/>
              </a:spcBef>
              <a:spcAft>
                <a:spcPct val="0"/>
              </a:spcAft>
            </a:pPr>
            <a:r>
              <a:rPr lang="it-IT" sz="1000" kern="0" noProof="0">
                <a:solidFill>
                  <a:schemeClr val="tx1"/>
                </a:solidFill>
              </a:rPr>
              <a:t>dir. generale reg. ordinario </a:t>
            </a:r>
          </a:p>
          <a:p>
            <a:pPr algn="ctr" defTabSz="762000">
              <a:lnSpc>
                <a:spcPct val="90000"/>
              </a:lnSpc>
              <a:spcBef>
                <a:spcPct val="0"/>
              </a:spcBef>
              <a:spcAft>
                <a:spcPct val="0"/>
              </a:spcAft>
            </a:pPr>
            <a:endParaRPr lang="it-IT" sz="1000" kern="0" noProof="0">
              <a:solidFill>
                <a:schemeClr val="tx1"/>
              </a:solidFill>
            </a:endParaRPr>
          </a:p>
          <a:p>
            <a:pPr algn="ctr" defTabSz="762000">
              <a:lnSpc>
                <a:spcPct val="90000"/>
              </a:lnSpc>
              <a:spcBef>
                <a:spcPct val="0"/>
              </a:spcBef>
              <a:spcAft>
                <a:spcPct val="0"/>
              </a:spcAft>
            </a:pPr>
            <a:r>
              <a:rPr lang="it-IT" sz="1000" b="1" kern="0" noProof="0">
                <a:solidFill>
                  <a:schemeClr val="tx1"/>
                </a:solidFill>
              </a:rPr>
              <a:t>P1_19</a:t>
            </a:r>
            <a:r>
              <a:rPr lang="it-IT" sz="1000" kern="0" noProof="0">
                <a:solidFill>
                  <a:schemeClr val="tx1"/>
                </a:solidFill>
              </a:rPr>
              <a:t> Bando di concessione – dir. concessioni reg. ordinario</a:t>
            </a:r>
          </a:p>
          <a:p>
            <a:pPr algn="ctr" defTabSz="762000">
              <a:lnSpc>
                <a:spcPct val="90000"/>
              </a:lnSpc>
              <a:spcBef>
                <a:spcPct val="0"/>
              </a:spcBef>
              <a:spcAft>
                <a:spcPct val="0"/>
              </a:spcAft>
            </a:pPr>
            <a:endParaRPr lang="it-IT" sz="1000" kern="0" noProof="0">
              <a:solidFill>
                <a:schemeClr val="tx1"/>
              </a:solidFill>
            </a:endParaRPr>
          </a:p>
          <a:p>
            <a:pPr algn="ctr" defTabSz="762000">
              <a:lnSpc>
                <a:spcPct val="90000"/>
              </a:lnSpc>
              <a:spcBef>
                <a:spcPct val="0"/>
              </a:spcBef>
              <a:spcAft>
                <a:spcPct val="0"/>
              </a:spcAft>
            </a:pPr>
            <a:r>
              <a:rPr lang="it-IT" sz="1000" b="1" kern="0" noProof="0">
                <a:solidFill>
                  <a:schemeClr val="tx1"/>
                </a:solidFill>
              </a:rPr>
              <a:t>P1_20</a:t>
            </a:r>
            <a:r>
              <a:rPr lang="it-IT" sz="1000" kern="0" noProof="0">
                <a:solidFill>
                  <a:schemeClr val="tx1"/>
                </a:solidFill>
              </a:rPr>
              <a:t> Bando di gara – </a:t>
            </a:r>
          </a:p>
          <a:p>
            <a:pPr algn="ctr" defTabSz="762000">
              <a:lnSpc>
                <a:spcPct val="90000"/>
              </a:lnSpc>
              <a:spcBef>
                <a:spcPct val="0"/>
              </a:spcBef>
              <a:spcAft>
                <a:spcPct val="0"/>
              </a:spcAft>
            </a:pPr>
            <a:r>
              <a:rPr lang="it-IT" sz="1000" kern="0" noProof="0">
                <a:solidFill>
                  <a:schemeClr val="tx1"/>
                </a:solidFill>
              </a:rPr>
              <a:t>dir. generale reg. alleggerito</a:t>
            </a:r>
          </a:p>
        </p:txBody>
      </p:sp>
      <p:grpSp>
        <p:nvGrpSpPr>
          <p:cNvPr id="19" name="Group 18">
            <a:extLst>
              <a:ext uri="{FF2B5EF4-FFF2-40B4-BE49-F238E27FC236}">
                <a16:creationId xmlns:a16="http://schemas.microsoft.com/office/drawing/2014/main" id="{0EF23724-5C69-C588-9FF6-CD795E1079E0}"/>
              </a:ext>
            </a:extLst>
          </p:cNvPr>
          <p:cNvGrpSpPr/>
          <p:nvPr/>
        </p:nvGrpSpPr>
        <p:grpSpPr>
          <a:xfrm>
            <a:off x="8191850" y="1080609"/>
            <a:ext cx="1681507" cy="1188000"/>
            <a:chOff x="8211465" y="1080609"/>
            <a:chExt cx="1681507" cy="1188000"/>
          </a:xfrm>
        </p:grpSpPr>
        <p:sp>
          <p:nvSpPr>
            <p:cNvPr id="21" name="Rectangle 20">
              <a:extLst>
                <a:ext uri="{FF2B5EF4-FFF2-40B4-BE49-F238E27FC236}">
                  <a16:creationId xmlns:a16="http://schemas.microsoft.com/office/drawing/2014/main" id="{253012A7-08A9-C045-78A8-403E50238D40}"/>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25" name="Rectangle 24">
              <a:extLst>
                <a:ext uri="{FF2B5EF4-FFF2-40B4-BE49-F238E27FC236}">
                  <a16:creationId xmlns:a16="http://schemas.microsoft.com/office/drawing/2014/main" id="{38ED77D0-3943-4F6D-3952-ECA9706D84F6}"/>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27" name="Rectangle 26">
              <a:extLst>
                <a:ext uri="{FF2B5EF4-FFF2-40B4-BE49-F238E27FC236}">
                  <a16:creationId xmlns:a16="http://schemas.microsoft.com/office/drawing/2014/main" id="{7DC5F700-AAA0-BA0E-EF27-662EC7EDCCBD}"/>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28" name="Straight Arrow Connector 27">
              <a:extLst>
                <a:ext uri="{FF2B5EF4-FFF2-40B4-BE49-F238E27FC236}">
                  <a16:creationId xmlns:a16="http://schemas.microsoft.com/office/drawing/2014/main" id="{A7A6AD14-AAE6-B7C1-54F8-05002097AEA4}"/>
                </a:ext>
              </a:extLst>
            </p:cNvPr>
            <p:cNvCxnSpPr>
              <a:cxnSpLocks/>
              <a:stCxn id="27" idx="3"/>
              <a:endCxn id="25"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24DA297-E53A-75B7-E010-37A2ECBEEA9E}"/>
              </a:ext>
            </a:extLst>
          </p:cNvPr>
          <p:cNvGrpSpPr/>
          <p:nvPr/>
        </p:nvGrpSpPr>
        <p:grpSpPr>
          <a:xfrm>
            <a:off x="5098088" y="1080608"/>
            <a:ext cx="3042000" cy="1188001"/>
            <a:chOff x="5118330" y="1080608"/>
            <a:chExt cx="3042000" cy="1188001"/>
          </a:xfrm>
        </p:grpSpPr>
        <p:cxnSp>
          <p:nvCxnSpPr>
            <p:cNvPr id="38" name="Straight Arrow Connector 37">
              <a:extLst>
                <a:ext uri="{FF2B5EF4-FFF2-40B4-BE49-F238E27FC236}">
                  <a16:creationId xmlns:a16="http://schemas.microsoft.com/office/drawing/2014/main" id="{2BA62F15-FAEC-0311-4F7E-C72926C4FE50}"/>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287102E-30DD-AD7D-BF56-3A02C36D32FE}"/>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40" name="Group 39">
              <a:extLst>
                <a:ext uri="{FF2B5EF4-FFF2-40B4-BE49-F238E27FC236}">
                  <a16:creationId xmlns:a16="http://schemas.microsoft.com/office/drawing/2014/main" id="{3DF5F364-8727-7E03-42C8-1B8A3ECB83B6}"/>
                </a:ext>
              </a:extLst>
            </p:cNvPr>
            <p:cNvGrpSpPr/>
            <p:nvPr/>
          </p:nvGrpSpPr>
          <p:grpSpPr>
            <a:xfrm>
              <a:off x="6188358" y="1405252"/>
              <a:ext cx="1008000" cy="791465"/>
              <a:chOff x="7267407" y="1407072"/>
              <a:chExt cx="1008000" cy="791465"/>
            </a:xfrm>
          </p:grpSpPr>
          <p:sp>
            <p:nvSpPr>
              <p:cNvPr id="50" name="Rectangle 49">
                <a:extLst>
                  <a:ext uri="{FF2B5EF4-FFF2-40B4-BE49-F238E27FC236}">
                    <a16:creationId xmlns:a16="http://schemas.microsoft.com/office/drawing/2014/main" id="{520186C1-35C0-684E-4C6F-5AE23D0A2427}"/>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51" name="Rectangle 50">
                <a:extLst>
                  <a:ext uri="{FF2B5EF4-FFF2-40B4-BE49-F238E27FC236}">
                    <a16:creationId xmlns:a16="http://schemas.microsoft.com/office/drawing/2014/main" id="{208DE70E-CA47-3B06-878F-2DF6C059D864}"/>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43" name="Rectangle 42">
              <a:extLst>
                <a:ext uri="{FF2B5EF4-FFF2-40B4-BE49-F238E27FC236}">
                  <a16:creationId xmlns:a16="http://schemas.microsoft.com/office/drawing/2014/main" id="{340D452F-2346-611A-2A87-46637D814D91}"/>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46" name="Rectangle 45">
              <a:extLst>
                <a:ext uri="{FF2B5EF4-FFF2-40B4-BE49-F238E27FC236}">
                  <a16:creationId xmlns:a16="http://schemas.microsoft.com/office/drawing/2014/main" id="{F9DA4CBF-9FAB-16E0-1CB3-6E99DE74516B}"/>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47" name="Straight Arrow Connector 46">
              <a:extLst>
                <a:ext uri="{FF2B5EF4-FFF2-40B4-BE49-F238E27FC236}">
                  <a16:creationId xmlns:a16="http://schemas.microsoft.com/office/drawing/2014/main" id="{99C744BE-360A-81E7-255C-F65797906D1F}"/>
                </a:ext>
              </a:extLst>
            </p:cNvPr>
            <p:cNvCxnSpPr>
              <a:cxnSpLocks/>
              <a:stCxn id="43" idx="3"/>
              <a:endCxn id="50"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BA13929-E95C-0886-7F51-697F3EA580E4}"/>
                </a:ext>
              </a:extLst>
            </p:cNvPr>
            <p:cNvCxnSpPr>
              <a:cxnSpLocks/>
              <a:stCxn id="43" idx="3"/>
              <a:endCxn id="51"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D13777A-04FE-5BB3-524E-D7215A530E93}"/>
                </a:ext>
              </a:extLst>
            </p:cNvPr>
            <p:cNvCxnSpPr>
              <a:cxnSpLocks/>
              <a:stCxn id="50" idx="3"/>
              <a:endCxn id="46"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D776CFC-2A3A-F6A2-A50A-2BCBCC6B7378}"/>
              </a:ext>
            </a:extLst>
          </p:cNvPr>
          <p:cNvGrpSpPr/>
          <p:nvPr/>
        </p:nvGrpSpPr>
        <p:grpSpPr>
          <a:xfrm>
            <a:off x="9925119" y="1080609"/>
            <a:ext cx="1080000" cy="1187998"/>
            <a:chOff x="9942266" y="1080609"/>
            <a:chExt cx="1080000" cy="1187998"/>
          </a:xfrm>
        </p:grpSpPr>
        <p:sp>
          <p:nvSpPr>
            <p:cNvPr id="57" name="Rectangle 56">
              <a:extLst>
                <a:ext uri="{FF2B5EF4-FFF2-40B4-BE49-F238E27FC236}">
                  <a16:creationId xmlns:a16="http://schemas.microsoft.com/office/drawing/2014/main" id="{0DC136E3-6B3C-8DB0-A83C-57426865F3C4}"/>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59" name="Rectangle 58">
              <a:extLst>
                <a:ext uri="{FF2B5EF4-FFF2-40B4-BE49-F238E27FC236}">
                  <a16:creationId xmlns:a16="http://schemas.microsoft.com/office/drawing/2014/main" id="{749A494E-B35A-6D15-0784-9873A26CE376}"/>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63" name="Group 62">
            <a:extLst>
              <a:ext uri="{FF2B5EF4-FFF2-40B4-BE49-F238E27FC236}">
                <a16:creationId xmlns:a16="http://schemas.microsoft.com/office/drawing/2014/main" id="{A1939901-F423-F043-76F9-76A3704A78F6}"/>
              </a:ext>
            </a:extLst>
          </p:cNvPr>
          <p:cNvGrpSpPr/>
          <p:nvPr/>
        </p:nvGrpSpPr>
        <p:grpSpPr>
          <a:xfrm>
            <a:off x="11056879" y="1080609"/>
            <a:ext cx="936000" cy="1187998"/>
            <a:chOff x="11056879" y="1080609"/>
            <a:chExt cx="936000" cy="1187998"/>
          </a:xfrm>
        </p:grpSpPr>
        <p:sp>
          <p:nvSpPr>
            <p:cNvPr id="66" name="Rectangle 65">
              <a:extLst>
                <a:ext uri="{FF2B5EF4-FFF2-40B4-BE49-F238E27FC236}">
                  <a16:creationId xmlns:a16="http://schemas.microsoft.com/office/drawing/2014/main" id="{665B895D-F96A-DD40-EA68-8CC80E3C3CE5}"/>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67" name="Rectangle 66">
              <a:extLst>
                <a:ext uri="{FF2B5EF4-FFF2-40B4-BE49-F238E27FC236}">
                  <a16:creationId xmlns:a16="http://schemas.microsoft.com/office/drawing/2014/main" id="{1180A48E-D34B-84A1-28E5-892C47615252}"/>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sp>
        <p:nvSpPr>
          <p:cNvPr id="72" name="Rectangle 71">
            <a:extLst>
              <a:ext uri="{FF2B5EF4-FFF2-40B4-BE49-F238E27FC236}">
                <a16:creationId xmlns:a16="http://schemas.microsoft.com/office/drawing/2014/main" id="{1825E077-A5E3-1E0E-6F8F-60049619D275}"/>
              </a:ext>
            </a:extLst>
          </p:cNvPr>
          <p:cNvSpPr/>
          <p:nvPr/>
        </p:nvSpPr>
        <p:spPr>
          <a:xfrm>
            <a:off x="6744918" y="2455038"/>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cxnSp>
        <p:nvCxnSpPr>
          <p:cNvPr id="73" name="Connector: Elbow 72">
            <a:extLst>
              <a:ext uri="{FF2B5EF4-FFF2-40B4-BE49-F238E27FC236}">
                <a16:creationId xmlns:a16="http://schemas.microsoft.com/office/drawing/2014/main" id="{AF39484E-F36E-1B22-90EA-09F84FC9F39F}"/>
              </a:ext>
            </a:extLst>
          </p:cNvPr>
          <p:cNvCxnSpPr>
            <a:cxnSpLocks/>
          </p:cNvCxnSpPr>
          <p:nvPr/>
        </p:nvCxnSpPr>
        <p:spPr>
          <a:xfrm rot="5400000">
            <a:off x="3801683" y="3781385"/>
            <a:ext cx="3398476" cy="230210"/>
          </a:xfrm>
          <a:prstGeom prst="bentConnector3">
            <a:avLst>
              <a:gd name="adj1" fmla="val 1825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B1469D98-8590-596F-01E9-F1310F17FC05}"/>
              </a:ext>
            </a:extLst>
          </p:cNvPr>
          <p:cNvSpPr/>
          <p:nvPr/>
        </p:nvSpPr>
        <p:spPr>
          <a:xfrm>
            <a:off x="4984584"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grpSp>
        <p:nvGrpSpPr>
          <p:cNvPr id="75" name="Group 74">
            <a:extLst>
              <a:ext uri="{FF2B5EF4-FFF2-40B4-BE49-F238E27FC236}">
                <a16:creationId xmlns:a16="http://schemas.microsoft.com/office/drawing/2014/main" id="{CB2FE5E0-E44D-B7A1-3FEA-6B7B184665C9}"/>
              </a:ext>
            </a:extLst>
          </p:cNvPr>
          <p:cNvGrpSpPr/>
          <p:nvPr/>
        </p:nvGrpSpPr>
        <p:grpSpPr>
          <a:xfrm>
            <a:off x="6226141" y="5596267"/>
            <a:ext cx="981193" cy="796583"/>
            <a:chOff x="6370866" y="5702572"/>
            <a:chExt cx="981193" cy="796583"/>
          </a:xfrm>
        </p:grpSpPr>
        <p:sp>
          <p:nvSpPr>
            <p:cNvPr id="76" name="Rectangle 75">
              <a:extLst>
                <a:ext uri="{FF2B5EF4-FFF2-40B4-BE49-F238E27FC236}">
                  <a16:creationId xmlns:a16="http://schemas.microsoft.com/office/drawing/2014/main" id="{17D79770-7CAE-CADE-F28B-D8A03CB31D45}"/>
                </a:ext>
              </a:extLst>
            </p:cNvPr>
            <p:cNvSpPr/>
            <p:nvPr/>
          </p:nvSpPr>
          <p:spPr>
            <a:xfrm>
              <a:off x="637086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TED</a:t>
              </a:r>
              <a:endParaRPr kumimoji="0" lang="it-IT" sz="1000" i="0" u="none" strike="noStrike" kern="0" cap="none" spc="0" normalizeH="0" baseline="0" noProof="0">
                <a:ln>
                  <a:noFill/>
                </a:ln>
                <a:solidFill>
                  <a:srgbClr val="000000"/>
                </a:solidFill>
                <a:effectLst/>
                <a:uLnTx/>
                <a:uFillTx/>
              </a:endParaRPr>
            </a:p>
          </p:txBody>
        </p:sp>
        <p:grpSp>
          <p:nvGrpSpPr>
            <p:cNvPr id="77" name="Group 76">
              <a:extLst>
                <a:ext uri="{FF2B5EF4-FFF2-40B4-BE49-F238E27FC236}">
                  <a16:creationId xmlns:a16="http://schemas.microsoft.com/office/drawing/2014/main" id="{0EA0218A-DE7B-99D9-9FAD-A9E0D1D8660D}"/>
                </a:ext>
              </a:extLst>
            </p:cNvPr>
            <p:cNvGrpSpPr>
              <a:grpSpLocks noChangeAspect="1"/>
            </p:cNvGrpSpPr>
            <p:nvPr/>
          </p:nvGrpSpPr>
          <p:grpSpPr>
            <a:xfrm>
              <a:off x="7007768" y="6175155"/>
              <a:ext cx="344291" cy="324000"/>
              <a:chOff x="2414307" y="2064809"/>
              <a:chExt cx="3060345" cy="2880000"/>
            </a:xfrm>
          </p:grpSpPr>
          <p:pic>
            <p:nvPicPr>
              <p:cNvPr id="78" name="Picture 77">
                <a:extLst>
                  <a:ext uri="{FF2B5EF4-FFF2-40B4-BE49-F238E27FC236}">
                    <a16:creationId xmlns:a16="http://schemas.microsoft.com/office/drawing/2014/main" id="{5F1F4193-FC76-DC4B-1577-BDAED2071DF2}"/>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83" name="Picture 82">
                <a:extLst>
                  <a:ext uri="{FF2B5EF4-FFF2-40B4-BE49-F238E27FC236}">
                    <a16:creationId xmlns:a16="http://schemas.microsoft.com/office/drawing/2014/main" id="{92258D9A-1B35-0F52-628C-845A3F812B41}"/>
                  </a:ext>
                </a:extLst>
              </p:cNvPr>
              <p:cNvPicPr>
                <a:picLocks noChangeAspect="1"/>
              </p:cNvPicPr>
              <p:nvPr/>
            </p:nvPicPr>
            <p:blipFill>
              <a:blip r:embed="rId4"/>
              <a:stretch>
                <a:fillRect/>
              </a:stretch>
            </p:blipFill>
            <p:spPr>
              <a:xfrm>
                <a:off x="4450181" y="3799916"/>
                <a:ext cx="1024471" cy="1024471"/>
              </a:xfrm>
              <a:prstGeom prst="rect">
                <a:avLst/>
              </a:prstGeom>
            </p:spPr>
          </p:pic>
        </p:grpSp>
      </p:grpSp>
      <p:grpSp>
        <p:nvGrpSpPr>
          <p:cNvPr id="84" name="Group 83">
            <a:extLst>
              <a:ext uri="{FF2B5EF4-FFF2-40B4-BE49-F238E27FC236}">
                <a16:creationId xmlns:a16="http://schemas.microsoft.com/office/drawing/2014/main" id="{5AA5BDEB-6A3E-EFAB-D30D-0788755CFCA0}"/>
              </a:ext>
            </a:extLst>
          </p:cNvPr>
          <p:cNvGrpSpPr/>
          <p:nvPr/>
        </p:nvGrpSpPr>
        <p:grpSpPr>
          <a:xfrm>
            <a:off x="7247971" y="5596267"/>
            <a:ext cx="978124" cy="817244"/>
            <a:chOff x="7392696" y="5702572"/>
            <a:chExt cx="978124" cy="817244"/>
          </a:xfrm>
        </p:grpSpPr>
        <p:sp>
          <p:nvSpPr>
            <p:cNvPr id="85" name="Rectangle 84">
              <a:extLst>
                <a:ext uri="{FF2B5EF4-FFF2-40B4-BE49-F238E27FC236}">
                  <a16:creationId xmlns:a16="http://schemas.microsoft.com/office/drawing/2014/main" id="{FEEEF79E-17D2-8A1E-2F9F-FAD65DC31BBA}"/>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86" name="Group 85">
              <a:extLst>
                <a:ext uri="{FF2B5EF4-FFF2-40B4-BE49-F238E27FC236}">
                  <a16:creationId xmlns:a16="http://schemas.microsoft.com/office/drawing/2014/main" id="{3CF6A429-1773-6ABA-E6CD-BD8911173C88}"/>
                </a:ext>
              </a:extLst>
            </p:cNvPr>
            <p:cNvGrpSpPr>
              <a:grpSpLocks noChangeAspect="1"/>
            </p:cNvGrpSpPr>
            <p:nvPr/>
          </p:nvGrpSpPr>
          <p:grpSpPr>
            <a:xfrm>
              <a:off x="8021475" y="6159816"/>
              <a:ext cx="349345" cy="360000"/>
              <a:chOff x="5194656" y="1887523"/>
              <a:chExt cx="3143037" cy="3238921"/>
            </a:xfrm>
          </p:grpSpPr>
          <p:grpSp>
            <p:nvGrpSpPr>
              <p:cNvPr id="87" name="Group 86">
                <a:extLst>
                  <a:ext uri="{FF2B5EF4-FFF2-40B4-BE49-F238E27FC236}">
                    <a16:creationId xmlns:a16="http://schemas.microsoft.com/office/drawing/2014/main" id="{AD5C6B7F-DA9B-0C59-AD66-620D810A5628}"/>
                  </a:ext>
                </a:extLst>
              </p:cNvPr>
              <p:cNvGrpSpPr/>
              <p:nvPr/>
            </p:nvGrpSpPr>
            <p:grpSpPr>
              <a:xfrm>
                <a:off x="5194656" y="1887523"/>
                <a:ext cx="3045384" cy="3238921"/>
                <a:chOff x="5194656" y="1887523"/>
                <a:chExt cx="3045384" cy="3238921"/>
              </a:xfrm>
            </p:grpSpPr>
            <p:pic>
              <p:nvPicPr>
                <p:cNvPr id="89" name="Picture 88">
                  <a:extLst>
                    <a:ext uri="{FF2B5EF4-FFF2-40B4-BE49-F238E27FC236}">
                      <a16:creationId xmlns:a16="http://schemas.microsoft.com/office/drawing/2014/main" id="{BA4EEEF5-47AB-FD42-A9C1-4C82D80C6A0C}"/>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90" name="Picture 89">
                  <a:extLst>
                    <a:ext uri="{FF2B5EF4-FFF2-40B4-BE49-F238E27FC236}">
                      <a16:creationId xmlns:a16="http://schemas.microsoft.com/office/drawing/2014/main" id="{E2545480-3390-FA47-2DA6-BC5992E069AE}"/>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88" name="Picture 87">
                <a:extLst>
                  <a:ext uri="{FF2B5EF4-FFF2-40B4-BE49-F238E27FC236}">
                    <a16:creationId xmlns:a16="http://schemas.microsoft.com/office/drawing/2014/main" id="{AD05CD32-7549-BADF-31B7-FD931B8CB7BA}"/>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91" name="Straight Arrow Connector 90">
            <a:extLst>
              <a:ext uri="{FF2B5EF4-FFF2-40B4-BE49-F238E27FC236}">
                <a16:creationId xmlns:a16="http://schemas.microsoft.com/office/drawing/2014/main" id="{30332EF6-1D41-38A0-7D3E-C126A6176976}"/>
              </a:ext>
            </a:extLst>
          </p:cNvPr>
          <p:cNvCxnSpPr>
            <a:cxnSpLocks/>
          </p:cNvCxnSpPr>
          <p:nvPr/>
        </p:nvCxnSpPr>
        <p:spPr>
          <a:xfrm>
            <a:off x="7126141" y="5920267"/>
            <a:ext cx="1218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CD2B442-9F2E-B670-0E95-BA0A8972916F}"/>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4F1F76DE-7AF7-CDCF-7384-12B321E0A1FE}"/>
              </a:ext>
            </a:extLst>
          </p:cNvPr>
          <p:cNvCxnSpPr>
            <a:cxnSpLocks/>
          </p:cNvCxnSpPr>
          <p:nvPr/>
        </p:nvCxnSpPr>
        <p:spPr>
          <a:xfrm rot="5400000">
            <a:off x="8238186" y="3369333"/>
            <a:ext cx="3399015" cy="1054853"/>
          </a:xfrm>
          <a:prstGeom prst="bentConnector3">
            <a:avLst>
              <a:gd name="adj1" fmla="val 18256"/>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4443A80B-362E-A109-5FE3-33431A547A2D}"/>
              </a:ext>
            </a:extLst>
          </p:cNvPr>
          <p:cNvSpPr/>
          <p:nvPr/>
        </p:nvSpPr>
        <p:spPr>
          <a:xfrm>
            <a:off x="8783362" y="3010494"/>
            <a:ext cx="1260000" cy="208439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rPr>
              <a:t>A1_29</a:t>
            </a:r>
            <a:r>
              <a:rPr kumimoji="0" lang="it-IT" sz="1000" i="0" u="none" strike="noStrik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A1_32</a:t>
            </a:r>
            <a:r>
              <a:rPr kumimoji="0" lang="it-IT" sz="1000" i="0" u="none" kern="0" cap="none" spc="0" normalizeH="0" baseline="0" noProof="0">
                <a:ln>
                  <a:noFill/>
                </a:ln>
                <a:solidFill>
                  <a:schemeClr val="tx1"/>
                </a:solidFill>
                <a:effectLst/>
                <a:uLnTx/>
                <a:uFillTx/>
              </a:rPr>
              <a:t> Avviso aggiudicazione – dir. concessioni reg. ordinario</a:t>
            </a:r>
          </a:p>
          <a:p>
            <a:pPr marL="0" marR="0" lvl="0" indent="0" algn="ctr" defTabSz="762000" eaLnBrk="1" fontAlgn="auto" latinLnBrk="0" hangingPunct="1">
              <a:lnSpc>
                <a:spcPct val="90000"/>
              </a:lnSpc>
              <a:spcBef>
                <a:spcPct val="0"/>
              </a:spcBef>
              <a:spcAft>
                <a:spcPct val="0"/>
              </a:spcAft>
              <a:buClrTx/>
              <a:buSzTx/>
              <a:buFontTx/>
              <a:buNone/>
              <a:tabLst/>
              <a:defRPr/>
            </a:pPr>
            <a:endParaRPr kumimoji="0" lang="it-IT" sz="1000" i="0" u="none" kern="0" cap="none" spc="0" normalizeH="0" baseline="0" noProof="0">
              <a:ln>
                <a:noFill/>
              </a:ln>
              <a:solidFill>
                <a:schemeClr val="tx1"/>
              </a:solidFill>
              <a:effectLst/>
              <a:uLnTx/>
              <a:uFillTx/>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A1_33</a:t>
            </a:r>
            <a:r>
              <a:rPr kumimoji="0" lang="it-IT" sz="1000" i="0" u="none" kern="0" cap="none" spc="0" normalizeH="0" baseline="0" noProof="0">
                <a:ln>
                  <a:noFill/>
                </a:ln>
                <a:solidFill>
                  <a:schemeClr val="tx1"/>
                </a:solidFill>
                <a:effectLst/>
                <a:uLnTx/>
                <a:uFillTx/>
              </a:rPr>
              <a:t> Avviso aggiudicazione – dir. generale reg. </a:t>
            </a:r>
            <a:r>
              <a:rPr lang="it-IT" sz="1000" kern="0" noProof="0">
                <a:solidFill>
                  <a:schemeClr val="tx1"/>
                </a:solidFill>
              </a:rPr>
              <a:t>alleggerito</a:t>
            </a:r>
            <a:endParaRPr lang="it-IT" sz="1000" b="1" kern="0" noProof="0">
              <a:solidFill>
                <a:schemeClr val="tx1"/>
              </a:solidFill>
            </a:endParaRPr>
          </a:p>
        </p:txBody>
      </p:sp>
      <p:grpSp>
        <p:nvGrpSpPr>
          <p:cNvPr id="96" name="Group 95">
            <a:extLst>
              <a:ext uri="{FF2B5EF4-FFF2-40B4-BE49-F238E27FC236}">
                <a16:creationId xmlns:a16="http://schemas.microsoft.com/office/drawing/2014/main" id="{E9D9585D-0071-7EF6-F9B0-CD76CFB069FB}"/>
              </a:ext>
            </a:extLst>
          </p:cNvPr>
          <p:cNvGrpSpPr/>
          <p:nvPr/>
        </p:nvGrpSpPr>
        <p:grpSpPr>
          <a:xfrm>
            <a:off x="8960266" y="5596267"/>
            <a:ext cx="981193" cy="796583"/>
            <a:chOff x="6370866" y="5702572"/>
            <a:chExt cx="981193" cy="796583"/>
          </a:xfrm>
        </p:grpSpPr>
        <p:sp>
          <p:nvSpPr>
            <p:cNvPr id="97" name="Rectangle 96">
              <a:extLst>
                <a:ext uri="{FF2B5EF4-FFF2-40B4-BE49-F238E27FC236}">
                  <a16:creationId xmlns:a16="http://schemas.microsoft.com/office/drawing/2014/main" id="{934809A7-56C6-2449-2EB2-BF120D8D0782}"/>
                </a:ext>
              </a:extLst>
            </p:cNvPr>
            <p:cNvSpPr/>
            <p:nvPr/>
          </p:nvSpPr>
          <p:spPr>
            <a:xfrm>
              <a:off x="637086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TED</a:t>
              </a:r>
              <a:endParaRPr kumimoji="0" lang="it-IT" sz="1000" i="0" u="none" strike="noStrike" kern="0" cap="none" spc="0" normalizeH="0" baseline="0" noProof="0">
                <a:ln>
                  <a:noFill/>
                </a:ln>
                <a:solidFill>
                  <a:srgbClr val="000000"/>
                </a:solidFill>
                <a:effectLst/>
                <a:uLnTx/>
                <a:uFillTx/>
              </a:endParaRPr>
            </a:p>
          </p:txBody>
        </p:sp>
        <p:grpSp>
          <p:nvGrpSpPr>
            <p:cNvPr id="98" name="Group 97">
              <a:extLst>
                <a:ext uri="{FF2B5EF4-FFF2-40B4-BE49-F238E27FC236}">
                  <a16:creationId xmlns:a16="http://schemas.microsoft.com/office/drawing/2014/main" id="{F3BA642F-2B15-686E-81AB-08778A021925}"/>
                </a:ext>
              </a:extLst>
            </p:cNvPr>
            <p:cNvGrpSpPr>
              <a:grpSpLocks noChangeAspect="1"/>
            </p:cNvGrpSpPr>
            <p:nvPr/>
          </p:nvGrpSpPr>
          <p:grpSpPr>
            <a:xfrm>
              <a:off x="7007768" y="6175155"/>
              <a:ext cx="344291" cy="324000"/>
              <a:chOff x="2414307" y="2064809"/>
              <a:chExt cx="3060345" cy="2880000"/>
            </a:xfrm>
          </p:grpSpPr>
          <p:pic>
            <p:nvPicPr>
              <p:cNvPr id="99" name="Picture 98">
                <a:extLst>
                  <a:ext uri="{FF2B5EF4-FFF2-40B4-BE49-F238E27FC236}">
                    <a16:creationId xmlns:a16="http://schemas.microsoft.com/office/drawing/2014/main" id="{7B0B0CBC-2D97-01E7-2660-0BDB500FF0CC}"/>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100" name="Picture 99">
                <a:extLst>
                  <a:ext uri="{FF2B5EF4-FFF2-40B4-BE49-F238E27FC236}">
                    <a16:creationId xmlns:a16="http://schemas.microsoft.com/office/drawing/2014/main" id="{2A78AA22-7FD2-6C67-2CD7-898B0001C675}"/>
                  </a:ext>
                </a:extLst>
              </p:cNvPr>
              <p:cNvPicPr>
                <a:picLocks noChangeAspect="1"/>
              </p:cNvPicPr>
              <p:nvPr/>
            </p:nvPicPr>
            <p:blipFill>
              <a:blip r:embed="rId4"/>
              <a:stretch>
                <a:fillRect/>
              </a:stretch>
            </p:blipFill>
            <p:spPr>
              <a:xfrm>
                <a:off x="4450181" y="3799916"/>
                <a:ext cx="1024471" cy="1024471"/>
              </a:xfrm>
              <a:prstGeom prst="rect">
                <a:avLst/>
              </a:prstGeom>
            </p:spPr>
          </p:pic>
        </p:grpSp>
      </p:grpSp>
      <p:grpSp>
        <p:nvGrpSpPr>
          <p:cNvPr id="101" name="Group 100">
            <a:extLst>
              <a:ext uri="{FF2B5EF4-FFF2-40B4-BE49-F238E27FC236}">
                <a16:creationId xmlns:a16="http://schemas.microsoft.com/office/drawing/2014/main" id="{9EDC21C2-AEC7-46B5-D5D2-BFA87AA1A526}"/>
              </a:ext>
            </a:extLst>
          </p:cNvPr>
          <p:cNvGrpSpPr/>
          <p:nvPr/>
        </p:nvGrpSpPr>
        <p:grpSpPr>
          <a:xfrm>
            <a:off x="9982096" y="5596267"/>
            <a:ext cx="978124" cy="817244"/>
            <a:chOff x="7392696" y="5702572"/>
            <a:chExt cx="978124" cy="817244"/>
          </a:xfrm>
        </p:grpSpPr>
        <p:sp>
          <p:nvSpPr>
            <p:cNvPr id="102" name="Rectangle 101">
              <a:extLst>
                <a:ext uri="{FF2B5EF4-FFF2-40B4-BE49-F238E27FC236}">
                  <a16:creationId xmlns:a16="http://schemas.microsoft.com/office/drawing/2014/main" id="{71A3FA52-A128-7024-7FFE-37E089B33E30}"/>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03" name="Group 102">
              <a:extLst>
                <a:ext uri="{FF2B5EF4-FFF2-40B4-BE49-F238E27FC236}">
                  <a16:creationId xmlns:a16="http://schemas.microsoft.com/office/drawing/2014/main" id="{562BC43F-7766-E90F-777E-05461D25FEDF}"/>
                </a:ext>
              </a:extLst>
            </p:cNvPr>
            <p:cNvGrpSpPr>
              <a:grpSpLocks noChangeAspect="1"/>
            </p:cNvGrpSpPr>
            <p:nvPr/>
          </p:nvGrpSpPr>
          <p:grpSpPr>
            <a:xfrm>
              <a:off x="8021475" y="6159816"/>
              <a:ext cx="349345" cy="360000"/>
              <a:chOff x="5194656" y="1887523"/>
              <a:chExt cx="3143037" cy="3238921"/>
            </a:xfrm>
          </p:grpSpPr>
          <p:grpSp>
            <p:nvGrpSpPr>
              <p:cNvPr id="104" name="Group 103">
                <a:extLst>
                  <a:ext uri="{FF2B5EF4-FFF2-40B4-BE49-F238E27FC236}">
                    <a16:creationId xmlns:a16="http://schemas.microsoft.com/office/drawing/2014/main" id="{33C905E9-565A-E04B-8BA2-FC89D92CFFAC}"/>
                  </a:ext>
                </a:extLst>
              </p:cNvPr>
              <p:cNvGrpSpPr/>
              <p:nvPr/>
            </p:nvGrpSpPr>
            <p:grpSpPr>
              <a:xfrm>
                <a:off x="5194656" y="1887523"/>
                <a:ext cx="3045384" cy="3238921"/>
                <a:chOff x="5194656" y="1887523"/>
                <a:chExt cx="3045384" cy="3238921"/>
              </a:xfrm>
            </p:grpSpPr>
            <p:pic>
              <p:nvPicPr>
                <p:cNvPr id="106" name="Picture 105">
                  <a:extLst>
                    <a:ext uri="{FF2B5EF4-FFF2-40B4-BE49-F238E27FC236}">
                      <a16:creationId xmlns:a16="http://schemas.microsoft.com/office/drawing/2014/main" id="{92AFE3AF-4C74-3B0A-F86A-1A955FC7C42E}"/>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109" name="Picture 108">
                  <a:extLst>
                    <a:ext uri="{FF2B5EF4-FFF2-40B4-BE49-F238E27FC236}">
                      <a16:creationId xmlns:a16="http://schemas.microsoft.com/office/drawing/2014/main" id="{E27587FF-DA2F-C266-62EC-A9DD69F3EF30}"/>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105" name="Picture 104">
                <a:extLst>
                  <a:ext uri="{FF2B5EF4-FFF2-40B4-BE49-F238E27FC236}">
                    <a16:creationId xmlns:a16="http://schemas.microsoft.com/office/drawing/2014/main" id="{248CF0B0-A688-C685-E147-9E4611E803E1}"/>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110" name="Straight Arrow Connector 109">
            <a:extLst>
              <a:ext uri="{FF2B5EF4-FFF2-40B4-BE49-F238E27FC236}">
                <a16:creationId xmlns:a16="http://schemas.microsoft.com/office/drawing/2014/main" id="{E8BD1552-CF0B-6AA9-7187-5C65D68C231B}"/>
              </a:ext>
            </a:extLst>
          </p:cNvPr>
          <p:cNvCxnSpPr>
            <a:cxnSpLocks/>
          </p:cNvCxnSpPr>
          <p:nvPr/>
        </p:nvCxnSpPr>
        <p:spPr>
          <a:xfrm>
            <a:off x="9860266" y="5920267"/>
            <a:ext cx="1218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410C0BEB-C899-4A6A-5FA9-8EC92E43B34F}"/>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112" name="Straight Arrow Connector 111">
            <a:extLst>
              <a:ext uri="{FF2B5EF4-FFF2-40B4-BE49-F238E27FC236}">
                <a16:creationId xmlns:a16="http://schemas.microsoft.com/office/drawing/2014/main" id="{5F27EFE3-383F-0D45-4E92-F9072BEAFA9A}"/>
              </a:ext>
            </a:extLst>
          </p:cNvPr>
          <p:cNvCxnSpPr>
            <a:cxnSpLocks/>
          </p:cNvCxnSpPr>
          <p:nvPr/>
        </p:nvCxnSpPr>
        <p:spPr>
          <a:xfrm>
            <a:off x="6672116" y="2196717"/>
            <a:ext cx="4025"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F496C1A-2FA5-6AD8-5FBC-A785B5A06381}"/>
              </a:ext>
            </a:extLst>
          </p:cNvPr>
          <p:cNvSpPr/>
          <p:nvPr/>
        </p:nvSpPr>
        <p:spPr>
          <a:xfrm>
            <a:off x="6050838" y="3010494"/>
            <a:ext cx="1260000" cy="208439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rPr>
              <a:t>A1_29</a:t>
            </a:r>
            <a:r>
              <a:rPr kumimoji="0" lang="it-IT" sz="1000" i="0" u="none" strike="noStrik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A1_32</a:t>
            </a:r>
            <a:r>
              <a:rPr kumimoji="0" lang="it-IT" sz="1000" i="0" u="none" kern="0" cap="none" spc="0" normalizeH="0" baseline="0" noProof="0">
                <a:ln>
                  <a:noFill/>
                </a:ln>
                <a:solidFill>
                  <a:schemeClr val="tx1"/>
                </a:solidFill>
                <a:effectLst/>
                <a:uLnTx/>
                <a:uFillTx/>
              </a:rPr>
              <a:t> Avviso aggiudicazione – dir. concessioni reg. ordinario</a:t>
            </a:r>
          </a:p>
          <a:p>
            <a:pPr marL="0" marR="0" lvl="0" indent="0" algn="ctr" defTabSz="762000" eaLnBrk="1" fontAlgn="auto" latinLnBrk="0" hangingPunct="1">
              <a:lnSpc>
                <a:spcPct val="90000"/>
              </a:lnSpc>
              <a:spcBef>
                <a:spcPct val="0"/>
              </a:spcBef>
              <a:spcAft>
                <a:spcPct val="0"/>
              </a:spcAft>
              <a:buClrTx/>
              <a:buSzTx/>
              <a:buFontTx/>
              <a:buNone/>
              <a:tabLst/>
              <a:defRPr/>
            </a:pPr>
            <a:endParaRPr kumimoji="0" lang="it-IT" sz="1000" i="0" u="none" kern="0" cap="none" spc="0" normalizeH="0" baseline="0" noProof="0">
              <a:ln>
                <a:noFill/>
              </a:ln>
              <a:solidFill>
                <a:schemeClr val="tx1"/>
              </a:solidFill>
              <a:effectLst/>
              <a:uLnTx/>
              <a:uFillTx/>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A1_33</a:t>
            </a:r>
            <a:r>
              <a:rPr kumimoji="0" lang="it-IT" sz="1000" i="0" u="none" kern="0" cap="none" spc="0" normalizeH="0" baseline="0" noProof="0">
                <a:ln>
                  <a:noFill/>
                </a:ln>
                <a:solidFill>
                  <a:schemeClr val="tx1"/>
                </a:solidFill>
                <a:effectLst/>
                <a:uLnTx/>
                <a:uFillTx/>
              </a:rPr>
              <a:t> Avviso aggiudicazione – dir. generale reg. </a:t>
            </a:r>
            <a:r>
              <a:rPr lang="it-IT" sz="1000" kern="0" noProof="0">
                <a:solidFill>
                  <a:schemeClr val="tx1"/>
                </a:solidFill>
              </a:rPr>
              <a:t>alleggerito</a:t>
            </a:r>
            <a:endParaRPr lang="it-IT" sz="1000" b="1" kern="0" noProof="0">
              <a:solidFill>
                <a:schemeClr val="tx1"/>
              </a:solidFill>
            </a:endParaRPr>
          </a:p>
        </p:txBody>
      </p:sp>
    </p:spTree>
    <p:extLst>
      <p:ext uri="{BB962C8B-B14F-4D97-AF65-F5344CB8AC3E}">
        <p14:creationId xmlns:p14="http://schemas.microsoft.com/office/powerpoint/2010/main" val="4055925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20172-595A-8D60-B203-00C3BEF0055B}"/>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07B9C957-9CB1-86D3-23DD-7CFCBF22EF91}"/>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D101BA6-E160-3BCC-0C39-4321D187E4D3}"/>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marR="0" lvl="0" algn="just" defTabSz="914400" rtl="0" eaLnBrk="1" fontAlgn="auto" latinLnBrk="0" hangingPunct="1">
              <a:lnSpc>
                <a:spcPct val="100000"/>
              </a:lnSpc>
              <a:spcBef>
                <a:spcPts val="300"/>
              </a:spcBef>
              <a:spcAft>
                <a:spcPts val="0"/>
              </a:spcAft>
              <a:buClrTx/>
              <a:buSzTx/>
              <a:tabLst/>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La gestione della procedura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kumimoji="0" lang="it-IT" sz="1200" b="0" i="0" u="none" strike="noStrike" kern="1200" cap="none" spc="0" normalizeH="0" baseline="0" noProof="0">
                <a:ln>
                  <a:noFill/>
                </a:ln>
                <a:solidFill>
                  <a:prstClr val="black"/>
                </a:solidFill>
                <a:effectLst/>
                <a:uLnTx/>
                <a:uFillTx/>
                <a:latin typeface="Century Gothic"/>
                <a:ea typeface="+mn-ea"/>
                <a:cs typeface="+mn-cs"/>
              </a:rPr>
              <a:t> del gruppo funzionale </a:t>
            </a:r>
            <a:r>
              <a:rPr kumimoji="0" lang="it-IT" sz="1200" b="1" i="1" u="none" strike="noStrike" kern="1200" cap="none" spc="0" normalizeH="0" baseline="0" noProof="0">
                <a:ln>
                  <a:noFill/>
                </a:ln>
                <a:solidFill>
                  <a:prstClr val="black"/>
                </a:solidFill>
                <a:effectLst/>
                <a:uLnTx/>
                <a:uFillTx/>
                <a:latin typeface="Century Gothic"/>
                <a:ea typeface="+mn-ea"/>
                <a:cs typeface="+mn-cs"/>
              </a:rPr>
              <a:t>Procedure di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di SATER.</a:t>
            </a:r>
          </a:p>
          <a:p>
            <a:pPr algn="just">
              <a:spcBef>
                <a:spcPts val="300"/>
              </a:spcBef>
              <a:defRPr/>
            </a:pPr>
            <a:r>
              <a:rPr lang="it-IT" sz="1200" noProof="0">
                <a:solidFill>
                  <a:prstClr val="black"/>
                </a:solidFill>
                <a:latin typeface="Century Gothic"/>
              </a:rPr>
              <a:t>In caso di procedura aperta sopra soglia, l’utente 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 e Tipo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rispettivamente con ‘</a:t>
            </a:r>
            <a:r>
              <a:rPr lang="it-IT"/>
              <a:t>Aperta</a:t>
            </a:r>
            <a:r>
              <a:rPr kumimoji="0" lang="it-IT" sz="1200" b="0" i="0" u="none" strike="noStrike" kern="1200" cap="none" spc="0" normalizeH="0" baseline="0" noProof="0">
                <a:ln>
                  <a:noFill/>
                </a:ln>
                <a:solidFill>
                  <a:prstClr val="black"/>
                </a:solidFill>
                <a:effectLst/>
                <a:uLnTx/>
                <a:uFillTx/>
                <a:latin typeface="Century Gothic"/>
                <a:ea typeface="+mn-ea"/>
                <a:cs typeface="+mn-cs"/>
              </a:rPr>
              <a:t>’, ‘Bando’ e ‘Sopra soglia’. </a:t>
            </a:r>
          </a:p>
          <a:p>
            <a:pPr algn="just">
              <a:spcBef>
                <a:spcPts val="300"/>
              </a:spcBef>
              <a:defRPr/>
            </a:pPr>
            <a:r>
              <a:rPr lang="it-IT" sz="1200" noProof="0">
                <a:solidFill>
                  <a:prstClr val="black"/>
                </a:solidFill>
                <a:latin typeface="Century Gothic"/>
              </a:rPr>
              <a:t>SATER restituisce l’indicazione della scheda PCP utilizzata (P1_16, P1_19 o P1_20) nel campo </a:t>
            </a:r>
            <a:r>
              <a:rPr lang="it-IT" sz="1200" i="1" noProof="0">
                <a:solidFill>
                  <a:prstClr val="black"/>
                </a:solidFill>
                <a:latin typeface="Century Gothic"/>
              </a:rPr>
              <a:t>Scheda PCP.</a:t>
            </a:r>
          </a:p>
        </p:txBody>
      </p:sp>
      <p:sp>
        <p:nvSpPr>
          <p:cNvPr id="6" name="Title 33">
            <a:extLst>
              <a:ext uri="{FF2B5EF4-FFF2-40B4-BE49-F238E27FC236}">
                <a16:creationId xmlns:a16="http://schemas.microsoft.com/office/drawing/2014/main" id="{89BBC6B7-E08A-E50D-2BC1-16DFB32A7F5D}"/>
              </a:ext>
            </a:extLst>
          </p:cNvPr>
          <p:cNvSpPr>
            <a:spLocks noGrp="1"/>
          </p:cNvSpPr>
          <p:nvPr>
            <p:ph type="title"/>
          </p:nvPr>
        </p:nvSpPr>
        <p:spPr>
          <a:xfrm>
            <a:off x="516000" y="74239"/>
            <a:ext cx="11160000" cy="503082"/>
          </a:xfrm>
        </p:spPr>
        <p:txBody>
          <a:bodyPr/>
          <a:lstStyle/>
          <a:p>
            <a:r>
              <a:rPr lang="it-IT" sz="2350" noProof="0"/>
              <a:t>Procedura </a:t>
            </a:r>
            <a:r>
              <a:rPr lang="it-IT" sz="2350"/>
              <a:t>APERTA</a:t>
            </a:r>
            <a:r>
              <a:rPr lang="it-IT" sz="2350" noProof="0"/>
              <a:t> sopra soglia</a:t>
            </a:r>
          </a:p>
        </p:txBody>
      </p:sp>
      <p:sp>
        <p:nvSpPr>
          <p:cNvPr id="7" name="Rectangle: Rounded Corners 6">
            <a:extLst>
              <a:ext uri="{FF2B5EF4-FFF2-40B4-BE49-F238E27FC236}">
                <a16:creationId xmlns:a16="http://schemas.microsoft.com/office/drawing/2014/main" id="{F866C286-455F-2551-BF01-6BAEA41D338C}"/>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01</a:t>
            </a:r>
          </a:p>
        </p:txBody>
      </p:sp>
      <p:sp>
        <p:nvSpPr>
          <p:cNvPr id="2" name="Rectangle 1">
            <a:extLst>
              <a:ext uri="{FF2B5EF4-FFF2-40B4-BE49-F238E27FC236}">
                <a16:creationId xmlns:a16="http://schemas.microsoft.com/office/drawing/2014/main" id="{98A52904-F3AF-43C1-4C78-402D714A9DC8}"/>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7" name="Group 16">
            <a:extLst>
              <a:ext uri="{FF2B5EF4-FFF2-40B4-BE49-F238E27FC236}">
                <a16:creationId xmlns:a16="http://schemas.microsoft.com/office/drawing/2014/main" id="{14FE94BE-3908-B74C-5906-B34AC53D7717}"/>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CB9D1974-9FB1-E296-AAC4-4B539E182D1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656563-82E7-4BB1-E7DB-2D3BB7302664}"/>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4A08B848-2096-671F-B3C8-BEE1329CB5D2}"/>
              </a:ext>
            </a:extLst>
          </p:cNvPr>
          <p:cNvSpPr>
            <a:spLocks noGrp="1"/>
          </p:cNvSpPr>
          <p:nvPr>
            <p:ph type="sldNum" sz="quarter" idx="10"/>
          </p:nvPr>
        </p:nvSpPr>
        <p:spPr/>
        <p:txBody>
          <a:bodyPr/>
          <a:lstStyle/>
          <a:p>
            <a:fld id="{58E4CE88-B864-4B2B-BBBC-E85082A18D58}" type="slidenum">
              <a:rPr lang="it-IT" noProof="0" smtClean="0"/>
              <a:pPr/>
              <a:t>26</a:t>
            </a:fld>
            <a:endParaRPr lang="it-IT" noProof="0"/>
          </a:p>
        </p:txBody>
      </p:sp>
      <p:sp>
        <p:nvSpPr>
          <p:cNvPr id="5" name="Rectangle: Rounded Corners 4">
            <a:extLst>
              <a:ext uri="{FF2B5EF4-FFF2-40B4-BE49-F238E27FC236}">
                <a16:creationId xmlns:a16="http://schemas.microsoft.com/office/drawing/2014/main" id="{7089A8AD-145E-DB04-8146-03A2AD2A9B6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43" name="Group 42">
            <a:extLst>
              <a:ext uri="{FF2B5EF4-FFF2-40B4-BE49-F238E27FC236}">
                <a16:creationId xmlns:a16="http://schemas.microsoft.com/office/drawing/2014/main" id="{A4F4FE0A-8B68-0C96-E3E3-D52A262052D4}"/>
              </a:ext>
            </a:extLst>
          </p:cNvPr>
          <p:cNvGrpSpPr/>
          <p:nvPr/>
        </p:nvGrpSpPr>
        <p:grpSpPr>
          <a:xfrm>
            <a:off x="308737" y="5195141"/>
            <a:ext cx="11368177" cy="828000"/>
            <a:chOff x="308737" y="5195139"/>
            <a:chExt cx="11368177" cy="828000"/>
          </a:xfrm>
        </p:grpSpPr>
        <p:sp>
          <p:nvSpPr>
            <p:cNvPr id="30" name="Rectangle 29">
              <a:extLst>
                <a:ext uri="{FF2B5EF4-FFF2-40B4-BE49-F238E27FC236}">
                  <a16:creationId xmlns:a16="http://schemas.microsoft.com/office/drawing/2014/main" id="{76181F29-1908-EFAE-B8CD-2F00CD97E9E5}"/>
                </a:ext>
              </a:extLst>
            </p:cNvPr>
            <p:cNvSpPr/>
            <p:nvPr/>
          </p:nvSpPr>
          <p:spPr>
            <a:xfrm>
              <a:off x="1050896" y="5195139"/>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a:ln>
                    <a:noFill/>
                  </a:ln>
                  <a:solidFill>
                    <a:schemeClr val="tx1"/>
                  </a:solidFill>
                  <a:effectLst/>
                  <a:uLnTx/>
                  <a:uFillTx/>
                  <a:latin typeface="Century Gothic"/>
                  <a:ea typeface="+mn-ea"/>
                  <a:cs typeface="+mn-cs"/>
                </a:rPr>
                <a:t>Valutazione gare</a:t>
              </a:r>
              <a:endParaRPr lang="it-IT" sz="1150" noProof="0">
                <a:solidFill>
                  <a:schemeClr val="tx1"/>
                </a:solidFill>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a:solidFill>
                    <a:schemeClr val="tx1"/>
                  </a:solidFill>
                  <a:latin typeface="Century Gothic"/>
                </a:rPr>
                <a:t>Entro 30 giorni dalla stipula, l</a:t>
              </a:r>
              <a:r>
                <a:rPr kumimoji="0" lang="it-IT" sz="1150" u="none" strike="noStrike" kern="1200" cap="none" spc="0" normalizeH="0" baseline="0" noProof="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a:ln>
                    <a:noFill/>
                  </a:ln>
                  <a:solidFill>
                    <a:schemeClr val="tx1"/>
                  </a:solidFill>
                  <a:effectLst/>
                  <a:uLnTx/>
                  <a:uFillTx/>
                  <a:latin typeface="Century Gothic"/>
                  <a:ea typeface="+mn-ea"/>
                  <a:cs typeface="+mn-cs"/>
                </a:rPr>
                <a:t>Pubblica avviso aggiudicazione</a:t>
              </a:r>
              <a:r>
                <a:rPr lang="it-IT" sz="1150" u="sng" noProof="0">
                  <a:solidFill>
                    <a:schemeClr val="tx1"/>
                  </a:solidFill>
                  <a:latin typeface="Century Gothic"/>
                </a:rPr>
                <a:t> </a:t>
              </a:r>
              <a:r>
                <a:rPr lang="it-IT" sz="1150" noProof="0">
                  <a:solidFill>
                    <a:schemeClr val="tx1"/>
                  </a:solidFill>
                  <a:latin typeface="Century Gothic"/>
                </a:rPr>
                <a:t>e,</a:t>
              </a:r>
              <a:r>
                <a:rPr kumimoji="0" lang="it-IT" sz="1150" strike="noStrike" kern="1200" cap="none" spc="0" normalizeH="0" baseline="0" noProof="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err="1">
                  <a:ln>
                    <a:noFill/>
                  </a:ln>
                  <a:solidFill>
                    <a:schemeClr val="tx1"/>
                  </a:solidFill>
                  <a:effectLst/>
                  <a:uLnTx/>
                  <a:uFillTx/>
                  <a:latin typeface="Century Gothic"/>
                  <a:ea typeface="+mn-ea"/>
                  <a:cs typeface="+mn-cs"/>
                </a:rPr>
                <a:t>multilotto</a:t>
              </a:r>
              <a:r>
                <a:rPr kumimoji="0" lang="it-IT" sz="1150" strike="noStrike" kern="1200" cap="none" spc="0" normalizeH="0" baseline="0" noProof="0">
                  <a:ln>
                    <a:noFill/>
                  </a:ln>
                  <a:solidFill>
                    <a:schemeClr val="tx1"/>
                  </a:solidFill>
                  <a:effectLst/>
                  <a:uLnTx/>
                  <a:uFillTx/>
                  <a:latin typeface="Century Gothic"/>
                  <a:ea typeface="+mn-ea"/>
                  <a:cs typeface="+mn-cs"/>
                </a:rPr>
                <a:t>,</a:t>
              </a:r>
              <a:r>
                <a:rPr lang="it-IT" sz="1150" noProof="0">
                  <a:solidFill>
                    <a:schemeClr val="tx1"/>
                  </a:solidFill>
                  <a:latin typeface="Century Gothic"/>
                </a:rPr>
                <a:t> seleziona il/i lotto/i per cui vuole pubblicare l’avviso di aggiudicazione.</a:t>
              </a:r>
              <a:r>
                <a:rPr lang="it-IT" sz="1150">
                  <a:solidFill>
                    <a:schemeClr val="tx1"/>
                  </a:solidFill>
                  <a:latin typeface="Century Gothic"/>
                </a:rPr>
                <a:t> </a:t>
              </a:r>
              <a:r>
                <a:rPr lang="it-IT" sz="1150" noProof="0">
                  <a:solidFill>
                    <a:schemeClr val="tx1"/>
                  </a:solidFill>
                  <a:latin typeface="Century Gothic"/>
                </a:rPr>
                <a:t>L’utente esegue infine </a:t>
              </a:r>
              <a:r>
                <a:rPr kumimoji="0" lang="it-IT" sz="1150" strike="noStrike" kern="1200" cap="none" spc="0" normalizeH="0" baseline="0" noProof="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a:ln>
                    <a:noFill/>
                  </a:ln>
                  <a:solidFill>
                    <a:schemeClr val="tx1"/>
                  </a:solidFill>
                  <a:effectLst/>
                  <a:uLnTx/>
                  <a:uFillTx/>
                  <a:latin typeface="Century Gothic"/>
                  <a:ea typeface="+mn-ea"/>
                  <a:cs typeface="+mn-cs"/>
                </a:rPr>
                <a:t>I</a:t>
              </a:r>
              <a:r>
                <a:rPr lang="it-IT" sz="1150" u="sng" noProof="0">
                  <a:solidFill>
                    <a:schemeClr val="tx1"/>
                  </a:solidFill>
                  <a:latin typeface="Century Gothic"/>
                </a:rPr>
                <a:t>nvio</a:t>
              </a:r>
              <a:r>
                <a:rPr lang="it-IT" sz="1150" noProof="0">
                  <a:solidFill>
                    <a:schemeClr val="tx1"/>
                  </a:solidFill>
                  <a:latin typeface="Century Gothic"/>
                </a:rPr>
                <a:t> per inviare la scheda (A1_29, A1_32 o A1_33) ai fini della </a:t>
              </a:r>
              <a:r>
                <a:rPr kumimoji="0" lang="it-IT" sz="1150" b="0" i="0" u="none" strike="noStrike" kern="1200" cap="none" spc="0" normalizeH="0" baseline="0" noProof="0">
                  <a:ln>
                    <a:noFill/>
                  </a:ln>
                  <a:solidFill>
                    <a:schemeClr val="tx1"/>
                  </a:solidFill>
                  <a:effectLst/>
                  <a:uLnTx/>
                  <a:uFillTx/>
                  <a:latin typeface="Century Gothic"/>
                  <a:ea typeface="+mn-ea"/>
                  <a:cs typeface="+mn-cs"/>
                </a:rPr>
                <a:t>pubblicazione dell’avviso a livello europeo e nazionale. </a:t>
              </a:r>
              <a:endParaRPr kumimoji="0" lang="it-IT" sz="1150" b="0" i="0" u="none" strike="sngStrike" kern="1200" cap="none" spc="0" normalizeH="0" baseline="0" noProof="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018F2773-4759-E7F4-3713-999D000CCC60}"/>
                </a:ext>
              </a:extLst>
            </p:cNvPr>
            <p:cNvSpPr/>
            <p:nvPr/>
          </p:nvSpPr>
          <p:spPr>
            <a:xfrm rot="16200000">
              <a:off x="359696" y="5331939"/>
              <a:ext cx="828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921B3518-038C-8BD1-7853-1885CBF47CD9}"/>
                </a:ext>
              </a:extLst>
            </p:cNvPr>
            <p:cNvGrpSpPr/>
            <p:nvPr/>
          </p:nvGrpSpPr>
          <p:grpSpPr>
            <a:xfrm>
              <a:off x="308737" y="5393139"/>
              <a:ext cx="432000" cy="432000"/>
              <a:chOff x="-129767" y="4329276"/>
              <a:chExt cx="432000" cy="432000"/>
            </a:xfrm>
          </p:grpSpPr>
          <p:sp>
            <p:nvSpPr>
              <p:cNvPr id="25" name="Oval 24">
                <a:extLst>
                  <a:ext uri="{FF2B5EF4-FFF2-40B4-BE49-F238E27FC236}">
                    <a16:creationId xmlns:a16="http://schemas.microsoft.com/office/drawing/2014/main" id="{96FFB94A-23ED-760F-649F-44DC80825645}"/>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F5CB7170-F3D9-2BBA-BBE9-6492B4964DD8}"/>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D40ABE65-D0CA-0492-27E6-1BF7B841390F}"/>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6B34B19E-C029-F0A0-D63D-AD0AB33B41D3}"/>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22B4994E-FE64-702D-5906-52CDDAD3DDD3}"/>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9A40AD5B-3A6D-1B28-50CA-A84A84A2E4BD}"/>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33" name="Oval 32">
            <a:extLst>
              <a:ext uri="{FF2B5EF4-FFF2-40B4-BE49-F238E27FC236}">
                <a16:creationId xmlns:a16="http://schemas.microsoft.com/office/drawing/2014/main" id="{7A04C2A3-0EA9-0F86-A143-1AEAD305800E}"/>
              </a:ext>
            </a:extLst>
          </p:cNvPr>
          <p:cNvSpPr/>
          <p:nvPr/>
        </p:nvSpPr>
        <p:spPr>
          <a:xfrm>
            <a:off x="308737" y="614859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9" name="Group 48">
            <a:extLst>
              <a:ext uri="{FF2B5EF4-FFF2-40B4-BE49-F238E27FC236}">
                <a16:creationId xmlns:a16="http://schemas.microsoft.com/office/drawing/2014/main" id="{3CA673C1-9AFA-201E-28B7-1CB3A7CC1A6B}"/>
              </a:ext>
            </a:extLst>
          </p:cNvPr>
          <p:cNvGrpSpPr/>
          <p:nvPr/>
        </p:nvGrpSpPr>
        <p:grpSpPr>
          <a:xfrm>
            <a:off x="344570" y="6130594"/>
            <a:ext cx="11332344" cy="468000"/>
            <a:chOff x="344570" y="6130594"/>
            <a:chExt cx="11332344" cy="468000"/>
          </a:xfrm>
        </p:grpSpPr>
        <p:sp>
          <p:nvSpPr>
            <p:cNvPr id="44" name="Isosceles Triangle 43">
              <a:extLst>
                <a:ext uri="{FF2B5EF4-FFF2-40B4-BE49-F238E27FC236}">
                  <a16:creationId xmlns:a16="http://schemas.microsoft.com/office/drawing/2014/main" id="{8237567D-4B78-37F3-D431-44C9E6097E09}"/>
                </a:ext>
              </a:extLst>
            </p:cNvPr>
            <p:cNvSpPr/>
            <p:nvPr/>
          </p:nvSpPr>
          <p:spPr>
            <a:xfrm rot="16200000">
              <a:off x="539696" y="6087394"/>
              <a:ext cx="468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C56ADC31-B50D-6CA9-CF62-CB94C39AB45E}"/>
                </a:ext>
              </a:extLst>
            </p:cNvPr>
            <p:cNvSpPr/>
            <p:nvPr/>
          </p:nvSpPr>
          <p:spPr>
            <a:xfrm>
              <a:off x="1050896" y="6130594"/>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a:solidFill>
                    <a:schemeClr val="tx1"/>
                  </a:solidFill>
                  <a:latin typeface="Century Gothic"/>
                </a:rPr>
                <a:t>CONTRATTO - </a:t>
              </a:r>
              <a:r>
                <a:rPr lang="it-IT" sz="1150" noProof="0">
                  <a:solidFill>
                    <a:schemeClr val="tx1"/>
                  </a:solidFill>
                  <a:latin typeface="Century Gothic"/>
                </a:rPr>
                <a:t>funzionalità </a:t>
              </a:r>
              <a:r>
                <a:rPr lang="it-IT" sz="1150" b="1" noProof="0">
                  <a:solidFill>
                    <a:schemeClr val="tx1"/>
                  </a:solidFill>
                  <a:latin typeface="Century Gothic"/>
                </a:rPr>
                <a:t>Contratto </a:t>
              </a:r>
            </a:p>
            <a:p>
              <a:pPr algn="just"/>
              <a:r>
                <a:rPr lang="it-IT" sz="1150" noProof="0">
                  <a:solidFill>
                    <a:schemeClr val="tx1"/>
                  </a:solidFill>
                  <a:latin typeface="Century Gothic"/>
                </a:rPr>
                <a:t>L</a:t>
              </a:r>
              <a:r>
                <a:rPr kumimoji="0" lang="it-IT" sz="1150" u="none" strike="noStrike" kern="1200" cap="none" spc="0" normalizeH="0" baseline="0" noProof="0">
                  <a:ln>
                    <a:noFill/>
                  </a:ln>
                  <a:solidFill>
                    <a:schemeClr val="tx1"/>
                  </a:solidFill>
                  <a:effectLst/>
                  <a:uLnTx/>
                  <a:uFillTx/>
                  <a:latin typeface="Century Gothic"/>
                  <a:ea typeface="+mn-ea"/>
                  <a:cs typeface="+mn-cs"/>
                </a:rPr>
                <a:t>’utente </a:t>
              </a:r>
              <a:r>
                <a:rPr lang="it-IT" sz="1150" noProof="0">
                  <a:solidFill>
                    <a:schemeClr val="tx1"/>
                  </a:solidFill>
                  <a:latin typeface="Century Gothic"/>
                </a:rPr>
                <a:t>esegue il comando </a:t>
              </a:r>
              <a:r>
                <a:rPr lang="it-IT" sz="1150" u="sng" noProof="0">
                  <a:solidFill>
                    <a:schemeClr val="tx1"/>
                  </a:solidFill>
                  <a:latin typeface="Century Gothic"/>
                </a:rPr>
                <a:t>Invio Scheda Contratto</a:t>
              </a:r>
              <a:r>
                <a:rPr lang="it-IT" sz="1150" noProof="0">
                  <a:solidFill>
                    <a:schemeClr val="tx1"/>
                  </a:solidFill>
                  <a:latin typeface="Century Gothic"/>
                </a:rPr>
                <a:t> e SATER invia le schede SC1 e S3.</a:t>
              </a:r>
            </a:p>
          </p:txBody>
        </p:sp>
        <p:grpSp>
          <p:nvGrpSpPr>
            <p:cNvPr id="34" name="Graphic 4">
              <a:extLst>
                <a:ext uri="{FF2B5EF4-FFF2-40B4-BE49-F238E27FC236}">
                  <a16:creationId xmlns:a16="http://schemas.microsoft.com/office/drawing/2014/main" id="{36F9BF41-D8C4-30A9-941B-20F16E5C9C4F}"/>
                </a:ext>
              </a:extLst>
            </p:cNvPr>
            <p:cNvGrpSpPr>
              <a:grpSpLocks noChangeAspect="1"/>
            </p:cNvGrpSpPr>
            <p:nvPr/>
          </p:nvGrpSpPr>
          <p:grpSpPr>
            <a:xfrm>
              <a:off x="344570" y="6184595"/>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7BBB4444-4D2C-0055-C500-F9A28F9F91C0}"/>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0771E46D-4FE3-8A53-2239-5CF4E7D9C9F0}"/>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892A1CE4-92DF-84BA-D334-CB0A70BAD904}"/>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16" name="Group 15">
            <a:extLst>
              <a:ext uri="{FF2B5EF4-FFF2-40B4-BE49-F238E27FC236}">
                <a16:creationId xmlns:a16="http://schemas.microsoft.com/office/drawing/2014/main" id="{1CE71C11-6B7C-4855-12B0-BCB53ACD4026}"/>
              </a:ext>
            </a:extLst>
          </p:cNvPr>
          <p:cNvGrpSpPr/>
          <p:nvPr/>
        </p:nvGrpSpPr>
        <p:grpSpPr>
          <a:xfrm>
            <a:off x="308737" y="3684235"/>
            <a:ext cx="11368177" cy="828000"/>
            <a:chOff x="308737" y="3684234"/>
            <a:chExt cx="11368177" cy="828000"/>
          </a:xfrm>
        </p:grpSpPr>
        <p:sp>
          <p:nvSpPr>
            <p:cNvPr id="29" name="Rectangle 28">
              <a:extLst>
                <a:ext uri="{FF2B5EF4-FFF2-40B4-BE49-F238E27FC236}">
                  <a16:creationId xmlns:a16="http://schemas.microsoft.com/office/drawing/2014/main" id="{8FA1FDDB-6EA0-DD67-7062-79CA26A7C01E}"/>
                </a:ext>
              </a:extLst>
            </p:cNvPr>
            <p:cNvSpPr/>
            <p:nvPr/>
          </p:nvSpPr>
          <p:spPr>
            <a:xfrm>
              <a:off x="1050896" y="3684234"/>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dirty="0">
                  <a:solidFill>
                    <a:schemeClr val="tx1"/>
                  </a:solidFill>
                </a:rPr>
                <a:t>(A1_29, A1_32 o A1_33)</a:t>
              </a:r>
              <a:r>
                <a:rPr lang="it-IT" sz="1150" spc="-10" noProof="0" dirty="0">
                  <a:solidFill>
                    <a:schemeClr val="tx1"/>
                  </a:solidFill>
                </a:rPr>
                <a:t>. Per i lotti 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FEFDB1E7-D523-481A-C7FC-0E07744D5780}"/>
                </a:ext>
              </a:extLst>
            </p:cNvPr>
            <p:cNvSpPr/>
            <p:nvPr/>
          </p:nvSpPr>
          <p:spPr>
            <a:xfrm rot="16200000">
              <a:off x="359696" y="3821034"/>
              <a:ext cx="828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88B5694A-9473-DBED-F6F7-09B4E0EF60F0}"/>
                </a:ext>
              </a:extLst>
            </p:cNvPr>
            <p:cNvGrpSpPr/>
            <p:nvPr/>
          </p:nvGrpSpPr>
          <p:grpSpPr>
            <a:xfrm>
              <a:off x="308737" y="3882234"/>
              <a:ext cx="432000" cy="432000"/>
              <a:chOff x="-129767" y="4329276"/>
              <a:chExt cx="432000" cy="432000"/>
            </a:xfrm>
          </p:grpSpPr>
          <p:sp>
            <p:nvSpPr>
              <p:cNvPr id="38" name="Oval 37">
                <a:extLst>
                  <a:ext uri="{FF2B5EF4-FFF2-40B4-BE49-F238E27FC236}">
                    <a16:creationId xmlns:a16="http://schemas.microsoft.com/office/drawing/2014/main" id="{8FA3896A-5A7A-D964-D8D4-DA75AF6BD384}"/>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6FB2D49D-0E66-2A18-6C84-B3F46552F249}"/>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B1A879F4-B79A-EC1F-80E7-0CD21C7BCA10}"/>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60595C06-7FA7-4A7A-3899-82DD7DBCF4B1}"/>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7A7EE0D9-E311-C5A1-683A-6E36925626E6}"/>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40AC0412-3DB6-A834-029F-85C632299703}"/>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22" name="Group 21">
            <a:extLst>
              <a:ext uri="{FF2B5EF4-FFF2-40B4-BE49-F238E27FC236}">
                <a16:creationId xmlns:a16="http://schemas.microsoft.com/office/drawing/2014/main" id="{DD3EE3AB-E855-F3A9-9A73-980B3176FB60}"/>
              </a:ext>
            </a:extLst>
          </p:cNvPr>
          <p:cNvGrpSpPr/>
          <p:nvPr/>
        </p:nvGrpSpPr>
        <p:grpSpPr>
          <a:xfrm>
            <a:off x="308737" y="4619688"/>
            <a:ext cx="11368177" cy="468000"/>
            <a:chOff x="308737" y="4619687"/>
            <a:chExt cx="11368177" cy="468000"/>
          </a:xfrm>
        </p:grpSpPr>
        <p:sp>
          <p:nvSpPr>
            <p:cNvPr id="52" name="Isosceles Triangle 51">
              <a:extLst>
                <a:ext uri="{FF2B5EF4-FFF2-40B4-BE49-F238E27FC236}">
                  <a16:creationId xmlns:a16="http://schemas.microsoft.com/office/drawing/2014/main" id="{18CC7F46-FAD8-C5D5-0E78-1764230FA488}"/>
                </a:ext>
              </a:extLst>
            </p:cNvPr>
            <p:cNvSpPr/>
            <p:nvPr/>
          </p:nvSpPr>
          <p:spPr>
            <a:xfrm rot="16200000">
              <a:off x="539696" y="4576487"/>
              <a:ext cx="468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97DBB1A3-8D82-DBF7-80B0-37F474EC1BDE}"/>
                </a:ext>
              </a:extLst>
            </p:cNvPr>
            <p:cNvSpPr/>
            <p:nvPr/>
          </p:nvSpPr>
          <p:spPr>
            <a:xfrm>
              <a:off x="1050896" y="4619687"/>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a:solidFill>
                    <a:schemeClr val="tx1"/>
                  </a:solidFill>
                  <a:latin typeface="Century Gothic"/>
                </a:rPr>
                <a:t>CONTRATTO - </a:t>
              </a:r>
              <a:r>
                <a:rPr lang="it-IT" sz="1150" noProof="0">
                  <a:solidFill>
                    <a:schemeClr val="tx1"/>
                  </a:solidFill>
                  <a:latin typeface="Century Gothic"/>
                </a:rPr>
                <a:t>funzionalità </a:t>
              </a:r>
              <a:r>
                <a:rPr lang="it-IT" sz="1150" b="1" noProof="0">
                  <a:solidFill>
                    <a:schemeClr val="tx1"/>
                  </a:solidFill>
                  <a:latin typeface="Century Gothic"/>
                </a:rPr>
                <a:t>Aggiudicazioni in attesa di contratto/convenzione </a:t>
              </a:r>
            </a:p>
            <a:p>
              <a:pPr algn="just"/>
              <a:r>
                <a:rPr lang="it-IT" sz="1150" noProof="0">
                  <a:solidFill>
                    <a:schemeClr val="tx1"/>
                  </a:solidFill>
                  <a:latin typeface="Century Gothic"/>
                </a:rPr>
                <a:t>L</a:t>
              </a:r>
              <a:r>
                <a:rPr kumimoji="0" lang="it-IT" sz="1150" u="none" strike="noStrike" kern="1200" cap="none" spc="0" normalizeH="0" baseline="0" noProof="0">
                  <a:ln>
                    <a:noFill/>
                  </a:ln>
                  <a:solidFill>
                    <a:schemeClr val="tx1"/>
                  </a:solidFill>
                  <a:effectLst/>
                  <a:uLnTx/>
                  <a:uFillTx/>
                  <a:latin typeface="Century Gothic"/>
                  <a:ea typeface="+mn-ea"/>
                  <a:cs typeface="+mn-cs"/>
                </a:rPr>
                <a:t>’utente procede con la compilazione del contratto o della convenzione</a:t>
              </a:r>
              <a:r>
                <a:rPr lang="it-IT" sz="1150" noProof="0">
                  <a:solidFill>
                    <a:schemeClr val="tx1"/>
                  </a:solidFill>
                  <a:latin typeface="Century Gothic"/>
                </a:rPr>
                <a:t>, quindi esegue il comando </a:t>
              </a:r>
              <a:r>
                <a:rPr lang="it-IT" sz="1150" u="sng" noProof="0">
                  <a:solidFill>
                    <a:schemeClr val="tx1"/>
                  </a:solidFill>
                  <a:latin typeface="Century Gothic"/>
                </a:rPr>
                <a:t>Invio</a:t>
              </a:r>
              <a:r>
                <a:rPr lang="it-IT" sz="1150" noProof="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BE0319BC-61DA-FB70-7A44-195E2B02CCC7}"/>
                </a:ext>
              </a:extLst>
            </p:cNvPr>
            <p:cNvGrpSpPr/>
            <p:nvPr/>
          </p:nvGrpSpPr>
          <p:grpSpPr>
            <a:xfrm>
              <a:off x="308737" y="4637687"/>
              <a:ext cx="432000" cy="432000"/>
              <a:chOff x="294977" y="5555031"/>
              <a:chExt cx="432000" cy="432000"/>
            </a:xfrm>
          </p:grpSpPr>
          <p:sp>
            <p:nvSpPr>
              <p:cNvPr id="54" name="Oval 53">
                <a:extLst>
                  <a:ext uri="{FF2B5EF4-FFF2-40B4-BE49-F238E27FC236}">
                    <a16:creationId xmlns:a16="http://schemas.microsoft.com/office/drawing/2014/main" id="{25075678-DE84-EABF-BB93-3BC8E2304D87}"/>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26E6516D-9927-F667-0CBF-A2045374CD49}"/>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ED08A471-F159-3BAD-B6A9-D27E1367766A}"/>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E902F7EF-3121-0067-C238-D491AA02CAF7}"/>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004954DB-F653-A566-3E9C-D82D7FA3D6D9}"/>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5" name="Group 14">
            <a:extLst>
              <a:ext uri="{FF2B5EF4-FFF2-40B4-BE49-F238E27FC236}">
                <a16:creationId xmlns:a16="http://schemas.microsoft.com/office/drawing/2014/main" id="{A72F6AC7-1458-AAF9-C1F4-D2B7EEAAFECD}"/>
              </a:ext>
            </a:extLst>
          </p:cNvPr>
          <p:cNvGrpSpPr/>
          <p:nvPr/>
        </p:nvGrpSpPr>
        <p:grpSpPr>
          <a:xfrm>
            <a:off x="308737" y="1884782"/>
            <a:ext cx="11368177" cy="1692000"/>
            <a:chOff x="308737" y="1884782"/>
            <a:chExt cx="11368177" cy="1692000"/>
          </a:xfrm>
        </p:grpSpPr>
        <p:sp>
          <p:nvSpPr>
            <p:cNvPr id="77" name="Isosceles Triangle 76">
              <a:extLst>
                <a:ext uri="{FF2B5EF4-FFF2-40B4-BE49-F238E27FC236}">
                  <a16:creationId xmlns:a16="http://schemas.microsoft.com/office/drawing/2014/main" id="{6B8D6436-6215-B0F9-0D62-32FF1DA03D9F}"/>
                </a:ext>
              </a:extLst>
            </p:cNvPr>
            <p:cNvSpPr/>
            <p:nvPr/>
          </p:nvSpPr>
          <p:spPr>
            <a:xfrm rot="16200000">
              <a:off x="-72304" y="2453582"/>
              <a:ext cx="1692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89EF4C1F-F794-80B0-615C-558C118FED17}"/>
                </a:ext>
              </a:extLst>
            </p:cNvPr>
            <p:cNvSpPr/>
            <p:nvPr/>
          </p:nvSpPr>
          <p:spPr>
            <a:xfrm>
              <a:off x="1050896" y="1884782"/>
              <a:ext cx="10626018" cy="169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kumimoji="0" lang="it-IT" sz="1300" b="1" i="0" u="none" strike="noStrike" kern="1200" cap="none" spc="0" normalizeH="0" baseline="0" noProof="0" dirty="0">
                  <a:ln>
                    <a:noFill/>
                  </a:ln>
                  <a:solidFill>
                    <a:prstClr val="black"/>
                  </a:solidFill>
                  <a:effectLst/>
                  <a:uLnTx/>
                  <a:uFillTx/>
                  <a:latin typeface="Century Gothic"/>
                  <a:ea typeface="+mn-ea"/>
                  <a:cs typeface="+mn-cs"/>
                </a:rPr>
                <a:t>BANDO/INVITI</a:t>
              </a:r>
            </a:p>
            <a:p>
              <a:pPr algn="ju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a:t>
              </a:r>
              <a:r>
                <a:rPr lang="it-IT" sz="1150" noProof="0" dirty="0">
                  <a:solidFill>
                    <a:prstClr val="black"/>
                  </a:solidFill>
                  <a:latin typeface="Century Gothic"/>
                </a:rPr>
                <a:t>Inoltre, l’utente deve configurare il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DGUE</a:t>
              </a:r>
              <a:r>
                <a:rPr lang="it-IT" sz="1150" noProof="0" dirty="0">
                  <a:solidFill>
                    <a:prstClr val="black"/>
                  </a:solidFill>
                  <a:latin typeface="Century Gothic"/>
                </a:rPr>
                <a:t>.</a:t>
              </a:r>
            </a:p>
            <a:p>
              <a:pPr algn="just">
                <a:defRPr/>
              </a:pPr>
              <a:r>
                <a:rPr lang="it-IT" sz="1150" noProof="0" dirty="0">
                  <a:solidFill>
                    <a:prstClr val="black"/>
                  </a:solidFill>
                  <a:latin typeface="Century Gothic"/>
                </a:rPr>
                <a:t>Successivamente l’utente:</a:t>
              </a:r>
              <a:endParaRPr kumimoji="0" lang="it-IT" sz="1150" b="0" i="0" u="none" strike="noStrike" kern="1200" cap="none" spc="0" normalizeH="0" baseline="0" noProof="0" dirty="0">
                <a:ln>
                  <a:noFill/>
                </a:ln>
                <a:solidFill>
                  <a:prstClr val="black"/>
                </a:solidFill>
                <a:effectLst/>
                <a:uLnTx/>
                <a:uFillTx/>
                <a:latin typeface="Century Gothic"/>
                <a:ea typeface="+mn-ea"/>
                <a:cs typeface="+mn-cs"/>
              </a:endParaRP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it-IT" sz="1150" noProof="0" dirty="0">
                  <a:solidFill>
                    <a:prstClr val="black"/>
                  </a:solidFill>
                  <a:latin typeface="Century Gothic"/>
                </a:rPr>
                <a:t>esegue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il comando </a:t>
              </a:r>
              <a:r>
                <a:rPr kumimoji="0" lang="it-IT" sz="115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0" i="0" strike="noStrike" kern="1200" cap="none" spc="0" normalizeH="0" baseline="0" noProof="0" dirty="0">
                  <a:ln>
                    <a:noFill/>
                  </a:ln>
                  <a:solidFill>
                    <a:prstClr val="black"/>
                  </a:solidFill>
                  <a:effectLst/>
                  <a:uLnTx/>
                  <a:uFillTx/>
                  <a:latin typeface="Century Gothic"/>
                  <a:ea typeface="+mn-ea"/>
                  <a:cs typeface="+mn-cs"/>
                </a:rPr>
                <a:t>del menu Gestione PCP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e attende lo svolgimento automatico delle operazioni di invio della </a:t>
              </a:r>
              <a:r>
                <a:rPr lang="it-IT" sz="1150" noProof="0" dirty="0">
                  <a:solidFill>
                    <a:prstClr val="black"/>
                  </a:solidFill>
                  <a:latin typeface="Century Gothic"/>
                </a:rPr>
                <a:t>scheda (P1_16, P1_19 o P1_20)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fino alla corretta visualizzazione del CIG. </a:t>
              </a:r>
              <a:r>
                <a:rPr kumimoji="0" lang="it-IT" sz="1150" b="0" i="0" u="none" strike="noStrike" kern="1200" cap="none" spc="-20" normalizeH="0" baseline="0" noProof="0" dirty="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20" normalizeH="0" noProof="0" dirty="0">
                  <a:ln>
                    <a:noFill/>
                  </a:ln>
                  <a:solidFill>
                    <a:prstClr val="black"/>
                  </a:solidFill>
                  <a:effectLst/>
                  <a:uLnTx/>
                  <a:uFillTx/>
                  <a:latin typeface="Century Gothic"/>
                  <a:ea typeface="+mn-ea"/>
                  <a:cs typeface="+mn-cs"/>
                </a:rPr>
                <a:t>Cronologia PCP</a:t>
              </a:r>
              <a:r>
                <a:rPr kumimoji="0" lang="it-IT" sz="1150" b="0" i="0" u="none" strike="noStrike" kern="1200" cap="none" spc="-20" normalizeH="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entro 24 ore 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Pubblica avviso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0" i="0" strike="noStrike" kern="1200" cap="none" spc="0" normalizeH="0" baseline="0" noProof="0" dirty="0">
                  <a:ln>
                    <a:noFill/>
                  </a:ln>
                  <a:solidFill>
                    <a:prstClr val="black"/>
                  </a:solidFill>
                  <a:effectLst/>
                  <a:uLnTx/>
                  <a:uFillTx/>
                  <a:latin typeface="Century Gothic"/>
                  <a:ea typeface="+mn-ea"/>
                  <a:cs typeface="+mn-cs"/>
                </a:rPr>
                <a:t>del menu Gestione PCP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per la pubblicazione del bando a livello europeo e nazionale.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it-IT" sz="1150" noProof="0" dirty="0">
                  <a:solidFill>
                    <a:prstClr val="black"/>
                  </a:solidFill>
                  <a:latin typeface="Century Gothic"/>
                </a:rPr>
                <a:t>successivamente alla pubblicazione europea e nazionale, esegue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il comando </a:t>
              </a:r>
              <a:r>
                <a:rPr lang="it-IT" sz="1150" u="sng" noProof="0" dirty="0">
                  <a:solidFill>
                    <a:prstClr val="black"/>
                  </a:solidFill>
                  <a:latin typeface="Century Gothic"/>
                </a:rPr>
                <a:t>Invio</a:t>
              </a:r>
              <a:r>
                <a:rPr lang="it-IT" sz="1150" noProof="0" dirty="0">
                  <a:solidFill>
                    <a:prstClr val="black"/>
                  </a:solidFill>
                  <a:latin typeface="Century Gothic"/>
                </a:rPr>
                <a:t> per la pubblicazione della procedura in SATER.</a:t>
              </a:r>
              <a:endParaRPr kumimoji="0" lang="it-IT" sz="1150" b="0" i="0" u="none" strike="noStrike" kern="1200" cap="none" spc="0" normalizeH="0" baseline="0" noProof="0" dirty="0">
                <a:ln>
                  <a:noFill/>
                </a:ln>
                <a:solidFill>
                  <a:prstClr val="black"/>
                </a:solidFill>
                <a:effectLst/>
                <a:uLnTx/>
                <a:uFillTx/>
                <a:latin typeface="Century Gothic"/>
                <a:ea typeface="+mn-ea"/>
                <a:cs typeface="+mn-cs"/>
              </a:endParaRPr>
            </a:p>
          </p:txBody>
        </p:sp>
        <p:grpSp>
          <p:nvGrpSpPr>
            <p:cNvPr id="4" name="Group 3">
              <a:extLst>
                <a:ext uri="{FF2B5EF4-FFF2-40B4-BE49-F238E27FC236}">
                  <a16:creationId xmlns:a16="http://schemas.microsoft.com/office/drawing/2014/main" id="{1A06CB35-2E82-9A55-B4D2-2AC973B61970}"/>
                </a:ext>
              </a:extLst>
            </p:cNvPr>
            <p:cNvGrpSpPr/>
            <p:nvPr/>
          </p:nvGrpSpPr>
          <p:grpSpPr>
            <a:xfrm>
              <a:off x="308737" y="2514782"/>
              <a:ext cx="432000" cy="432000"/>
              <a:chOff x="297835" y="2949395"/>
              <a:chExt cx="432000" cy="432000"/>
            </a:xfrm>
          </p:grpSpPr>
          <p:sp>
            <p:nvSpPr>
              <p:cNvPr id="8" name="Oval 7">
                <a:extLst>
                  <a:ext uri="{FF2B5EF4-FFF2-40B4-BE49-F238E27FC236}">
                    <a16:creationId xmlns:a16="http://schemas.microsoft.com/office/drawing/2014/main" id="{E662B6B0-B752-62C4-45D5-2F8AA27C3DE8}"/>
                  </a:ext>
                </a:extLst>
              </p:cNvPr>
              <p:cNvSpPr/>
              <p:nvPr/>
            </p:nvSpPr>
            <p:spPr>
              <a:xfrm>
                <a:off x="297835" y="2949395"/>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0" name="Group 9">
                <a:extLst>
                  <a:ext uri="{FF2B5EF4-FFF2-40B4-BE49-F238E27FC236}">
                    <a16:creationId xmlns:a16="http://schemas.microsoft.com/office/drawing/2014/main" id="{9F31D3C4-168F-877D-0F22-7724F11DD705}"/>
                  </a:ext>
                </a:extLst>
              </p:cNvPr>
              <p:cNvGrpSpPr/>
              <p:nvPr/>
            </p:nvGrpSpPr>
            <p:grpSpPr>
              <a:xfrm>
                <a:off x="333835" y="2985396"/>
                <a:ext cx="360000" cy="359998"/>
                <a:chOff x="278512" y="3049163"/>
                <a:chExt cx="468000" cy="467997"/>
              </a:xfrm>
            </p:grpSpPr>
            <p:sp>
              <p:nvSpPr>
                <p:cNvPr id="24" name="Oval 23">
                  <a:extLst>
                    <a:ext uri="{FF2B5EF4-FFF2-40B4-BE49-F238E27FC236}">
                      <a16:creationId xmlns:a16="http://schemas.microsoft.com/office/drawing/2014/main" id="{B2AEECA7-F856-8B4E-0F4D-CD9DBA505C0B}"/>
                    </a:ext>
                  </a:extLst>
                </p:cNvPr>
                <p:cNvSpPr/>
                <p:nvPr/>
              </p:nvSpPr>
              <p:spPr>
                <a:xfrm>
                  <a:off x="325064" y="3079837"/>
                  <a:ext cx="374894" cy="40504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1" name="Graphic 4">
                  <a:extLst>
                    <a:ext uri="{FF2B5EF4-FFF2-40B4-BE49-F238E27FC236}">
                      <a16:creationId xmlns:a16="http://schemas.microsoft.com/office/drawing/2014/main" id="{08F02F75-C34D-308D-35AF-D78D97C7E766}"/>
                    </a:ext>
                  </a:extLst>
                </p:cNvPr>
                <p:cNvGrpSpPr>
                  <a:grpSpLocks noChangeAspect="1"/>
                </p:cNvGrpSpPr>
                <p:nvPr/>
              </p:nvGrpSpPr>
              <p:grpSpPr>
                <a:xfrm>
                  <a:off x="278512" y="3049163"/>
                  <a:ext cx="468000" cy="467997"/>
                  <a:chOff x="905454" y="2371173"/>
                  <a:chExt cx="362309" cy="362610"/>
                </a:xfrm>
                <a:solidFill>
                  <a:srgbClr val="007680"/>
                </a:solidFill>
              </p:grpSpPr>
              <p:sp>
                <p:nvSpPr>
                  <p:cNvPr id="70" name="Graphic 4">
                    <a:extLst>
                      <a:ext uri="{FF2B5EF4-FFF2-40B4-BE49-F238E27FC236}">
                        <a16:creationId xmlns:a16="http://schemas.microsoft.com/office/drawing/2014/main" id="{B9439073-0241-BF02-326F-E09AE28A35A2}"/>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1" name="Graphic 4">
                    <a:extLst>
                      <a:ext uri="{FF2B5EF4-FFF2-40B4-BE49-F238E27FC236}">
                        <a16:creationId xmlns:a16="http://schemas.microsoft.com/office/drawing/2014/main" id="{91999F80-19B4-FDE2-77F0-A210C279DC2D}"/>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2" name="Graphic 4">
                    <a:extLst>
                      <a:ext uri="{FF2B5EF4-FFF2-40B4-BE49-F238E27FC236}">
                        <a16:creationId xmlns:a16="http://schemas.microsoft.com/office/drawing/2014/main" id="{2E71E598-94A0-0D23-5FF5-A637A3D5EA14}"/>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spTree>
    <p:extLst>
      <p:ext uri="{BB962C8B-B14F-4D97-AF65-F5344CB8AC3E}">
        <p14:creationId xmlns:p14="http://schemas.microsoft.com/office/powerpoint/2010/main" val="60524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B6E79-0F7D-4F66-B8CB-D0BBDCC80AA5}"/>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15768F1F-B2BB-0273-BC52-AECC03FC5C45}"/>
              </a:ext>
            </a:extLst>
          </p:cNvPr>
          <p:cNvSpPr>
            <a:spLocks noGrp="1"/>
          </p:cNvSpPr>
          <p:nvPr>
            <p:ph type="title"/>
          </p:nvPr>
        </p:nvSpPr>
        <p:spPr/>
        <p:txBody>
          <a:bodyPr/>
          <a:lstStyle/>
          <a:p>
            <a:r>
              <a:rPr lang="it-IT" sz="2350" noProof="0"/>
              <a:t>Procedura </a:t>
            </a:r>
            <a:r>
              <a:rPr lang="it-IT" sz="2350"/>
              <a:t>APERTA</a:t>
            </a:r>
            <a:r>
              <a:rPr lang="it-IT" sz="2350" noProof="0"/>
              <a:t> </a:t>
            </a:r>
            <a:r>
              <a:rPr lang="it-IT" sz="2350" noProof="0" err="1"/>
              <a:t>soTTO</a:t>
            </a:r>
            <a:r>
              <a:rPr lang="it-IT" sz="2350" noProof="0"/>
              <a:t> soglia</a:t>
            </a:r>
          </a:p>
        </p:txBody>
      </p:sp>
      <p:sp>
        <p:nvSpPr>
          <p:cNvPr id="64" name="Rectangle 63">
            <a:extLst>
              <a:ext uri="{FF2B5EF4-FFF2-40B4-BE49-F238E27FC236}">
                <a16:creationId xmlns:a16="http://schemas.microsoft.com/office/drawing/2014/main" id="{C7D17A69-155E-2FE8-9F4C-D0DC1F6233CB}"/>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EA27A9F9-B733-8FCE-3DA3-9923F763CAB2}"/>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3" name="Rectangle 22">
            <a:extLst>
              <a:ext uri="{FF2B5EF4-FFF2-40B4-BE49-F238E27FC236}">
                <a16:creationId xmlns:a16="http://schemas.microsoft.com/office/drawing/2014/main" id="{5E3D7348-6825-1D6A-DA19-C4312EA215A2}"/>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2" name="Rectangle 51">
            <a:extLst>
              <a:ext uri="{FF2B5EF4-FFF2-40B4-BE49-F238E27FC236}">
                <a16:creationId xmlns:a16="http://schemas.microsoft.com/office/drawing/2014/main" id="{D46977C4-CDC0-28F6-605A-9B7E4C3A6B5C}"/>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B7511A0B-3B0D-078A-C6CA-34E1C957A001}"/>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02</a:t>
            </a:r>
          </a:p>
        </p:txBody>
      </p:sp>
      <p:sp>
        <p:nvSpPr>
          <p:cNvPr id="60" name="Rectangle 59">
            <a:extLst>
              <a:ext uri="{FF2B5EF4-FFF2-40B4-BE49-F238E27FC236}">
                <a16:creationId xmlns:a16="http://schemas.microsoft.com/office/drawing/2014/main" id="{B7353EC7-A3DC-53B3-AFC3-B1C83C70F477}"/>
              </a:ext>
            </a:extLst>
          </p:cNvPr>
          <p:cNvSpPr/>
          <p:nvPr/>
        </p:nvSpPr>
        <p:spPr>
          <a:xfrm>
            <a:off x="3034490"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61" name="Group 60">
            <a:extLst>
              <a:ext uri="{FF2B5EF4-FFF2-40B4-BE49-F238E27FC236}">
                <a16:creationId xmlns:a16="http://schemas.microsoft.com/office/drawing/2014/main" id="{915E7A4A-2D4B-1F65-58E7-E75D534593D3}"/>
              </a:ext>
            </a:extLst>
          </p:cNvPr>
          <p:cNvGrpSpPr>
            <a:grpSpLocks noChangeAspect="1"/>
          </p:cNvGrpSpPr>
          <p:nvPr/>
        </p:nvGrpSpPr>
        <p:grpSpPr>
          <a:xfrm>
            <a:off x="3663269" y="6053511"/>
            <a:ext cx="349345" cy="360000"/>
            <a:chOff x="5194656" y="1887523"/>
            <a:chExt cx="3143037" cy="3238921"/>
          </a:xfrm>
        </p:grpSpPr>
        <p:grpSp>
          <p:nvGrpSpPr>
            <p:cNvPr id="62" name="Group 61">
              <a:extLst>
                <a:ext uri="{FF2B5EF4-FFF2-40B4-BE49-F238E27FC236}">
                  <a16:creationId xmlns:a16="http://schemas.microsoft.com/office/drawing/2014/main" id="{57FC14BB-55B2-EAB9-AF13-1D958855FA99}"/>
                </a:ext>
              </a:extLst>
            </p:cNvPr>
            <p:cNvGrpSpPr/>
            <p:nvPr/>
          </p:nvGrpSpPr>
          <p:grpSpPr>
            <a:xfrm>
              <a:off x="5194656" y="1887523"/>
              <a:ext cx="3045384" cy="3238921"/>
              <a:chOff x="5194656" y="1887523"/>
              <a:chExt cx="3045384" cy="3238921"/>
            </a:xfrm>
          </p:grpSpPr>
          <p:pic>
            <p:nvPicPr>
              <p:cNvPr id="69" name="Picture 68">
                <a:extLst>
                  <a:ext uri="{FF2B5EF4-FFF2-40B4-BE49-F238E27FC236}">
                    <a16:creationId xmlns:a16="http://schemas.microsoft.com/office/drawing/2014/main" id="{DD3C5C9C-5CF4-11EE-170C-CF3E6205C34B}"/>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70" name="Picture 69">
                <a:extLst>
                  <a:ext uri="{FF2B5EF4-FFF2-40B4-BE49-F238E27FC236}">
                    <a16:creationId xmlns:a16="http://schemas.microsoft.com/office/drawing/2014/main" id="{E0F00908-5E48-9ABE-6841-656D4599F16A}"/>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68" name="Picture 67">
              <a:extLst>
                <a:ext uri="{FF2B5EF4-FFF2-40B4-BE49-F238E27FC236}">
                  <a16:creationId xmlns:a16="http://schemas.microsoft.com/office/drawing/2014/main" id="{46458AEA-714F-A047-FDCF-D62CE68612E6}"/>
                </a:ext>
              </a:extLst>
            </p:cNvPr>
            <p:cNvPicPr>
              <a:picLocks noChangeAspect="1"/>
            </p:cNvPicPr>
            <p:nvPr/>
          </p:nvPicPr>
          <p:blipFill>
            <a:blip r:embed="rId4"/>
            <a:stretch>
              <a:fillRect/>
            </a:stretch>
          </p:blipFill>
          <p:spPr>
            <a:xfrm>
              <a:off x="7313222" y="3857618"/>
              <a:ext cx="1024471" cy="1024471"/>
            </a:xfrm>
            <a:prstGeom prst="rect">
              <a:avLst/>
            </a:prstGeom>
          </p:spPr>
        </p:pic>
      </p:grpSp>
      <p:grpSp>
        <p:nvGrpSpPr>
          <p:cNvPr id="22" name="Group 21">
            <a:extLst>
              <a:ext uri="{FF2B5EF4-FFF2-40B4-BE49-F238E27FC236}">
                <a16:creationId xmlns:a16="http://schemas.microsoft.com/office/drawing/2014/main" id="{B993179C-81B2-868C-DE0C-0CE3E7F8444A}"/>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555DB3C5-D52C-011A-05F6-D7E85458FA53}"/>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8471CD-06BE-872F-0AAE-4FC3B95A52EE}"/>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A070B2F9-E534-0E7C-C025-F6B885295C19}"/>
              </a:ext>
            </a:extLst>
          </p:cNvPr>
          <p:cNvGrpSpPr/>
          <p:nvPr/>
        </p:nvGrpSpPr>
        <p:grpSpPr>
          <a:xfrm>
            <a:off x="198235" y="1080609"/>
            <a:ext cx="4847971" cy="1188000"/>
            <a:chOff x="198235" y="1080609"/>
            <a:chExt cx="3518329" cy="1188000"/>
          </a:xfrm>
        </p:grpSpPr>
        <p:sp>
          <p:nvSpPr>
            <p:cNvPr id="65" name="Rectangle 64">
              <a:extLst>
                <a:ext uri="{FF2B5EF4-FFF2-40B4-BE49-F238E27FC236}">
                  <a16:creationId xmlns:a16="http://schemas.microsoft.com/office/drawing/2014/main" id="{0146BF66-86BE-0206-2844-4D5672650B54}"/>
                </a:ext>
              </a:extLst>
            </p:cNvPr>
            <p:cNvSpPr/>
            <p:nvPr/>
          </p:nvSpPr>
          <p:spPr>
            <a:xfrm>
              <a:off x="198235" y="1080609"/>
              <a:ext cx="3518329"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BANDO / INVITI</a:t>
              </a:r>
              <a:endParaRPr lang="it-IT" sz="900" noProof="0"/>
            </a:p>
          </p:txBody>
        </p:sp>
        <p:sp>
          <p:nvSpPr>
            <p:cNvPr id="5" name="Rectangle 4">
              <a:extLst>
                <a:ext uri="{FF2B5EF4-FFF2-40B4-BE49-F238E27FC236}">
                  <a16:creationId xmlns:a16="http://schemas.microsoft.com/office/drawing/2014/main" id="{B7CAAB6F-CD01-AE61-DF12-B1018BC3805B}"/>
                </a:ext>
              </a:extLst>
            </p:cNvPr>
            <p:cNvSpPr/>
            <p:nvPr/>
          </p:nvSpPr>
          <p:spPr>
            <a:xfrm>
              <a:off x="3039605" y="1405252"/>
              <a:ext cx="627016"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9" name="Rectangle 8">
              <a:extLst>
                <a:ext uri="{FF2B5EF4-FFF2-40B4-BE49-F238E27FC236}">
                  <a16:creationId xmlns:a16="http://schemas.microsoft.com/office/drawing/2014/main" id="{C3579B99-D44A-9F39-4A83-7EAEB8197BF8}"/>
                </a:ext>
              </a:extLst>
            </p:cNvPr>
            <p:cNvSpPr/>
            <p:nvPr/>
          </p:nvSpPr>
          <p:spPr>
            <a:xfrm>
              <a:off x="255530"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rgbClr val="000000"/>
                  </a:solidFill>
                  <a:effectLst/>
                  <a:uLnTx/>
                  <a:uFillTx/>
                  <a:cs typeface="Arial"/>
                </a:rPr>
                <a:t>Configuraz</a:t>
              </a:r>
              <a:r>
                <a:rPr kumimoji="0" lang="it-IT" sz="1000" b="1" i="0" u="none" strike="noStrike" kern="0" cap="none" spc="0" normalizeH="0" baseline="0" noProof="0">
                  <a:ln>
                    <a:noFill/>
                  </a:ln>
                  <a:solidFill>
                    <a:srgbClr val="000000"/>
                  </a:solidFill>
                  <a:effectLst/>
                  <a:uLnTx/>
                  <a:uFillTx/>
                  <a:cs typeface="Arial"/>
                </a:rPr>
                <a:t>. DGUE </a:t>
              </a:r>
            </a:p>
          </p:txBody>
        </p:sp>
        <p:cxnSp>
          <p:nvCxnSpPr>
            <p:cNvPr id="11" name="Straight Arrow Connector 10">
              <a:extLst>
                <a:ext uri="{FF2B5EF4-FFF2-40B4-BE49-F238E27FC236}">
                  <a16:creationId xmlns:a16="http://schemas.microsoft.com/office/drawing/2014/main" id="{6B353E50-D190-C3CB-7229-21FEC0929206}"/>
                </a:ext>
              </a:extLst>
            </p:cNvPr>
            <p:cNvCxnSpPr>
              <a:cxnSpLocks/>
              <a:stCxn id="9" idx="3"/>
              <a:endCxn id="79" idx="1"/>
            </p:cNvCxnSpPr>
            <p:nvPr/>
          </p:nvCxnSpPr>
          <p:spPr>
            <a:xfrm>
              <a:off x="1119530" y="1801252"/>
              <a:ext cx="24156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EA609329-5C2F-5160-6860-8FA7FBC02B31}"/>
                </a:ext>
              </a:extLst>
            </p:cNvPr>
            <p:cNvSpPr/>
            <p:nvPr/>
          </p:nvSpPr>
          <p:spPr>
            <a:xfrm>
              <a:off x="1361093" y="1405252"/>
              <a:ext cx="143695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cxnSp>
          <p:nvCxnSpPr>
            <p:cNvPr id="82" name="Straight Arrow Connector 81">
              <a:extLst>
                <a:ext uri="{FF2B5EF4-FFF2-40B4-BE49-F238E27FC236}">
                  <a16:creationId xmlns:a16="http://schemas.microsoft.com/office/drawing/2014/main" id="{0892BEDF-627F-FF5C-F434-E28A5FF8E329}"/>
                </a:ext>
              </a:extLst>
            </p:cNvPr>
            <p:cNvCxnSpPr>
              <a:cxnSpLocks/>
              <a:stCxn id="79" idx="3"/>
              <a:endCxn id="5" idx="1"/>
            </p:cNvCxnSpPr>
            <p:nvPr/>
          </p:nvCxnSpPr>
          <p:spPr>
            <a:xfrm>
              <a:off x="2798043" y="1801252"/>
              <a:ext cx="24156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624726E0-4DBA-B378-F08D-365B3A5200B8}"/>
              </a:ext>
            </a:extLst>
          </p:cNvPr>
          <p:cNvSpPr>
            <a:spLocks noGrp="1"/>
          </p:cNvSpPr>
          <p:nvPr>
            <p:ph type="sldNum" sz="quarter" idx="10"/>
          </p:nvPr>
        </p:nvSpPr>
        <p:spPr/>
        <p:txBody>
          <a:bodyPr/>
          <a:lstStyle/>
          <a:p>
            <a:fld id="{58E4CE88-B864-4B2B-BBBC-E85082A18D58}" type="slidenum">
              <a:rPr lang="it-IT" noProof="0" smtClean="0"/>
              <a:pPr/>
              <a:t>27</a:t>
            </a:fld>
            <a:endParaRPr lang="it-IT" noProof="0"/>
          </a:p>
        </p:txBody>
      </p:sp>
      <p:sp>
        <p:nvSpPr>
          <p:cNvPr id="8" name="Rectangle: Rounded Corners 7">
            <a:extLst>
              <a:ext uri="{FF2B5EF4-FFF2-40B4-BE49-F238E27FC236}">
                <a16:creationId xmlns:a16="http://schemas.microsoft.com/office/drawing/2014/main" id="{E2EA3B1C-16A8-DEB3-DFC0-88232A1B957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13" name="Group 112">
            <a:extLst>
              <a:ext uri="{FF2B5EF4-FFF2-40B4-BE49-F238E27FC236}">
                <a16:creationId xmlns:a16="http://schemas.microsoft.com/office/drawing/2014/main" id="{06117F43-76B7-0DEE-9667-9C6BFF16DC41}"/>
              </a:ext>
            </a:extLst>
          </p:cNvPr>
          <p:cNvGrpSpPr/>
          <p:nvPr/>
        </p:nvGrpSpPr>
        <p:grpSpPr>
          <a:xfrm flipV="1">
            <a:off x="2081901" y="2218146"/>
            <a:ext cx="181983" cy="3398400"/>
            <a:chOff x="4081684" y="2379280"/>
            <a:chExt cx="171807" cy="2518540"/>
          </a:xfrm>
        </p:grpSpPr>
        <p:cxnSp>
          <p:nvCxnSpPr>
            <p:cNvPr id="114" name="Straight Arrow Connector 113">
              <a:extLst>
                <a:ext uri="{FF2B5EF4-FFF2-40B4-BE49-F238E27FC236}">
                  <a16:creationId xmlns:a16="http://schemas.microsoft.com/office/drawing/2014/main" id="{0763BEFE-9CF3-A400-F1DE-AA1572AA647C}"/>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C6B3DD3B-AA08-E01C-0948-D80799B4CE4F}"/>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3E60C25-77C8-8D8D-14D2-0BED1F145744}"/>
              </a:ext>
            </a:extLst>
          </p:cNvPr>
          <p:cNvGrpSpPr/>
          <p:nvPr/>
        </p:nvGrpSpPr>
        <p:grpSpPr>
          <a:xfrm flipV="1">
            <a:off x="3360983" y="2206995"/>
            <a:ext cx="181983" cy="3398400"/>
            <a:chOff x="4081684" y="2379280"/>
            <a:chExt cx="171807" cy="2518540"/>
          </a:xfrm>
        </p:grpSpPr>
        <p:cxnSp>
          <p:nvCxnSpPr>
            <p:cNvPr id="15" name="Straight Arrow Connector 14">
              <a:extLst>
                <a:ext uri="{FF2B5EF4-FFF2-40B4-BE49-F238E27FC236}">
                  <a16:creationId xmlns:a16="http://schemas.microsoft.com/office/drawing/2014/main" id="{E014689E-EC4A-E447-AF2D-3E589B959766}"/>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0315611-6CF8-62DC-5C3C-83AE94241744}"/>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B61C499E-8456-BA65-4748-2B9FF1FA0357}"/>
              </a:ext>
            </a:extLst>
          </p:cNvPr>
          <p:cNvSpPr/>
          <p:nvPr/>
        </p:nvSpPr>
        <p:spPr>
          <a:xfrm>
            <a:off x="1434164" y="3148993"/>
            <a:ext cx="1476000" cy="1807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chemeClr val="tx1"/>
                </a:solidFill>
              </a:rPr>
              <a:t>P2_16</a:t>
            </a:r>
            <a:r>
              <a:rPr lang="it-IT" sz="1000" kern="0" noProof="0">
                <a:solidFill>
                  <a:schemeClr val="tx1"/>
                </a:solidFill>
              </a:rPr>
              <a:t> Bando di gara – </a:t>
            </a:r>
          </a:p>
          <a:p>
            <a:pPr algn="ctr" defTabSz="762000">
              <a:lnSpc>
                <a:spcPct val="90000"/>
              </a:lnSpc>
              <a:spcBef>
                <a:spcPct val="0"/>
              </a:spcBef>
              <a:spcAft>
                <a:spcPct val="0"/>
              </a:spcAft>
            </a:pPr>
            <a:r>
              <a:rPr lang="it-IT" sz="1000" kern="0" noProof="0">
                <a:solidFill>
                  <a:schemeClr val="tx1"/>
                </a:solidFill>
              </a:rPr>
              <a:t>dir. generale reg. ordinario </a:t>
            </a:r>
          </a:p>
          <a:p>
            <a:pPr algn="ctr" defTabSz="762000">
              <a:lnSpc>
                <a:spcPct val="90000"/>
              </a:lnSpc>
              <a:spcBef>
                <a:spcPct val="0"/>
              </a:spcBef>
              <a:spcAft>
                <a:spcPct val="0"/>
              </a:spcAft>
            </a:pPr>
            <a:endParaRPr lang="it-IT" sz="1000" kern="0" noProof="0">
              <a:solidFill>
                <a:schemeClr val="tx1"/>
              </a:solidFill>
            </a:endParaRPr>
          </a:p>
          <a:p>
            <a:pPr algn="ctr" defTabSz="762000">
              <a:lnSpc>
                <a:spcPct val="90000"/>
              </a:lnSpc>
              <a:spcBef>
                <a:spcPct val="0"/>
              </a:spcBef>
              <a:spcAft>
                <a:spcPct val="0"/>
              </a:spcAft>
            </a:pPr>
            <a:r>
              <a:rPr lang="it-IT" sz="1000" b="1" kern="0" noProof="0">
                <a:solidFill>
                  <a:schemeClr val="tx1"/>
                </a:solidFill>
              </a:rPr>
              <a:t>P2_19</a:t>
            </a:r>
            <a:r>
              <a:rPr lang="it-IT" sz="1000" kern="0" noProof="0">
                <a:solidFill>
                  <a:schemeClr val="tx1"/>
                </a:solidFill>
              </a:rPr>
              <a:t> Bando di concessione – dir. concessioni reg. ordinario</a:t>
            </a:r>
          </a:p>
          <a:p>
            <a:pPr algn="ctr" defTabSz="762000">
              <a:lnSpc>
                <a:spcPct val="90000"/>
              </a:lnSpc>
              <a:spcBef>
                <a:spcPct val="0"/>
              </a:spcBef>
              <a:spcAft>
                <a:spcPct val="0"/>
              </a:spcAft>
            </a:pPr>
            <a:endParaRPr lang="it-IT" sz="1000" kern="0" noProof="0">
              <a:solidFill>
                <a:schemeClr val="tx1"/>
              </a:solidFill>
            </a:endParaRPr>
          </a:p>
          <a:p>
            <a:pPr algn="ctr" defTabSz="762000">
              <a:lnSpc>
                <a:spcPct val="90000"/>
              </a:lnSpc>
              <a:spcBef>
                <a:spcPct val="0"/>
              </a:spcBef>
              <a:spcAft>
                <a:spcPct val="0"/>
              </a:spcAft>
            </a:pPr>
            <a:r>
              <a:rPr lang="it-IT" sz="1000" b="1" kern="0" noProof="0">
                <a:solidFill>
                  <a:schemeClr val="tx1"/>
                </a:solidFill>
              </a:rPr>
              <a:t>P2_20</a:t>
            </a:r>
            <a:r>
              <a:rPr lang="it-IT" sz="1000" kern="0" noProof="0">
                <a:solidFill>
                  <a:schemeClr val="tx1"/>
                </a:solidFill>
              </a:rPr>
              <a:t> Bando di gara – </a:t>
            </a:r>
          </a:p>
          <a:p>
            <a:pPr algn="ctr" defTabSz="762000">
              <a:lnSpc>
                <a:spcPct val="90000"/>
              </a:lnSpc>
              <a:spcBef>
                <a:spcPct val="0"/>
              </a:spcBef>
              <a:spcAft>
                <a:spcPct val="0"/>
              </a:spcAft>
            </a:pPr>
            <a:r>
              <a:rPr lang="it-IT" sz="1000" kern="0" noProof="0">
                <a:solidFill>
                  <a:schemeClr val="tx1"/>
                </a:solidFill>
              </a:rPr>
              <a:t>dir. generale reg. alleggerito</a:t>
            </a:r>
          </a:p>
        </p:txBody>
      </p:sp>
      <p:grpSp>
        <p:nvGrpSpPr>
          <p:cNvPr id="19" name="Group 18">
            <a:extLst>
              <a:ext uri="{FF2B5EF4-FFF2-40B4-BE49-F238E27FC236}">
                <a16:creationId xmlns:a16="http://schemas.microsoft.com/office/drawing/2014/main" id="{E6D7DFED-E98B-96FE-A9B9-D105C0CCC149}"/>
              </a:ext>
            </a:extLst>
          </p:cNvPr>
          <p:cNvGrpSpPr/>
          <p:nvPr/>
        </p:nvGrpSpPr>
        <p:grpSpPr>
          <a:xfrm>
            <a:off x="8191850" y="1080609"/>
            <a:ext cx="1681507" cy="1188000"/>
            <a:chOff x="8211465" y="1080609"/>
            <a:chExt cx="1681507" cy="1188000"/>
          </a:xfrm>
        </p:grpSpPr>
        <p:sp>
          <p:nvSpPr>
            <p:cNvPr id="21" name="Rectangle 20">
              <a:extLst>
                <a:ext uri="{FF2B5EF4-FFF2-40B4-BE49-F238E27FC236}">
                  <a16:creationId xmlns:a16="http://schemas.microsoft.com/office/drawing/2014/main" id="{6D1E2A6D-7D6C-53CB-529A-5879BF6582FD}"/>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25" name="Rectangle 24">
              <a:extLst>
                <a:ext uri="{FF2B5EF4-FFF2-40B4-BE49-F238E27FC236}">
                  <a16:creationId xmlns:a16="http://schemas.microsoft.com/office/drawing/2014/main" id="{7F944688-C4A9-4FEB-F72E-52CA6444EBE5}"/>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27" name="Rectangle 26">
              <a:extLst>
                <a:ext uri="{FF2B5EF4-FFF2-40B4-BE49-F238E27FC236}">
                  <a16:creationId xmlns:a16="http://schemas.microsoft.com/office/drawing/2014/main" id="{0F4F2B49-2369-9D94-7C5A-F7E6CE08BB8A}"/>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28" name="Straight Arrow Connector 27">
              <a:extLst>
                <a:ext uri="{FF2B5EF4-FFF2-40B4-BE49-F238E27FC236}">
                  <a16:creationId xmlns:a16="http://schemas.microsoft.com/office/drawing/2014/main" id="{552D137B-6BF2-5DC8-576C-BEA59302AB99}"/>
                </a:ext>
              </a:extLst>
            </p:cNvPr>
            <p:cNvCxnSpPr>
              <a:cxnSpLocks/>
              <a:stCxn id="27" idx="3"/>
              <a:endCxn id="25"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4774C81-9AC1-163B-3092-D93A1235FF78}"/>
              </a:ext>
            </a:extLst>
          </p:cNvPr>
          <p:cNvGrpSpPr/>
          <p:nvPr/>
        </p:nvGrpSpPr>
        <p:grpSpPr>
          <a:xfrm>
            <a:off x="5098088" y="1080608"/>
            <a:ext cx="3042000" cy="1188001"/>
            <a:chOff x="5118330" y="1080608"/>
            <a:chExt cx="3042000" cy="1188001"/>
          </a:xfrm>
        </p:grpSpPr>
        <p:cxnSp>
          <p:nvCxnSpPr>
            <p:cNvPr id="38" name="Straight Arrow Connector 37">
              <a:extLst>
                <a:ext uri="{FF2B5EF4-FFF2-40B4-BE49-F238E27FC236}">
                  <a16:creationId xmlns:a16="http://schemas.microsoft.com/office/drawing/2014/main" id="{E52ED17B-E08E-0E1B-BCE4-AAC14F2F4FA7}"/>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5BD8F2F-2C7E-E663-9864-E137BFA63715}"/>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40" name="Group 39">
              <a:extLst>
                <a:ext uri="{FF2B5EF4-FFF2-40B4-BE49-F238E27FC236}">
                  <a16:creationId xmlns:a16="http://schemas.microsoft.com/office/drawing/2014/main" id="{59D59F7C-B435-0BC8-F9FA-0C9F83312AFC}"/>
                </a:ext>
              </a:extLst>
            </p:cNvPr>
            <p:cNvGrpSpPr/>
            <p:nvPr/>
          </p:nvGrpSpPr>
          <p:grpSpPr>
            <a:xfrm>
              <a:off x="6188358" y="1405252"/>
              <a:ext cx="1008000" cy="791465"/>
              <a:chOff x="7267407" y="1407072"/>
              <a:chExt cx="1008000" cy="791465"/>
            </a:xfrm>
          </p:grpSpPr>
          <p:sp>
            <p:nvSpPr>
              <p:cNvPr id="50" name="Rectangle 49">
                <a:extLst>
                  <a:ext uri="{FF2B5EF4-FFF2-40B4-BE49-F238E27FC236}">
                    <a16:creationId xmlns:a16="http://schemas.microsoft.com/office/drawing/2014/main" id="{E29922A9-A4D9-6908-D0FC-2F57CBEFAFD0}"/>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51" name="Rectangle 50">
                <a:extLst>
                  <a:ext uri="{FF2B5EF4-FFF2-40B4-BE49-F238E27FC236}">
                    <a16:creationId xmlns:a16="http://schemas.microsoft.com/office/drawing/2014/main" id="{8B9B045A-C8F8-FFAE-36B7-0FED50E4D05A}"/>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43" name="Rectangle 42">
              <a:extLst>
                <a:ext uri="{FF2B5EF4-FFF2-40B4-BE49-F238E27FC236}">
                  <a16:creationId xmlns:a16="http://schemas.microsoft.com/office/drawing/2014/main" id="{C86CD20E-3CC5-E67F-DBC7-401CC3359667}"/>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46" name="Rectangle 45">
              <a:extLst>
                <a:ext uri="{FF2B5EF4-FFF2-40B4-BE49-F238E27FC236}">
                  <a16:creationId xmlns:a16="http://schemas.microsoft.com/office/drawing/2014/main" id="{9AC0E11D-19FA-ED27-EE2F-FC1EEFF7BD3F}"/>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47" name="Straight Arrow Connector 46">
              <a:extLst>
                <a:ext uri="{FF2B5EF4-FFF2-40B4-BE49-F238E27FC236}">
                  <a16:creationId xmlns:a16="http://schemas.microsoft.com/office/drawing/2014/main" id="{35B76803-7C1E-337B-882D-DAE5AF78C9EF}"/>
                </a:ext>
              </a:extLst>
            </p:cNvPr>
            <p:cNvCxnSpPr>
              <a:cxnSpLocks/>
              <a:stCxn id="43" idx="3"/>
              <a:endCxn id="50"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9DD62ED-E59B-43BB-BA96-D777BA284290}"/>
                </a:ext>
              </a:extLst>
            </p:cNvPr>
            <p:cNvCxnSpPr>
              <a:cxnSpLocks/>
              <a:stCxn id="43" idx="3"/>
              <a:endCxn id="51"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DB50294-23D7-5F88-ABC4-A4E4D40732AB}"/>
                </a:ext>
              </a:extLst>
            </p:cNvPr>
            <p:cNvCxnSpPr>
              <a:cxnSpLocks/>
              <a:stCxn id="50" idx="3"/>
              <a:endCxn id="46"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A201989-7C3C-A3B8-9EB0-A2E69E43B467}"/>
              </a:ext>
            </a:extLst>
          </p:cNvPr>
          <p:cNvGrpSpPr/>
          <p:nvPr/>
        </p:nvGrpSpPr>
        <p:grpSpPr>
          <a:xfrm>
            <a:off x="9925119" y="1080609"/>
            <a:ext cx="1080000" cy="1187998"/>
            <a:chOff x="9942266" y="1080609"/>
            <a:chExt cx="1080000" cy="1187998"/>
          </a:xfrm>
        </p:grpSpPr>
        <p:sp>
          <p:nvSpPr>
            <p:cNvPr id="57" name="Rectangle 56">
              <a:extLst>
                <a:ext uri="{FF2B5EF4-FFF2-40B4-BE49-F238E27FC236}">
                  <a16:creationId xmlns:a16="http://schemas.microsoft.com/office/drawing/2014/main" id="{1D48F250-5784-C05C-C566-83C0D9104B0A}"/>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59" name="Rectangle 58">
              <a:extLst>
                <a:ext uri="{FF2B5EF4-FFF2-40B4-BE49-F238E27FC236}">
                  <a16:creationId xmlns:a16="http://schemas.microsoft.com/office/drawing/2014/main" id="{0E834C03-519F-1064-9035-D9B8D00D0B37}"/>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63" name="Group 62">
            <a:extLst>
              <a:ext uri="{FF2B5EF4-FFF2-40B4-BE49-F238E27FC236}">
                <a16:creationId xmlns:a16="http://schemas.microsoft.com/office/drawing/2014/main" id="{73CBEE54-9E26-DC50-A970-9C8F326B202C}"/>
              </a:ext>
            </a:extLst>
          </p:cNvPr>
          <p:cNvGrpSpPr/>
          <p:nvPr/>
        </p:nvGrpSpPr>
        <p:grpSpPr>
          <a:xfrm>
            <a:off x="11056879" y="1080609"/>
            <a:ext cx="936000" cy="1187998"/>
            <a:chOff x="11056879" y="1080609"/>
            <a:chExt cx="936000" cy="1187998"/>
          </a:xfrm>
        </p:grpSpPr>
        <p:sp>
          <p:nvSpPr>
            <p:cNvPr id="66" name="Rectangle 65">
              <a:extLst>
                <a:ext uri="{FF2B5EF4-FFF2-40B4-BE49-F238E27FC236}">
                  <a16:creationId xmlns:a16="http://schemas.microsoft.com/office/drawing/2014/main" id="{DEE0CBE0-844D-73F3-563F-59533BB7E954}"/>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67" name="Rectangle 66">
              <a:extLst>
                <a:ext uri="{FF2B5EF4-FFF2-40B4-BE49-F238E27FC236}">
                  <a16:creationId xmlns:a16="http://schemas.microsoft.com/office/drawing/2014/main" id="{1C8298F5-A094-8C08-2736-9FEB0ED7B599}"/>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sp>
        <p:nvSpPr>
          <p:cNvPr id="72" name="Rectangle 71">
            <a:extLst>
              <a:ext uri="{FF2B5EF4-FFF2-40B4-BE49-F238E27FC236}">
                <a16:creationId xmlns:a16="http://schemas.microsoft.com/office/drawing/2014/main" id="{91B00ADA-4D52-5494-60FB-EA5C5AE0429A}"/>
              </a:ext>
            </a:extLst>
          </p:cNvPr>
          <p:cNvSpPr/>
          <p:nvPr/>
        </p:nvSpPr>
        <p:spPr>
          <a:xfrm>
            <a:off x="6744918" y="2455038"/>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grpSp>
        <p:nvGrpSpPr>
          <p:cNvPr id="84" name="Group 83">
            <a:extLst>
              <a:ext uri="{FF2B5EF4-FFF2-40B4-BE49-F238E27FC236}">
                <a16:creationId xmlns:a16="http://schemas.microsoft.com/office/drawing/2014/main" id="{3BFB70EE-C49C-9EDF-67AD-E3D6D80DB72D}"/>
              </a:ext>
            </a:extLst>
          </p:cNvPr>
          <p:cNvGrpSpPr/>
          <p:nvPr/>
        </p:nvGrpSpPr>
        <p:grpSpPr>
          <a:xfrm>
            <a:off x="6255518" y="5596267"/>
            <a:ext cx="978124" cy="817244"/>
            <a:chOff x="7392696" y="5702572"/>
            <a:chExt cx="978124" cy="817244"/>
          </a:xfrm>
        </p:grpSpPr>
        <p:sp>
          <p:nvSpPr>
            <p:cNvPr id="85" name="Rectangle 84">
              <a:extLst>
                <a:ext uri="{FF2B5EF4-FFF2-40B4-BE49-F238E27FC236}">
                  <a16:creationId xmlns:a16="http://schemas.microsoft.com/office/drawing/2014/main" id="{278B6DA5-F87E-9592-6AFC-7CF238644CC1}"/>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86" name="Group 85">
              <a:extLst>
                <a:ext uri="{FF2B5EF4-FFF2-40B4-BE49-F238E27FC236}">
                  <a16:creationId xmlns:a16="http://schemas.microsoft.com/office/drawing/2014/main" id="{ABEA1260-70CE-EB5A-BE4E-925E69375AC0}"/>
                </a:ext>
              </a:extLst>
            </p:cNvPr>
            <p:cNvGrpSpPr>
              <a:grpSpLocks noChangeAspect="1"/>
            </p:cNvGrpSpPr>
            <p:nvPr/>
          </p:nvGrpSpPr>
          <p:grpSpPr>
            <a:xfrm>
              <a:off x="8021475" y="6159816"/>
              <a:ext cx="349345" cy="360000"/>
              <a:chOff x="5194656" y="1887523"/>
              <a:chExt cx="3143037" cy="3238921"/>
            </a:xfrm>
          </p:grpSpPr>
          <p:grpSp>
            <p:nvGrpSpPr>
              <p:cNvPr id="87" name="Group 86">
                <a:extLst>
                  <a:ext uri="{FF2B5EF4-FFF2-40B4-BE49-F238E27FC236}">
                    <a16:creationId xmlns:a16="http://schemas.microsoft.com/office/drawing/2014/main" id="{6EE733EE-ADBC-6C9D-50BB-D8368CA896AD}"/>
                  </a:ext>
                </a:extLst>
              </p:cNvPr>
              <p:cNvGrpSpPr/>
              <p:nvPr/>
            </p:nvGrpSpPr>
            <p:grpSpPr>
              <a:xfrm>
                <a:off x="5194656" y="1887523"/>
                <a:ext cx="3045384" cy="3238921"/>
                <a:chOff x="5194656" y="1887523"/>
                <a:chExt cx="3045384" cy="3238921"/>
              </a:xfrm>
            </p:grpSpPr>
            <p:pic>
              <p:nvPicPr>
                <p:cNvPr id="89" name="Picture 88">
                  <a:extLst>
                    <a:ext uri="{FF2B5EF4-FFF2-40B4-BE49-F238E27FC236}">
                      <a16:creationId xmlns:a16="http://schemas.microsoft.com/office/drawing/2014/main" id="{9E64E5AF-C9A9-8E1A-A546-432546278DBE}"/>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90" name="Picture 89">
                  <a:extLst>
                    <a:ext uri="{FF2B5EF4-FFF2-40B4-BE49-F238E27FC236}">
                      <a16:creationId xmlns:a16="http://schemas.microsoft.com/office/drawing/2014/main" id="{E2706613-54E6-DCDC-E7CD-E1DDB25D170C}"/>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88" name="Picture 87">
                <a:extLst>
                  <a:ext uri="{FF2B5EF4-FFF2-40B4-BE49-F238E27FC236}">
                    <a16:creationId xmlns:a16="http://schemas.microsoft.com/office/drawing/2014/main" id="{3A7795E8-0948-DA95-39DD-A0134EA3BF3C}"/>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92" name="Straight Arrow Connector 91">
            <a:extLst>
              <a:ext uri="{FF2B5EF4-FFF2-40B4-BE49-F238E27FC236}">
                <a16:creationId xmlns:a16="http://schemas.microsoft.com/office/drawing/2014/main" id="{EC11A846-DAA6-8AAE-FA65-6597F0F579EB}"/>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EAB90C6B-7940-9B18-9353-4993E9CC9EA4}"/>
              </a:ext>
            </a:extLst>
          </p:cNvPr>
          <p:cNvCxnSpPr>
            <a:cxnSpLocks/>
          </p:cNvCxnSpPr>
          <p:nvPr/>
        </p:nvCxnSpPr>
        <p:spPr>
          <a:xfrm rot="5400000">
            <a:off x="8238186" y="3369333"/>
            <a:ext cx="3399015" cy="1054853"/>
          </a:xfrm>
          <a:prstGeom prst="bentConnector3">
            <a:avLst>
              <a:gd name="adj1" fmla="val 18256"/>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1655240C-D614-FD81-ED3C-93DAB41B6411}"/>
              </a:ext>
            </a:extLst>
          </p:cNvPr>
          <p:cNvSpPr/>
          <p:nvPr/>
        </p:nvSpPr>
        <p:spPr>
          <a:xfrm>
            <a:off x="8783362" y="3010494"/>
            <a:ext cx="1260000" cy="208439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rPr>
              <a:t>A2_29</a:t>
            </a:r>
            <a:r>
              <a:rPr kumimoji="0" lang="it-IT" sz="1000" i="0" u="none" strike="noStrik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A2_32</a:t>
            </a:r>
            <a:r>
              <a:rPr kumimoji="0" lang="it-IT" sz="1000" i="0" u="none" kern="0" cap="none" spc="0" normalizeH="0" baseline="0" noProof="0">
                <a:ln>
                  <a:noFill/>
                </a:ln>
                <a:solidFill>
                  <a:schemeClr val="tx1"/>
                </a:solidFill>
                <a:effectLst/>
                <a:uLnTx/>
                <a:uFillTx/>
              </a:rPr>
              <a:t> Avviso aggiudicazione – dir. concessioni reg. ordinario</a:t>
            </a:r>
          </a:p>
          <a:p>
            <a:pPr marL="0" marR="0" lvl="0" indent="0" algn="ctr" defTabSz="762000" eaLnBrk="1" fontAlgn="auto" latinLnBrk="0" hangingPunct="1">
              <a:lnSpc>
                <a:spcPct val="90000"/>
              </a:lnSpc>
              <a:spcBef>
                <a:spcPct val="0"/>
              </a:spcBef>
              <a:spcAft>
                <a:spcPct val="0"/>
              </a:spcAft>
              <a:buClrTx/>
              <a:buSzTx/>
              <a:buFontTx/>
              <a:buNone/>
              <a:tabLst/>
              <a:defRPr/>
            </a:pPr>
            <a:endParaRPr kumimoji="0" lang="it-IT" sz="1000" i="0" u="none" kern="0" cap="none" spc="0" normalizeH="0" baseline="0" noProof="0">
              <a:ln>
                <a:noFill/>
              </a:ln>
              <a:solidFill>
                <a:schemeClr val="tx1"/>
              </a:solidFill>
              <a:effectLst/>
              <a:uLnTx/>
              <a:uFillTx/>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A2_33</a:t>
            </a:r>
            <a:r>
              <a:rPr kumimoji="0" lang="it-IT" sz="1000" i="0" u="none" kern="0" cap="none" spc="0" normalizeH="0" baseline="0" noProof="0">
                <a:ln>
                  <a:noFill/>
                </a:ln>
                <a:solidFill>
                  <a:schemeClr val="tx1"/>
                </a:solidFill>
                <a:effectLst/>
                <a:uLnTx/>
                <a:uFillTx/>
              </a:rPr>
              <a:t> Avviso aggiudicazione – dir. generale reg. </a:t>
            </a:r>
            <a:r>
              <a:rPr lang="it-IT" sz="1000" kern="0" noProof="0">
                <a:solidFill>
                  <a:schemeClr val="tx1"/>
                </a:solidFill>
              </a:rPr>
              <a:t>alleggerito</a:t>
            </a:r>
            <a:endParaRPr lang="it-IT" sz="1000" b="1" kern="0" noProof="0">
              <a:solidFill>
                <a:schemeClr val="tx1"/>
              </a:solidFill>
            </a:endParaRPr>
          </a:p>
        </p:txBody>
      </p:sp>
      <p:grpSp>
        <p:nvGrpSpPr>
          <p:cNvPr id="101" name="Group 100">
            <a:extLst>
              <a:ext uri="{FF2B5EF4-FFF2-40B4-BE49-F238E27FC236}">
                <a16:creationId xmlns:a16="http://schemas.microsoft.com/office/drawing/2014/main" id="{E6E6B9D8-B5B0-3E09-E5C1-4A566187EEBB}"/>
              </a:ext>
            </a:extLst>
          </p:cNvPr>
          <p:cNvGrpSpPr/>
          <p:nvPr/>
        </p:nvGrpSpPr>
        <p:grpSpPr>
          <a:xfrm>
            <a:off x="8967339" y="5596267"/>
            <a:ext cx="978124" cy="817244"/>
            <a:chOff x="7392696" y="5702572"/>
            <a:chExt cx="978124" cy="817244"/>
          </a:xfrm>
        </p:grpSpPr>
        <p:sp>
          <p:nvSpPr>
            <p:cNvPr id="102" name="Rectangle 101">
              <a:extLst>
                <a:ext uri="{FF2B5EF4-FFF2-40B4-BE49-F238E27FC236}">
                  <a16:creationId xmlns:a16="http://schemas.microsoft.com/office/drawing/2014/main" id="{F3F0355B-A989-656E-6C59-D018DCD37EF4}"/>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03" name="Group 102">
              <a:extLst>
                <a:ext uri="{FF2B5EF4-FFF2-40B4-BE49-F238E27FC236}">
                  <a16:creationId xmlns:a16="http://schemas.microsoft.com/office/drawing/2014/main" id="{28D4F26A-F0E6-73DB-7B60-3B0AD599CD1C}"/>
                </a:ext>
              </a:extLst>
            </p:cNvPr>
            <p:cNvGrpSpPr>
              <a:grpSpLocks noChangeAspect="1"/>
            </p:cNvGrpSpPr>
            <p:nvPr/>
          </p:nvGrpSpPr>
          <p:grpSpPr>
            <a:xfrm>
              <a:off x="8021475" y="6159816"/>
              <a:ext cx="349345" cy="360000"/>
              <a:chOff x="5194656" y="1887523"/>
              <a:chExt cx="3143037" cy="3238921"/>
            </a:xfrm>
          </p:grpSpPr>
          <p:grpSp>
            <p:nvGrpSpPr>
              <p:cNvPr id="104" name="Group 103">
                <a:extLst>
                  <a:ext uri="{FF2B5EF4-FFF2-40B4-BE49-F238E27FC236}">
                    <a16:creationId xmlns:a16="http://schemas.microsoft.com/office/drawing/2014/main" id="{2F7DDA88-4B52-2F4A-4986-DF21D6D641E3}"/>
                  </a:ext>
                </a:extLst>
              </p:cNvPr>
              <p:cNvGrpSpPr/>
              <p:nvPr/>
            </p:nvGrpSpPr>
            <p:grpSpPr>
              <a:xfrm>
                <a:off x="5194656" y="1887523"/>
                <a:ext cx="3045384" cy="3238921"/>
                <a:chOff x="5194656" y="1887523"/>
                <a:chExt cx="3045384" cy="3238921"/>
              </a:xfrm>
            </p:grpSpPr>
            <p:pic>
              <p:nvPicPr>
                <p:cNvPr id="106" name="Picture 105">
                  <a:extLst>
                    <a:ext uri="{FF2B5EF4-FFF2-40B4-BE49-F238E27FC236}">
                      <a16:creationId xmlns:a16="http://schemas.microsoft.com/office/drawing/2014/main" id="{E4388C08-1214-5571-85C9-812573322D85}"/>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09" name="Picture 108">
                  <a:extLst>
                    <a:ext uri="{FF2B5EF4-FFF2-40B4-BE49-F238E27FC236}">
                      <a16:creationId xmlns:a16="http://schemas.microsoft.com/office/drawing/2014/main" id="{45539746-8474-18A2-D02D-9DE86C597293}"/>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05" name="Picture 104">
                <a:extLst>
                  <a:ext uri="{FF2B5EF4-FFF2-40B4-BE49-F238E27FC236}">
                    <a16:creationId xmlns:a16="http://schemas.microsoft.com/office/drawing/2014/main" id="{8F76A5BD-AECF-8054-5252-6D30A0B81C8D}"/>
                  </a:ext>
                </a:extLst>
              </p:cNvPr>
              <p:cNvPicPr>
                <a:picLocks noChangeAspect="1"/>
              </p:cNvPicPr>
              <p:nvPr/>
            </p:nvPicPr>
            <p:blipFill>
              <a:blip r:embed="rId4"/>
              <a:stretch>
                <a:fillRect/>
              </a:stretch>
            </p:blipFill>
            <p:spPr>
              <a:xfrm>
                <a:off x="7313222" y="3857618"/>
                <a:ext cx="1024471" cy="1024471"/>
              </a:xfrm>
              <a:prstGeom prst="rect">
                <a:avLst/>
              </a:prstGeom>
            </p:spPr>
          </p:pic>
        </p:grpSp>
      </p:grpSp>
      <p:sp>
        <p:nvSpPr>
          <p:cNvPr id="111" name="Rectangle 110">
            <a:extLst>
              <a:ext uri="{FF2B5EF4-FFF2-40B4-BE49-F238E27FC236}">
                <a16:creationId xmlns:a16="http://schemas.microsoft.com/office/drawing/2014/main" id="{0BE96445-1C35-612E-3C2B-5E048F919543}"/>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112" name="Straight Arrow Connector 111">
            <a:extLst>
              <a:ext uri="{FF2B5EF4-FFF2-40B4-BE49-F238E27FC236}">
                <a16:creationId xmlns:a16="http://schemas.microsoft.com/office/drawing/2014/main" id="{FC5B65A5-A484-03D5-1D85-441508D87651}"/>
              </a:ext>
            </a:extLst>
          </p:cNvPr>
          <p:cNvCxnSpPr>
            <a:cxnSpLocks/>
          </p:cNvCxnSpPr>
          <p:nvPr/>
        </p:nvCxnSpPr>
        <p:spPr>
          <a:xfrm>
            <a:off x="6672116" y="2196717"/>
            <a:ext cx="4025"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C53E4C56-83AD-E121-407B-68C366CDB753}"/>
              </a:ext>
            </a:extLst>
          </p:cNvPr>
          <p:cNvCxnSpPr>
            <a:cxnSpLocks/>
          </p:cNvCxnSpPr>
          <p:nvPr/>
        </p:nvCxnSpPr>
        <p:spPr>
          <a:xfrm rot="5400000">
            <a:off x="3801683" y="3781385"/>
            <a:ext cx="3398476" cy="230210"/>
          </a:xfrm>
          <a:prstGeom prst="bentConnector3">
            <a:avLst>
              <a:gd name="adj1" fmla="val 1825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8B400A4-34A9-793D-EC10-13A0F125B93D}"/>
              </a:ext>
            </a:extLst>
          </p:cNvPr>
          <p:cNvSpPr/>
          <p:nvPr/>
        </p:nvSpPr>
        <p:spPr>
          <a:xfrm>
            <a:off x="4984584"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sp>
        <p:nvSpPr>
          <p:cNvPr id="18" name="Rectangle 17">
            <a:extLst>
              <a:ext uri="{FF2B5EF4-FFF2-40B4-BE49-F238E27FC236}">
                <a16:creationId xmlns:a16="http://schemas.microsoft.com/office/drawing/2014/main" id="{92F533DE-12B6-D8D4-3FD8-0EF569ED2A37}"/>
              </a:ext>
            </a:extLst>
          </p:cNvPr>
          <p:cNvSpPr/>
          <p:nvPr/>
        </p:nvSpPr>
        <p:spPr>
          <a:xfrm>
            <a:off x="6075912" y="3693086"/>
            <a:ext cx="1188000" cy="71921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chemeClr val="tx1"/>
                </a:solidFill>
              </a:rPr>
              <a:t>NAG </a:t>
            </a:r>
            <a:r>
              <a:rPr lang="it-IT" sz="1000" kern="0" noProof="0">
                <a:solidFill>
                  <a:schemeClr val="tx1"/>
                </a:solidFill>
              </a:rPr>
              <a:t>Mancata aggiudicazione di procedura sotto soglia europea</a:t>
            </a:r>
          </a:p>
        </p:txBody>
      </p:sp>
      <p:sp>
        <p:nvSpPr>
          <p:cNvPr id="37" name="Rectangle 36">
            <a:extLst>
              <a:ext uri="{FF2B5EF4-FFF2-40B4-BE49-F238E27FC236}">
                <a16:creationId xmlns:a16="http://schemas.microsoft.com/office/drawing/2014/main" id="{939C1C47-8AE2-2D45-EED3-0EB07D83149B}"/>
              </a:ext>
            </a:extLst>
          </p:cNvPr>
          <p:cNvSpPr/>
          <p:nvPr/>
        </p:nvSpPr>
        <p:spPr>
          <a:xfrm>
            <a:off x="1722164"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88761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4238C-27AA-BA57-8DD8-21EF144A6D5A}"/>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2806126F-2A33-0F45-5C7D-78646CAFA830}"/>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3B0104-F1ED-1B07-D694-B2FF595E898E}"/>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marR="0" lvl="0" algn="just" defTabSz="914400" rtl="0" eaLnBrk="1" fontAlgn="auto" latinLnBrk="0" hangingPunct="1">
              <a:lnSpc>
                <a:spcPct val="100000"/>
              </a:lnSpc>
              <a:spcBef>
                <a:spcPts val="300"/>
              </a:spcBef>
              <a:spcAft>
                <a:spcPts val="0"/>
              </a:spcAft>
              <a:buClrTx/>
              <a:buSzTx/>
              <a:tabLst/>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La gestione della procedura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kumimoji="0" lang="it-IT" sz="1200" b="0" i="0" u="none" strike="noStrike" kern="1200" cap="none" spc="0" normalizeH="0" baseline="0" noProof="0">
                <a:ln>
                  <a:noFill/>
                </a:ln>
                <a:solidFill>
                  <a:prstClr val="black"/>
                </a:solidFill>
                <a:effectLst/>
                <a:uLnTx/>
                <a:uFillTx/>
                <a:latin typeface="Century Gothic"/>
                <a:ea typeface="+mn-ea"/>
                <a:cs typeface="+mn-cs"/>
              </a:rPr>
              <a:t> del gruppo funzionale </a:t>
            </a:r>
            <a:r>
              <a:rPr kumimoji="0" lang="it-IT" sz="1200" b="1" i="1" u="none" strike="noStrike" kern="1200" cap="none" spc="0" normalizeH="0" baseline="0" noProof="0">
                <a:ln>
                  <a:noFill/>
                </a:ln>
                <a:solidFill>
                  <a:prstClr val="black"/>
                </a:solidFill>
                <a:effectLst/>
                <a:uLnTx/>
                <a:uFillTx/>
                <a:latin typeface="Century Gothic"/>
                <a:ea typeface="+mn-ea"/>
                <a:cs typeface="+mn-cs"/>
              </a:rPr>
              <a:t>Procedure di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di SATER.</a:t>
            </a:r>
          </a:p>
          <a:p>
            <a:pPr algn="just">
              <a:spcBef>
                <a:spcPts val="300"/>
              </a:spcBef>
              <a:defRPr/>
            </a:pPr>
            <a:r>
              <a:rPr lang="it-IT" sz="1200" noProof="0">
                <a:solidFill>
                  <a:prstClr val="black"/>
                </a:solidFill>
                <a:latin typeface="Century Gothic"/>
              </a:rPr>
              <a:t>In caso di procedura aperta sotto soglia, l’utente 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 e Tipo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rispettivamente con ‘Aperta’, ‘Bando’ e ‘Sotto soglia’. </a:t>
            </a:r>
          </a:p>
          <a:p>
            <a:pPr algn="just">
              <a:spcBef>
                <a:spcPts val="300"/>
              </a:spcBef>
              <a:defRPr/>
            </a:pPr>
            <a:r>
              <a:rPr lang="it-IT" sz="1200" noProof="0">
                <a:solidFill>
                  <a:prstClr val="black"/>
                </a:solidFill>
                <a:latin typeface="Century Gothic"/>
              </a:rPr>
              <a:t>SATER restituisce l’indicazione della scheda PCP utilizzata (P2_16, P2_19 o P2_20) nel campo </a:t>
            </a:r>
            <a:r>
              <a:rPr lang="it-IT" sz="1200" i="1" noProof="0">
                <a:solidFill>
                  <a:prstClr val="black"/>
                </a:solidFill>
                <a:latin typeface="Century Gothic"/>
              </a:rPr>
              <a:t>Scheda PCP.</a:t>
            </a:r>
          </a:p>
        </p:txBody>
      </p:sp>
      <p:sp>
        <p:nvSpPr>
          <p:cNvPr id="6" name="Title 33">
            <a:extLst>
              <a:ext uri="{FF2B5EF4-FFF2-40B4-BE49-F238E27FC236}">
                <a16:creationId xmlns:a16="http://schemas.microsoft.com/office/drawing/2014/main" id="{385D71E7-8701-84DF-A39B-6E2B4F25A9DB}"/>
              </a:ext>
            </a:extLst>
          </p:cNvPr>
          <p:cNvSpPr>
            <a:spLocks noGrp="1"/>
          </p:cNvSpPr>
          <p:nvPr>
            <p:ph type="title"/>
          </p:nvPr>
        </p:nvSpPr>
        <p:spPr>
          <a:xfrm>
            <a:off x="516000" y="74239"/>
            <a:ext cx="11160000" cy="503082"/>
          </a:xfrm>
        </p:spPr>
        <p:txBody>
          <a:bodyPr/>
          <a:lstStyle/>
          <a:p>
            <a:r>
              <a:rPr lang="it-IT" sz="2350" noProof="0"/>
              <a:t>Procedura </a:t>
            </a:r>
            <a:r>
              <a:rPr lang="it-IT" sz="2350"/>
              <a:t>APERTA SOTTO</a:t>
            </a:r>
            <a:r>
              <a:rPr lang="it-IT" sz="2350" noProof="0"/>
              <a:t> soglia</a:t>
            </a:r>
          </a:p>
        </p:txBody>
      </p:sp>
      <p:sp>
        <p:nvSpPr>
          <p:cNvPr id="7" name="Rectangle: Rounded Corners 6">
            <a:extLst>
              <a:ext uri="{FF2B5EF4-FFF2-40B4-BE49-F238E27FC236}">
                <a16:creationId xmlns:a16="http://schemas.microsoft.com/office/drawing/2014/main" id="{4123F1EE-B06D-26AD-4FFC-8AC501C11E14}"/>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02</a:t>
            </a:r>
          </a:p>
        </p:txBody>
      </p:sp>
      <p:sp>
        <p:nvSpPr>
          <p:cNvPr id="2" name="Rectangle 1">
            <a:extLst>
              <a:ext uri="{FF2B5EF4-FFF2-40B4-BE49-F238E27FC236}">
                <a16:creationId xmlns:a16="http://schemas.microsoft.com/office/drawing/2014/main" id="{6C876680-4A48-A29B-1504-BFE7165006AB}"/>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57" name="Group 56">
            <a:extLst>
              <a:ext uri="{FF2B5EF4-FFF2-40B4-BE49-F238E27FC236}">
                <a16:creationId xmlns:a16="http://schemas.microsoft.com/office/drawing/2014/main" id="{E8DE9630-EAE1-AAF4-6A50-7E2AA3C004C2}"/>
              </a:ext>
            </a:extLst>
          </p:cNvPr>
          <p:cNvGrpSpPr/>
          <p:nvPr/>
        </p:nvGrpSpPr>
        <p:grpSpPr>
          <a:xfrm>
            <a:off x="312964" y="1882752"/>
            <a:ext cx="11363950" cy="1692000"/>
            <a:chOff x="312964" y="1882752"/>
            <a:chExt cx="11363950" cy="1692000"/>
          </a:xfrm>
        </p:grpSpPr>
        <p:sp>
          <p:nvSpPr>
            <p:cNvPr id="77" name="Isosceles Triangle 76">
              <a:extLst>
                <a:ext uri="{FF2B5EF4-FFF2-40B4-BE49-F238E27FC236}">
                  <a16:creationId xmlns:a16="http://schemas.microsoft.com/office/drawing/2014/main" id="{A0DFF83B-ADC8-D699-143B-91043E64401D}"/>
                </a:ext>
              </a:extLst>
            </p:cNvPr>
            <p:cNvSpPr/>
            <p:nvPr/>
          </p:nvSpPr>
          <p:spPr>
            <a:xfrm rot="16200000">
              <a:off x="-71331" y="2452525"/>
              <a:ext cx="1692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CDBC11FD-FEC5-27DE-F5C7-541AD1978C4A}"/>
                </a:ext>
              </a:extLst>
            </p:cNvPr>
            <p:cNvSpPr/>
            <p:nvPr/>
          </p:nvSpPr>
          <p:spPr>
            <a:xfrm>
              <a:off x="1050896" y="1882752"/>
              <a:ext cx="10626018" cy="169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kumimoji="0" lang="it-IT" sz="1300" b="1" i="0" u="none" strike="noStrike" kern="1200" cap="none" spc="0" normalizeH="0" baseline="0" noProof="0" dirty="0">
                  <a:ln>
                    <a:noFill/>
                  </a:ln>
                  <a:solidFill>
                    <a:prstClr val="black"/>
                  </a:solidFill>
                  <a:effectLst/>
                  <a:uLnTx/>
                  <a:uFillTx/>
                  <a:latin typeface="Century Gothic"/>
                  <a:ea typeface="+mn-ea"/>
                  <a:cs typeface="+mn-cs"/>
                </a:rPr>
                <a:t>BANDO/INVITI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Inoltre, l’utente deve configurare il DGUE.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Successivamente l’utente: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del menu Gestione PCP e attende lo svolgimento automatico delle operazioni di invio della scheda </a:t>
              </a:r>
              <a:r>
                <a:rPr kumimoji="0" lang="it-IT" sz="1100" b="0" i="0" u="none" strike="noStrike" kern="1200" cap="none" spc="0" normalizeH="0" baseline="0" noProof="0" dirty="0">
                  <a:ln>
                    <a:noFill/>
                  </a:ln>
                  <a:solidFill>
                    <a:prstClr val="black"/>
                  </a:solidFill>
                  <a:effectLst/>
                  <a:uLnTx/>
                  <a:uFillTx/>
                  <a:latin typeface="Century Gothic"/>
                  <a:ea typeface="+mn-ea"/>
                  <a:cs typeface="+mn-cs"/>
                </a:rPr>
                <a:t>(P2_16, P2_19 o P2_20)</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fino alla corretta visualizzazione del CIG. Questo comando esegue anche l’operazione di pubblicazione dell’avviso a livello nazionale. Le operazioni svolte da SATER sono visualizzate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successivamente alla pubblicazione nazionale, 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la pubblicazione della procedura in SATER.</a:t>
              </a:r>
            </a:p>
          </p:txBody>
        </p:sp>
        <p:grpSp>
          <p:nvGrpSpPr>
            <p:cNvPr id="67" name="Group 66">
              <a:extLst>
                <a:ext uri="{FF2B5EF4-FFF2-40B4-BE49-F238E27FC236}">
                  <a16:creationId xmlns:a16="http://schemas.microsoft.com/office/drawing/2014/main" id="{C7E58363-230B-F56C-C65A-8F5CF3B734BB}"/>
                </a:ext>
              </a:extLst>
            </p:cNvPr>
            <p:cNvGrpSpPr/>
            <p:nvPr/>
          </p:nvGrpSpPr>
          <p:grpSpPr>
            <a:xfrm>
              <a:off x="312964" y="2512752"/>
              <a:ext cx="432000" cy="432000"/>
              <a:chOff x="296380" y="2745516"/>
              <a:chExt cx="432000" cy="432000"/>
            </a:xfrm>
          </p:grpSpPr>
          <p:sp>
            <p:nvSpPr>
              <p:cNvPr id="9" name="Oval 8">
                <a:extLst>
                  <a:ext uri="{FF2B5EF4-FFF2-40B4-BE49-F238E27FC236}">
                    <a16:creationId xmlns:a16="http://schemas.microsoft.com/office/drawing/2014/main" id="{2053D33E-2564-FF17-39EB-AF3D4FA3432D}"/>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0B9CFDB8-AD53-2AEB-5A81-A7E587191022}"/>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D0FA5F42-3113-09C0-CE50-9B1D787D8A52}"/>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1B512261-1364-A21E-6BEB-53EBC6E9621B}"/>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B4A9ABEB-1EFC-B7C9-E210-84981DD04945}"/>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E7CC9BE8-020F-51BC-9344-F337C3992876}"/>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61" name="Group 60">
            <a:extLst>
              <a:ext uri="{FF2B5EF4-FFF2-40B4-BE49-F238E27FC236}">
                <a16:creationId xmlns:a16="http://schemas.microsoft.com/office/drawing/2014/main" id="{27D82C2B-093F-0D98-46F5-93BEA5483E34}"/>
              </a:ext>
            </a:extLst>
          </p:cNvPr>
          <p:cNvGrpSpPr/>
          <p:nvPr/>
        </p:nvGrpSpPr>
        <p:grpSpPr>
          <a:xfrm>
            <a:off x="312964" y="5216070"/>
            <a:ext cx="11363950" cy="828000"/>
            <a:chOff x="312964" y="5194636"/>
            <a:chExt cx="11363950" cy="828000"/>
          </a:xfrm>
        </p:grpSpPr>
        <p:sp>
          <p:nvSpPr>
            <p:cNvPr id="30" name="Rectangle 29">
              <a:extLst>
                <a:ext uri="{FF2B5EF4-FFF2-40B4-BE49-F238E27FC236}">
                  <a16:creationId xmlns:a16="http://schemas.microsoft.com/office/drawing/2014/main" id="{C763E89A-6D71-AFD5-FF9B-E4938EB7CA3C}"/>
                </a:ext>
              </a:extLst>
            </p:cNvPr>
            <p:cNvSpPr/>
            <p:nvPr/>
          </p:nvSpPr>
          <p:spPr>
            <a:xfrm>
              <a:off x="1050896" y="5194636"/>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a:t>
              </a:r>
              <a:r>
                <a:rPr lang="it-IT" sz="115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(A2_29, A2_32 o A2_33)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F663AC4C-7C97-8A72-7E41-FA9C7F2B2104}"/>
                </a:ext>
              </a:extLst>
            </p:cNvPr>
            <p:cNvSpPr/>
            <p:nvPr/>
          </p:nvSpPr>
          <p:spPr>
            <a:xfrm rot="16200000">
              <a:off x="360669" y="5332409"/>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AA0D0734-8033-9AD9-38B6-95D24DC700DF}"/>
                </a:ext>
              </a:extLst>
            </p:cNvPr>
            <p:cNvGrpSpPr/>
            <p:nvPr/>
          </p:nvGrpSpPr>
          <p:grpSpPr>
            <a:xfrm>
              <a:off x="312964" y="5392636"/>
              <a:ext cx="432000" cy="432000"/>
              <a:chOff x="-129767" y="4329276"/>
              <a:chExt cx="432000" cy="432000"/>
            </a:xfrm>
          </p:grpSpPr>
          <p:sp>
            <p:nvSpPr>
              <p:cNvPr id="25" name="Oval 24">
                <a:extLst>
                  <a:ext uri="{FF2B5EF4-FFF2-40B4-BE49-F238E27FC236}">
                    <a16:creationId xmlns:a16="http://schemas.microsoft.com/office/drawing/2014/main" id="{1A14EAD2-B291-86E8-F0F2-7D9A4A2349D1}"/>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712512C1-9055-7879-0BBF-CCE45FA4B777}"/>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3E3A4772-36C2-BD63-3DB7-9F9A7F3AFD69}"/>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85598563-14C4-DD7A-00AA-F8A886A14F6C}"/>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BD6C7201-ECDB-5FAA-966F-26635EB9C74B}"/>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21249EFF-FC5D-4606-2588-3DA2B20341F3}"/>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62" name="Group 61">
            <a:extLst>
              <a:ext uri="{FF2B5EF4-FFF2-40B4-BE49-F238E27FC236}">
                <a16:creationId xmlns:a16="http://schemas.microsoft.com/office/drawing/2014/main" id="{510BA9B0-7AA2-3B7D-2445-F2B8CE78CAB0}"/>
              </a:ext>
            </a:extLst>
          </p:cNvPr>
          <p:cNvGrpSpPr/>
          <p:nvPr/>
        </p:nvGrpSpPr>
        <p:grpSpPr>
          <a:xfrm>
            <a:off x="312964" y="6159174"/>
            <a:ext cx="11363950" cy="468000"/>
            <a:chOff x="312964" y="6130599"/>
            <a:chExt cx="11363950" cy="468000"/>
          </a:xfrm>
        </p:grpSpPr>
        <p:sp>
          <p:nvSpPr>
            <p:cNvPr id="44" name="Isosceles Triangle 43">
              <a:extLst>
                <a:ext uri="{FF2B5EF4-FFF2-40B4-BE49-F238E27FC236}">
                  <a16:creationId xmlns:a16="http://schemas.microsoft.com/office/drawing/2014/main" id="{1FB3E61D-9F84-9959-092C-C941504A39C7}"/>
                </a:ext>
              </a:extLst>
            </p:cNvPr>
            <p:cNvSpPr/>
            <p:nvPr/>
          </p:nvSpPr>
          <p:spPr>
            <a:xfrm rot="16200000">
              <a:off x="540669" y="6088372"/>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FD42F2CB-45B4-F42B-3859-6940B4FD6922}"/>
                </a:ext>
              </a:extLst>
            </p:cNvPr>
            <p:cNvSpPr/>
            <p:nvPr/>
          </p:nvSpPr>
          <p:spPr>
            <a:xfrm>
              <a:off x="1050896" y="6130599"/>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50" name="Group 49">
              <a:extLst>
                <a:ext uri="{FF2B5EF4-FFF2-40B4-BE49-F238E27FC236}">
                  <a16:creationId xmlns:a16="http://schemas.microsoft.com/office/drawing/2014/main" id="{2DDDE09E-1E3F-6443-59F0-2BC27B6CA364}"/>
                </a:ext>
              </a:extLst>
            </p:cNvPr>
            <p:cNvGrpSpPr/>
            <p:nvPr/>
          </p:nvGrpSpPr>
          <p:grpSpPr>
            <a:xfrm>
              <a:off x="312964" y="6148599"/>
              <a:ext cx="432000" cy="432000"/>
              <a:chOff x="329701" y="6148599"/>
              <a:chExt cx="432000" cy="432000"/>
            </a:xfrm>
          </p:grpSpPr>
          <p:sp>
            <p:nvSpPr>
              <p:cNvPr id="33" name="Oval 32">
                <a:extLst>
                  <a:ext uri="{FF2B5EF4-FFF2-40B4-BE49-F238E27FC236}">
                    <a16:creationId xmlns:a16="http://schemas.microsoft.com/office/drawing/2014/main" id="{17D6C44D-AF6C-83C9-49C1-4854DD756790}"/>
                  </a:ext>
                </a:extLst>
              </p:cNvPr>
              <p:cNvSpPr/>
              <p:nvPr/>
            </p:nvSpPr>
            <p:spPr>
              <a:xfrm>
                <a:off x="329701" y="614859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aphic 4">
                <a:extLst>
                  <a:ext uri="{FF2B5EF4-FFF2-40B4-BE49-F238E27FC236}">
                    <a16:creationId xmlns:a16="http://schemas.microsoft.com/office/drawing/2014/main" id="{70A11FB9-D4A9-C6B5-A354-13C0E0E6284C}"/>
                  </a:ext>
                </a:extLst>
              </p:cNvPr>
              <p:cNvGrpSpPr>
                <a:grpSpLocks noChangeAspect="1"/>
              </p:cNvGrpSpPr>
              <p:nvPr/>
            </p:nvGrpSpPr>
            <p:grpSpPr>
              <a:xfrm>
                <a:off x="365534" y="6184600"/>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BAA7413A-7AF8-8309-6566-6BDEFDC1650B}"/>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1EF9A54E-5ADC-05C9-2998-ABCA23D98B58}"/>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3FFC93B3-8107-18BD-8ABE-59693AA45F27}"/>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7" name="Group 16">
            <a:extLst>
              <a:ext uri="{FF2B5EF4-FFF2-40B4-BE49-F238E27FC236}">
                <a16:creationId xmlns:a16="http://schemas.microsoft.com/office/drawing/2014/main" id="{0CC3873C-5833-9018-44CC-51B47EF520E8}"/>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21F34B14-044C-B394-AA03-2856E2FE876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DEEE0A-A58F-AFFB-0C07-6791B2FBBD60}"/>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83AF2BCB-BE2D-A66E-30B0-E24AB6A9D3B8}"/>
              </a:ext>
            </a:extLst>
          </p:cNvPr>
          <p:cNvSpPr>
            <a:spLocks noGrp="1"/>
          </p:cNvSpPr>
          <p:nvPr>
            <p:ph type="sldNum" sz="quarter" idx="10"/>
          </p:nvPr>
        </p:nvSpPr>
        <p:spPr/>
        <p:txBody>
          <a:bodyPr/>
          <a:lstStyle/>
          <a:p>
            <a:fld id="{58E4CE88-B864-4B2B-BBBC-E85082A18D58}" type="slidenum">
              <a:rPr lang="it-IT" noProof="0" smtClean="0"/>
              <a:pPr/>
              <a:t>28</a:t>
            </a:fld>
            <a:endParaRPr lang="it-IT" noProof="0"/>
          </a:p>
        </p:txBody>
      </p:sp>
      <p:sp>
        <p:nvSpPr>
          <p:cNvPr id="5" name="Rectangle: Rounded Corners 4">
            <a:extLst>
              <a:ext uri="{FF2B5EF4-FFF2-40B4-BE49-F238E27FC236}">
                <a16:creationId xmlns:a16="http://schemas.microsoft.com/office/drawing/2014/main" id="{B55A4372-9CFA-1E96-DFA6-84CD9975D99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59" name="Group 58">
            <a:extLst>
              <a:ext uri="{FF2B5EF4-FFF2-40B4-BE49-F238E27FC236}">
                <a16:creationId xmlns:a16="http://schemas.microsoft.com/office/drawing/2014/main" id="{6AE4EB50-D03B-3684-8735-A74DAC283D9E}"/>
              </a:ext>
            </a:extLst>
          </p:cNvPr>
          <p:cNvGrpSpPr/>
          <p:nvPr/>
        </p:nvGrpSpPr>
        <p:grpSpPr>
          <a:xfrm>
            <a:off x="312964" y="3689858"/>
            <a:ext cx="11363950" cy="828000"/>
            <a:chOff x="312964" y="3682713"/>
            <a:chExt cx="11363950" cy="828000"/>
          </a:xfrm>
        </p:grpSpPr>
        <p:sp>
          <p:nvSpPr>
            <p:cNvPr id="29" name="Rectangle 28">
              <a:extLst>
                <a:ext uri="{FF2B5EF4-FFF2-40B4-BE49-F238E27FC236}">
                  <a16:creationId xmlns:a16="http://schemas.microsoft.com/office/drawing/2014/main" id="{886FD951-5404-A339-C64F-919E645B9775}"/>
                </a:ext>
              </a:extLst>
            </p:cNvPr>
            <p:cNvSpPr/>
            <p:nvPr/>
          </p:nvSpPr>
          <p:spPr>
            <a:xfrm>
              <a:off x="1050896" y="3682713"/>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dirty="0">
                  <a:solidFill>
                    <a:schemeClr val="tx1"/>
                  </a:solidFill>
                </a:rPr>
                <a:t>NAG)</a:t>
              </a:r>
              <a:r>
                <a:rPr lang="it-IT" sz="1150" spc="-10" noProof="0" dirty="0">
                  <a:solidFill>
                    <a:schemeClr val="tx1"/>
                  </a:solidFill>
                </a:rPr>
                <a:t>. Per i lotti 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742B5EF6-9F69-AE9B-70F4-DE2DCBA870FA}"/>
                </a:ext>
              </a:extLst>
            </p:cNvPr>
            <p:cNvSpPr/>
            <p:nvPr/>
          </p:nvSpPr>
          <p:spPr>
            <a:xfrm rot="16200000">
              <a:off x="360669" y="3820486"/>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748B7870-6ACE-627B-3141-BE76D56A6C86}"/>
                </a:ext>
              </a:extLst>
            </p:cNvPr>
            <p:cNvGrpSpPr/>
            <p:nvPr/>
          </p:nvGrpSpPr>
          <p:grpSpPr>
            <a:xfrm>
              <a:off x="312964" y="3880713"/>
              <a:ext cx="432000" cy="432000"/>
              <a:chOff x="-129767" y="4329276"/>
              <a:chExt cx="432000" cy="432000"/>
            </a:xfrm>
          </p:grpSpPr>
          <p:sp>
            <p:nvSpPr>
              <p:cNvPr id="38" name="Oval 37">
                <a:extLst>
                  <a:ext uri="{FF2B5EF4-FFF2-40B4-BE49-F238E27FC236}">
                    <a16:creationId xmlns:a16="http://schemas.microsoft.com/office/drawing/2014/main" id="{A1FFA3FA-CC78-92D2-8C32-812501BB820A}"/>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CF019257-C09F-665E-764B-798F571D64F7}"/>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2B227CF5-8E68-71DD-403B-CAB894A5976A}"/>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2249288F-2F6B-A796-C7AD-1D6CF2088146}"/>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50FDD245-CA51-F7B4-DA9B-F04E8D61ABAB}"/>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E28EE61B-FDAE-114E-8345-99A79099BF5D}"/>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60" name="Group 59">
            <a:extLst>
              <a:ext uri="{FF2B5EF4-FFF2-40B4-BE49-F238E27FC236}">
                <a16:creationId xmlns:a16="http://schemas.microsoft.com/office/drawing/2014/main" id="{84534AC0-6719-5874-8E8A-E0BCA20BEC6E}"/>
              </a:ext>
            </a:extLst>
          </p:cNvPr>
          <p:cNvGrpSpPr/>
          <p:nvPr/>
        </p:nvGrpSpPr>
        <p:grpSpPr>
          <a:xfrm>
            <a:off x="312964" y="4632964"/>
            <a:ext cx="11363950" cy="468000"/>
            <a:chOff x="312964" y="4618675"/>
            <a:chExt cx="11363950" cy="468000"/>
          </a:xfrm>
        </p:grpSpPr>
        <p:sp>
          <p:nvSpPr>
            <p:cNvPr id="52" name="Isosceles Triangle 51">
              <a:extLst>
                <a:ext uri="{FF2B5EF4-FFF2-40B4-BE49-F238E27FC236}">
                  <a16:creationId xmlns:a16="http://schemas.microsoft.com/office/drawing/2014/main" id="{3F473D54-FBCB-B230-C049-1299810D05B4}"/>
                </a:ext>
              </a:extLst>
            </p:cNvPr>
            <p:cNvSpPr/>
            <p:nvPr/>
          </p:nvSpPr>
          <p:spPr>
            <a:xfrm rot="16200000">
              <a:off x="540669" y="4576448"/>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F19A306B-8A28-00C4-18EF-3DB45D262E4A}"/>
                </a:ext>
              </a:extLst>
            </p:cNvPr>
            <p:cNvSpPr/>
            <p:nvPr/>
          </p:nvSpPr>
          <p:spPr>
            <a:xfrm>
              <a:off x="1050896" y="4618675"/>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a:solidFill>
                    <a:schemeClr val="tx1"/>
                  </a:solidFill>
                  <a:latin typeface="Century Gothic"/>
                </a:rPr>
                <a:t>CONTRATTO - </a:t>
              </a:r>
              <a:r>
                <a:rPr lang="it-IT" sz="1150" noProof="0">
                  <a:solidFill>
                    <a:schemeClr val="tx1"/>
                  </a:solidFill>
                  <a:latin typeface="Century Gothic"/>
                </a:rPr>
                <a:t>funzionalità </a:t>
              </a:r>
              <a:r>
                <a:rPr lang="it-IT" sz="1150" b="1" noProof="0">
                  <a:solidFill>
                    <a:schemeClr val="tx1"/>
                  </a:solidFill>
                  <a:latin typeface="Century Gothic"/>
                </a:rPr>
                <a:t>Aggiudicazioni in attesa di contratto/convenzione </a:t>
              </a:r>
            </a:p>
            <a:p>
              <a:pPr algn="just"/>
              <a:r>
                <a:rPr lang="it-IT" sz="1150" noProof="0">
                  <a:solidFill>
                    <a:schemeClr val="tx1"/>
                  </a:solidFill>
                  <a:latin typeface="Century Gothic"/>
                </a:rPr>
                <a:t>L</a:t>
              </a:r>
              <a:r>
                <a:rPr kumimoji="0" lang="it-IT" sz="1150" u="none" strike="noStrike" kern="1200" cap="none" spc="0" normalizeH="0" baseline="0" noProof="0">
                  <a:ln>
                    <a:noFill/>
                  </a:ln>
                  <a:solidFill>
                    <a:schemeClr val="tx1"/>
                  </a:solidFill>
                  <a:effectLst/>
                  <a:uLnTx/>
                  <a:uFillTx/>
                  <a:latin typeface="Century Gothic"/>
                  <a:ea typeface="+mn-ea"/>
                  <a:cs typeface="+mn-cs"/>
                </a:rPr>
                <a:t>’utente procede con la compilazione del contratto o della convenzione</a:t>
              </a:r>
              <a:r>
                <a:rPr lang="it-IT" sz="1150" noProof="0">
                  <a:solidFill>
                    <a:schemeClr val="tx1"/>
                  </a:solidFill>
                  <a:latin typeface="Century Gothic"/>
                </a:rPr>
                <a:t>, quindi esegue il comando </a:t>
              </a:r>
              <a:r>
                <a:rPr lang="it-IT" sz="1150" u="sng" noProof="0">
                  <a:solidFill>
                    <a:schemeClr val="tx1"/>
                  </a:solidFill>
                  <a:latin typeface="Century Gothic"/>
                </a:rPr>
                <a:t>Invio</a:t>
              </a:r>
              <a:r>
                <a:rPr lang="it-IT" sz="1150" noProof="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E9B40492-A99F-2CEB-E30A-DB3090ED4CAE}"/>
                </a:ext>
              </a:extLst>
            </p:cNvPr>
            <p:cNvGrpSpPr/>
            <p:nvPr/>
          </p:nvGrpSpPr>
          <p:grpSpPr>
            <a:xfrm>
              <a:off x="312964" y="4636675"/>
              <a:ext cx="432000" cy="432000"/>
              <a:chOff x="294977" y="5555031"/>
              <a:chExt cx="432000" cy="432000"/>
            </a:xfrm>
          </p:grpSpPr>
          <p:sp>
            <p:nvSpPr>
              <p:cNvPr id="54" name="Oval 53">
                <a:extLst>
                  <a:ext uri="{FF2B5EF4-FFF2-40B4-BE49-F238E27FC236}">
                    <a16:creationId xmlns:a16="http://schemas.microsoft.com/office/drawing/2014/main" id="{B6CD357C-925C-4A52-F81A-A023428C60BC}"/>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C963A352-870E-5811-B61B-7C711AADEF0C}"/>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30B788EE-E807-9251-629A-659E5E1CEA3B}"/>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127CC640-63AE-A5AD-BF4C-585442C9A4F4}"/>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3825E5C7-6B24-32AF-9445-D3BE858B3B6B}"/>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2787444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p:txBody>
          <a:bodyPr/>
          <a:lstStyle/>
          <a:p>
            <a:r>
              <a:rPr lang="it-IT" sz="2350" noProof="0"/>
              <a:t>Procedura ristretta sopra soglia</a:t>
            </a:r>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DEA2F30C-709A-307F-60E4-6D51763CF24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grpSp>
        <p:nvGrpSpPr>
          <p:cNvPr id="202" name="Group 201">
            <a:extLst>
              <a:ext uri="{FF2B5EF4-FFF2-40B4-BE49-F238E27FC236}">
                <a16:creationId xmlns:a16="http://schemas.microsoft.com/office/drawing/2014/main" id="{EF5F2E29-59F1-3733-F91E-CE1D952F3311}"/>
              </a:ext>
            </a:extLst>
          </p:cNvPr>
          <p:cNvGrpSpPr/>
          <p:nvPr/>
        </p:nvGrpSpPr>
        <p:grpSpPr>
          <a:xfrm>
            <a:off x="3768326" y="1080608"/>
            <a:ext cx="1278000" cy="1187999"/>
            <a:chOff x="3770863" y="1080608"/>
            <a:chExt cx="1278000" cy="1187999"/>
          </a:xfrm>
        </p:grpSpPr>
        <p:sp>
          <p:nvSpPr>
            <p:cNvPr id="59" name="Rectangle 58">
              <a:extLst>
                <a:ext uri="{FF2B5EF4-FFF2-40B4-BE49-F238E27FC236}">
                  <a16:creationId xmlns:a16="http://schemas.microsoft.com/office/drawing/2014/main" id="{9F837A98-0F58-8318-E1B5-2F23B8981D15}"/>
                </a:ext>
              </a:extLst>
            </p:cNvPr>
            <p:cNvSpPr/>
            <p:nvPr/>
          </p:nvSpPr>
          <p:spPr>
            <a:xfrm>
              <a:off x="3770863" y="1080608"/>
              <a:ext cx="1278000" cy="1187999"/>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INVITI</a:t>
              </a:r>
              <a:endParaRPr lang="it-IT" sz="1000" kern="0" noProof="0">
                <a:solidFill>
                  <a:srgbClr val="000000"/>
                </a:solidFill>
                <a:cs typeface="Arial"/>
              </a:endParaRPr>
            </a:p>
          </p:txBody>
        </p:sp>
        <p:sp>
          <p:nvSpPr>
            <p:cNvPr id="25" name="Rectangle 24">
              <a:extLst>
                <a:ext uri="{FF2B5EF4-FFF2-40B4-BE49-F238E27FC236}">
                  <a16:creationId xmlns:a16="http://schemas.microsoft.com/office/drawing/2014/main" id="{722A5876-E272-29E4-3F9F-3A6AB1718095}"/>
                </a:ext>
              </a:extLst>
            </p:cNvPr>
            <p:cNvSpPr/>
            <p:nvPr/>
          </p:nvSpPr>
          <p:spPr>
            <a:xfrm>
              <a:off x="3823348"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Crea invito</a:t>
              </a:r>
            </a:p>
          </p:txBody>
        </p:sp>
        <p:sp>
          <p:nvSpPr>
            <p:cNvPr id="27" name="Rectangle 26">
              <a:extLst>
                <a:ext uri="{FF2B5EF4-FFF2-40B4-BE49-F238E27FC236}">
                  <a16:creationId xmlns:a16="http://schemas.microsoft.com/office/drawing/2014/main" id="{E596F759-2EE5-B8BF-E5D2-D6641B819AB2}"/>
                </a:ext>
              </a:extLst>
            </p:cNvPr>
            <p:cNvSpPr/>
            <p:nvPr/>
          </p:nvSpPr>
          <p:spPr>
            <a:xfrm>
              <a:off x="4456379"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a:p>
              <a:pPr algn="ctr" defTabSz="762000">
                <a:lnSpc>
                  <a:spcPct val="90000"/>
                </a:lnSpc>
                <a:spcBef>
                  <a:spcPct val="0"/>
                </a:spcBef>
                <a:spcAft>
                  <a:spcPct val="0"/>
                </a:spcAft>
              </a:pPr>
              <a:r>
                <a:rPr lang="it-IT" sz="1000" kern="0" noProof="0">
                  <a:solidFill>
                    <a:schemeClr val="tx1"/>
                  </a:solidFill>
                  <a:cs typeface="Arial"/>
                </a:rPr>
                <a:t>(2° fase)</a:t>
              </a:r>
            </a:p>
          </p:txBody>
        </p:sp>
        <p:cxnSp>
          <p:nvCxnSpPr>
            <p:cNvPr id="28" name="Straight Arrow Connector 27">
              <a:extLst>
                <a:ext uri="{FF2B5EF4-FFF2-40B4-BE49-F238E27FC236}">
                  <a16:creationId xmlns:a16="http://schemas.microsoft.com/office/drawing/2014/main" id="{ADDC5032-5C04-D980-62D5-4C793E792756}"/>
                </a:ext>
              </a:extLst>
            </p:cNvPr>
            <p:cNvCxnSpPr>
              <a:cxnSpLocks/>
              <a:stCxn id="25" idx="3"/>
              <a:endCxn id="27" idx="1"/>
            </p:cNvCxnSpPr>
            <p:nvPr/>
          </p:nvCxnSpPr>
          <p:spPr>
            <a:xfrm>
              <a:off x="4363348"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9715FA7-6462-2326-F435-C10647B8160B}"/>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07D0FFFB-6645-065D-AC6C-A7F647665E7E}"/>
              </a:ext>
            </a:extLst>
          </p:cNvPr>
          <p:cNvSpPr/>
          <p:nvPr/>
        </p:nvSpPr>
        <p:spPr>
          <a:xfrm>
            <a:off x="1212560" y="5596267"/>
            <a:ext cx="864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52" name="Rectangle 51">
            <a:extLst>
              <a:ext uri="{FF2B5EF4-FFF2-40B4-BE49-F238E27FC236}">
                <a16:creationId xmlns:a16="http://schemas.microsoft.com/office/drawing/2014/main" id="{6E383542-062D-546D-D1F4-0BF27B1EC95D}"/>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D85098E2-5CB5-AC7B-F712-D79513F6187C}"/>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03</a:t>
            </a:r>
          </a:p>
        </p:txBody>
      </p:sp>
      <p:sp>
        <p:nvSpPr>
          <p:cNvPr id="17" name="Rectangle 16">
            <a:extLst>
              <a:ext uri="{FF2B5EF4-FFF2-40B4-BE49-F238E27FC236}">
                <a16:creationId xmlns:a16="http://schemas.microsoft.com/office/drawing/2014/main" id="{9EB13892-1CBE-AE7A-329D-2F03CE91E971}"/>
              </a:ext>
            </a:extLst>
          </p:cNvPr>
          <p:cNvSpPr/>
          <p:nvPr/>
        </p:nvSpPr>
        <p:spPr>
          <a:xfrm>
            <a:off x="2151107"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TED</a:t>
            </a:r>
            <a:endParaRPr kumimoji="0" lang="it-IT" sz="1000" i="0" u="none" strike="noStrike" kern="0" cap="none" spc="0" normalizeH="0" baseline="0" noProof="0">
              <a:ln>
                <a:noFill/>
              </a:ln>
              <a:solidFill>
                <a:srgbClr val="000000"/>
              </a:solidFill>
              <a:effectLst/>
              <a:uLnTx/>
              <a:uFillTx/>
            </a:endParaRPr>
          </a:p>
        </p:txBody>
      </p:sp>
      <p:grpSp>
        <p:nvGrpSpPr>
          <p:cNvPr id="35" name="Group 34">
            <a:extLst>
              <a:ext uri="{FF2B5EF4-FFF2-40B4-BE49-F238E27FC236}">
                <a16:creationId xmlns:a16="http://schemas.microsoft.com/office/drawing/2014/main" id="{ACF2E303-3184-FA67-7089-8A0A43C060FE}"/>
              </a:ext>
            </a:extLst>
          </p:cNvPr>
          <p:cNvGrpSpPr>
            <a:grpSpLocks noChangeAspect="1"/>
          </p:cNvGrpSpPr>
          <p:nvPr/>
        </p:nvGrpSpPr>
        <p:grpSpPr>
          <a:xfrm>
            <a:off x="2788009" y="6068850"/>
            <a:ext cx="344291" cy="324000"/>
            <a:chOff x="2414307" y="2064809"/>
            <a:chExt cx="3060345" cy="2880000"/>
          </a:xfrm>
        </p:grpSpPr>
        <p:pic>
          <p:nvPicPr>
            <p:cNvPr id="44" name="Picture 43">
              <a:extLst>
                <a:ext uri="{FF2B5EF4-FFF2-40B4-BE49-F238E27FC236}">
                  <a16:creationId xmlns:a16="http://schemas.microsoft.com/office/drawing/2014/main" id="{E5C4BED9-B163-55F4-4937-652964822574}"/>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45" name="Picture 44">
              <a:extLst>
                <a:ext uri="{FF2B5EF4-FFF2-40B4-BE49-F238E27FC236}">
                  <a16:creationId xmlns:a16="http://schemas.microsoft.com/office/drawing/2014/main" id="{209DA6E2-082C-8DA3-D855-72151DC0B635}"/>
                </a:ext>
              </a:extLst>
            </p:cNvPr>
            <p:cNvPicPr>
              <a:picLocks noChangeAspect="1"/>
            </p:cNvPicPr>
            <p:nvPr/>
          </p:nvPicPr>
          <p:blipFill>
            <a:blip r:embed="rId4"/>
            <a:stretch>
              <a:fillRect/>
            </a:stretch>
          </p:blipFill>
          <p:spPr>
            <a:xfrm>
              <a:off x="4450181" y="3799916"/>
              <a:ext cx="1024471" cy="1024471"/>
            </a:xfrm>
            <a:prstGeom prst="rect">
              <a:avLst/>
            </a:prstGeom>
          </p:spPr>
        </p:pic>
      </p:grpSp>
      <p:sp>
        <p:nvSpPr>
          <p:cNvPr id="60" name="Rectangle 59">
            <a:extLst>
              <a:ext uri="{FF2B5EF4-FFF2-40B4-BE49-F238E27FC236}">
                <a16:creationId xmlns:a16="http://schemas.microsoft.com/office/drawing/2014/main" id="{26DF8FC2-A723-A843-292A-11FFA18B36C6}"/>
              </a:ext>
            </a:extLst>
          </p:cNvPr>
          <p:cNvSpPr/>
          <p:nvPr/>
        </p:nvSpPr>
        <p:spPr>
          <a:xfrm>
            <a:off x="3172937"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61" name="Group 60">
            <a:extLst>
              <a:ext uri="{FF2B5EF4-FFF2-40B4-BE49-F238E27FC236}">
                <a16:creationId xmlns:a16="http://schemas.microsoft.com/office/drawing/2014/main" id="{A2C8D066-07FD-769D-E949-ADD42DA2589D}"/>
              </a:ext>
            </a:extLst>
          </p:cNvPr>
          <p:cNvGrpSpPr>
            <a:grpSpLocks noChangeAspect="1"/>
          </p:cNvGrpSpPr>
          <p:nvPr/>
        </p:nvGrpSpPr>
        <p:grpSpPr>
          <a:xfrm>
            <a:off x="3801716" y="6053511"/>
            <a:ext cx="349345" cy="360000"/>
            <a:chOff x="5194656" y="1887523"/>
            <a:chExt cx="3143037" cy="3238921"/>
          </a:xfrm>
        </p:grpSpPr>
        <p:grpSp>
          <p:nvGrpSpPr>
            <p:cNvPr id="62" name="Group 61">
              <a:extLst>
                <a:ext uri="{FF2B5EF4-FFF2-40B4-BE49-F238E27FC236}">
                  <a16:creationId xmlns:a16="http://schemas.microsoft.com/office/drawing/2014/main" id="{A7579444-A7CA-0175-36F2-E9DE1E964EB3}"/>
                </a:ext>
              </a:extLst>
            </p:cNvPr>
            <p:cNvGrpSpPr/>
            <p:nvPr/>
          </p:nvGrpSpPr>
          <p:grpSpPr>
            <a:xfrm>
              <a:off x="5194656" y="1887523"/>
              <a:ext cx="3045384" cy="3238921"/>
              <a:chOff x="5194656" y="1887523"/>
              <a:chExt cx="3045384" cy="3238921"/>
            </a:xfrm>
          </p:grpSpPr>
          <p:pic>
            <p:nvPicPr>
              <p:cNvPr id="69" name="Picture 68">
                <a:extLst>
                  <a:ext uri="{FF2B5EF4-FFF2-40B4-BE49-F238E27FC236}">
                    <a16:creationId xmlns:a16="http://schemas.microsoft.com/office/drawing/2014/main" id="{91466657-3F7B-732B-7D83-140AB3B2563B}"/>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70" name="Picture 69">
                <a:extLst>
                  <a:ext uri="{FF2B5EF4-FFF2-40B4-BE49-F238E27FC236}">
                    <a16:creationId xmlns:a16="http://schemas.microsoft.com/office/drawing/2014/main" id="{616BF52A-06AE-D0B8-7865-6EDDAB73FAF4}"/>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68" name="Picture 67">
              <a:extLst>
                <a:ext uri="{FF2B5EF4-FFF2-40B4-BE49-F238E27FC236}">
                  <a16:creationId xmlns:a16="http://schemas.microsoft.com/office/drawing/2014/main" id="{99C8381C-8680-2CFA-1DE5-24E2F2210FA1}"/>
                </a:ext>
              </a:extLst>
            </p:cNvPr>
            <p:cNvPicPr>
              <a:picLocks noChangeAspect="1"/>
            </p:cNvPicPr>
            <p:nvPr/>
          </p:nvPicPr>
          <p:blipFill>
            <a:blip r:embed="rId4"/>
            <a:stretch>
              <a:fillRect/>
            </a:stretch>
          </p:blipFill>
          <p:spPr>
            <a:xfrm>
              <a:off x="7313222" y="3857618"/>
              <a:ext cx="1024471" cy="1024471"/>
            </a:xfrm>
            <a:prstGeom prst="rect">
              <a:avLst/>
            </a:prstGeom>
          </p:spPr>
        </p:pic>
      </p:grpSp>
      <p:cxnSp>
        <p:nvCxnSpPr>
          <p:cNvPr id="71" name="Straight Arrow Connector 70">
            <a:extLst>
              <a:ext uri="{FF2B5EF4-FFF2-40B4-BE49-F238E27FC236}">
                <a16:creationId xmlns:a16="http://schemas.microsoft.com/office/drawing/2014/main" id="{B7F53CA8-F886-D11B-4B20-03D78E3D488F}"/>
              </a:ext>
            </a:extLst>
          </p:cNvPr>
          <p:cNvCxnSpPr>
            <a:cxnSpLocks/>
            <a:stCxn id="17" idx="3"/>
            <a:endCxn id="60" idx="1"/>
          </p:cNvCxnSpPr>
          <p:nvPr/>
        </p:nvCxnSpPr>
        <p:spPr>
          <a:xfrm>
            <a:off x="3051107" y="5920267"/>
            <a:ext cx="1218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CE7DC1B-26CE-60B5-836C-DCA6E43D937D}"/>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C0C00E14-5695-6F0F-7FA2-7286684379F9}"/>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6C62BD-BDDA-EA4A-CA35-82591F9F37B0}"/>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60F34973-5AAC-28AC-67D7-1BC4C88FF3AE}"/>
              </a:ext>
            </a:extLst>
          </p:cNvPr>
          <p:cNvGrpSpPr/>
          <p:nvPr/>
        </p:nvGrpSpPr>
        <p:grpSpPr>
          <a:xfrm>
            <a:off x="198235" y="1080609"/>
            <a:ext cx="3518329" cy="1188000"/>
            <a:chOff x="198235" y="1080609"/>
            <a:chExt cx="3518329" cy="1188000"/>
          </a:xfrm>
        </p:grpSpPr>
        <p:sp>
          <p:nvSpPr>
            <p:cNvPr id="65" name="Rectangle 64">
              <a:extLst>
                <a:ext uri="{FF2B5EF4-FFF2-40B4-BE49-F238E27FC236}">
                  <a16:creationId xmlns:a16="http://schemas.microsoft.com/office/drawing/2014/main" id="{9BBDE118-BC67-3F2B-4F6C-F25430FD1F98}"/>
                </a:ext>
              </a:extLst>
            </p:cNvPr>
            <p:cNvSpPr/>
            <p:nvPr/>
          </p:nvSpPr>
          <p:spPr>
            <a:xfrm>
              <a:off x="198235" y="1080609"/>
              <a:ext cx="3518329"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BANDO / INVITI</a:t>
              </a:r>
              <a:endParaRPr lang="it-IT" sz="900" noProof="0"/>
            </a:p>
          </p:txBody>
        </p:sp>
        <p:sp>
          <p:nvSpPr>
            <p:cNvPr id="5" name="Rectangle 4">
              <a:extLst>
                <a:ext uri="{FF2B5EF4-FFF2-40B4-BE49-F238E27FC236}">
                  <a16:creationId xmlns:a16="http://schemas.microsoft.com/office/drawing/2014/main" id="{71CFDE5A-5A49-6F3D-E987-AEB4EE92B161}"/>
                </a:ext>
              </a:extLst>
            </p:cNvPr>
            <p:cNvSpPr/>
            <p:nvPr/>
          </p:nvSpPr>
          <p:spPr>
            <a:xfrm>
              <a:off x="3126621"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a:p>
              <a:pPr algn="ctr" defTabSz="762000">
                <a:lnSpc>
                  <a:spcPct val="90000"/>
                </a:lnSpc>
                <a:spcBef>
                  <a:spcPct val="0"/>
                </a:spcBef>
                <a:spcAft>
                  <a:spcPct val="0"/>
                </a:spcAft>
              </a:pPr>
              <a:r>
                <a:rPr lang="it-IT" sz="1000" kern="0" noProof="0">
                  <a:solidFill>
                    <a:schemeClr val="tx1"/>
                  </a:solidFill>
                  <a:cs typeface="Arial"/>
                </a:rPr>
                <a:t>(1° fase)</a:t>
              </a:r>
            </a:p>
          </p:txBody>
        </p:sp>
        <p:cxnSp>
          <p:nvCxnSpPr>
            <p:cNvPr id="129" name="Straight Arrow Connector 128">
              <a:extLst>
                <a:ext uri="{FF2B5EF4-FFF2-40B4-BE49-F238E27FC236}">
                  <a16:creationId xmlns:a16="http://schemas.microsoft.com/office/drawing/2014/main" id="{19789662-2622-10A8-8A88-F8A00A5F9487}"/>
                </a:ext>
              </a:extLst>
            </p:cNvPr>
            <p:cNvCxnSpPr>
              <a:cxnSpLocks/>
              <a:stCxn id="80" idx="3"/>
              <a:endCxn id="5" idx="1"/>
            </p:cNvCxnSpPr>
            <p:nvPr/>
          </p:nvCxnSpPr>
          <p:spPr>
            <a:xfrm>
              <a:off x="3033590"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CB483DB-BD80-1155-E965-2A3E8DC2D84D}"/>
                </a:ext>
              </a:extLst>
            </p:cNvPr>
            <p:cNvSpPr/>
            <p:nvPr/>
          </p:nvSpPr>
          <p:spPr>
            <a:xfrm>
              <a:off x="255530"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rgbClr val="000000"/>
                  </a:solidFill>
                  <a:effectLst/>
                  <a:uLnTx/>
                  <a:uFillTx/>
                  <a:cs typeface="Arial"/>
                </a:rPr>
                <a:t>Configuraz</a:t>
              </a:r>
              <a:r>
                <a:rPr kumimoji="0" lang="it-IT" sz="1000" b="1" i="0" u="none" strike="noStrike" kern="0" cap="none" spc="0" normalizeH="0" baseline="0" noProof="0">
                  <a:ln>
                    <a:noFill/>
                  </a:ln>
                  <a:solidFill>
                    <a:srgbClr val="000000"/>
                  </a:solidFill>
                  <a:effectLst/>
                  <a:uLnTx/>
                  <a:uFillTx/>
                  <a:cs typeface="Arial"/>
                </a:rPr>
                <a:t>. DGUE </a:t>
              </a:r>
            </a:p>
          </p:txBody>
        </p:sp>
        <p:cxnSp>
          <p:nvCxnSpPr>
            <p:cNvPr id="11" name="Straight Arrow Connector 10">
              <a:extLst>
                <a:ext uri="{FF2B5EF4-FFF2-40B4-BE49-F238E27FC236}">
                  <a16:creationId xmlns:a16="http://schemas.microsoft.com/office/drawing/2014/main" id="{AF2AC533-7BE3-07E3-E0F9-5DD9B5CAB684}"/>
                </a:ext>
              </a:extLst>
            </p:cNvPr>
            <p:cNvCxnSpPr>
              <a:cxnSpLocks/>
              <a:stCxn id="9" idx="3"/>
              <a:endCxn id="79" idx="1"/>
            </p:cNvCxnSpPr>
            <p:nvPr/>
          </p:nvCxnSpPr>
          <p:spPr>
            <a:xfrm>
              <a:off x="1119530" y="1801252"/>
              <a:ext cx="930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45902C8-9DFC-5130-959A-00F5C5C47263}"/>
                </a:ext>
              </a:extLst>
            </p:cNvPr>
            <p:cNvSpPr/>
            <p:nvPr/>
          </p:nvSpPr>
          <p:spPr>
            <a:xfrm>
              <a:off x="1212560"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80" name="Rectangle 79">
              <a:extLst>
                <a:ext uri="{FF2B5EF4-FFF2-40B4-BE49-F238E27FC236}">
                  <a16:creationId xmlns:a16="http://schemas.microsoft.com/office/drawing/2014/main" id="{935EB748-1089-B35D-49F7-D83E48C85369}"/>
                </a:ext>
              </a:extLst>
            </p:cNvPr>
            <p:cNvSpPr/>
            <p:nvPr/>
          </p:nvSpPr>
          <p:spPr>
            <a:xfrm>
              <a:off x="2169590"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a:t>
              </a:r>
            </a:p>
          </p:txBody>
        </p:sp>
        <p:cxnSp>
          <p:nvCxnSpPr>
            <p:cNvPr id="82" name="Straight Arrow Connector 81">
              <a:extLst>
                <a:ext uri="{FF2B5EF4-FFF2-40B4-BE49-F238E27FC236}">
                  <a16:creationId xmlns:a16="http://schemas.microsoft.com/office/drawing/2014/main" id="{B41D90E0-819D-0E0B-3375-0E469FFBC57F}"/>
                </a:ext>
              </a:extLst>
            </p:cNvPr>
            <p:cNvCxnSpPr>
              <a:cxnSpLocks/>
              <a:stCxn id="79" idx="3"/>
              <a:endCxn id="80" idx="1"/>
            </p:cNvCxnSpPr>
            <p:nvPr/>
          </p:nvCxnSpPr>
          <p:spPr>
            <a:xfrm>
              <a:off x="2076560" y="1801252"/>
              <a:ext cx="930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A6679AA5-AE58-BC3A-82F5-164C55DBD73D}"/>
              </a:ext>
            </a:extLst>
          </p:cNvPr>
          <p:cNvSpPr>
            <a:spLocks noGrp="1"/>
          </p:cNvSpPr>
          <p:nvPr>
            <p:ph type="sldNum" sz="quarter" idx="10"/>
          </p:nvPr>
        </p:nvSpPr>
        <p:spPr/>
        <p:txBody>
          <a:bodyPr/>
          <a:lstStyle/>
          <a:p>
            <a:fld id="{58E4CE88-B864-4B2B-BBBC-E85082A18D58}" type="slidenum">
              <a:rPr lang="it-IT" noProof="0" smtClean="0"/>
              <a:pPr/>
              <a:t>29</a:t>
            </a:fld>
            <a:endParaRPr lang="it-IT" noProof="0"/>
          </a:p>
        </p:txBody>
      </p:sp>
      <p:sp>
        <p:nvSpPr>
          <p:cNvPr id="8" name="Rectangle: Rounded Corners 7">
            <a:extLst>
              <a:ext uri="{FF2B5EF4-FFF2-40B4-BE49-F238E27FC236}">
                <a16:creationId xmlns:a16="http://schemas.microsoft.com/office/drawing/2014/main" id="{281C2D89-D3ED-4F7E-5AF0-0380572FADEB}"/>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04" name="Group 203">
            <a:extLst>
              <a:ext uri="{FF2B5EF4-FFF2-40B4-BE49-F238E27FC236}">
                <a16:creationId xmlns:a16="http://schemas.microsoft.com/office/drawing/2014/main" id="{38F31568-F5E2-E48E-61DE-D45E1D527A2C}"/>
              </a:ext>
            </a:extLst>
          </p:cNvPr>
          <p:cNvGrpSpPr/>
          <p:nvPr/>
        </p:nvGrpSpPr>
        <p:grpSpPr>
          <a:xfrm>
            <a:off x="8191850" y="1080609"/>
            <a:ext cx="1681507" cy="1188000"/>
            <a:chOff x="8211465" y="1080609"/>
            <a:chExt cx="1681507" cy="1188000"/>
          </a:xfrm>
        </p:grpSpPr>
        <p:sp>
          <p:nvSpPr>
            <p:cNvPr id="18" name="Rectangle 17">
              <a:extLst>
                <a:ext uri="{FF2B5EF4-FFF2-40B4-BE49-F238E27FC236}">
                  <a16:creationId xmlns:a16="http://schemas.microsoft.com/office/drawing/2014/main" id="{D5AD6946-87BB-0476-DA23-2044D18610AD}"/>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36" name="Rectangle 35">
              <a:extLst>
                <a:ext uri="{FF2B5EF4-FFF2-40B4-BE49-F238E27FC236}">
                  <a16:creationId xmlns:a16="http://schemas.microsoft.com/office/drawing/2014/main" id="{C3189465-6E29-65FC-A6D9-383A98B0E51A}"/>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41" name="Rectangle 40">
              <a:extLst>
                <a:ext uri="{FF2B5EF4-FFF2-40B4-BE49-F238E27FC236}">
                  <a16:creationId xmlns:a16="http://schemas.microsoft.com/office/drawing/2014/main" id="{06A068A3-AEAF-A766-D639-746A288A4518}"/>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42" name="Straight Arrow Connector 41">
              <a:extLst>
                <a:ext uri="{FF2B5EF4-FFF2-40B4-BE49-F238E27FC236}">
                  <a16:creationId xmlns:a16="http://schemas.microsoft.com/office/drawing/2014/main" id="{FC46F2B1-D733-25A2-26AC-1AB0D5C94A95}"/>
                </a:ext>
              </a:extLst>
            </p:cNvPr>
            <p:cNvCxnSpPr>
              <a:cxnSpLocks/>
              <a:stCxn id="41" idx="3"/>
              <a:endCxn id="36"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 name="Connector: Elbow 104">
            <a:extLst>
              <a:ext uri="{FF2B5EF4-FFF2-40B4-BE49-F238E27FC236}">
                <a16:creationId xmlns:a16="http://schemas.microsoft.com/office/drawing/2014/main" id="{6AD20939-C30D-ED34-C766-578AE64883F7}"/>
              </a:ext>
            </a:extLst>
          </p:cNvPr>
          <p:cNvCxnSpPr>
            <a:cxnSpLocks/>
            <a:stCxn id="27" idx="2"/>
          </p:cNvCxnSpPr>
          <p:nvPr/>
        </p:nvCxnSpPr>
        <p:spPr>
          <a:xfrm rot="5400000">
            <a:off x="2785684" y="3657568"/>
            <a:ext cx="3398474" cy="477842"/>
          </a:xfrm>
          <a:prstGeom prst="bentConnector3">
            <a:avLst>
              <a:gd name="adj1" fmla="val 1818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58A1D13-AE3D-34B2-B4DB-F2D9D2532B2D}"/>
              </a:ext>
            </a:extLst>
          </p:cNvPr>
          <p:cNvSpPr/>
          <p:nvPr/>
        </p:nvSpPr>
        <p:spPr>
          <a:xfrm>
            <a:off x="3765762" y="3495242"/>
            <a:ext cx="972000" cy="11149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S1</a:t>
            </a:r>
            <a:r>
              <a:rPr kumimoji="0" lang="it-IT" sz="1000" b="0" i="0" u="none" strike="noStrike" kern="0" cap="none" spc="0" normalizeH="0" baseline="0" noProof="0">
                <a:ln>
                  <a:noFill/>
                </a:ln>
                <a:solidFill>
                  <a:srgbClr val="000000"/>
                </a:solidFill>
                <a:effectLst/>
                <a:uLnTx/>
                <a:uFillTx/>
              </a:rPr>
              <a:t> Elenco dei soggetti che hanno manifestato interesse nelle procedure a due fasi</a:t>
            </a:r>
          </a:p>
        </p:txBody>
      </p:sp>
      <p:grpSp>
        <p:nvGrpSpPr>
          <p:cNvPr id="113" name="Group 112">
            <a:extLst>
              <a:ext uri="{FF2B5EF4-FFF2-40B4-BE49-F238E27FC236}">
                <a16:creationId xmlns:a16="http://schemas.microsoft.com/office/drawing/2014/main" id="{01BD9AAF-091E-07B4-64D4-F6E845FE1C5A}"/>
              </a:ext>
            </a:extLst>
          </p:cNvPr>
          <p:cNvGrpSpPr/>
          <p:nvPr/>
        </p:nvGrpSpPr>
        <p:grpSpPr>
          <a:xfrm flipV="1">
            <a:off x="1564321" y="2206995"/>
            <a:ext cx="181983" cy="3398400"/>
            <a:chOff x="4081684" y="2379280"/>
            <a:chExt cx="171807" cy="2518540"/>
          </a:xfrm>
        </p:grpSpPr>
        <p:cxnSp>
          <p:nvCxnSpPr>
            <p:cNvPr id="114" name="Straight Arrow Connector 113">
              <a:extLst>
                <a:ext uri="{FF2B5EF4-FFF2-40B4-BE49-F238E27FC236}">
                  <a16:creationId xmlns:a16="http://schemas.microsoft.com/office/drawing/2014/main" id="{8E7F624D-9DC7-9B73-CA26-97929A3E7483}"/>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5BDD282-7272-7F6E-4FB3-B72C3E637FB3}"/>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D850F6F4-B431-70A9-8446-73EC6974A56F}"/>
              </a:ext>
            </a:extLst>
          </p:cNvPr>
          <p:cNvGrpSpPr/>
          <p:nvPr/>
        </p:nvGrpSpPr>
        <p:grpSpPr>
          <a:xfrm flipV="1">
            <a:off x="2506975" y="2206995"/>
            <a:ext cx="181983" cy="3398400"/>
            <a:chOff x="4081684" y="2379280"/>
            <a:chExt cx="171807" cy="2518540"/>
          </a:xfrm>
        </p:grpSpPr>
        <p:cxnSp>
          <p:nvCxnSpPr>
            <p:cNvPr id="15" name="Straight Arrow Connector 14">
              <a:extLst>
                <a:ext uri="{FF2B5EF4-FFF2-40B4-BE49-F238E27FC236}">
                  <a16:creationId xmlns:a16="http://schemas.microsoft.com/office/drawing/2014/main" id="{9F28F380-F4A9-8043-E369-42C64139CC40}"/>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B13A898-433C-4F38-A53A-8F5116EF44AC}"/>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9609E836-6368-91EB-ABE3-436A4160B4CE}"/>
              </a:ext>
            </a:extLst>
          </p:cNvPr>
          <p:cNvSpPr/>
          <p:nvPr/>
        </p:nvSpPr>
        <p:spPr>
          <a:xfrm>
            <a:off x="916584" y="3148993"/>
            <a:ext cx="1476000" cy="1807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chemeClr val="tx1"/>
                </a:solidFill>
              </a:rPr>
              <a:t>P1_16</a:t>
            </a:r>
            <a:r>
              <a:rPr lang="it-IT" sz="1000" kern="0" noProof="0">
                <a:solidFill>
                  <a:schemeClr val="tx1"/>
                </a:solidFill>
              </a:rPr>
              <a:t> Bando di gara – </a:t>
            </a:r>
          </a:p>
          <a:p>
            <a:pPr algn="ctr" defTabSz="762000">
              <a:lnSpc>
                <a:spcPct val="90000"/>
              </a:lnSpc>
              <a:spcBef>
                <a:spcPct val="0"/>
              </a:spcBef>
              <a:spcAft>
                <a:spcPct val="0"/>
              </a:spcAft>
            </a:pPr>
            <a:r>
              <a:rPr lang="it-IT" sz="1000" kern="0" noProof="0">
                <a:solidFill>
                  <a:schemeClr val="tx1"/>
                </a:solidFill>
              </a:rPr>
              <a:t>dir. generale reg. ordinario </a:t>
            </a:r>
          </a:p>
          <a:p>
            <a:pPr algn="ctr" defTabSz="762000">
              <a:lnSpc>
                <a:spcPct val="90000"/>
              </a:lnSpc>
              <a:spcBef>
                <a:spcPct val="0"/>
              </a:spcBef>
              <a:spcAft>
                <a:spcPct val="0"/>
              </a:spcAft>
            </a:pPr>
            <a:endParaRPr lang="it-IT" sz="1000" kern="0" noProof="0">
              <a:solidFill>
                <a:schemeClr val="tx1"/>
              </a:solidFill>
            </a:endParaRPr>
          </a:p>
          <a:p>
            <a:pPr algn="ctr" defTabSz="762000">
              <a:lnSpc>
                <a:spcPct val="90000"/>
              </a:lnSpc>
              <a:spcBef>
                <a:spcPct val="0"/>
              </a:spcBef>
              <a:spcAft>
                <a:spcPct val="0"/>
              </a:spcAft>
            </a:pPr>
            <a:r>
              <a:rPr lang="it-IT" sz="1000" b="1" kern="0" noProof="0">
                <a:solidFill>
                  <a:schemeClr val="tx1"/>
                </a:solidFill>
              </a:rPr>
              <a:t>P1_19</a:t>
            </a:r>
            <a:r>
              <a:rPr lang="it-IT" sz="1000" kern="0" noProof="0">
                <a:solidFill>
                  <a:schemeClr val="tx1"/>
                </a:solidFill>
              </a:rPr>
              <a:t> Bando di concessione – dir. concessioni reg. ordinario</a:t>
            </a:r>
          </a:p>
          <a:p>
            <a:pPr algn="ctr" defTabSz="762000">
              <a:lnSpc>
                <a:spcPct val="90000"/>
              </a:lnSpc>
              <a:spcBef>
                <a:spcPct val="0"/>
              </a:spcBef>
              <a:spcAft>
                <a:spcPct val="0"/>
              </a:spcAft>
            </a:pPr>
            <a:endParaRPr lang="it-IT" sz="1000" kern="0" noProof="0">
              <a:solidFill>
                <a:schemeClr val="tx1"/>
              </a:solidFill>
            </a:endParaRPr>
          </a:p>
          <a:p>
            <a:pPr algn="ctr" defTabSz="762000">
              <a:lnSpc>
                <a:spcPct val="90000"/>
              </a:lnSpc>
              <a:spcBef>
                <a:spcPct val="0"/>
              </a:spcBef>
              <a:spcAft>
                <a:spcPct val="0"/>
              </a:spcAft>
            </a:pPr>
            <a:r>
              <a:rPr lang="it-IT" sz="1000" b="1" kern="0" noProof="0">
                <a:solidFill>
                  <a:schemeClr val="tx1"/>
                </a:solidFill>
              </a:rPr>
              <a:t>P1_20</a:t>
            </a:r>
            <a:r>
              <a:rPr lang="it-IT" sz="1000" kern="0" noProof="0">
                <a:solidFill>
                  <a:schemeClr val="tx1"/>
                </a:solidFill>
              </a:rPr>
              <a:t> Bando di gara – </a:t>
            </a:r>
          </a:p>
          <a:p>
            <a:pPr algn="ctr" defTabSz="762000">
              <a:lnSpc>
                <a:spcPct val="90000"/>
              </a:lnSpc>
              <a:spcBef>
                <a:spcPct val="0"/>
              </a:spcBef>
              <a:spcAft>
                <a:spcPct val="0"/>
              </a:spcAft>
            </a:pPr>
            <a:r>
              <a:rPr lang="it-IT" sz="1000" kern="0" noProof="0">
                <a:solidFill>
                  <a:schemeClr val="tx1"/>
                </a:solidFill>
              </a:rPr>
              <a:t>dir. generale reg. alleggerito</a:t>
            </a:r>
          </a:p>
        </p:txBody>
      </p:sp>
      <p:sp>
        <p:nvSpPr>
          <p:cNvPr id="7" name="Rectangle 6">
            <a:extLst>
              <a:ext uri="{FF2B5EF4-FFF2-40B4-BE49-F238E27FC236}">
                <a16:creationId xmlns:a16="http://schemas.microsoft.com/office/drawing/2014/main" id="{BE3A510B-CB99-B950-87B8-75496F5EE394}"/>
              </a:ext>
            </a:extLst>
          </p:cNvPr>
          <p:cNvSpPr/>
          <p:nvPr/>
        </p:nvSpPr>
        <p:spPr>
          <a:xfrm>
            <a:off x="6744918" y="2455038"/>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cxnSp>
        <p:nvCxnSpPr>
          <p:cNvPr id="78" name="Connector: Elbow 77">
            <a:extLst>
              <a:ext uri="{FF2B5EF4-FFF2-40B4-BE49-F238E27FC236}">
                <a16:creationId xmlns:a16="http://schemas.microsoft.com/office/drawing/2014/main" id="{E3D995BC-D611-8133-3FC6-CE6DA60CC56E}"/>
              </a:ext>
            </a:extLst>
          </p:cNvPr>
          <p:cNvCxnSpPr>
            <a:cxnSpLocks/>
            <a:stCxn id="58" idx="2"/>
          </p:cNvCxnSpPr>
          <p:nvPr/>
        </p:nvCxnSpPr>
        <p:spPr>
          <a:xfrm rot="5400000">
            <a:off x="3801683" y="3781385"/>
            <a:ext cx="3398476" cy="230210"/>
          </a:xfrm>
          <a:prstGeom prst="bentConnector3">
            <a:avLst>
              <a:gd name="adj1" fmla="val 1825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A3393944-BA45-3283-25A7-03E47D95D595}"/>
              </a:ext>
            </a:extLst>
          </p:cNvPr>
          <p:cNvSpPr/>
          <p:nvPr/>
        </p:nvSpPr>
        <p:spPr>
          <a:xfrm>
            <a:off x="4984584"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grpSp>
        <p:nvGrpSpPr>
          <p:cNvPr id="203" name="Group 202">
            <a:extLst>
              <a:ext uri="{FF2B5EF4-FFF2-40B4-BE49-F238E27FC236}">
                <a16:creationId xmlns:a16="http://schemas.microsoft.com/office/drawing/2014/main" id="{19452355-6BCD-0E4B-906A-2D5C0E5C9A6F}"/>
              </a:ext>
            </a:extLst>
          </p:cNvPr>
          <p:cNvGrpSpPr/>
          <p:nvPr/>
        </p:nvGrpSpPr>
        <p:grpSpPr>
          <a:xfrm>
            <a:off x="5098088" y="1080608"/>
            <a:ext cx="3042000" cy="1188001"/>
            <a:chOff x="5118330" y="1080608"/>
            <a:chExt cx="3042000" cy="1188001"/>
          </a:xfrm>
        </p:grpSpPr>
        <p:cxnSp>
          <p:nvCxnSpPr>
            <p:cNvPr id="53" name="Straight Arrow Connector 52">
              <a:extLst>
                <a:ext uri="{FF2B5EF4-FFF2-40B4-BE49-F238E27FC236}">
                  <a16:creationId xmlns:a16="http://schemas.microsoft.com/office/drawing/2014/main" id="{646AEB88-EC04-6999-CFAE-DA94B86DCEC5}"/>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50B8DB9-3865-5531-1148-21D58CF87D24}"/>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55" name="Group 54">
              <a:extLst>
                <a:ext uri="{FF2B5EF4-FFF2-40B4-BE49-F238E27FC236}">
                  <a16:creationId xmlns:a16="http://schemas.microsoft.com/office/drawing/2014/main" id="{FBF8E127-4C50-234F-A5B9-53FCC83C72D0}"/>
                </a:ext>
              </a:extLst>
            </p:cNvPr>
            <p:cNvGrpSpPr/>
            <p:nvPr/>
          </p:nvGrpSpPr>
          <p:grpSpPr>
            <a:xfrm>
              <a:off x="6188358" y="1405252"/>
              <a:ext cx="1008000" cy="791465"/>
              <a:chOff x="7267407" y="1407072"/>
              <a:chExt cx="1008000" cy="791465"/>
            </a:xfrm>
          </p:grpSpPr>
          <p:sp>
            <p:nvSpPr>
              <p:cNvPr id="107" name="Rectangle 106">
                <a:extLst>
                  <a:ext uri="{FF2B5EF4-FFF2-40B4-BE49-F238E27FC236}">
                    <a16:creationId xmlns:a16="http://schemas.microsoft.com/office/drawing/2014/main" id="{ED98A4CE-B444-243C-42FA-170B7AE0933B}"/>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108" name="Rectangle 107">
                <a:extLst>
                  <a:ext uri="{FF2B5EF4-FFF2-40B4-BE49-F238E27FC236}">
                    <a16:creationId xmlns:a16="http://schemas.microsoft.com/office/drawing/2014/main" id="{62DC75F7-B3FB-5F38-1D4F-7387019AC5DA}"/>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58" name="Rectangle 57">
              <a:extLst>
                <a:ext uri="{FF2B5EF4-FFF2-40B4-BE49-F238E27FC236}">
                  <a16:creationId xmlns:a16="http://schemas.microsoft.com/office/drawing/2014/main" id="{9F2B49B2-681C-DAEB-180A-C64E4EDDB610}"/>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93" name="Rectangle 92">
              <a:extLst>
                <a:ext uri="{FF2B5EF4-FFF2-40B4-BE49-F238E27FC236}">
                  <a16:creationId xmlns:a16="http://schemas.microsoft.com/office/drawing/2014/main" id="{A7DC00EC-513F-0E57-F311-48B961C36BE4}"/>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132" name="Straight Arrow Connector 131">
              <a:extLst>
                <a:ext uri="{FF2B5EF4-FFF2-40B4-BE49-F238E27FC236}">
                  <a16:creationId xmlns:a16="http://schemas.microsoft.com/office/drawing/2014/main" id="{179C2AE3-BAE8-76D3-5B3B-0859E6B5D3A9}"/>
                </a:ext>
              </a:extLst>
            </p:cNvPr>
            <p:cNvCxnSpPr>
              <a:cxnSpLocks/>
              <a:stCxn id="58" idx="3"/>
              <a:endCxn id="107"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1E20CF4-A0C7-7441-A7CE-19067F2E861B}"/>
                </a:ext>
              </a:extLst>
            </p:cNvPr>
            <p:cNvCxnSpPr>
              <a:cxnSpLocks/>
              <a:stCxn id="58" idx="3"/>
              <a:endCxn id="108"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32A8B04-9062-F8D5-D08A-BABAF13A2A6E}"/>
                </a:ext>
              </a:extLst>
            </p:cNvPr>
            <p:cNvCxnSpPr>
              <a:cxnSpLocks/>
              <a:stCxn id="107" idx="3"/>
              <a:endCxn id="93"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B38F9BCD-9898-98DE-4B24-C380FB1762BC}"/>
              </a:ext>
            </a:extLst>
          </p:cNvPr>
          <p:cNvGrpSpPr/>
          <p:nvPr/>
        </p:nvGrpSpPr>
        <p:grpSpPr>
          <a:xfrm>
            <a:off x="9925119" y="1080609"/>
            <a:ext cx="1080000" cy="1187998"/>
            <a:chOff x="9942266" y="1080609"/>
            <a:chExt cx="1080000" cy="1187998"/>
          </a:xfrm>
        </p:grpSpPr>
        <p:sp>
          <p:nvSpPr>
            <p:cNvPr id="143" name="Rectangle 142">
              <a:extLst>
                <a:ext uri="{FF2B5EF4-FFF2-40B4-BE49-F238E27FC236}">
                  <a16:creationId xmlns:a16="http://schemas.microsoft.com/office/drawing/2014/main" id="{1210110A-349E-2C64-C0DB-9281D628BF3B}"/>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144" name="Rectangle 143">
              <a:extLst>
                <a:ext uri="{FF2B5EF4-FFF2-40B4-BE49-F238E27FC236}">
                  <a16:creationId xmlns:a16="http://schemas.microsoft.com/office/drawing/2014/main" id="{A7682017-EF80-4534-62CE-540EF73E2EE2}"/>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206" name="Group 205">
            <a:extLst>
              <a:ext uri="{FF2B5EF4-FFF2-40B4-BE49-F238E27FC236}">
                <a16:creationId xmlns:a16="http://schemas.microsoft.com/office/drawing/2014/main" id="{87918D45-C0EE-F3BB-E63E-1CFA92E13E45}"/>
              </a:ext>
            </a:extLst>
          </p:cNvPr>
          <p:cNvGrpSpPr/>
          <p:nvPr/>
        </p:nvGrpSpPr>
        <p:grpSpPr>
          <a:xfrm>
            <a:off x="11056879" y="1080609"/>
            <a:ext cx="936000" cy="1187998"/>
            <a:chOff x="11056879" y="1080609"/>
            <a:chExt cx="936000" cy="1187998"/>
          </a:xfrm>
        </p:grpSpPr>
        <p:sp>
          <p:nvSpPr>
            <p:cNvPr id="146" name="Rectangle 145">
              <a:extLst>
                <a:ext uri="{FF2B5EF4-FFF2-40B4-BE49-F238E27FC236}">
                  <a16:creationId xmlns:a16="http://schemas.microsoft.com/office/drawing/2014/main" id="{3CCBABCD-E6E7-E10E-9564-2F4C91EB2A48}"/>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147" name="Rectangle 146">
              <a:extLst>
                <a:ext uri="{FF2B5EF4-FFF2-40B4-BE49-F238E27FC236}">
                  <a16:creationId xmlns:a16="http://schemas.microsoft.com/office/drawing/2014/main" id="{7BA82277-27E0-9B85-8B1B-236F88EA105F}"/>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grpSp>
        <p:nvGrpSpPr>
          <p:cNvPr id="171" name="Group 170">
            <a:extLst>
              <a:ext uri="{FF2B5EF4-FFF2-40B4-BE49-F238E27FC236}">
                <a16:creationId xmlns:a16="http://schemas.microsoft.com/office/drawing/2014/main" id="{36D9E8B6-FAB0-C892-920C-E7BF54DFF512}"/>
              </a:ext>
            </a:extLst>
          </p:cNvPr>
          <p:cNvGrpSpPr/>
          <p:nvPr/>
        </p:nvGrpSpPr>
        <p:grpSpPr>
          <a:xfrm>
            <a:off x="6226141" y="5596267"/>
            <a:ext cx="981193" cy="796583"/>
            <a:chOff x="6370866" y="5702572"/>
            <a:chExt cx="981193" cy="796583"/>
          </a:xfrm>
        </p:grpSpPr>
        <p:sp>
          <p:nvSpPr>
            <p:cNvPr id="159" name="Rectangle 158">
              <a:extLst>
                <a:ext uri="{FF2B5EF4-FFF2-40B4-BE49-F238E27FC236}">
                  <a16:creationId xmlns:a16="http://schemas.microsoft.com/office/drawing/2014/main" id="{D58231A1-0509-3600-AFE4-9FAEB700CD98}"/>
                </a:ext>
              </a:extLst>
            </p:cNvPr>
            <p:cNvSpPr/>
            <p:nvPr/>
          </p:nvSpPr>
          <p:spPr>
            <a:xfrm>
              <a:off x="637086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TED</a:t>
              </a:r>
              <a:endParaRPr kumimoji="0" lang="it-IT" sz="1000" i="0" u="none" strike="noStrike" kern="0" cap="none" spc="0" normalizeH="0" baseline="0" noProof="0">
                <a:ln>
                  <a:noFill/>
                </a:ln>
                <a:solidFill>
                  <a:srgbClr val="000000"/>
                </a:solidFill>
                <a:effectLst/>
                <a:uLnTx/>
                <a:uFillTx/>
              </a:endParaRPr>
            </a:p>
          </p:txBody>
        </p:sp>
        <p:grpSp>
          <p:nvGrpSpPr>
            <p:cNvPr id="160" name="Group 159">
              <a:extLst>
                <a:ext uri="{FF2B5EF4-FFF2-40B4-BE49-F238E27FC236}">
                  <a16:creationId xmlns:a16="http://schemas.microsoft.com/office/drawing/2014/main" id="{623A1E69-F63D-D270-9BA0-9F8F05E885B4}"/>
                </a:ext>
              </a:extLst>
            </p:cNvPr>
            <p:cNvGrpSpPr>
              <a:grpSpLocks noChangeAspect="1"/>
            </p:cNvGrpSpPr>
            <p:nvPr/>
          </p:nvGrpSpPr>
          <p:grpSpPr>
            <a:xfrm>
              <a:off x="7007768" y="6175155"/>
              <a:ext cx="344291" cy="324000"/>
              <a:chOff x="2414307" y="2064809"/>
              <a:chExt cx="3060345" cy="2880000"/>
            </a:xfrm>
          </p:grpSpPr>
          <p:pic>
            <p:nvPicPr>
              <p:cNvPr id="161" name="Picture 160">
                <a:extLst>
                  <a:ext uri="{FF2B5EF4-FFF2-40B4-BE49-F238E27FC236}">
                    <a16:creationId xmlns:a16="http://schemas.microsoft.com/office/drawing/2014/main" id="{60382B1C-8AF4-F675-987A-C39D3F13C8BE}"/>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162" name="Picture 161">
                <a:extLst>
                  <a:ext uri="{FF2B5EF4-FFF2-40B4-BE49-F238E27FC236}">
                    <a16:creationId xmlns:a16="http://schemas.microsoft.com/office/drawing/2014/main" id="{C87A8BD6-EB93-09A0-FCAD-BF6F81091A66}"/>
                  </a:ext>
                </a:extLst>
              </p:cNvPr>
              <p:cNvPicPr>
                <a:picLocks noChangeAspect="1"/>
              </p:cNvPicPr>
              <p:nvPr/>
            </p:nvPicPr>
            <p:blipFill>
              <a:blip r:embed="rId4"/>
              <a:stretch>
                <a:fillRect/>
              </a:stretch>
            </p:blipFill>
            <p:spPr>
              <a:xfrm>
                <a:off x="4450181" y="3799916"/>
                <a:ext cx="1024471" cy="1024471"/>
              </a:xfrm>
              <a:prstGeom prst="rect">
                <a:avLst/>
              </a:prstGeom>
            </p:spPr>
          </p:pic>
        </p:grpSp>
      </p:grpSp>
      <p:grpSp>
        <p:nvGrpSpPr>
          <p:cNvPr id="173" name="Group 172">
            <a:extLst>
              <a:ext uri="{FF2B5EF4-FFF2-40B4-BE49-F238E27FC236}">
                <a16:creationId xmlns:a16="http://schemas.microsoft.com/office/drawing/2014/main" id="{E2AE3B53-4CAD-5EFF-2DDE-544ABABBBA83}"/>
              </a:ext>
            </a:extLst>
          </p:cNvPr>
          <p:cNvGrpSpPr/>
          <p:nvPr/>
        </p:nvGrpSpPr>
        <p:grpSpPr>
          <a:xfrm>
            <a:off x="7247971" y="5596267"/>
            <a:ext cx="978124" cy="817244"/>
            <a:chOff x="7392696" y="5702572"/>
            <a:chExt cx="978124" cy="817244"/>
          </a:xfrm>
        </p:grpSpPr>
        <p:sp>
          <p:nvSpPr>
            <p:cNvPr id="163" name="Rectangle 162">
              <a:extLst>
                <a:ext uri="{FF2B5EF4-FFF2-40B4-BE49-F238E27FC236}">
                  <a16:creationId xmlns:a16="http://schemas.microsoft.com/office/drawing/2014/main" id="{DE242EF0-306A-0AF5-D631-3BA8886284EB}"/>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64" name="Group 163">
              <a:extLst>
                <a:ext uri="{FF2B5EF4-FFF2-40B4-BE49-F238E27FC236}">
                  <a16:creationId xmlns:a16="http://schemas.microsoft.com/office/drawing/2014/main" id="{431DB64A-AE83-6E11-00DE-B571403725A3}"/>
                </a:ext>
              </a:extLst>
            </p:cNvPr>
            <p:cNvGrpSpPr>
              <a:grpSpLocks noChangeAspect="1"/>
            </p:cNvGrpSpPr>
            <p:nvPr/>
          </p:nvGrpSpPr>
          <p:grpSpPr>
            <a:xfrm>
              <a:off x="8021475" y="6159816"/>
              <a:ext cx="349345" cy="360000"/>
              <a:chOff x="5194656" y="1887523"/>
              <a:chExt cx="3143037" cy="3238921"/>
            </a:xfrm>
          </p:grpSpPr>
          <p:grpSp>
            <p:nvGrpSpPr>
              <p:cNvPr id="165" name="Group 164">
                <a:extLst>
                  <a:ext uri="{FF2B5EF4-FFF2-40B4-BE49-F238E27FC236}">
                    <a16:creationId xmlns:a16="http://schemas.microsoft.com/office/drawing/2014/main" id="{6FB6B8B0-B318-74F3-8FE3-0D499CF01D3C}"/>
                  </a:ext>
                </a:extLst>
              </p:cNvPr>
              <p:cNvGrpSpPr/>
              <p:nvPr/>
            </p:nvGrpSpPr>
            <p:grpSpPr>
              <a:xfrm>
                <a:off x="5194656" y="1887523"/>
                <a:ext cx="3045384" cy="3238921"/>
                <a:chOff x="5194656" y="1887523"/>
                <a:chExt cx="3045384" cy="3238921"/>
              </a:xfrm>
            </p:grpSpPr>
            <p:pic>
              <p:nvPicPr>
                <p:cNvPr id="167" name="Picture 166">
                  <a:extLst>
                    <a:ext uri="{FF2B5EF4-FFF2-40B4-BE49-F238E27FC236}">
                      <a16:creationId xmlns:a16="http://schemas.microsoft.com/office/drawing/2014/main" id="{5CABADD9-0A4C-E205-DCF6-75983336E8CC}"/>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168" name="Picture 167">
                  <a:extLst>
                    <a:ext uri="{FF2B5EF4-FFF2-40B4-BE49-F238E27FC236}">
                      <a16:creationId xmlns:a16="http://schemas.microsoft.com/office/drawing/2014/main" id="{3FCC6C3A-C428-C2B1-9329-ADBCF6FF1752}"/>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166" name="Picture 165">
                <a:extLst>
                  <a:ext uri="{FF2B5EF4-FFF2-40B4-BE49-F238E27FC236}">
                    <a16:creationId xmlns:a16="http://schemas.microsoft.com/office/drawing/2014/main" id="{C337E82B-F180-3EF3-566C-2EFB8D60C17E}"/>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169" name="Straight Arrow Connector 168">
            <a:extLst>
              <a:ext uri="{FF2B5EF4-FFF2-40B4-BE49-F238E27FC236}">
                <a16:creationId xmlns:a16="http://schemas.microsoft.com/office/drawing/2014/main" id="{668E84B8-EC88-E297-F252-9B41DAD298D1}"/>
              </a:ext>
            </a:extLst>
          </p:cNvPr>
          <p:cNvCxnSpPr>
            <a:cxnSpLocks/>
          </p:cNvCxnSpPr>
          <p:nvPr/>
        </p:nvCxnSpPr>
        <p:spPr>
          <a:xfrm>
            <a:off x="7126141" y="5920267"/>
            <a:ext cx="1218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75F0F94-820D-5D5E-3CBC-CF55EB97C7A3}"/>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7" name="Connector: Elbow 196">
            <a:extLst>
              <a:ext uri="{FF2B5EF4-FFF2-40B4-BE49-F238E27FC236}">
                <a16:creationId xmlns:a16="http://schemas.microsoft.com/office/drawing/2014/main" id="{FEF74426-152E-56EC-5887-AC7F603F1D25}"/>
              </a:ext>
            </a:extLst>
          </p:cNvPr>
          <p:cNvCxnSpPr>
            <a:cxnSpLocks/>
            <a:stCxn id="144" idx="2"/>
          </p:cNvCxnSpPr>
          <p:nvPr/>
        </p:nvCxnSpPr>
        <p:spPr>
          <a:xfrm rot="5400000">
            <a:off x="8238186" y="3369333"/>
            <a:ext cx="3399015" cy="1054853"/>
          </a:xfrm>
          <a:prstGeom prst="bentConnector3">
            <a:avLst>
              <a:gd name="adj1" fmla="val 18256"/>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B021D607-E22F-53E5-6BB2-CF7C6A851F1E}"/>
              </a:ext>
            </a:extLst>
          </p:cNvPr>
          <p:cNvSpPr/>
          <p:nvPr/>
        </p:nvSpPr>
        <p:spPr>
          <a:xfrm>
            <a:off x="8783362" y="3010494"/>
            <a:ext cx="1260000" cy="208439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rPr>
              <a:t>A1_29</a:t>
            </a:r>
            <a:r>
              <a:rPr kumimoji="0" lang="it-IT" sz="1000" i="0" u="none" strike="noStrik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A1_32</a:t>
            </a:r>
            <a:r>
              <a:rPr kumimoji="0" lang="it-IT" sz="1000" i="0" u="none" kern="0" cap="none" spc="0" normalizeH="0" baseline="0" noProof="0">
                <a:ln>
                  <a:noFill/>
                </a:ln>
                <a:solidFill>
                  <a:schemeClr val="tx1"/>
                </a:solidFill>
                <a:effectLst/>
                <a:uLnTx/>
                <a:uFillTx/>
              </a:rPr>
              <a:t> Avviso aggiudicazione – dir. concessioni reg. ordinario</a:t>
            </a:r>
          </a:p>
          <a:p>
            <a:pPr marL="0" marR="0" lvl="0" indent="0" algn="ctr" defTabSz="762000" eaLnBrk="1" fontAlgn="auto" latinLnBrk="0" hangingPunct="1">
              <a:lnSpc>
                <a:spcPct val="90000"/>
              </a:lnSpc>
              <a:spcBef>
                <a:spcPct val="0"/>
              </a:spcBef>
              <a:spcAft>
                <a:spcPct val="0"/>
              </a:spcAft>
              <a:buClrTx/>
              <a:buSzTx/>
              <a:buFontTx/>
              <a:buNone/>
              <a:tabLst/>
              <a:defRPr/>
            </a:pPr>
            <a:endParaRPr kumimoji="0" lang="it-IT" sz="1000" i="0" u="none" kern="0" cap="none" spc="0" normalizeH="0" baseline="0" noProof="0">
              <a:ln>
                <a:noFill/>
              </a:ln>
              <a:solidFill>
                <a:schemeClr val="tx1"/>
              </a:solidFill>
              <a:effectLst/>
              <a:uLnTx/>
              <a:uFillTx/>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A1_33</a:t>
            </a:r>
            <a:r>
              <a:rPr kumimoji="0" lang="it-IT" sz="1000" i="0" u="none" kern="0" cap="none" spc="0" normalizeH="0" baseline="0" noProof="0">
                <a:ln>
                  <a:noFill/>
                </a:ln>
                <a:solidFill>
                  <a:schemeClr val="tx1"/>
                </a:solidFill>
                <a:effectLst/>
                <a:uLnTx/>
                <a:uFillTx/>
              </a:rPr>
              <a:t> Avviso aggiudicazione – dir. generale reg. </a:t>
            </a:r>
            <a:r>
              <a:rPr lang="it-IT" sz="1000" kern="0" noProof="0">
                <a:solidFill>
                  <a:schemeClr val="tx1"/>
                </a:solidFill>
              </a:rPr>
              <a:t>alleggerito</a:t>
            </a:r>
            <a:endParaRPr lang="it-IT" sz="1000" b="1" kern="0" noProof="0">
              <a:solidFill>
                <a:schemeClr val="tx1"/>
              </a:solidFill>
            </a:endParaRPr>
          </a:p>
        </p:txBody>
      </p:sp>
      <p:grpSp>
        <p:nvGrpSpPr>
          <p:cNvPr id="180" name="Group 179">
            <a:extLst>
              <a:ext uri="{FF2B5EF4-FFF2-40B4-BE49-F238E27FC236}">
                <a16:creationId xmlns:a16="http://schemas.microsoft.com/office/drawing/2014/main" id="{2529D5B5-D814-899E-4125-AD16A814B683}"/>
              </a:ext>
            </a:extLst>
          </p:cNvPr>
          <p:cNvGrpSpPr/>
          <p:nvPr/>
        </p:nvGrpSpPr>
        <p:grpSpPr>
          <a:xfrm>
            <a:off x="8960266" y="5596267"/>
            <a:ext cx="981193" cy="796583"/>
            <a:chOff x="6370866" y="5702572"/>
            <a:chExt cx="981193" cy="796583"/>
          </a:xfrm>
        </p:grpSpPr>
        <p:sp>
          <p:nvSpPr>
            <p:cNvPr id="181" name="Rectangle 180">
              <a:extLst>
                <a:ext uri="{FF2B5EF4-FFF2-40B4-BE49-F238E27FC236}">
                  <a16:creationId xmlns:a16="http://schemas.microsoft.com/office/drawing/2014/main" id="{3C092027-B4F0-AD1D-11C7-4CB1520FA0A9}"/>
                </a:ext>
              </a:extLst>
            </p:cNvPr>
            <p:cNvSpPr/>
            <p:nvPr/>
          </p:nvSpPr>
          <p:spPr>
            <a:xfrm>
              <a:off x="637086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TED</a:t>
              </a:r>
              <a:endParaRPr kumimoji="0" lang="it-IT" sz="1000" i="0" u="none" strike="noStrike" kern="0" cap="none" spc="0" normalizeH="0" baseline="0" noProof="0">
                <a:ln>
                  <a:noFill/>
                </a:ln>
                <a:solidFill>
                  <a:srgbClr val="000000"/>
                </a:solidFill>
                <a:effectLst/>
                <a:uLnTx/>
                <a:uFillTx/>
              </a:endParaRPr>
            </a:p>
          </p:txBody>
        </p:sp>
        <p:grpSp>
          <p:nvGrpSpPr>
            <p:cNvPr id="182" name="Group 181">
              <a:extLst>
                <a:ext uri="{FF2B5EF4-FFF2-40B4-BE49-F238E27FC236}">
                  <a16:creationId xmlns:a16="http://schemas.microsoft.com/office/drawing/2014/main" id="{EC55D1A8-108E-CA7A-0217-3EF2015DE6D9}"/>
                </a:ext>
              </a:extLst>
            </p:cNvPr>
            <p:cNvGrpSpPr>
              <a:grpSpLocks noChangeAspect="1"/>
            </p:cNvGrpSpPr>
            <p:nvPr/>
          </p:nvGrpSpPr>
          <p:grpSpPr>
            <a:xfrm>
              <a:off x="7007768" y="6175155"/>
              <a:ext cx="344291" cy="324000"/>
              <a:chOff x="2414307" y="2064809"/>
              <a:chExt cx="3060345" cy="2880000"/>
            </a:xfrm>
          </p:grpSpPr>
          <p:pic>
            <p:nvPicPr>
              <p:cNvPr id="183" name="Picture 182">
                <a:extLst>
                  <a:ext uri="{FF2B5EF4-FFF2-40B4-BE49-F238E27FC236}">
                    <a16:creationId xmlns:a16="http://schemas.microsoft.com/office/drawing/2014/main" id="{102D84E0-A026-CD1A-080E-47F769C6E981}"/>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184" name="Picture 183">
                <a:extLst>
                  <a:ext uri="{FF2B5EF4-FFF2-40B4-BE49-F238E27FC236}">
                    <a16:creationId xmlns:a16="http://schemas.microsoft.com/office/drawing/2014/main" id="{44AA7F58-9D6B-D069-BB10-F51848FE8964}"/>
                  </a:ext>
                </a:extLst>
              </p:cNvPr>
              <p:cNvPicPr>
                <a:picLocks noChangeAspect="1"/>
              </p:cNvPicPr>
              <p:nvPr/>
            </p:nvPicPr>
            <p:blipFill>
              <a:blip r:embed="rId4"/>
              <a:stretch>
                <a:fillRect/>
              </a:stretch>
            </p:blipFill>
            <p:spPr>
              <a:xfrm>
                <a:off x="4450181" y="3799916"/>
                <a:ext cx="1024471" cy="1024471"/>
              </a:xfrm>
              <a:prstGeom prst="rect">
                <a:avLst/>
              </a:prstGeom>
            </p:spPr>
          </p:pic>
        </p:grpSp>
      </p:grpSp>
      <p:grpSp>
        <p:nvGrpSpPr>
          <p:cNvPr id="185" name="Group 184">
            <a:extLst>
              <a:ext uri="{FF2B5EF4-FFF2-40B4-BE49-F238E27FC236}">
                <a16:creationId xmlns:a16="http://schemas.microsoft.com/office/drawing/2014/main" id="{55F4F010-1272-64EB-340A-3F90210873CA}"/>
              </a:ext>
            </a:extLst>
          </p:cNvPr>
          <p:cNvGrpSpPr/>
          <p:nvPr/>
        </p:nvGrpSpPr>
        <p:grpSpPr>
          <a:xfrm>
            <a:off x="9982096" y="5596267"/>
            <a:ext cx="978124" cy="817244"/>
            <a:chOff x="7392696" y="5702572"/>
            <a:chExt cx="978124" cy="817244"/>
          </a:xfrm>
        </p:grpSpPr>
        <p:sp>
          <p:nvSpPr>
            <p:cNvPr id="186" name="Rectangle 185">
              <a:extLst>
                <a:ext uri="{FF2B5EF4-FFF2-40B4-BE49-F238E27FC236}">
                  <a16:creationId xmlns:a16="http://schemas.microsoft.com/office/drawing/2014/main" id="{90C4CAAD-CAD2-4078-7241-628F8B768D98}"/>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87" name="Group 186">
              <a:extLst>
                <a:ext uri="{FF2B5EF4-FFF2-40B4-BE49-F238E27FC236}">
                  <a16:creationId xmlns:a16="http://schemas.microsoft.com/office/drawing/2014/main" id="{AAAC664F-3F4C-E7ED-C80A-EACEAC998B5C}"/>
                </a:ext>
              </a:extLst>
            </p:cNvPr>
            <p:cNvGrpSpPr>
              <a:grpSpLocks noChangeAspect="1"/>
            </p:cNvGrpSpPr>
            <p:nvPr/>
          </p:nvGrpSpPr>
          <p:grpSpPr>
            <a:xfrm>
              <a:off x="8021475" y="6159816"/>
              <a:ext cx="349345" cy="360000"/>
              <a:chOff x="5194656" y="1887523"/>
              <a:chExt cx="3143037" cy="3238921"/>
            </a:xfrm>
          </p:grpSpPr>
          <p:grpSp>
            <p:nvGrpSpPr>
              <p:cNvPr id="188" name="Group 187">
                <a:extLst>
                  <a:ext uri="{FF2B5EF4-FFF2-40B4-BE49-F238E27FC236}">
                    <a16:creationId xmlns:a16="http://schemas.microsoft.com/office/drawing/2014/main" id="{E68007F8-E6C6-21E1-5D3A-0D6CF4C4F12B}"/>
                  </a:ext>
                </a:extLst>
              </p:cNvPr>
              <p:cNvGrpSpPr/>
              <p:nvPr/>
            </p:nvGrpSpPr>
            <p:grpSpPr>
              <a:xfrm>
                <a:off x="5194656" y="1887523"/>
                <a:ext cx="3045384" cy="3238921"/>
                <a:chOff x="5194656" y="1887523"/>
                <a:chExt cx="3045384" cy="3238921"/>
              </a:xfrm>
            </p:grpSpPr>
            <p:pic>
              <p:nvPicPr>
                <p:cNvPr id="190" name="Picture 189">
                  <a:extLst>
                    <a:ext uri="{FF2B5EF4-FFF2-40B4-BE49-F238E27FC236}">
                      <a16:creationId xmlns:a16="http://schemas.microsoft.com/office/drawing/2014/main" id="{349156C4-062B-F98E-F443-EB87A0CBDF12}"/>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191" name="Picture 190">
                  <a:extLst>
                    <a:ext uri="{FF2B5EF4-FFF2-40B4-BE49-F238E27FC236}">
                      <a16:creationId xmlns:a16="http://schemas.microsoft.com/office/drawing/2014/main" id="{83253167-52CA-3F93-5E2C-FE180F35640D}"/>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189" name="Picture 188">
                <a:extLst>
                  <a:ext uri="{FF2B5EF4-FFF2-40B4-BE49-F238E27FC236}">
                    <a16:creationId xmlns:a16="http://schemas.microsoft.com/office/drawing/2014/main" id="{C88D3F0D-B13C-4C59-11CC-90D9189F1E55}"/>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192" name="Straight Arrow Connector 191">
            <a:extLst>
              <a:ext uri="{FF2B5EF4-FFF2-40B4-BE49-F238E27FC236}">
                <a16:creationId xmlns:a16="http://schemas.microsoft.com/office/drawing/2014/main" id="{7DAA72CB-C987-3275-EC10-9BF1021FEDE4}"/>
              </a:ext>
            </a:extLst>
          </p:cNvPr>
          <p:cNvCxnSpPr>
            <a:cxnSpLocks/>
          </p:cNvCxnSpPr>
          <p:nvPr/>
        </p:nvCxnSpPr>
        <p:spPr>
          <a:xfrm>
            <a:off x="9860266" y="5920267"/>
            <a:ext cx="1218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78B4BC54-9FC1-484D-307F-1B401B6AC8F3}"/>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120" name="Straight Arrow Connector 119">
            <a:extLst>
              <a:ext uri="{FF2B5EF4-FFF2-40B4-BE49-F238E27FC236}">
                <a16:creationId xmlns:a16="http://schemas.microsoft.com/office/drawing/2014/main" id="{EE3974C6-04FE-E2B3-CEC9-558B983040AE}"/>
              </a:ext>
            </a:extLst>
          </p:cNvPr>
          <p:cNvCxnSpPr>
            <a:cxnSpLocks/>
            <a:stCxn id="108" idx="2"/>
          </p:cNvCxnSpPr>
          <p:nvPr/>
        </p:nvCxnSpPr>
        <p:spPr>
          <a:xfrm>
            <a:off x="6672116" y="2196717"/>
            <a:ext cx="4025"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43F363B-5686-A345-A0D6-E7B2D96CE401}"/>
              </a:ext>
            </a:extLst>
          </p:cNvPr>
          <p:cNvSpPr/>
          <p:nvPr/>
        </p:nvSpPr>
        <p:spPr>
          <a:xfrm>
            <a:off x="6050838" y="3010494"/>
            <a:ext cx="1260000" cy="208439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rPr>
              <a:t>A1_29</a:t>
            </a:r>
            <a:r>
              <a:rPr kumimoji="0" lang="it-IT" sz="1000" i="0" u="none" strike="noStrik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chemeClr val="tx1"/>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A1_32</a:t>
            </a:r>
            <a:r>
              <a:rPr kumimoji="0" lang="it-IT" sz="1000" i="0" u="none" kern="0" cap="none" spc="0" normalizeH="0" baseline="0" noProof="0">
                <a:ln>
                  <a:noFill/>
                </a:ln>
                <a:solidFill>
                  <a:schemeClr val="tx1"/>
                </a:solidFill>
                <a:effectLst/>
                <a:uLnTx/>
                <a:uFillTx/>
              </a:rPr>
              <a:t> Avviso aggiudicazione – dir. concessioni reg. ordinario</a:t>
            </a:r>
          </a:p>
          <a:p>
            <a:pPr marL="0" marR="0" lvl="0" indent="0" algn="ctr" defTabSz="762000" eaLnBrk="1" fontAlgn="auto" latinLnBrk="0" hangingPunct="1">
              <a:lnSpc>
                <a:spcPct val="90000"/>
              </a:lnSpc>
              <a:spcBef>
                <a:spcPct val="0"/>
              </a:spcBef>
              <a:spcAft>
                <a:spcPct val="0"/>
              </a:spcAft>
              <a:buClrTx/>
              <a:buSzTx/>
              <a:buFontTx/>
              <a:buNone/>
              <a:tabLst/>
              <a:defRPr/>
            </a:pPr>
            <a:endParaRPr kumimoji="0" lang="it-IT" sz="1000" i="0" u="none" kern="0" cap="none" spc="0" normalizeH="0" baseline="0" noProof="0">
              <a:ln>
                <a:noFill/>
              </a:ln>
              <a:solidFill>
                <a:schemeClr val="tx1"/>
              </a:solidFill>
              <a:effectLst/>
              <a:uLnTx/>
              <a:uFillTx/>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kern="0" cap="none" spc="0" normalizeH="0" baseline="0" noProof="0">
                <a:ln>
                  <a:noFill/>
                </a:ln>
                <a:solidFill>
                  <a:schemeClr val="tx1"/>
                </a:solidFill>
                <a:effectLst/>
                <a:uLnTx/>
                <a:uFillTx/>
              </a:rPr>
              <a:t>A1_33</a:t>
            </a:r>
            <a:r>
              <a:rPr kumimoji="0" lang="it-IT" sz="1000" i="0" u="none" kern="0" cap="none" spc="0" normalizeH="0" baseline="0" noProof="0">
                <a:ln>
                  <a:noFill/>
                </a:ln>
                <a:solidFill>
                  <a:schemeClr val="tx1"/>
                </a:solidFill>
                <a:effectLst/>
                <a:uLnTx/>
                <a:uFillTx/>
              </a:rPr>
              <a:t> Avviso aggiudicazione – dir. generale reg. </a:t>
            </a:r>
            <a:r>
              <a:rPr lang="it-IT" sz="1000" kern="0" noProof="0">
                <a:solidFill>
                  <a:schemeClr val="tx1"/>
                </a:solidFill>
              </a:rPr>
              <a:t>alleggerito</a:t>
            </a:r>
            <a:endParaRPr lang="it-IT" sz="1000" b="1" kern="0" noProof="0">
              <a:solidFill>
                <a:schemeClr val="tx1"/>
              </a:solidFill>
            </a:endParaRPr>
          </a:p>
        </p:txBody>
      </p:sp>
    </p:spTree>
    <p:extLst>
      <p:ext uri="{BB962C8B-B14F-4D97-AF65-F5344CB8AC3E}">
        <p14:creationId xmlns:p14="http://schemas.microsoft.com/office/powerpoint/2010/main" val="266555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ED9F2F-EC3D-137B-8586-82F52473E11F}"/>
              </a:ext>
            </a:extLst>
          </p:cNvPr>
          <p:cNvSpPr>
            <a:spLocks noGrp="1"/>
          </p:cNvSpPr>
          <p:nvPr>
            <p:ph type="body" sz="quarter" idx="11"/>
          </p:nvPr>
        </p:nvSpPr>
        <p:spPr>
          <a:xfrm>
            <a:off x="516000" y="892175"/>
            <a:ext cx="11160000" cy="1852613"/>
          </a:xfrm>
        </p:spPr>
        <p:txBody>
          <a:bodyPr/>
          <a:lstStyle/>
          <a:p>
            <a:pPr algn="just">
              <a:lnSpc>
                <a:spcPct val="130000"/>
              </a:lnSpc>
            </a:pPr>
            <a:r>
              <a:rPr lang="it-IT" noProof="0"/>
              <a:t>La nuova versione del </a:t>
            </a:r>
            <a:r>
              <a:rPr lang="it-IT" b="1" noProof="0"/>
              <a:t>Sistema per gli Acquisti Telematici dell'Emilia-Romagna (SATER)</a:t>
            </a:r>
            <a:r>
              <a:rPr lang="it-IT" noProof="0"/>
              <a:t>, in funzione dal 2 gennaio 2024, risponde alle regole del nuovo Codice degli appalti ed è stata </a:t>
            </a:r>
            <a:r>
              <a:rPr lang="it-IT" b="1" noProof="0"/>
              <a:t>certificata</a:t>
            </a:r>
            <a:r>
              <a:rPr lang="it-IT" noProof="0"/>
              <a:t> dall'Agenzia per l'Italia Digitale (AgID) come parte del nuovo ecosistema nazionale di approvvigionamento digitale. </a:t>
            </a:r>
          </a:p>
          <a:p>
            <a:pPr algn="just">
              <a:lnSpc>
                <a:spcPct val="130000"/>
              </a:lnSpc>
            </a:pPr>
            <a:r>
              <a:rPr lang="it-IT" noProof="0"/>
              <a:t>Di conseguenza, il nuovo SATER interopera con la Piattaforma dei Contratti Pubblici (PCP), attivata da ANAC, per la gestione in </a:t>
            </a:r>
            <a:r>
              <a:rPr lang="it-IT" b="1" noProof="0"/>
              <a:t>modalità telematica di tutte le fasi del ciclo di vita dei contratti</a:t>
            </a:r>
            <a:r>
              <a:rPr lang="it-IT" noProof="0"/>
              <a:t>. </a:t>
            </a:r>
          </a:p>
        </p:txBody>
      </p:sp>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La nuova piattaforma SATER</a:t>
            </a:r>
          </a:p>
        </p:txBody>
      </p:sp>
      <p:sp>
        <p:nvSpPr>
          <p:cNvPr id="11" name="TextBox 10">
            <a:extLst>
              <a:ext uri="{FF2B5EF4-FFF2-40B4-BE49-F238E27FC236}">
                <a16:creationId xmlns:a16="http://schemas.microsoft.com/office/drawing/2014/main" id="{637140F8-2214-8434-ACC5-27079BC23B3C}"/>
              </a:ext>
            </a:extLst>
          </p:cNvPr>
          <p:cNvSpPr txBox="1"/>
          <p:nvPr/>
        </p:nvSpPr>
        <p:spPr>
          <a:xfrm>
            <a:off x="515937" y="2764686"/>
            <a:ext cx="11160125" cy="1802342"/>
          </a:xfrm>
          <a:prstGeom prst="rect">
            <a:avLst/>
          </a:prstGeom>
        </p:spPr>
        <p:txBody>
          <a:bodyPr/>
          <a:lstStyle>
            <a:lvl1pPr indent="0" algn="just">
              <a:lnSpc>
                <a:spcPct val="13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noProof="0" dirty="0"/>
              <a:t>Per le procedure pubblicate a partire dal 1° gennaio 2024, la richiesta del CIG avviene tramite SATER mediante l’invocazione dei servizi esposti da PCP. Di conseguenza, il </a:t>
            </a:r>
            <a:r>
              <a:rPr lang="it-IT" b="1" noProof="0" dirty="0"/>
              <a:t>CIG è ottenibile solo a seguito della completa compilazione </a:t>
            </a:r>
            <a:r>
              <a:rPr lang="it-IT" noProof="0" dirty="0"/>
              <a:t>di ogni sezione della procedura, inclusa la </a:t>
            </a:r>
            <a:r>
              <a:rPr lang="it-IT" b="1" noProof="0" dirty="0"/>
              <a:t>sezione «Interoperabilità» </a:t>
            </a:r>
            <a:r>
              <a:rPr lang="it-IT" noProof="0" dirty="0"/>
              <a:t>che racchiude l’insieme dei dati richiesti per la corretta comunicazione delle </a:t>
            </a:r>
            <a:r>
              <a:rPr lang="it-IT" b="1" noProof="0" dirty="0"/>
              <a:t>schede PCP *</a:t>
            </a:r>
            <a:r>
              <a:rPr lang="it-IT" noProof="0" dirty="0"/>
              <a:t>.</a:t>
            </a:r>
          </a:p>
        </p:txBody>
      </p:sp>
      <p:sp>
        <p:nvSpPr>
          <p:cNvPr id="4" name="TextBox 3">
            <a:extLst>
              <a:ext uri="{FF2B5EF4-FFF2-40B4-BE49-F238E27FC236}">
                <a16:creationId xmlns:a16="http://schemas.microsoft.com/office/drawing/2014/main" id="{6B1A7F5D-52C6-3715-D883-0F2AF90CDA9C}"/>
              </a:ext>
            </a:extLst>
          </p:cNvPr>
          <p:cNvSpPr txBox="1"/>
          <p:nvPr/>
        </p:nvSpPr>
        <p:spPr>
          <a:xfrm>
            <a:off x="515811" y="6216704"/>
            <a:ext cx="11160125" cy="503082"/>
          </a:xfrm>
          <a:prstGeom prst="rect">
            <a:avLst/>
          </a:prstGeom>
        </p:spPr>
        <p:txBody>
          <a:bodyPr/>
          <a:lstStyle>
            <a:defPPr>
              <a:defRPr lang="it-IT"/>
            </a:defPPr>
            <a:lvl1pPr indent="0" algn="just">
              <a:lnSpc>
                <a:spcPct val="130000"/>
              </a:lnSpc>
              <a:spcBef>
                <a:spcPts val="1000"/>
              </a:spcBef>
              <a:buFont typeface="Arial" panose="020B0604020202020204" pitchFamily="34" charset="0"/>
              <a:buNone/>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it-IT" sz="1400" noProof="0"/>
              <a:t>* Le informazioni relative alle schede PCP sono disponibili al sito</a:t>
            </a:r>
            <a:r>
              <a:rPr lang="it-IT" sz="1400" noProof="0">
                <a:hlinkClick r:id="rId2"/>
              </a:rPr>
              <a:t> https://github.com/anticorruzione/npa</a:t>
            </a:r>
            <a:endParaRPr lang="it-IT" sz="1400" noProof="0"/>
          </a:p>
        </p:txBody>
      </p:sp>
      <p:grpSp>
        <p:nvGrpSpPr>
          <p:cNvPr id="12" name="Group 11">
            <a:extLst>
              <a:ext uri="{FF2B5EF4-FFF2-40B4-BE49-F238E27FC236}">
                <a16:creationId xmlns:a16="http://schemas.microsoft.com/office/drawing/2014/main" id="{AA79025B-2795-8E8C-9312-625455DF04E7}"/>
              </a:ext>
            </a:extLst>
          </p:cNvPr>
          <p:cNvGrpSpPr/>
          <p:nvPr/>
        </p:nvGrpSpPr>
        <p:grpSpPr>
          <a:xfrm>
            <a:off x="11368098" y="0"/>
            <a:ext cx="823902" cy="684000"/>
            <a:chOff x="11368098" y="0"/>
            <a:chExt cx="823902" cy="684000"/>
          </a:xfrm>
        </p:grpSpPr>
        <p:sp>
          <p:nvSpPr>
            <p:cNvPr id="2" name="Rectangle: Rounded Corners 1">
              <a:extLst>
                <a:ext uri="{FF2B5EF4-FFF2-40B4-BE49-F238E27FC236}">
                  <a16:creationId xmlns:a16="http://schemas.microsoft.com/office/drawing/2014/main" id="{55F16950-E928-786A-85C1-018B2B6381CD}"/>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rgbClr val="FFFF00"/>
                  </a:solidFill>
                </a:rPr>
                <a:t> </a:t>
              </a:r>
            </a:p>
            <a:p>
              <a:pPr algn="ctr"/>
              <a:r>
                <a:rPr lang="it-IT" sz="900" noProof="0">
                  <a:solidFill>
                    <a:schemeClr val="bg1"/>
                  </a:solidFill>
                </a:rPr>
                <a:t>31/10/2025</a:t>
              </a:r>
            </a:p>
          </p:txBody>
        </p:sp>
        <p:grpSp>
          <p:nvGrpSpPr>
            <p:cNvPr id="5" name="Group 4">
              <a:extLst>
                <a:ext uri="{FF2B5EF4-FFF2-40B4-BE49-F238E27FC236}">
                  <a16:creationId xmlns:a16="http://schemas.microsoft.com/office/drawing/2014/main" id="{91A5DB76-9F68-05D6-A4A9-850EB55B3DE7}"/>
                </a:ext>
              </a:extLst>
            </p:cNvPr>
            <p:cNvGrpSpPr/>
            <p:nvPr/>
          </p:nvGrpSpPr>
          <p:grpSpPr>
            <a:xfrm>
              <a:off x="11368098" y="0"/>
              <a:ext cx="42858" cy="684000"/>
              <a:chOff x="11072817" y="-4894"/>
              <a:chExt cx="42858" cy="626400"/>
            </a:xfrm>
          </p:grpSpPr>
          <p:cxnSp>
            <p:nvCxnSpPr>
              <p:cNvPr id="6" name="Straight Connector 5">
                <a:extLst>
                  <a:ext uri="{FF2B5EF4-FFF2-40B4-BE49-F238E27FC236}">
                    <a16:creationId xmlns:a16="http://schemas.microsoft.com/office/drawing/2014/main" id="{C6D52921-D1EB-B5E3-FF8C-122792E6EFEB}"/>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916414-EBBA-26EA-FC23-ADB84D00C7A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 name="Segnaposto numero diapositiva 12">
            <a:extLst>
              <a:ext uri="{FF2B5EF4-FFF2-40B4-BE49-F238E27FC236}">
                <a16:creationId xmlns:a16="http://schemas.microsoft.com/office/drawing/2014/main" id="{3B648592-4E1D-D793-27C3-83ECDCE9006E}"/>
              </a:ext>
            </a:extLst>
          </p:cNvPr>
          <p:cNvSpPr>
            <a:spLocks noGrp="1"/>
          </p:cNvSpPr>
          <p:nvPr>
            <p:ph type="sldNum" sz="quarter" idx="10"/>
          </p:nvPr>
        </p:nvSpPr>
        <p:spPr/>
        <p:txBody>
          <a:bodyPr/>
          <a:lstStyle/>
          <a:p>
            <a:fld id="{58E4CE88-B864-4B2B-BBBC-E85082A18D58}" type="slidenum">
              <a:rPr lang="it-IT" noProof="0" smtClean="0"/>
              <a:pPr/>
              <a:t>3</a:t>
            </a:fld>
            <a:endParaRPr lang="it-IT" noProof="0"/>
          </a:p>
        </p:txBody>
      </p:sp>
    </p:spTree>
    <p:extLst>
      <p:ext uri="{BB962C8B-B14F-4D97-AF65-F5344CB8AC3E}">
        <p14:creationId xmlns:p14="http://schemas.microsoft.com/office/powerpoint/2010/main" val="204096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9E24002E-45E7-B02E-9100-4518846BA082}"/>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80C023-22D1-C04B-66A6-2B231FFF8C10}"/>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marR="0" lvl="0" algn="just" defTabSz="914400" rtl="0" eaLnBrk="1" fontAlgn="auto" latinLnBrk="0" hangingPunct="1">
              <a:lnSpc>
                <a:spcPct val="100000"/>
              </a:lnSpc>
              <a:spcBef>
                <a:spcPts val="300"/>
              </a:spcBef>
              <a:spcAft>
                <a:spcPts val="0"/>
              </a:spcAft>
              <a:buClrTx/>
              <a:buSzTx/>
              <a:tabLst/>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La gestione della procedura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kumimoji="0" lang="it-IT" sz="1200" b="0" i="0" u="none" strike="noStrike" kern="1200" cap="none" spc="0" normalizeH="0" baseline="0" noProof="0">
                <a:ln>
                  <a:noFill/>
                </a:ln>
                <a:solidFill>
                  <a:prstClr val="black"/>
                </a:solidFill>
                <a:effectLst/>
                <a:uLnTx/>
                <a:uFillTx/>
                <a:latin typeface="Century Gothic"/>
                <a:ea typeface="+mn-ea"/>
                <a:cs typeface="+mn-cs"/>
              </a:rPr>
              <a:t> del gruppo funzionale </a:t>
            </a:r>
            <a:r>
              <a:rPr kumimoji="0" lang="it-IT" sz="1200" b="1" i="1" u="none" strike="noStrike" kern="1200" cap="none" spc="0" normalizeH="0" baseline="0" noProof="0">
                <a:ln>
                  <a:noFill/>
                </a:ln>
                <a:solidFill>
                  <a:prstClr val="black"/>
                </a:solidFill>
                <a:effectLst/>
                <a:uLnTx/>
                <a:uFillTx/>
                <a:latin typeface="Century Gothic"/>
                <a:ea typeface="+mn-ea"/>
                <a:cs typeface="+mn-cs"/>
              </a:rPr>
              <a:t>Procedure di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di SATER.</a:t>
            </a:r>
          </a:p>
          <a:p>
            <a:pPr algn="just">
              <a:spcBef>
                <a:spcPts val="300"/>
              </a:spcBef>
              <a:defRPr/>
            </a:pPr>
            <a:r>
              <a:rPr lang="it-IT" sz="1200" noProof="0">
                <a:solidFill>
                  <a:prstClr val="black"/>
                </a:solidFill>
                <a:latin typeface="Century Gothic"/>
              </a:rPr>
              <a:t>In caso di procedura ristretta sopra soglia, l’utente 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 e Tipo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rispettivamente con ‘Ristretta’, ‘Bando’ e ‘Sopra soglia’. </a:t>
            </a:r>
          </a:p>
          <a:p>
            <a:pPr algn="just">
              <a:spcBef>
                <a:spcPts val="300"/>
              </a:spcBef>
              <a:defRPr/>
            </a:pPr>
            <a:r>
              <a:rPr lang="it-IT" sz="1200" noProof="0">
                <a:solidFill>
                  <a:prstClr val="black"/>
                </a:solidFill>
                <a:latin typeface="Century Gothic"/>
              </a:rPr>
              <a:t>SATER restituisce l’indicazione della scheda PCP utilizzata (P1_16, P1_19 o P1_20) nel campo </a:t>
            </a:r>
            <a:r>
              <a:rPr lang="it-IT" sz="1200" i="1" noProof="0">
                <a:solidFill>
                  <a:prstClr val="black"/>
                </a:solidFill>
                <a:latin typeface="Century Gothic"/>
              </a:rPr>
              <a:t>Scheda PCP.</a:t>
            </a:r>
          </a:p>
        </p:txBody>
      </p:sp>
      <p:sp>
        <p:nvSpPr>
          <p:cNvPr id="6" name="Title 33">
            <a:extLst>
              <a:ext uri="{FF2B5EF4-FFF2-40B4-BE49-F238E27FC236}">
                <a16:creationId xmlns:a16="http://schemas.microsoft.com/office/drawing/2014/main" id="{673A5297-6E99-A548-74C9-642B9225C8F3}"/>
              </a:ext>
            </a:extLst>
          </p:cNvPr>
          <p:cNvSpPr>
            <a:spLocks noGrp="1"/>
          </p:cNvSpPr>
          <p:nvPr>
            <p:ph type="title"/>
          </p:nvPr>
        </p:nvSpPr>
        <p:spPr>
          <a:xfrm>
            <a:off x="516000" y="74239"/>
            <a:ext cx="11160000" cy="503082"/>
          </a:xfrm>
        </p:spPr>
        <p:txBody>
          <a:bodyPr/>
          <a:lstStyle/>
          <a:p>
            <a:r>
              <a:rPr lang="it-IT" sz="2350" noProof="0"/>
              <a:t>Procedura ristretta sopra soglia</a:t>
            </a:r>
          </a:p>
        </p:txBody>
      </p:sp>
      <p:sp>
        <p:nvSpPr>
          <p:cNvPr id="7" name="Rectangle: Rounded Corners 6">
            <a:extLst>
              <a:ext uri="{FF2B5EF4-FFF2-40B4-BE49-F238E27FC236}">
                <a16:creationId xmlns:a16="http://schemas.microsoft.com/office/drawing/2014/main" id="{8DD048F0-284A-6352-A104-6D588ECF2938}"/>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03</a:t>
            </a:r>
          </a:p>
        </p:txBody>
      </p:sp>
      <p:grpSp>
        <p:nvGrpSpPr>
          <p:cNvPr id="82" name="Group 81">
            <a:extLst>
              <a:ext uri="{FF2B5EF4-FFF2-40B4-BE49-F238E27FC236}">
                <a16:creationId xmlns:a16="http://schemas.microsoft.com/office/drawing/2014/main" id="{F413CEFC-9668-7FB3-64F2-A7BE9984BE89}"/>
              </a:ext>
            </a:extLst>
          </p:cNvPr>
          <p:cNvGrpSpPr/>
          <p:nvPr/>
        </p:nvGrpSpPr>
        <p:grpSpPr>
          <a:xfrm>
            <a:off x="303439" y="3368185"/>
            <a:ext cx="11373475" cy="576000"/>
            <a:chOff x="303439" y="3370925"/>
            <a:chExt cx="11373475" cy="576000"/>
          </a:xfrm>
        </p:grpSpPr>
        <p:sp>
          <p:nvSpPr>
            <p:cNvPr id="49" name="Isosceles Triangle 48">
              <a:extLst>
                <a:ext uri="{FF2B5EF4-FFF2-40B4-BE49-F238E27FC236}">
                  <a16:creationId xmlns:a16="http://schemas.microsoft.com/office/drawing/2014/main" id="{FB005A23-B554-B95E-6A6A-8EB6D45D0B0A}"/>
                </a:ext>
              </a:extLst>
            </p:cNvPr>
            <p:cNvSpPr/>
            <p:nvPr/>
          </p:nvSpPr>
          <p:spPr>
            <a:xfrm rot="16200000">
              <a:off x="486669" y="3382698"/>
              <a:ext cx="576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0" name="Rectangle 49">
              <a:extLst>
                <a:ext uri="{FF2B5EF4-FFF2-40B4-BE49-F238E27FC236}">
                  <a16:creationId xmlns:a16="http://schemas.microsoft.com/office/drawing/2014/main" id="{97D94382-3BBB-742D-477D-3ADC2D09E5B7}"/>
                </a:ext>
              </a:extLst>
            </p:cNvPr>
            <p:cNvSpPr/>
            <p:nvPr/>
          </p:nvSpPr>
          <p:spPr>
            <a:xfrm>
              <a:off x="1050896" y="3370925"/>
              <a:ext cx="10626018" cy="57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R="0" lvl="0" indent="0" algn="just" fontAlgn="auto">
                <a:lnSpc>
                  <a:spcPct val="100000"/>
                </a:lnSpc>
                <a:spcBef>
                  <a:spcPts val="600"/>
                </a:spcBef>
                <a:spcAft>
                  <a:spcPts val="0"/>
                </a:spcAft>
                <a:buClrTx/>
                <a:buSzTx/>
                <a:buFontTx/>
                <a:buNone/>
                <a:tabLst/>
                <a:defRPr/>
              </a:pPr>
              <a:r>
                <a:rPr lang="it-IT" sz="1300" b="1" noProof="0" dirty="0">
                  <a:solidFill>
                    <a:prstClr val="black"/>
                  </a:solidFill>
                  <a:latin typeface="Century Gothic"/>
                </a:rPr>
                <a:t>INVITI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noProof="0" dirty="0">
                  <a:solidFill>
                    <a:prstClr val="black"/>
                  </a:solidFill>
                  <a:latin typeface="Century Gothic"/>
                </a:rPr>
                <a:t>L</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’utente crea gli inviti e, al termine della redazione, 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trasmettere gli inviti ai soggetti che hanno manifestato interesse nella procedura a due fasi. Contestualmente, SATER invia in automatico la scheda S1.</a:t>
              </a:r>
            </a:p>
          </p:txBody>
        </p:sp>
        <p:grpSp>
          <p:nvGrpSpPr>
            <p:cNvPr id="68" name="Group 67">
              <a:extLst>
                <a:ext uri="{FF2B5EF4-FFF2-40B4-BE49-F238E27FC236}">
                  <a16:creationId xmlns:a16="http://schemas.microsoft.com/office/drawing/2014/main" id="{65E348DC-85E9-19A2-C07C-2D88C692C87D}"/>
                </a:ext>
              </a:extLst>
            </p:cNvPr>
            <p:cNvGrpSpPr/>
            <p:nvPr/>
          </p:nvGrpSpPr>
          <p:grpSpPr>
            <a:xfrm>
              <a:off x="303439" y="3442925"/>
              <a:ext cx="432000" cy="432000"/>
              <a:chOff x="442439" y="4170109"/>
              <a:chExt cx="432000" cy="432000"/>
            </a:xfrm>
          </p:grpSpPr>
          <p:sp>
            <p:nvSpPr>
              <p:cNvPr id="57" name="Oval 56">
                <a:extLst>
                  <a:ext uri="{FF2B5EF4-FFF2-40B4-BE49-F238E27FC236}">
                    <a16:creationId xmlns:a16="http://schemas.microsoft.com/office/drawing/2014/main" id="{56726E0F-F1CE-8F17-2E8A-58EB254D2B42}"/>
                  </a:ext>
                </a:extLst>
              </p:cNvPr>
              <p:cNvSpPr/>
              <p:nvPr/>
            </p:nvSpPr>
            <p:spPr>
              <a:xfrm>
                <a:off x="442439" y="417010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9" name="Group 58">
                <a:extLst>
                  <a:ext uri="{FF2B5EF4-FFF2-40B4-BE49-F238E27FC236}">
                    <a16:creationId xmlns:a16="http://schemas.microsoft.com/office/drawing/2014/main" id="{88F27B69-92EE-777C-D2E0-5B5816E6CA49}"/>
                  </a:ext>
                </a:extLst>
              </p:cNvPr>
              <p:cNvGrpSpPr/>
              <p:nvPr/>
            </p:nvGrpSpPr>
            <p:grpSpPr>
              <a:xfrm>
                <a:off x="478413" y="4206117"/>
                <a:ext cx="359999" cy="360001"/>
                <a:chOff x="424548" y="3658704"/>
                <a:chExt cx="467998" cy="468000"/>
              </a:xfrm>
            </p:grpSpPr>
            <p:sp>
              <p:nvSpPr>
                <p:cNvPr id="60" name="Oval 59">
                  <a:extLst>
                    <a:ext uri="{FF2B5EF4-FFF2-40B4-BE49-F238E27FC236}">
                      <a16:creationId xmlns:a16="http://schemas.microsoft.com/office/drawing/2014/main" id="{C69B6307-B357-D9A4-2AC0-82DD6971DA81}"/>
                    </a:ext>
                  </a:extLst>
                </p:cNvPr>
                <p:cNvSpPr/>
                <p:nvPr/>
              </p:nvSpPr>
              <p:spPr>
                <a:xfrm>
                  <a:off x="469306" y="3731226"/>
                  <a:ext cx="399110" cy="3574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1" name="Graphic 5">
                  <a:extLst>
                    <a:ext uri="{FF2B5EF4-FFF2-40B4-BE49-F238E27FC236}">
                      <a16:creationId xmlns:a16="http://schemas.microsoft.com/office/drawing/2014/main" id="{ECDFD94A-489B-FC62-1B2E-B631B9C366D9}"/>
                    </a:ext>
                  </a:extLst>
                </p:cNvPr>
                <p:cNvGrpSpPr/>
                <p:nvPr/>
              </p:nvGrpSpPr>
              <p:grpSpPr>
                <a:xfrm>
                  <a:off x="424548" y="3658704"/>
                  <a:ext cx="467998" cy="468000"/>
                  <a:chOff x="6147119" y="3824806"/>
                  <a:chExt cx="362309" cy="361971"/>
                </a:xfrm>
                <a:solidFill>
                  <a:srgbClr val="2AB853"/>
                </a:solidFill>
              </p:grpSpPr>
              <p:sp>
                <p:nvSpPr>
                  <p:cNvPr id="62" name="Graphic 5">
                    <a:extLst>
                      <a:ext uri="{FF2B5EF4-FFF2-40B4-BE49-F238E27FC236}">
                        <a16:creationId xmlns:a16="http://schemas.microsoft.com/office/drawing/2014/main" id="{F918A462-2F2E-0363-B46E-C11307384E51}"/>
                      </a:ext>
                    </a:extLst>
                  </p:cNvPr>
                  <p:cNvSpPr/>
                  <p:nvPr/>
                </p:nvSpPr>
                <p:spPr>
                  <a:xfrm>
                    <a:off x="6229549" y="3945463"/>
                    <a:ext cx="62621" cy="120657"/>
                  </a:xfrm>
                  <a:custGeom>
                    <a:avLst/>
                    <a:gdLst>
                      <a:gd name="connsiteX0" fmla="*/ 0 w 62621"/>
                      <a:gd name="connsiteY0" fmla="*/ 120657 h 120657"/>
                      <a:gd name="connsiteX1" fmla="*/ 62621 w 62621"/>
                      <a:gd name="connsiteY1" fmla="*/ 58094 h 120657"/>
                      <a:gd name="connsiteX2" fmla="*/ 0 w 62621"/>
                      <a:gd name="connsiteY2" fmla="*/ 0 h 120657"/>
                    </a:gdLst>
                    <a:ahLst/>
                    <a:cxnLst>
                      <a:cxn ang="0">
                        <a:pos x="connsiteX0" y="connsiteY0"/>
                      </a:cxn>
                      <a:cxn ang="0">
                        <a:pos x="connsiteX1" y="connsiteY1"/>
                      </a:cxn>
                      <a:cxn ang="0">
                        <a:pos x="connsiteX2" y="connsiteY2"/>
                      </a:cxn>
                    </a:cxnLst>
                    <a:rect l="l" t="t" r="r" b="b"/>
                    <a:pathLst>
                      <a:path w="62621" h="120657">
                        <a:moveTo>
                          <a:pt x="0" y="120657"/>
                        </a:moveTo>
                        <a:lnTo>
                          <a:pt x="62621" y="58094"/>
                        </a:lnTo>
                        <a:lnTo>
                          <a:pt x="0"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3" name="Graphic 5">
                    <a:extLst>
                      <a:ext uri="{FF2B5EF4-FFF2-40B4-BE49-F238E27FC236}">
                        <a16:creationId xmlns:a16="http://schemas.microsoft.com/office/drawing/2014/main" id="{22CC44E6-783A-2548-5AE2-0A200D5BBE13}"/>
                      </a:ext>
                    </a:extLst>
                  </p:cNvPr>
                  <p:cNvSpPr/>
                  <p:nvPr/>
                </p:nvSpPr>
                <p:spPr>
                  <a:xfrm>
                    <a:off x="6237856" y="4011857"/>
                    <a:ext cx="180196" cy="62562"/>
                  </a:xfrm>
                  <a:custGeom>
                    <a:avLst/>
                    <a:gdLst>
                      <a:gd name="connsiteX0" fmla="*/ 117575 w 180196"/>
                      <a:gd name="connsiteY0" fmla="*/ 0 h 62562"/>
                      <a:gd name="connsiteX1" fmla="*/ 94571 w 180196"/>
                      <a:gd name="connsiteY1" fmla="*/ 21067 h 62562"/>
                      <a:gd name="connsiteX2" fmla="*/ 85625 w 180196"/>
                      <a:gd name="connsiteY2" fmla="*/ 21067 h 62562"/>
                      <a:gd name="connsiteX3" fmla="*/ 62621 w 180196"/>
                      <a:gd name="connsiteY3" fmla="*/ 0 h 62562"/>
                      <a:gd name="connsiteX4" fmla="*/ 0 w 180196"/>
                      <a:gd name="connsiteY4" fmla="*/ 62563 h 62562"/>
                      <a:gd name="connsiteX5" fmla="*/ 180196 w 180196"/>
                      <a:gd name="connsiteY5" fmla="*/ 62563 h 62562"/>
                      <a:gd name="connsiteX6" fmla="*/ 117575 w 180196"/>
                      <a:gd name="connsiteY6" fmla="*/ 0 h 6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96" h="62562">
                        <a:moveTo>
                          <a:pt x="117575" y="0"/>
                        </a:moveTo>
                        <a:lnTo>
                          <a:pt x="94571" y="21067"/>
                        </a:lnTo>
                        <a:cubicBezTo>
                          <a:pt x="92015" y="23621"/>
                          <a:pt x="88181" y="23621"/>
                          <a:pt x="85625" y="21067"/>
                        </a:cubicBezTo>
                        <a:lnTo>
                          <a:pt x="62621" y="0"/>
                        </a:lnTo>
                        <a:lnTo>
                          <a:pt x="0" y="62563"/>
                        </a:lnTo>
                        <a:lnTo>
                          <a:pt x="180196" y="62563"/>
                        </a:lnTo>
                        <a:lnTo>
                          <a:pt x="117575"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4" name="Graphic 5">
                    <a:extLst>
                      <a:ext uri="{FF2B5EF4-FFF2-40B4-BE49-F238E27FC236}">
                        <a16:creationId xmlns:a16="http://schemas.microsoft.com/office/drawing/2014/main" id="{69D75CD2-313B-AAD1-9A76-0ED6FC5C799C}"/>
                      </a:ext>
                    </a:extLst>
                  </p:cNvPr>
                  <p:cNvSpPr/>
                  <p:nvPr/>
                </p:nvSpPr>
                <p:spPr>
                  <a:xfrm>
                    <a:off x="6365016" y="3945463"/>
                    <a:ext cx="62621" cy="120657"/>
                  </a:xfrm>
                  <a:custGeom>
                    <a:avLst/>
                    <a:gdLst>
                      <a:gd name="connsiteX0" fmla="*/ 0 w 62621"/>
                      <a:gd name="connsiteY0" fmla="*/ 58094 h 120657"/>
                      <a:gd name="connsiteX1" fmla="*/ 62622 w 62621"/>
                      <a:gd name="connsiteY1" fmla="*/ 120657 h 120657"/>
                      <a:gd name="connsiteX2" fmla="*/ 62622 w 62621"/>
                      <a:gd name="connsiteY2" fmla="*/ 0 h 120657"/>
                    </a:gdLst>
                    <a:ahLst/>
                    <a:cxnLst>
                      <a:cxn ang="0">
                        <a:pos x="connsiteX0" y="connsiteY0"/>
                      </a:cxn>
                      <a:cxn ang="0">
                        <a:pos x="connsiteX1" y="connsiteY1"/>
                      </a:cxn>
                      <a:cxn ang="0">
                        <a:pos x="connsiteX2" y="connsiteY2"/>
                      </a:cxn>
                    </a:cxnLst>
                    <a:rect l="l" t="t" r="r" b="b"/>
                    <a:pathLst>
                      <a:path w="62621" h="120657">
                        <a:moveTo>
                          <a:pt x="0" y="58094"/>
                        </a:moveTo>
                        <a:lnTo>
                          <a:pt x="62622" y="120657"/>
                        </a:lnTo>
                        <a:lnTo>
                          <a:pt x="62622"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5" name="Graphic 5">
                    <a:extLst>
                      <a:ext uri="{FF2B5EF4-FFF2-40B4-BE49-F238E27FC236}">
                        <a16:creationId xmlns:a16="http://schemas.microsoft.com/office/drawing/2014/main" id="{A79DEB7A-3351-C41A-B02D-8C68F2427464}"/>
                      </a:ext>
                    </a:extLst>
                  </p:cNvPr>
                  <p:cNvSpPr/>
                  <p:nvPr/>
                </p:nvSpPr>
                <p:spPr>
                  <a:xfrm>
                    <a:off x="6147119" y="382480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3298 w 362309"/>
                      <a:gd name="connsiteY6" fmla="*/ 256636 h 361971"/>
                      <a:gd name="connsiteX7" fmla="*/ 286908 w 362309"/>
                      <a:gd name="connsiteY7" fmla="*/ 263020 h 361971"/>
                      <a:gd name="connsiteX8" fmla="*/ 76040 w 362309"/>
                      <a:gd name="connsiteY8" fmla="*/ 263020 h 361971"/>
                      <a:gd name="connsiteX9" fmla="*/ 69650 w 362309"/>
                      <a:gd name="connsiteY9" fmla="*/ 256636 h 361971"/>
                      <a:gd name="connsiteX10" fmla="*/ 69650 w 362309"/>
                      <a:gd name="connsiteY10" fmla="*/ 105336 h 361971"/>
                      <a:gd name="connsiteX11" fmla="*/ 70289 w 362309"/>
                      <a:gd name="connsiteY11" fmla="*/ 103421 h 361971"/>
                      <a:gd name="connsiteX12" fmla="*/ 70289 w 362309"/>
                      <a:gd name="connsiteY12" fmla="*/ 103421 h 361971"/>
                      <a:gd name="connsiteX13" fmla="*/ 70289 w 362309"/>
                      <a:gd name="connsiteY13" fmla="*/ 102782 h 361971"/>
                      <a:gd name="connsiteX14" fmla="*/ 71567 w 362309"/>
                      <a:gd name="connsiteY14" fmla="*/ 101505 h 361971"/>
                      <a:gd name="connsiteX15" fmla="*/ 72206 w 362309"/>
                      <a:gd name="connsiteY15" fmla="*/ 100867 h 361971"/>
                      <a:gd name="connsiteX16" fmla="*/ 73484 w 362309"/>
                      <a:gd name="connsiteY16" fmla="*/ 100229 h 361971"/>
                      <a:gd name="connsiteX17" fmla="*/ 74123 w 362309"/>
                      <a:gd name="connsiteY17" fmla="*/ 100229 h 361971"/>
                      <a:gd name="connsiteX18" fmla="*/ 76040 w 362309"/>
                      <a:gd name="connsiteY18" fmla="*/ 99590 h 361971"/>
                      <a:gd name="connsiteX19" fmla="*/ 286908 w 362309"/>
                      <a:gd name="connsiteY19" fmla="*/ 99590 h 361971"/>
                      <a:gd name="connsiteX20" fmla="*/ 288825 w 362309"/>
                      <a:gd name="connsiteY20" fmla="*/ 100229 h 361971"/>
                      <a:gd name="connsiteX21" fmla="*/ 289464 w 362309"/>
                      <a:gd name="connsiteY21" fmla="*/ 100229 h 361971"/>
                      <a:gd name="connsiteX22" fmla="*/ 290742 w 362309"/>
                      <a:gd name="connsiteY22" fmla="*/ 100867 h 361971"/>
                      <a:gd name="connsiteX23" fmla="*/ 291381 w 362309"/>
                      <a:gd name="connsiteY23" fmla="*/ 101505 h 361971"/>
                      <a:gd name="connsiteX24" fmla="*/ 292659 w 362309"/>
                      <a:gd name="connsiteY24" fmla="*/ 102782 h 361971"/>
                      <a:gd name="connsiteX25" fmla="*/ 292659 w 362309"/>
                      <a:gd name="connsiteY25" fmla="*/ 103421 h 361971"/>
                      <a:gd name="connsiteX26" fmla="*/ 292659 w 362309"/>
                      <a:gd name="connsiteY26" fmla="*/ 103421 h 361971"/>
                      <a:gd name="connsiteX27" fmla="*/ 293298 w 362309"/>
                      <a:gd name="connsiteY27" fmla="*/ 105336 h 361971"/>
                      <a:gd name="connsiteX28" fmla="*/ 293298 w 362309"/>
                      <a:gd name="connsiteY28" fmla="*/ 255998 h 361971"/>
                      <a:gd name="connsiteX29" fmla="*/ 293298 w 362309"/>
                      <a:gd name="connsiteY29" fmla="*/ 25663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close/>
                        <a:moveTo>
                          <a:pt x="293298" y="256636"/>
                        </a:moveTo>
                        <a:cubicBezTo>
                          <a:pt x="293298" y="260466"/>
                          <a:pt x="290742" y="263020"/>
                          <a:pt x="286908" y="263020"/>
                        </a:cubicBezTo>
                        <a:lnTo>
                          <a:pt x="76040" y="263020"/>
                        </a:lnTo>
                        <a:cubicBezTo>
                          <a:pt x="72206" y="263020"/>
                          <a:pt x="69650" y="260466"/>
                          <a:pt x="69650" y="256636"/>
                        </a:cubicBezTo>
                        <a:lnTo>
                          <a:pt x="69650" y="105336"/>
                        </a:lnTo>
                        <a:cubicBezTo>
                          <a:pt x="69650" y="104697"/>
                          <a:pt x="69650" y="104059"/>
                          <a:pt x="70289" y="103421"/>
                        </a:cubicBezTo>
                        <a:lnTo>
                          <a:pt x="70289" y="103421"/>
                        </a:lnTo>
                        <a:cubicBezTo>
                          <a:pt x="70289" y="103421"/>
                          <a:pt x="70289" y="103421"/>
                          <a:pt x="70289" y="102782"/>
                        </a:cubicBezTo>
                        <a:cubicBezTo>
                          <a:pt x="70289" y="102144"/>
                          <a:pt x="70928" y="101505"/>
                          <a:pt x="71567" y="101505"/>
                        </a:cubicBezTo>
                        <a:lnTo>
                          <a:pt x="72206" y="100867"/>
                        </a:lnTo>
                        <a:cubicBezTo>
                          <a:pt x="72845" y="100229"/>
                          <a:pt x="72845" y="100229"/>
                          <a:pt x="73484" y="100229"/>
                        </a:cubicBezTo>
                        <a:lnTo>
                          <a:pt x="74123" y="100229"/>
                        </a:lnTo>
                        <a:cubicBezTo>
                          <a:pt x="74762" y="100229"/>
                          <a:pt x="75401" y="99590"/>
                          <a:pt x="76040" y="99590"/>
                        </a:cubicBezTo>
                        <a:lnTo>
                          <a:pt x="286908" y="99590"/>
                        </a:lnTo>
                        <a:cubicBezTo>
                          <a:pt x="287547" y="99590"/>
                          <a:pt x="288186" y="99590"/>
                          <a:pt x="288825" y="100229"/>
                        </a:cubicBezTo>
                        <a:lnTo>
                          <a:pt x="289464" y="100229"/>
                        </a:lnTo>
                        <a:cubicBezTo>
                          <a:pt x="290103" y="100229"/>
                          <a:pt x="290103" y="100867"/>
                          <a:pt x="290742" y="100867"/>
                        </a:cubicBezTo>
                        <a:lnTo>
                          <a:pt x="291381" y="101505"/>
                        </a:lnTo>
                        <a:cubicBezTo>
                          <a:pt x="292020" y="102144"/>
                          <a:pt x="292020" y="102144"/>
                          <a:pt x="292659" y="102782"/>
                        </a:cubicBezTo>
                        <a:lnTo>
                          <a:pt x="292659" y="103421"/>
                        </a:lnTo>
                        <a:lnTo>
                          <a:pt x="292659" y="103421"/>
                        </a:lnTo>
                        <a:cubicBezTo>
                          <a:pt x="292659" y="104059"/>
                          <a:pt x="293298" y="104697"/>
                          <a:pt x="293298" y="105336"/>
                        </a:cubicBezTo>
                        <a:lnTo>
                          <a:pt x="293298" y="255998"/>
                        </a:lnTo>
                        <a:lnTo>
                          <a:pt x="293298" y="256636"/>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6" name="Graphic 5">
                    <a:extLst>
                      <a:ext uri="{FF2B5EF4-FFF2-40B4-BE49-F238E27FC236}">
                        <a16:creationId xmlns:a16="http://schemas.microsoft.com/office/drawing/2014/main" id="{EF8A6664-6141-81AC-A6DA-9F4159365ADF}"/>
                      </a:ext>
                    </a:extLst>
                  </p:cNvPr>
                  <p:cNvSpPr/>
                  <p:nvPr/>
                </p:nvSpPr>
                <p:spPr>
                  <a:xfrm>
                    <a:off x="6239134" y="3937164"/>
                    <a:ext cx="178918" cy="82353"/>
                  </a:xfrm>
                  <a:custGeom>
                    <a:avLst/>
                    <a:gdLst>
                      <a:gd name="connsiteX0" fmla="*/ 178918 w 178918"/>
                      <a:gd name="connsiteY0" fmla="*/ 0 h 82353"/>
                      <a:gd name="connsiteX1" fmla="*/ 0 w 178918"/>
                      <a:gd name="connsiteY1" fmla="*/ 0 h 82353"/>
                      <a:gd name="connsiteX2" fmla="*/ 89459 w 178918"/>
                      <a:gd name="connsiteY2" fmla="*/ 82354 h 82353"/>
                    </a:gdLst>
                    <a:ahLst/>
                    <a:cxnLst>
                      <a:cxn ang="0">
                        <a:pos x="connsiteX0" y="connsiteY0"/>
                      </a:cxn>
                      <a:cxn ang="0">
                        <a:pos x="connsiteX1" y="connsiteY1"/>
                      </a:cxn>
                      <a:cxn ang="0">
                        <a:pos x="connsiteX2" y="connsiteY2"/>
                      </a:cxn>
                    </a:cxnLst>
                    <a:rect l="l" t="t" r="r" b="b"/>
                    <a:pathLst>
                      <a:path w="178918" h="82353">
                        <a:moveTo>
                          <a:pt x="178918" y="0"/>
                        </a:moveTo>
                        <a:lnTo>
                          <a:pt x="0" y="0"/>
                        </a:lnTo>
                        <a:lnTo>
                          <a:pt x="89459" y="82354"/>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sp>
        <p:nvSpPr>
          <p:cNvPr id="2" name="Rectangle 1">
            <a:extLst>
              <a:ext uri="{FF2B5EF4-FFF2-40B4-BE49-F238E27FC236}">
                <a16:creationId xmlns:a16="http://schemas.microsoft.com/office/drawing/2014/main" id="{6B2198BD-BEC9-0985-7B43-E17EB3C8A829}"/>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80" name="Group 79">
            <a:extLst>
              <a:ext uri="{FF2B5EF4-FFF2-40B4-BE49-F238E27FC236}">
                <a16:creationId xmlns:a16="http://schemas.microsoft.com/office/drawing/2014/main" id="{78E6F13F-8371-09F2-E0C9-934DE62FB1C1}"/>
              </a:ext>
            </a:extLst>
          </p:cNvPr>
          <p:cNvGrpSpPr/>
          <p:nvPr/>
        </p:nvGrpSpPr>
        <p:grpSpPr>
          <a:xfrm>
            <a:off x="303439" y="1807593"/>
            <a:ext cx="11373475" cy="1512000"/>
            <a:chOff x="303439" y="1826643"/>
            <a:chExt cx="11373475" cy="1512000"/>
          </a:xfrm>
        </p:grpSpPr>
        <p:sp>
          <p:nvSpPr>
            <p:cNvPr id="77" name="Isosceles Triangle 76">
              <a:extLst>
                <a:ext uri="{FF2B5EF4-FFF2-40B4-BE49-F238E27FC236}">
                  <a16:creationId xmlns:a16="http://schemas.microsoft.com/office/drawing/2014/main" id="{94B66220-D415-F7F6-9E3B-0B5097EDC62F}"/>
                </a:ext>
              </a:extLst>
            </p:cNvPr>
            <p:cNvSpPr/>
            <p:nvPr/>
          </p:nvSpPr>
          <p:spPr>
            <a:xfrm rot="16200000">
              <a:off x="18669" y="2306416"/>
              <a:ext cx="1511999"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6A3097F7-A022-AEE1-EE05-8E24B234B271}"/>
                </a:ext>
              </a:extLst>
            </p:cNvPr>
            <p:cNvSpPr/>
            <p:nvPr/>
          </p:nvSpPr>
          <p:spPr>
            <a:xfrm>
              <a:off x="1050896" y="1826644"/>
              <a:ext cx="10626018" cy="151199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kumimoji="0" lang="it-IT" sz="1300" b="1" i="0" u="none" strike="noStrike" kern="1200" cap="none" spc="0" normalizeH="0" baseline="0" noProof="0" dirty="0">
                  <a:ln>
                    <a:noFill/>
                  </a:ln>
                  <a:solidFill>
                    <a:prstClr val="black"/>
                  </a:solidFill>
                  <a:effectLst/>
                  <a:uLnTx/>
                  <a:uFillTx/>
                  <a:latin typeface="Century Gothic"/>
                  <a:ea typeface="+mn-ea"/>
                  <a:cs typeface="+mn-cs"/>
                </a:rPr>
                <a:t>BANDO/INVITI</a:t>
              </a:r>
            </a:p>
            <a:p>
              <a:pPr algn="ju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a:t>
              </a:r>
              <a:r>
                <a:rPr lang="it-IT" sz="1150" noProof="0" dirty="0">
                  <a:solidFill>
                    <a:prstClr val="black"/>
                  </a:solidFill>
                  <a:latin typeface="Century Gothic"/>
                </a:rPr>
                <a:t>Inoltre, l’utente deve configurare il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DGUE</a:t>
              </a:r>
              <a:r>
                <a:rPr lang="it-IT" sz="1150" noProof="0" dirty="0">
                  <a:solidFill>
                    <a:prstClr val="black"/>
                  </a:solidFill>
                  <a:latin typeface="Century Gothic"/>
                </a:rPr>
                <a:t>. Successivamente l’utente:</a:t>
              </a:r>
              <a:endParaRPr kumimoji="0" lang="it-IT" sz="1150" b="0" i="0" u="none" strike="noStrike" kern="1200" cap="none" spc="0" normalizeH="0" baseline="0" noProof="0" dirty="0">
                <a:ln>
                  <a:noFill/>
                </a:ln>
                <a:solidFill>
                  <a:prstClr val="black"/>
                </a:solidFill>
                <a:effectLst/>
                <a:uLnTx/>
                <a:uFillTx/>
                <a:latin typeface="Century Gothic"/>
                <a:ea typeface="+mn-ea"/>
                <a:cs typeface="+mn-cs"/>
              </a:endParaRP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it-IT" sz="1150" noProof="0" dirty="0">
                  <a:solidFill>
                    <a:prstClr val="black"/>
                  </a:solidFill>
                  <a:latin typeface="Century Gothic"/>
                </a:rPr>
                <a:t>esegue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il comando </a:t>
              </a:r>
              <a:r>
                <a:rPr kumimoji="0" lang="it-IT" sz="115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0" i="0" strike="noStrike" kern="1200" cap="none" spc="0" normalizeH="0" baseline="0" noProof="0" dirty="0">
                  <a:ln>
                    <a:noFill/>
                  </a:ln>
                  <a:solidFill>
                    <a:prstClr val="black"/>
                  </a:solidFill>
                  <a:effectLst/>
                  <a:uLnTx/>
                  <a:uFillTx/>
                  <a:latin typeface="Century Gothic"/>
                  <a:ea typeface="+mn-ea"/>
                  <a:cs typeface="+mn-cs"/>
                </a:rPr>
                <a:t>del menu Gestione PCP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e attende lo svolgimento automatico delle operazioni di invio della </a:t>
              </a:r>
              <a:r>
                <a:rPr lang="it-IT" sz="1150" noProof="0" dirty="0">
                  <a:solidFill>
                    <a:prstClr val="black"/>
                  </a:solidFill>
                  <a:latin typeface="Century Gothic"/>
                </a:rPr>
                <a:t>scheda (P1_16, P1_19 o P1_20)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fino alla corretta visualizzazione del CIG. </a:t>
              </a:r>
              <a:r>
                <a:rPr kumimoji="0" lang="it-IT" sz="1150" b="0" i="0" u="none" strike="noStrike" kern="1200" cap="none" spc="-20" normalizeH="0" baseline="0" noProof="0" dirty="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20" normalizeH="0" noProof="0" dirty="0">
                  <a:ln>
                    <a:noFill/>
                  </a:ln>
                  <a:solidFill>
                    <a:prstClr val="black"/>
                  </a:solidFill>
                  <a:effectLst/>
                  <a:uLnTx/>
                  <a:uFillTx/>
                  <a:latin typeface="Century Gothic"/>
                  <a:ea typeface="+mn-ea"/>
                  <a:cs typeface="+mn-cs"/>
                </a:rPr>
                <a:t>Cronologia PCP</a:t>
              </a:r>
              <a:r>
                <a:rPr kumimoji="0" lang="it-IT" sz="1150" b="0" i="0" u="none" strike="noStrike" kern="1200" cap="none" spc="-20" normalizeH="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entro 24 ore 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Pubblica avviso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0" i="0" strike="noStrike" kern="1200" cap="none" spc="0" normalizeH="0" baseline="0" noProof="0" dirty="0">
                  <a:ln>
                    <a:noFill/>
                  </a:ln>
                  <a:solidFill>
                    <a:prstClr val="black"/>
                  </a:solidFill>
                  <a:effectLst/>
                  <a:uLnTx/>
                  <a:uFillTx/>
                  <a:latin typeface="Century Gothic"/>
                  <a:ea typeface="+mn-ea"/>
                  <a:cs typeface="+mn-cs"/>
                </a:rPr>
                <a:t>del menu Gestione PCP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per la pubblicazione del bando a livello europeo e nazionale.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it-IT" sz="1150" noProof="0" dirty="0">
                  <a:solidFill>
                    <a:prstClr val="black"/>
                  </a:solidFill>
                  <a:latin typeface="Century Gothic"/>
                </a:rPr>
                <a:t>successivamente alla pubblicazione europea e nazionale, esegue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il comando </a:t>
              </a:r>
              <a:r>
                <a:rPr lang="it-IT" sz="1150" u="sng" noProof="0" dirty="0">
                  <a:solidFill>
                    <a:prstClr val="black"/>
                  </a:solidFill>
                  <a:latin typeface="Century Gothic"/>
                </a:rPr>
                <a:t>Invio</a:t>
              </a:r>
              <a:r>
                <a:rPr lang="it-IT" sz="1150" noProof="0" dirty="0">
                  <a:solidFill>
                    <a:prstClr val="black"/>
                  </a:solidFill>
                  <a:latin typeface="Century Gothic"/>
                </a:rPr>
                <a:t> per la pubblicazione della procedura in SATER.</a:t>
              </a:r>
              <a:endParaRPr kumimoji="0" lang="it-IT" sz="1150" b="0" i="0" u="none" strike="noStrike" kern="1200" cap="none" spc="0" normalizeH="0" baseline="0" noProof="0" dirty="0">
                <a:ln>
                  <a:noFill/>
                </a:ln>
                <a:solidFill>
                  <a:prstClr val="black"/>
                </a:solidFill>
                <a:effectLst/>
                <a:uLnTx/>
                <a:uFillTx/>
                <a:latin typeface="Century Gothic"/>
                <a:ea typeface="+mn-ea"/>
                <a:cs typeface="+mn-cs"/>
              </a:endParaRPr>
            </a:p>
          </p:txBody>
        </p:sp>
        <p:grpSp>
          <p:nvGrpSpPr>
            <p:cNvPr id="67" name="Group 66">
              <a:extLst>
                <a:ext uri="{FF2B5EF4-FFF2-40B4-BE49-F238E27FC236}">
                  <a16:creationId xmlns:a16="http://schemas.microsoft.com/office/drawing/2014/main" id="{5AA90C56-E87B-9A24-5F0B-A0AFF054730F}"/>
                </a:ext>
              </a:extLst>
            </p:cNvPr>
            <p:cNvGrpSpPr/>
            <p:nvPr/>
          </p:nvGrpSpPr>
          <p:grpSpPr>
            <a:xfrm>
              <a:off x="303439" y="2373351"/>
              <a:ext cx="432000" cy="418585"/>
              <a:chOff x="296380" y="2745516"/>
              <a:chExt cx="432000" cy="432000"/>
            </a:xfrm>
          </p:grpSpPr>
          <p:sp>
            <p:nvSpPr>
              <p:cNvPr id="9" name="Oval 8">
                <a:extLst>
                  <a:ext uri="{FF2B5EF4-FFF2-40B4-BE49-F238E27FC236}">
                    <a16:creationId xmlns:a16="http://schemas.microsoft.com/office/drawing/2014/main" id="{AFD2BD46-9B90-437A-29C0-015AFC80A55F}"/>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2751B100-3666-0252-57BE-67E49B7FD722}"/>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114C1C83-8D54-D2C3-3E06-6662D1C578D8}"/>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FBF9B3E9-28B2-2B55-00D2-F4B804E3E2D3}"/>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F28D951A-7467-3F73-C43C-D5BF7B6DF0D6}"/>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0B23C59A-019A-46D4-7670-3EE1B9F1B517}"/>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86" name="Group 85">
            <a:extLst>
              <a:ext uri="{FF2B5EF4-FFF2-40B4-BE49-F238E27FC236}">
                <a16:creationId xmlns:a16="http://schemas.microsoft.com/office/drawing/2014/main" id="{1864CE7C-2606-BD42-1FA6-6967778996C1}"/>
              </a:ext>
            </a:extLst>
          </p:cNvPr>
          <p:cNvGrpSpPr/>
          <p:nvPr/>
        </p:nvGrpSpPr>
        <p:grpSpPr>
          <a:xfrm>
            <a:off x="303439" y="5349961"/>
            <a:ext cx="11373475" cy="792000"/>
            <a:chOff x="303439" y="5357774"/>
            <a:chExt cx="11373475" cy="792000"/>
          </a:xfrm>
        </p:grpSpPr>
        <p:sp>
          <p:nvSpPr>
            <p:cNvPr id="30" name="Rectangle 29">
              <a:extLst>
                <a:ext uri="{FF2B5EF4-FFF2-40B4-BE49-F238E27FC236}">
                  <a16:creationId xmlns:a16="http://schemas.microsoft.com/office/drawing/2014/main" id="{4E0DF506-0098-06E8-43AA-F3F5E0EE1FB9}"/>
                </a:ext>
              </a:extLst>
            </p:cNvPr>
            <p:cNvSpPr/>
            <p:nvPr/>
          </p:nvSpPr>
          <p:spPr>
            <a:xfrm>
              <a:off x="1050896" y="5357774"/>
              <a:ext cx="10626018" cy="79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(A1_29, A1_32 o A1_33)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europeo e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197F9FE9-3D1D-0C49-BBF7-FB084F33D456}"/>
                </a:ext>
              </a:extLst>
            </p:cNvPr>
            <p:cNvSpPr/>
            <p:nvPr/>
          </p:nvSpPr>
          <p:spPr>
            <a:xfrm rot="16200000">
              <a:off x="378669" y="5477547"/>
              <a:ext cx="792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1DFDAE8B-58BA-B2DA-BF11-83A01DECB2AC}"/>
                </a:ext>
              </a:extLst>
            </p:cNvPr>
            <p:cNvGrpSpPr/>
            <p:nvPr/>
          </p:nvGrpSpPr>
          <p:grpSpPr>
            <a:xfrm>
              <a:off x="303439" y="5537774"/>
              <a:ext cx="432000" cy="432000"/>
              <a:chOff x="-129767" y="4329276"/>
              <a:chExt cx="432000" cy="432000"/>
            </a:xfrm>
          </p:grpSpPr>
          <p:sp>
            <p:nvSpPr>
              <p:cNvPr id="25" name="Oval 24">
                <a:extLst>
                  <a:ext uri="{FF2B5EF4-FFF2-40B4-BE49-F238E27FC236}">
                    <a16:creationId xmlns:a16="http://schemas.microsoft.com/office/drawing/2014/main" id="{EEF549F7-C1BB-1D58-CBE0-DEB307F56833}"/>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2EFC2F86-A786-B9CB-2CA7-9A656D61EEFE}"/>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5CC63F94-765A-5B1B-F12E-029BDE96BACB}"/>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1517AD01-2642-4D22-1686-D0E33D2FC07E}"/>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8A6F0073-DB64-DEDC-2FCF-A8488A82CD7E}"/>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A7A32177-259E-73C3-17D0-0D94925AA555}"/>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87" name="Group 86">
            <a:extLst>
              <a:ext uri="{FF2B5EF4-FFF2-40B4-BE49-F238E27FC236}">
                <a16:creationId xmlns:a16="http://schemas.microsoft.com/office/drawing/2014/main" id="{EBCAF815-44F1-2E0D-7594-E884F128AD7A}"/>
              </a:ext>
            </a:extLst>
          </p:cNvPr>
          <p:cNvGrpSpPr/>
          <p:nvPr/>
        </p:nvGrpSpPr>
        <p:grpSpPr>
          <a:xfrm>
            <a:off x="303439" y="6190553"/>
            <a:ext cx="11373475" cy="432000"/>
            <a:chOff x="303439" y="6190553"/>
            <a:chExt cx="11373475" cy="432000"/>
          </a:xfrm>
        </p:grpSpPr>
        <p:sp>
          <p:nvSpPr>
            <p:cNvPr id="44" name="Isosceles Triangle 43">
              <a:extLst>
                <a:ext uri="{FF2B5EF4-FFF2-40B4-BE49-F238E27FC236}">
                  <a16:creationId xmlns:a16="http://schemas.microsoft.com/office/drawing/2014/main" id="{6E1C04D9-91D8-7A21-E4C4-1DDC53589F19}"/>
                </a:ext>
              </a:extLst>
            </p:cNvPr>
            <p:cNvSpPr/>
            <p:nvPr/>
          </p:nvSpPr>
          <p:spPr>
            <a:xfrm rot="16200000">
              <a:off x="589864" y="6130326"/>
              <a:ext cx="369609"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0B83D2D4-E585-53B8-00E6-4F7EB97FB96D}"/>
                </a:ext>
              </a:extLst>
            </p:cNvPr>
            <p:cNvSpPr/>
            <p:nvPr/>
          </p:nvSpPr>
          <p:spPr>
            <a:xfrm>
              <a:off x="1050896" y="6199554"/>
              <a:ext cx="10626018" cy="41399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79" name="Group 78">
              <a:extLst>
                <a:ext uri="{FF2B5EF4-FFF2-40B4-BE49-F238E27FC236}">
                  <a16:creationId xmlns:a16="http://schemas.microsoft.com/office/drawing/2014/main" id="{B0260FF0-8D21-EA0B-621E-307B77003FD9}"/>
                </a:ext>
              </a:extLst>
            </p:cNvPr>
            <p:cNvGrpSpPr/>
            <p:nvPr/>
          </p:nvGrpSpPr>
          <p:grpSpPr>
            <a:xfrm>
              <a:off x="303439" y="6190553"/>
              <a:ext cx="432000" cy="432000"/>
              <a:chOff x="329701" y="6190553"/>
              <a:chExt cx="432000" cy="432000"/>
            </a:xfrm>
          </p:grpSpPr>
          <p:sp>
            <p:nvSpPr>
              <p:cNvPr id="33" name="Oval 32">
                <a:extLst>
                  <a:ext uri="{FF2B5EF4-FFF2-40B4-BE49-F238E27FC236}">
                    <a16:creationId xmlns:a16="http://schemas.microsoft.com/office/drawing/2014/main" id="{647FE8FD-0FB3-C9C1-7C38-24FF28035A66}"/>
                  </a:ext>
                </a:extLst>
              </p:cNvPr>
              <p:cNvSpPr/>
              <p:nvPr/>
            </p:nvSpPr>
            <p:spPr>
              <a:xfrm>
                <a:off x="329701" y="6190553"/>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aphic 4">
                <a:extLst>
                  <a:ext uri="{FF2B5EF4-FFF2-40B4-BE49-F238E27FC236}">
                    <a16:creationId xmlns:a16="http://schemas.microsoft.com/office/drawing/2014/main" id="{317384F1-94D7-D575-2543-BBD3EE90DB4D}"/>
                  </a:ext>
                </a:extLst>
              </p:cNvPr>
              <p:cNvGrpSpPr>
                <a:grpSpLocks noChangeAspect="1"/>
              </p:cNvGrpSpPr>
              <p:nvPr/>
            </p:nvGrpSpPr>
            <p:grpSpPr>
              <a:xfrm>
                <a:off x="365534" y="6226554"/>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3CD7F764-4041-1A4A-6EC0-6D9FD189D44F}"/>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35235D69-6321-7CB8-521D-465A7B9BF888}"/>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A76F7EFE-D5D6-24C8-564A-F2F514842FE8}"/>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7" name="Group 16">
            <a:extLst>
              <a:ext uri="{FF2B5EF4-FFF2-40B4-BE49-F238E27FC236}">
                <a16:creationId xmlns:a16="http://schemas.microsoft.com/office/drawing/2014/main" id="{EDABA0AB-8764-73B6-3A5E-E6E359917217}"/>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78EF8880-3FBB-2F8B-95B7-D627F066C09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E339511-44D7-D846-3E77-53AAE93B6E64}"/>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DDA6C2DC-A34E-3CAB-7FE8-6090F421786B}"/>
              </a:ext>
            </a:extLst>
          </p:cNvPr>
          <p:cNvSpPr>
            <a:spLocks noGrp="1"/>
          </p:cNvSpPr>
          <p:nvPr>
            <p:ph type="sldNum" sz="quarter" idx="10"/>
          </p:nvPr>
        </p:nvSpPr>
        <p:spPr/>
        <p:txBody>
          <a:bodyPr/>
          <a:lstStyle/>
          <a:p>
            <a:fld id="{58E4CE88-B864-4B2B-BBBC-E85082A18D58}" type="slidenum">
              <a:rPr lang="it-IT" noProof="0" smtClean="0"/>
              <a:pPr/>
              <a:t>30</a:t>
            </a:fld>
            <a:endParaRPr lang="it-IT" noProof="0"/>
          </a:p>
        </p:txBody>
      </p:sp>
      <p:sp>
        <p:nvSpPr>
          <p:cNvPr id="5" name="Rectangle: Rounded Corners 4">
            <a:extLst>
              <a:ext uri="{FF2B5EF4-FFF2-40B4-BE49-F238E27FC236}">
                <a16:creationId xmlns:a16="http://schemas.microsoft.com/office/drawing/2014/main" id="{7B693179-D485-3717-338F-3059993761DF}"/>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84" name="Group 83">
            <a:extLst>
              <a:ext uri="{FF2B5EF4-FFF2-40B4-BE49-F238E27FC236}">
                <a16:creationId xmlns:a16="http://schemas.microsoft.com/office/drawing/2014/main" id="{2009CB4A-B007-EC62-D850-A315DB5A5249}"/>
              </a:ext>
            </a:extLst>
          </p:cNvPr>
          <p:cNvGrpSpPr/>
          <p:nvPr/>
        </p:nvGrpSpPr>
        <p:grpSpPr>
          <a:xfrm>
            <a:off x="303439" y="3992777"/>
            <a:ext cx="11373475" cy="792000"/>
            <a:chOff x="303439" y="3998213"/>
            <a:chExt cx="11373475" cy="792000"/>
          </a:xfrm>
        </p:grpSpPr>
        <p:sp>
          <p:nvSpPr>
            <p:cNvPr id="29" name="Rectangle 28">
              <a:extLst>
                <a:ext uri="{FF2B5EF4-FFF2-40B4-BE49-F238E27FC236}">
                  <a16:creationId xmlns:a16="http://schemas.microsoft.com/office/drawing/2014/main" id="{8BA97111-FE3B-9866-448E-619120811B8D}"/>
                </a:ext>
              </a:extLst>
            </p:cNvPr>
            <p:cNvSpPr/>
            <p:nvPr/>
          </p:nvSpPr>
          <p:spPr>
            <a:xfrm>
              <a:off x="1050896" y="3998213"/>
              <a:ext cx="10626018" cy="79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dirty="0">
                  <a:solidFill>
                    <a:schemeClr val="tx1"/>
                  </a:solidFill>
                </a:rPr>
                <a:t>A1_29, A1_32 o A1_33)</a:t>
              </a:r>
              <a:r>
                <a:rPr lang="it-IT" sz="1150" spc="-10" noProof="0" dirty="0">
                  <a:solidFill>
                    <a:schemeClr val="tx1"/>
                  </a:solidFill>
                </a:rPr>
                <a:t>. Per i lotti 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5D477D89-B77F-E7A4-1FB1-1D6A74DA5252}"/>
                </a:ext>
              </a:extLst>
            </p:cNvPr>
            <p:cNvSpPr/>
            <p:nvPr/>
          </p:nvSpPr>
          <p:spPr>
            <a:xfrm rot="16200000">
              <a:off x="378669" y="4117986"/>
              <a:ext cx="792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45850916-7A1A-54B4-5C0E-9583D9AF5090}"/>
                </a:ext>
              </a:extLst>
            </p:cNvPr>
            <p:cNvGrpSpPr/>
            <p:nvPr/>
          </p:nvGrpSpPr>
          <p:grpSpPr>
            <a:xfrm>
              <a:off x="303439" y="4178213"/>
              <a:ext cx="432000" cy="432000"/>
              <a:chOff x="-129767" y="4329276"/>
              <a:chExt cx="432000" cy="432000"/>
            </a:xfrm>
          </p:grpSpPr>
          <p:sp>
            <p:nvSpPr>
              <p:cNvPr id="38" name="Oval 37">
                <a:extLst>
                  <a:ext uri="{FF2B5EF4-FFF2-40B4-BE49-F238E27FC236}">
                    <a16:creationId xmlns:a16="http://schemas.microsoft.com/office/drawing/2014/main" id="{74E4F46E-AEB1-69F5-C752-5053CCDC1352}"/>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3CB12CC7-0160-AA8F-A084-6E19F338765D}"/>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59D7290D-B32C-95BF-D561-222BA8471776}"/>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A0126F7B-C775-8C09-E034-A2D09A11B69B}"/>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8FE96D1D-2790-5FBC-A368-F942962EDFB5}"/>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FF4EBD5D-0E4E-0EB3-F98C-A94FC5BDD10A}"/>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85" name="Group 84">
            <a:extLst>
              <a:ext uri="{FF2B5EF4-FFF2-40B4-BE49-F238E27FC236}">
                <a16:creationId xmlns:a16="http://schemas.microsoft.com/office/drawing/2014/main" id="{1992D32E-4A35-D078-625F-2FDAA0E62000}"/>
              </a:ext>
            </a:extLst>
          </p:cNvPr>
          <p:cNvGrpSpPr/>
          <p:nvPr/>
        </p:nvGrpSpPr>
        <p:grpSpPr>
          <a:xfrm>
            <a:off x="303439" y="4833369"/>
            <a:ext cx="11373475" cy="468000"/>
            <a:chOff x="303439" y="4839994"/>
            <a:chExt cx="11373475" cy="468000"/>
          </a:xfrm>
        </p:grpSpPr>
        <p:sp>
          <p:nvSpPr>
            <p:cNvPr id="52" name="Isosceles Triangle 51">
              <a:extLst>
                <a:ext uri="{FF2B5EF4-FFF2-40B4-BE49-F238E27FC236}">
                  <a16:creationId xmlns:a16="http://schemas.microsoft.com/office/drawing/2014/main" id="{9E72CF30-6A21-F59B-82CF-4AC6E09CB9D9}"/>
                </a:ext>
              </a:extLst>
            </p:cNvPr>
            <p:cNvSpPr/>
            <p:nvPr/>
          </p:nvSpPr>
          <p:spPr>
            <a:xfrm rot="16200000">
              <a:off x="540669" y="4797767"/>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E0895EA2-9C3E-EF3D-9C17-CCD73F0CBDC4}"/>
                </a:ext>
              </a:extLst>
            </p:cNvPr>
            <p:cNvSpPr/>
            <p:nvPr/>
          </p:nvSpPr>
          <p:spPr>
            <a:xfrm>
              <a:off x="1050896" y="4839994"/>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Aggiudicazioni in attesa di contratto/convenzione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procede con la compilazione del contratto o della convenzione</a:t>
              </a:r>
              <a:r>
                <a:rPr lang="it-IT" sz="1150" noProof="0" dirty="0">
                  <a:solidFill>
                    <a:schemeClr val="tx1"/>
                  </a:solidFill>
                  <a:latin typeface="Century Gothic"/>
                </a:rPr>
                <a:t>, quindi esegue il comando </a:t>
              </a:r>
              <a:r>
                <a:rPr lang="it-IT" sz="1150" u="sng" noProof="0" dirty="0">
                  <a:solidFill>
                    <a:schemeClr val="tx1"/>
                  </a:solidFill>
                  <a:latin typeface="Century Gothic"/>
                </a:rPr>
                <a:t>Invio</a:t>
              </a:r>
              <a:r>
                <a:rPr lang="it-IT" sz="1150" noProof="0" dirty="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2CBBF8F7-7BB6-5A83-D5D7-44995108576E}"/>
                </a:ext>
              </a:extLst>
            </p:cNvPr>
            <p:cNvGrpSpPr/>
            <p:nvPr/>
          </p:nvGrpSpPr>
          <p:grpSpPr>
            <a:xfrm>
              <a:off x="303439" y="4857994"/>
              <a:ext cx="432000" cy="432000"/>
              <a:chOff x="294977" y="5555031"/>
              <a:chExt cx="432000" cy="432000"/>
            </a:xfrm>
          </p:grpSpPr>
          <p:sp>
            <p:nvSpPr>
              <p:cNvPr id="54" name="Oval 53">
                <a:extLst>
                  <a:ext uri="{FF2B5EF4-FFF2-40B4-BE49-F238E27FC236}">
                    <a16:creationId xmlns:a16="http://schemas.microsoft.com/office/drawing/2014/main" id="{56E4186F-0BFC-3E27-D723-A5FEB6E21706}"/>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FB86A5C9-65F7-864B-8D66-0F3A06454E63}"/>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F71B53DD-68FA-340E-5863-7F6728EC7D0A}"/>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7F763E6F-7693-D028-CF95-5A56394173BA}"/>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32B4CB8C-17E4-E90D-3222-D967BBB50FC4}"/>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54960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89527-0802-FBAC-6A33-E2C19286BC5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1DBE1E2D-F30D-8DD4-91BE-2F6A486F0C0C}"/>
              </a:ext>
            </a:extLst>
          </p:cNvPr>
          <p:cNvSpPr>
            <a:spLocks noGrp="1"/>
          </p:cNvSpPr>
          <p:nvPr>
            <p:ph type="title"/>
          </p:nvPr>
        </p:nvSpPr>
        <p:spPr/>
        <p:txBody>
          <a:bodyPr/>
          <a:lstStyle/>
          <a:p>
            <a:r>
              <a:rPr lang="it-IT" sz="2350" noProof="0"/>
              <a:t>Procedura </a:t>
            </a:r>
            <a:r>
              <a:rPr lang="it-IT" sz="2350"/>
              <a:t>NEGOZIATA CON AVVISO</a:t>
            </a:r>
            <a:r>
              <a:rPr lang="it-IT" sz="2350" noProof="0"/>
              <a:t> sopra soglia</a:t>
            </a:r>
          </a:p>
        </p:txBody>
      </p:sp>
      <p:sp>
        <p:nvSpPr>
          <p:cNvPr id="64" name="Rectangle 63">
            <a:extLst>
              <a:ext uri="{FF2B5EF4-FFF2-40B4-BE49-F238E27FC236}">
                <a16:creationId xmlns:a16="http://schemas.microsoft.com/office/drawing/2014/main" id="{0AB91FD3-AAB7-F02E-335E-98AD2F5F7583}"/>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0A8DFD28-480F-9719-7C44-EF59B76E43C1}"/>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grpSp>
        <p:nvGrpSpPr>
          <p:cNvPr id="202" name="Group 201">
            <a:extLst>
              <a:ext uri="{FF2B5EF4-FFF2-40B4-BE49-F238E27FC236}">
                <a16:creationId xmlns:a16="http://schemas.microsoft.com/office/drawing/2014/main" id="{ADB0C94F-1346-7766-6167-AFB71E6E36CF}"/>
              </a:ext>
            </a:extLst>
          </p:cNvPr>
          <p:cNvGrpSpPr/>
          <p:nvPr/>
        </p:nvGrpSpPr>
        <p:grpSpPr>
          <a:xfrm>
            <a:off x="3768326" y="1080608"/>
            <a:ext cx="1278000" cy="1187999"/>
            <a:chOff x="3770863" y="1080608"/>
            <a:chExt cx="1278000" cy="1187999"/>
          </a:xfrm>
        </p:grpSpPr>
        <p:sp>
          <p:nvSpPr>
            <p:cNvPr id="59" name="Rectangle 58">
              <a:extLst>
                <a:ext uri="{FF2B5EF4-FFF2-40B4-BE49-F238E27FC236}">
                  <a16:creationId xmlns:a16="http://schemas.microsoft.com/office/drawing/2014/main" id="{754ED88F-7C67-7391-806C-AC6D3486C83C}"/>
                </a:ext>
              </a:extLst>
            </p:cNvPr>
            <p:cNvSpPr/>
            <p:nvPr/>
          </p:nvSpPr>
          <p:spPr>
            <a:xfrm>
              <a:off x="3770863" y="1080608"/>
              <a:ext cx="1278000" cy="1187999"/>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INVITI</a:t>
              </a:r>
              <a:endParaRPr lang="it-IT" sz="1000" kern="0" noProof="0">
                <a:solidFill>
                  <a:srgbClr val="000000"/>
                </a:solidFill>
                <a:cs typeface="Arial"/>
              </a:endParaRPr>
            </a:p>
          </p:txBody>
        </p:sp>
        <p:sp>
          <p:nvSpPr>
            <p:cNvPr id="25" name="Rectangle 24">
              <a:extLst>
                <a:ext uri="{FF2B5EF4-FFF2-40B4-BE49-F238E27FC236}">
                  <a16:creationId xmlns:a16="http://schemas.microsoft.com/office/drawing/2014/main" id="{17A042C2-A861-F8B1-C293-76BC77664D51}"/>
                </a:ext>
              </a:extLst>
            </p:cNvPr>
            <p:cNvSpPr/>
            <p:nvPr/>
          </p:nvSpPr>
          <p:spPr>
            <a:xfrm>
              <a:off x="3823348"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Crea invito</a:t>
              </a:r>
            </a:p>
          </p:txBody>
        </p:sp>
        <p:sp>
          <p:nvSpPr>
            <p:cNvPr id="27" name="Rectangle 26">
              <a:extLst>
                <a:ext uri="{FF2B5EF4-FFF2-40B4-BE49-F238E27FC236}">
                  <a16:creationId xmlns:a16="http://schemas.microsoft.com/office/drawing/2014/main" id="{BEE53DC3-BD8F-8E2F-F4CB-C0CED3B396C3}"/>
                </a:ext>
              </a:extLst>
            </p:cNvPr>
            <p:cNvSpPr/>
            <p:nvPr/>
          </p:nvSpPr>
          <p:spPr>
            <a:xfrm>
              <a:off x="4456379"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28" name="Straight Arrow Connector 27">
              <a:extLst>
                <a:ext uri="{FF2B5EF4-FFF2-40B4-BE49-F238E27FC236}">
                  <a16:creationId xmlns:a16="http://schemas.microsoft.com/office/drawing/2014/main" id="{D77E283F-6EE0-C3DD-87C5-0DE758CA6603}"/>
                </a:ext>
              </a:extLst>
            </p:cNvPr>
            <p:cNvCxnSpPr>
              <a:cxnSpLocks/>
              <a:stCxn id="25" idx="3"/>
              <a:endCxn id="27" idx="1"/>
            </p:cNvCxnSpPr>
            <p:nvPr/>
          </p:nvCxnSpPr>
          <p:spPr>
            <a:xfrm>
              <a:off x="4363348"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75EA34B-F2D1-EE0F-737A-74BD9D7F72E3}"/>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FB6115B-3497-A91A-0A7A-279F7258CFFC}"/>
              </a:ext>
            </a:extLst>
          </p:cNvPr>
          <p:cNvSpPr/>
          <p:nvPr/>
        </p:nvSpPr>
        <p:spPr>
          <a:xfrm>
            <a:off x="1212560" y="5596267"/>
            <a:ext cx="864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52" name="Rectangle 51">
            <a:extLst>
              <a:ext uri="{FF2B5EF4-FFF2-40B4-BE49-F238E27FC236}">
                <a16:creationId xmlns:a16="http://schemas.microsoft.com/office/drawing/2014/main" id="{8ECD8068-DC9A-6058-A6F3-046855CCBCE4}"/>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CB0D1650-ADCB-68D4-B152-3515C9711699}"/>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04</a:t>
            </a:r>
          </a:p>
        </p:txBody>
      </p:sp>
      <p:sp>
        <p:nvSpPr>
          <p:cNvPr id="60" name="Rectangle 59">
            <a:extLst>
              <a:ext uri="{FF2B5EF4-FFF2-40B4-BE49-F238E27FC236}">
                <a16:creationId xmlns:a16="http://schemas.microsoft.com/office/drawing/2014/main" id="{7FC5AD5D-D709-872D-F331-B902A1157B00}"/>
              </a:ext>
            </a:extLst>
          </p:cNvPr>
          <p:cNvSpPr/>
          <p:nvPr/>
        </p:nvSpPr>
        <p:spPr>
          <a:xfrm>
            <a:off x="2169335"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err="1">
                <a:solidFill>
                  <a:srgbClr val="000000"/>
                </a:solidFill>
                <a:cs typeface="Arial"/>
              </a:rPr>
              <a:t>avvis</a:t>
            </a:r>
            <a:r>
              <a:rPr kumimoji="0" lang="it-IT" sz="1000" i="0" u="none" strike="noStrike" kern="0" cap="none" spc="0" normalizeH="0" baseline="0" noProof="0">
                <a:ln>
                  <a:noFill/>
                </a:ln>
                <a:solidFill>
                  <a:srgbClr val="000000"/>
                </a:solidFill>
                <a:effectLst/>
                <a:uLnTx/>
                <a:uFillTx/>
                <a:cs typeface="Arial"/>
              </a:rPr>
              <a:t>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61" name="Group 60">
            <a:extLst>
              <a:ext uri="{FF2B5EF4-FFF2-40B4-BE49-F238E27FC236}">
                <a16:creationId xmlns:a16="http://schemas.microsoft.com/office/drawing/2014/main" id="{7DDBF18A-AF5A-71AF-4684-3A54E41CB06E}"/>
              </a:ext>
            </a:extLst>
          </p:cNvPr>
          <p:cNvGrpSpPr>
            <a:grpSpLocks noChangeAspect="1"/>
          </p:cNvGrpSpPr>
          <p:nvPr/>
        </p:nvGrpSpPr>
        <p:grpSpPr>
          <a:xfrm>
            <a:off x="2798114" y="6053511"/>
            <a:ext cx="349345" cy="360000"/>
            <a:chOff x="5194656" y="1887523"/>
            <a:chExt cx="3143037" cy="3238921"/>
          </a:xfrm>
        </p:grpSpPr>
        <p:grpSp>
          <p:nvGrpSpPr>
            <p:cNvPr id="62" name="Group 61">
              <a:extLst>
                <a:ext uri="{FF2B5EF4-FFF2-40B4-BE49-F238E27FC236}">
                  <a16:creationId xmlns:a16="http://schemas.microsoft.com/office/drawing/2014/main" id="{ACE3F56B-379C-4AC3-053F-883C88FE7CFA}"/>
                </a:ext>
              </a:extLst>
            </p:cNvPr>
            <p:cNvGrpSpPr/>
            <p:nvPr/>
          </p:nvGrpSpPr>
          <p:grpSpPr>
            <a:xfrm>
              <a:off x="5194656" y="1887523"/>
              <a:ext cx="3045384" cy="3238921"/>
              <a:chOff x="5194656" y="1887523"/>
              <a:chExt cx="3045384" cy="3238921"/>
            </a:xfrm>
          </p:grpSpPr>
          <p:pic>
            <p:nvPicPr>
              <p:cNvPr id="69" name="Picture 68">
                <a:extLst>
                  <a:ext uri="{FF2B5EF4-FFF2-40B4-BE49-F238E27FC236}">
                    <a16:creationId xmlns:a16="http://schemas.microsoft.com/office/drawing/2014/main" id="{4E6CAA43-E19F-EB82-EF73-EDD318B8F0C3}"/>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70" name="Picture 69">
                <a:extLst>
                  <a:ext uri="{FF2B5EF4-FFF2-40B4-BE49-F238E27FC236}">
                    <a16:creationId xmlns:a16="http://schemas.microsoft.com/office/drawing/2014/main" id="{5CB559C8-7D2F-CAA7-B192-43503E2340A9}"/>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68" name="Picture 67">
              <a:extLst>
                <a:ext uri="{FF2B5EF4-FFF2-40B4-BE49-F238E27FC236}">
                  <a16:creationId xmlns:a16="http://schemas.microsoft.com/office/drawing/2014/main" id="{25D778C8-6744-A9EE-4652-C00FDC04740D}"/>
                </a:ext>
              </a:extLst>
            </p:cNvPr>
            <p:cNvPicPr>
              <a:picLocks noChangeAspect="1"/>
            </p:cNvPicPr>
            <p:nvPr/>
          </p:nvPicPr>
          <p:blipFill>
            <a:blip r:embed="rId4"/>
            <a:stretch>
              <a:fillRect/>
            </a:stretch>
          </p:blipFill>
          <p:spPr>
            <a:xfrm>
              <a:off x="7313222" y="3857618"/>
              <a:ext cx="1024471" cy="1024471"/>
            </a:xfrm>
            <a:prstGeom prst="rect">
              <a:avLst/>
            </a:prstGeom>
          </p:spPr>
        </p:pic>
      </p:grpSp>
      <p:grpSp>
        <p:nvGrpSpPr>
          <p:cNvPr id="22" name="Group 21">
            <a:extLst>
              <a:ext uri="{FF2B5EF4-FFF2-40B4-BE49-F238E27FC236}">
                <a16:creationId xmlns:a16="http://schemas.microsoft.com/office/drawing/2014/main" id="{2298DDF6-54BB-C1D0-E82D-0CF795637E88}"/>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CA654A22-EB5B-FAF9-F0BD-9C7B266BE93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AA8B79-0B41-5B4D-AF67-438843C10246}"/>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71D39160-3F66-39FC-C10E-EDC42C9D28B1}"/>
              </a:ext>
            </a:extLst>
          </p:cNvPr>
          <p:cNvGrpSpPr/>
          <p:nvPr/>
        </p:nvGrpSpPr>
        <p:grpSpPr>
          <a:xfrm>
            <a:off x="198235" y="1080609"/>
            <a:ext cx="3518329" cy="1188000"/>
            <a:chOff x="198235" y="1080609"/>
            <a:chExt cx="3518329" cy="1188000"/>
          </a:xfrm>
        </p:grpSpPr>
        <p:sp>
          <p:nvSpPr>
            <p:cNvPr id="65" name="Rectangle 64">
              <a:extLst>
                <a:ext uri="{FF2B5EF4-FFF2-40B4-BE49-F238E27FC236}">
                  <a16:creationId xmlns:a16="http://schemas.microsoft.com/office/drawing/2014/main" id="{51EA4282-DC5F-6DCF-5D26-9ACAB048FB75}"/>
                </a:ext>
              </a:extLst>
            </p:cNvPr>
            <p:cNvSpPr/>
            <p:nvPr/>
          </p:nvSpPr>
          <p:spPr>
            <a:xfrm>
              <a:off x="198235" y="1080609"/>
              <a:ext cx="3518329"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a:solidFill>
                    <a:srgbClr val="000000"/>
                  </a:solidFill>
                  <a:cs typeface="Arial"/>
                </a:rPr>
                <a:t>AVVISO</a:t>
              </a:r>
              <a:endParaRPr lang="it-IT" sz="900" noProof="0"/>
            </a:p>
          </p:txBody>
        </p:sp>
        <p:sp>
          <p:nvSpPr>
            <p:cNvPr id="5" name="Rectangle 4">
              <a:extLst>
                <a:ext uri="{FF2B5EF4-FFF2-40B4-BE49-F238E27FC236}">
                  <a16:creationId xmlns:a16="http://schemas.microsoft.com/office/drawing/2014/main" id="{0F0092AB-4887-7FA0-C7E2-5F7FB624B3D4}"/>
                </a:ext>
              </a:extLst>
            </p:cNvPr>
            <p:cNvSpPr/>
            <p:nvPr/>
          </p:nvSpPr>
          <p:spPr>
            <a:xfrm>
              <a:off x="2888839" y="1405252"/>
              <a:ext cx="777782"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 avviso</a:t>
              </a:r>
            </a:p>
            <a:p>
              <a:pPr algn="ctr" defTabSz="762000">
                <a:lnSpc>
                  <a:spcPct val="90000"/>
                </a:lnSpc>
                <a:spcBef>
                  <a:spcPct val="0"/>
                </a:spcBef>
                <a:spcAft>
                  <a:spcPct val="0"/>
                </a:spcAft>
              </a:pPr>
              <a:r>
                <a:rPr lang="it-IT" sz="1000" kern="0" noProof="0">
                  <a:solidFill>
                    <a:schemeClr val="tx1"/>
                  </a:solidFill>
                  <a:cs typeface="Arial"/>
                </a:rPr>
                <a:t>(avvio IDM)</a:t>
              </a:r>
            </a:p>
          </p:txBody>
        </p:sp>
        <p:sp>
          <p:nvSpPr>
            <p:cNvPr id="9" name="Rectangle 8">
              <a:extLst>
                <a:ext uri="{FF2B5EF4-FFF2-40B4-BE49-F238E27FC236}">
                  <a16:creationId xmlns:a16="http://schemas.microsoft.com/office/drawing/2014/main" id="{186D04F1-CCA7-BDE5-65E0-AF3B4F45731A}"/>
                </a:ext>
              </a:extLst>
            </p:cNvPr>
            <p:cNvSpPr/>
            <p:nvPr/>
          </p:nvSpPr>
          <p:spPr>
            <a:xfrm>
              <a:off x="255530" y="1405252"/>
              <a:ext cx="1031264"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Configurazione DGUE </a:t>
              </a:r>
              <a:r>
                <a:rPr kumimoji="0" lang="it-IT" sz="1000" i="0" u="none" strike="noStrike" kern="0" cap="none" spc="0" normalizeH="0" baseline="0" noProof="0">
                  <a:ln>
                    <a:noFill/>
                  </a:ln>
                  <a:solidFill>
                    <a:srgbClr val="000000"/>
                  </a:solidFill>
                  <a:effectLst/>
                  <a:uLnTx/>
                  <a:uFillTx/>
                  <a:cs typeface="Arial"/>
                </a:rPr>
                <a:t>(</a:t>
              </a:r>
              <a:r>
                <a:rPr kumimoji="0" lang="it-IT" sz="1000" i="0" u="none" strike="noStrike" kern="0" cap="none" spc="0" normalizeH="0" baseline="0" noProof="0" err="1">
                  <a:ln>
                    <a:noFill/>
                  </a:ln>
                  <a:solidFill>
                    <a:srgbClr val="000000"/>
                  </a:solidFill>
                  <a:effectLst/>
                  <a:uLnTx/>
                  <a:uFillTx/>
                  <a:cs typeface="Arial"/>
                </a:rPr>
                <a:t>opz</a:t>
              </a:r>
              <a:r>
                <a:rPr kumimoji="0" lang="it-IT" sz="1000" i="0" u="none" strike="noStrike" kern="0" cap="none" spc="0" normalizeH="0" baseline="0" noProof="0">
                  <a:ln>
                    <a:noFill/>
                  </a:ln>
                  <a:solidFill>
                    <a:srgbClr val="000000"/>
                  </a:solidFill>
                  <a:effectLst/>
                  <a:uLnTx/>
                  <a:uFillTx/>
                  <a:cs typeface="Arial"/>
                </a:rPr>
                <a:t>.)</a:t>
              </a:r>
            </a:p>
          </p:txBody>
        </p:sp>
        <p:cxnSp>
          <p:nvCxnSpPr>
            <p:cNvPr id="11" name="Straight Arrow Connector 10">
              <a:extLst>
                <a:ext uri="{FF2B5EF4-FFF2-40B4-BE49-F238E27FC236}">
                  <a16:creationId xmlns:a16="http://schemas.microsoft.com/office/drawing/2014/main" id="{57577154-1B4C-D37C-0879-D8543A1CFDFC}"/>
                </a:ext>
              </a:extLst>
            </p:cNvPr>
            <p:cNvCxnSpPr>
              <a:cxnSpLocks/>
              <a:stCxn id="9" idx="3"/>
              <a:endCxn id="79" idx="1"/>
            </p:cNvCxnSpPr>
            <p:nvPr/>
          </p:nvCxnSpPr>
          <p:spPr>
            <a:xfrm>
              <a:off x="1286794"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BAAFA820-1348-270B-6A14-91390D82B887}"/>
                </a:ext>
              </a:extLst>
            </p:cNvPr>
            <p:cNvSpPr/>
            <p:nvPr/>
          </p:nvSpPr>
          <p:spPr>
            <a:xfrm>
              <a:off x="1379825" y="1405252"/>
              <a:ext cx="1383312"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cxnSp>
          <p:nvCxnSpPr>
            <p:cNvPr id="82" name="Straight Arrow Connector 81">
              <a:extLst>
                <a:ext uri="{FF2B5EF4-FFF2-40B4-BE49-F238E27FC236}">
                  <a16:creationId xmlns:a16="http://schemas.microsoft.com/office/drawing/2014/main" id="{9C171A24-8C72-812B-559C-7B941E5601C4}"/>
                </a:ext>
              </a:extLst>
            </p:cNvPr>
            <p:cNvCxnSpPr>
              <a:cxnSpLocks/>
              <a:stCxn id="79" idx="3"/>
              <a:endCxn id="5" idx="1"/>
            </p:cNvCxnSpPr>
            <p:nvPr/>
          </p:nvCxnSpPr>
          <p:spPr>
            <a:xfrm>
              <a:off x="2763137" y="1801252"/>
              <a:ext cx="12570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CEAC2F66-E46B-222F-375F-C3FF8AE7D91D}"/>
              </a:ext>
            </a:extLst>
          </p:cNvPr>
          <p:cNvSpPr>
            <a:spLocks noGrp="1"/>
          </p:cNvSpPr>
          <p:nvPr>
            <p:ph type="sldNum" sz="quarter" idx="10"/>
          </p:nvPr>
        </p:nvSpPr>
        <p:spPr/>
        <p:txBody>
          <a:bodyPr/>
          <a:lstStyle/>
          <a:p>
            <a:fld id="{58E4CE88-B864-4B2B-BBBC-E85082A18D58}" type="slidenum">
              <a:rPr lang="it-IT" noProof="0" smtClean="0"/>
              <a:pPr/>
              <a:t>31</a:t>
            </a:fld>
            <a:endParaRPr lang="it-IT" noProof="0"/>
          </a:p>
        </p:txBody>
      </p:sp>
      <p:sp>
        <p:nvSpPr>
          <p:cNvPr id="8" name="Rectangle: Rounded Corners 7">
            <a:extLst>
              <a:ext uri="{FF2B5EF4-FFF2-40B4-BE49-F238E27FC236}">
                <a16:creationId xmlns:a16="http://schemas.microsoft.com/office/drawing/2014/main" id="{776711BA-B306-13F3-D928-A01063FE25F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04" name="Group 203">
            <a:extLst>
              <a:ext uri="{FF2B5EF4-FFF2-40B4-BE49-F238E27FC236}">
                <a16:creationId xmlns:a16="http://schemas.microsoft.com/office/drawing/2014/main" id="{8160CCDE-0B29-59DC-08F3-D8A7A13C2610}"/>
              </a:ext>
            </a:extLst>
          </p:cNvPr>
          <p:cNvGrpSpPr/>
          <p:nvPr/>
        </p:nvGrpSpPr>
        <p:grpSpPr>
          <a:xfrm>
            <a:off x="8191850" y="1080609"/>
            <a:ext cx="1681507" cy="1188000"/>
            <a:chOff x="8211465" y="1080609"/>
            <a:chExt cx="1681507" cy="1188000"/>
          </a:xfrm>
        </p:grpSpPr>
        <p:sp>
          <p:nvSpPr>
            <p:cNvPr id="18" name="Rectangle 17">
              <a:extLst>
                <a:ext uri="{FF2B5EF4-FFF2-40B4-BE49-F238E27FC236}">
                  <a16:creationId xmlns:a16="http://schemas.microsoft.com/office/drawing/2014/main" id="{1D9B7450-3E29-C2A4-107E-1DA1DBD7BAD1}"/>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36" name="Rectangle 35">
              <a:extLst>
                <a:ext uri="{FF2B5EF4-FFF2-40B4-BE49-F238E27FC236}">
                  <a16:creationId xmlns:a16="http://schemas.microsoft.com/office/drawing/2014/main" id="{955882F2-3AA3-1071-2F99-9EAAF052A3CB}"/>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41" name="Rectangle 40">
              <a:extLst>
                <a:ext uri="{FF2B5EF4-FFF2-40B4-BE49-F238E27FC236}">
                  <a16:creationId xmlns:a16="http://schemas.microsoft.com/office/drawing/2014/main" id="{FDB49BCF-F1A1-AADD-D37B-66916CE44EC1}"/>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42" name="Straight Arrow Connector 41">
              <a:extLst>
                <a:ext uri="{FF2B5EF4-FFF2-40B4-BE49-F238E27FC236}">
                  <a16:creationId xmlns:a16="http://schemas.microsoft.com/office/drawing/2014/main" id="{A7EA87D2-7AE8-5A65-F638-D0958C520D86}"/>
                </a:ext>
              </a:extLst>
            </p:cNvPr>
            <p:cNvCxnSpPr>
              <a:cxnSpLocks/>
              <a:stCxn id="41" idx="3"/>
              <a:endCxn id="36"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5" name="Connector: Elbow 104">
            <a:extLst>
              <a:ext uri="{FF2B5EF4-FFF2-40B4-BE49-F238E27FC236}">
                <a16:creationId xmlns:a16="http://schemas.microsoft.com/office/drawing/2014/main" id="{DF4C03A0-D71B-6235-34D3-2889B98C4BBD}"/>
              </a:ext>
            </a:extLst>
          </p:cNvPr>
          <p:cNvCxnSpPr>
            <a:cxnSpLocks/>
          </p:cNvCxnSpPr>
          <p:nvPr/>
        </p:nvCxnSpPr>
        <p:spPr>
          <a:xfrm rot="5400000">
            <a:off x="2775458" y="3657569"/>
            <a:ext cx="3398474" cy="477842"/>
          </a:xfrm>
          <a:prstGeom prst="bentConnector3">
            <a:avLst>
              <a:gd name="adj1" fmla="val 1818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5051ED7-7686-C1B5-2C02-402776DCADED}"/>
              </a:ext>
            </a:extLst>
          </p:cNvPr>
          <p:cNvSpPr/>
          <p:nvPr/>
        </p:nvSpPr>
        <p:spPr>
          <a:xfrm>
            <a:off x="3574484" y="3633741"/>
            <a:ext cx="1332000" cy="8379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spAutoFit/>
          </a:bodyP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S1</a:t>
            </a:r>
            <a:r>
              <a:rPr kumimoji="0" lang="it-IT" sz="1000" b="0" i="0" u="none" strike="noStrike" kern="0" cap="none" spc="0" normalizeH="0" baseline="0" noProof="0">
                <a:ln>
                  <a:noFill/>
                </a:ln>
                <a:solidFill>
                  <a:srgbClr val="000000"/>
                </a:solidFill>
                <a:effectLst/>
                <a:uLnTx/>
                <a:uFillTx/>
              </a:rPr>
              <a:t> Elenco dei soggetti che hanno manifestato interesse nelle procedure a due fasi</a:t>
            </a:r>
          </a:p>
        </p:txBody>
      </p:sp>
      <p:grpSp>
        <p:nvGrpSpPr>
          <p:cNvPr id="113" name="Group 112">
            <a:extLst>
              <a:ext uri="{FF2B5EF4-FFF2-40B4-BE49-F238E27FC236}">
                <a16:creationId xmlns:a16="http://schemas.microsoft.com/office/drawing/2014/main" id="{D60359AA-A3F1-81C6-F34A-06F292A50287}"/>
              </a:ext>
            </a:extLst>
          </p:cNvPr>
          <p:cNvGrpSpPr/>
          <p:nvPr/>
        </p:nvGrpSpPr>
        <p:grpSpPr>
          <a:xfrm flipV="1">
            <a:off x="1564321" y="2206995"/>
            <a:ext cx="181983" cy="3398400"/>
            <a:chOff x="4081684" y="2379280"/>
            <a:chExt cx="171807" cy="2518540"/>
          </a:xfrm>
        </p:grpSpPr>
        <p:cxnSp>
          <p:nvCxnSpPr>
            <p:cNvPr id="114" name="Straight Arrow Connector 113">
              <a:extLst>
                <a:ext uri="{FF2B5EF4-FFF2-40B4-BE49-F238E27FC236}">
                  <a16:creationId xmlns:a16="http://schemas.microsoft.com/office/drawing/2014/main" id="{02A67150-6A62-F8CC-D98F-013BA6AE86D8}"/>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79F4951-BE44-2A03-A517-325CE87CA493}"/>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A33E156-EFFC-88B0-3356-353115D41479}"/>
              </a:ext>
            </a:extLst>
          </p:cNvPr>
          <p:cNvGrpSpPr/>
          <p:nvPr/>
        </p:nvGrpSpPr>
        <p:grpSpPr>
          <a:xfrm flipV="1">
            <a:off x="2462991" y="2206995"/>
            <a:ext cx="181986" cy="3398400"/>
            <a:chOff x="3913242" y="2379280"/>
            <a:chExt cx="171810" cy="2518540"/>
          </a:xfrm>
        </p:grpSpPr>
        <p:cxnSp>
          <p:nvCxnSpPr>
            <p:cNvPr id="15" name="Straight Arrow Connector 14">
              <a:extLst>
                <a:ext uri="{FF2B5EF4-FFF2-40B4-BE49-F238E27FC236}">
                  <a16:creationId xmlns:a16="http://schemas.microsoft.com/office/drawing/2014/main" id="{D74244DA-C3AF-3943-F669-02452B4B1AFE}"/>
                </a:ext>
              </a:extLst>
            </p:cNvPr>
            <p:cNvCxnSpPr>
              <a:cxnSpLocks/>
            </p:cNvCxnSpPr>
            <p:nvPr/>
          </p:nvCxnSpPr>
          <p:spPr>
            <a:xfrm flipH="1" flipV="1">
              <a:off x="3913242"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FC3061-25B8-20A7-0665-66801D491DD8}"/>
                </a:ext>
              </a:extLst>
            </p:cNvPr>
            <p:cNvCxnSpPr>
              <a:cxnSpLocks/>
            </p:cNvCxnSpPr>
            <p:nvPr/>
          </p:nvCxnSpPr>
          <p:spPr>
            <a:xfrm>
              <a:off x="4083600"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B0D9DEA3-3882-EDC8-49F0-5B1FEED0D349}"/>
              </a:ext>
            </a:extLst>
          </p:cNvPr>
          <p:cNvSpPr/>
          <p:nvPr/>
        </p:nvSpPr>
        <p:spPr>
          <a:xfrm>
            <a:off x="6736068" y="2421970"/>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grpSp>
        <p:nvGrpSpPr>
          <p:cNvPr id="205" name="Group 204">
            <a:extLst>
              <a:ext uri="{FF2B5EF4-FFF2-40B4-BE49-F238E27FC236}">
                <a16:creationId xmlns:a16="http://schemas.microsoft.com/office/drawing/2014/main" id="{E7CEB214-EF71-8E64-D2B9-C116E03F23B1}"/>
              </a:ext>
            </a:extLst>
          </p:cNvPr>
          <p:cNvGrpSpPr/>
          <p:nvPr/>
        </p:nvGrpSpPr>
        <p:grpSpPr>
          <a:xfrm>
            <a:off x="9925119" y="1080609"/>
            <a:ext cx="1080000" cy="1187998"/>
            <a:chOff x="9942266" y="1080609"/>
            <a:chExt cx="1080000" cy="1187998"/>
          </a:xfrm>
        </p:grpSpPr>
        <p:sp>
          <p:nvSpPr>
            <p:cNvPr id="143" name="Rectangle 142">
              <a:extLst>
                <a:ext uri="{FF2B5EF4-FFF2-40B4-BE49-F238E27FC236}">
                  <a16:creationId xmlns:a16="http://schemas.microsoft.com/office/drawing/2014/main" id="{D4DE3558-8A03-E291-3114-D8B63AC469D8}"/>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144" name="Rectangle 143">
              <a:extLst>
                <a:ext uri="{FF2B5EF4-FFF2-40B4-BE49-F238E27FC236}">
                  <a16:creationId xmlns:a16="http://schemas.microsoft.com/office/drawing/2014/main" id="{DE1181D1-1F8E-35B6-0046-F1D7E5040D2D}"/>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206" name="Group 205">
            <a:extLst>
              <a:ext uri="{FF2B5EF4-FFF2-40B4-BE49-F238E27FC236}">
                <a16:creationId xmlns:a16="http://schemas.microsoft.com/office/drawing/2014/main" id="{D7531C00-7E5B-9F91-2D2D-D38A867FE9F1}"/>
              </a:ext>
            </a:extLst>
          </p:cNvPr>
          <p:cNvGrpSpPr/>
          <p:nvPr/>
        </p:nvGrpSpPr>
        <p:grpSpPr>
          <a:xfrm>
            <a:off x="11056879" y="1080609"/>
            <a:ext cx="936000" cy="1187998"/>
            <a:chOff x="11056879" y="1080609"/>
            <a:chExt cx="936000" cy="1187998"/>
          </a:xfrm>
        </p:grpSpPr>
        <p:sp>
          <p:nvSpPr>
            <p:cNvPr id="146" name="Rectangle 145">
              <a:extLst>
                <a:ext uri="{FF2B5EF4-FFF2-40B4-BE49-F238E27FC236}">
                  <a16:creationId xmlns:a16="http://schemas.microsoft.com/office/drawing/2014/main" id="{03B76069-97E8-42E7-9F52-D411C46DF8D7}"/>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147" name="Rectangle 146">
              <a:extLst>
                <a:ext uri="{FF2B5EF4-FFF2-40B4-BE49-F238E27FC236}">
                  <a16:creationId xmlns:a16="http://schemas.microsoft.com/office/drawing/2014/main" id="{16CB80B1-10CB-80AE-639E-2C34F9B24476}"/>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cxnSp>
        <p:nvCxnSpPr>
          <p:cNvPr id="194" name="Straight Arrow Connector 193">
            <a:extLst>
              <a:ext uri="{FF2B5EF4-FFF2-40B4-BE49-F238E27FC236}">
                <a16:creationId xmlns:a16="http://schemas.microsoft.com/office/drawing/2014/main" id="{1B447727-4769-1D41-90DB-081EFD02669C}"/>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0A0E2F74-130B-394C-E45B-B97236055284}"/>
              </a:ext>
            </a:extLst>
          </p:cNvPr>
          <p:cNvGrpSpPr/>
          <p:nvPr/>
        </p:nvGrpSpPr>
        <p:grpSpPr>
          <a:xfrm>
            <a:off x="7163053" y="5595727"/>
            <a:ext cx="978124" cy="817244"/>
            <a:chOff x="7392696" y="5702572"/>
            <a:chExt cx="978124" cy="817244"/>
          </a:xfrm>
        </p:grpSpPr>
        <p:sp>
          <p:nvSpPr>
            <p:cNvPr id="186" name="Rectangle 185">
              <a:extLst>
                <a:ext uri="{FF2B5EF4-FFF2-40B4-BE49-F238E27FC236}">
                  <a16:creationId xmlns:a16="http://schemas.microsoft.com/office/drawing/2014/main" id="{7F32FD7C-EE10-CB0F-9D77-924FAB5651D2}"/>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err="1">
                  <a:solidFill>
                    <a:srgbClr val="000000"/>
                  </a:solidFill>
                  <a:cs typeface="Arial"/>
                </a:rPr>
                <a:t>avvis</a:t>
              </a:r>
              <a:r>
                <a:rPr kumimoji="0" lang="it-IT" sz="1000" i="0" u="none" strike="noStrike" kern="0" cap="none" spc="0" normalizeH="0" baseline="0" noProof="0">
                  <a:ln>
                    <a:noFill/>
                  </a:ln>
                  <a:solidFill>
                    <a:srgbClr val="000000"/>
                  </a:solidFill>
                  <a:effectLst/>
                  <a:uLnTx/>
                  <a:uFillTx/>
                  <a:cs typeface="Arial"/>
                </a:rPr>
                <a:t>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87" name="Group 186">
              <a:extLst>
                <a:ext uri="{FF2B5EF4-FFF2-40B4-BE49-F238E27FC236}">
                  <a16:creationId xmlns:a16="http://schemas.microsoft.com/office/drawing/2014/main" id="{BBACFE42-8DE6-CFB1-16F4-2E98ECFE0607}"/>
                </a:ext>
              </a:extLst>
            </p:cNvPr>
            <p:cNvGrpSpPr>
              <a:grpSpLocks noChangeAspect="1"/>
            </p:cNvGrpSpPr>
            <p:nvPr/>
          </p:nvGrpSpPr>
          <p:grpSpPr>
            <a:xfrm>
              <a:off x="8021475" y="6159816"/>
              <a:ext cx="349345" cy="360000"/>
              <a:chOff x="5194656" y="1887523"/>
              <a:chExt cx="3143037" cy="3238921"/>
            </a:xfrm>
          </p:grpSpPr>
          <p:grpSp>
            <p:nvGrpSpPr>
              <p:cNvPr id="188" name="Group 187">
                <a:extLst>
                  <a:ext uri="{FF2B5EF4-FFF2-40B4-BE49-F238E27FC236}">
                    <a16:creationId xmlns:a16="http://schemas.microsoft.com/office/drawing/2014/main" id="{1B18C18A-98B8-CBB4-14E9-13C81B02E893}"/>
                  </a:ext>
                </a:extLst>
              </p:cNvPr>
              <p:cNvGrpSpPr/>
              <p:nvPr/>
            </p:nvGrpSpPr>
            <p:grpSpPr>
              <a:xfrm>
                <a:off x="5194656" y="1887523"/>
                <a:ext cx="3045384" cy="3238921"/>
                <a:chOff x="5194656" y="1887523"/>
                <a:chExt cx="3045384" cy="3238921"/>
              </a:xfrm>
            </p:grpSpPr>
            <p:pic>
              <p:nvPicPr>
                <p:cNvPr id="190" name="Picture 189">
                  <a:extLst>
                    <a:ext uri="{FF2B5EF4-FFF2-40B4-BE49-F238E27FC236}">
                      <a16:creationId xmlns:a16="http://schemas.microsoft.com/office/drawing/2014/main" id="{0D28DE03-8B51-44AF-1CBA-5323E16F7A50}"/>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91" name="Picture 190">
                  <a:extLst>
                    <a:ext uri="{FF2B5EF4-FFF2-40B4-BE49-F238E27FC236}">
                      <a16:creationId xmlns:a16="http://schemas.microsoft.com/office/drawing/2014/main" id="{2BC9D60A-E585-FD44-1B81-A3031C234E50}"/>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89" name="Picture 188">
                <a:extLst>
                  <a:ext uri="{FF2B5EF4-FFF2-40B4-BE49-F238E27FC236}">
                    <a16:creationId xmlns:a16="http://schemas.microsoft.com/office/drawing/2014/main" id="{12445987-7702-4B6A-F2FB-DB8564532AB9}"/>
                  </a:ext>
                </a:extLst>
              </p:cNvPr>
              <p:cNvPicPr>
                <a:picLocks noChangeAspect="1"/>
              </p:cNvPicPr>
              <p:nvPr/>
            </p:nvPicPr>
            <p:blipFill>
              <a:blip r:embed="rId4"/>
              <a:stretch>
                <a:fillRect/>
              </a:stretch>
            </p:blipFill>
            <p:spPr>
              <a:xfrm>
                <a:off x="7313222" y="3857618"/>
                <a:ext cx="1024471" cy="1024471"/>
              </a:xfrm>
              <a:prstGeom prst="rect">
                <a:avLst/>
              </a:prstGeom>
            </p:spPr>
          </p:pic>
        </p:grpSp>
      </p:grpSp>
      <p:sp>
        <p:nvSpPr>
          <p:cNvPr id="81" name="Rectangle 80">
            <a:extLst>
              <a:ext uri="{FF2B5EF4-FFF2-40B4-BE49-F238E27FC236}">
                <a16:creationId xmlns:a16="http://schemas.microsoft.com/office/drawing/2014/main" id="{8605E264-0695-6FFA-001D-4D85DB08214D}"/>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sp>
        <p:nvSpPr>
          <p:cNvPr id="21" name="Rectangle 20">
            <a:extLst>
              <a:ext uri="{FF2B5EF4-FFF2-40B4-BE49-F238E27FC236}">
                <a16:creationId xmlns:a16="http://schemas.microsoft.com/office/drawing/2014/main" id="{78CD47B2-B8FF-D4E4-F4F1-369D5648D596}"/>
              </a:ext>
            </a:extLst>
          </p:cNvPr>
          <p:cNvSpPr/>
          <p:nvPr/>
        </p:nvSpPr>
        <p:spPr>
          <a:xfrm>
            <a:off x="1054134" y="3729596"/>
            <a:ext cx="1191851" cy="64619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P7_1_2</a:t>
            </a:r>
            <a:r>
              <a:rPr kumimoji="0" lang="it-IT" sz="1000" b="0" i="0" u="none" strike="noStrike" kern="0" cap="none" spc="0" normalizeH="0" baseline="0" noProof="0">
                <a:ln>
                  <a:noFill/>
                </a:ln>
                <a:solidFill>
                  <a:srgbClr val="000000"/>
                </a:solidFill>
                <a:effectLst/>
                <a:uLnTx/>
                <a:uFillTx/>
              </a:rPr>
              <a:t> Procedura negoziata senza bando pari o sopra soglia</a:t>
            </a:r>
          </a:p>
        </p:txBody>
      </p:sp>
      <p:cxnSp>
        <p:nvCxnSpPr>
          <p:cNvPr id="33" name="Connector: Elbow 32">
            <a:extLst>
              <a:ext uri="{FF2B5EF4-FFF2-40B4-BE49-F238E27FC236}">
                <a16:creationId xmlns:a16="http://schemas.microsoft.com/office/drawing/2014/main" id="{B0624A36-50D2-BF92-0680-2C398048223E}"/>
              </a:ext>
            </a:extLst>
          </p:cNvPr>
          <p:cNvCxnSpPr>
            <a:cxnSpLocks/>
          </p:cNvCxnSpPr>
          <p:nvPr/>
        </p:nvCxnSpPr>
        <p:spPr>
          <a:xfrm rot="16200000" flipH="1">
            <a:off x="5429032" y="3439251"/>
            <a:ext cx="3399015" cy="913216"/>
          </a:xfrm>
          <a:prstGeom prst="bentConnector3">
            <a:avLst>
              <a:gd name="adj1" fmla="val 18146"/>
            </a:avLst>
          </a:prstGeom>
          <a:ln>
            <a:solidFill>
              <a:schemeClr val="tx1">
                <a:lumMod val="65000"/>
                <a:lumOff val="3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CFC1B606-4548-008D-A1B5-023770F0A9B5}"/>
              </a:ext>
            </a:extLst>
          </p:cNvPr>
          <p:cNvGrpSpPr/>
          <p:nvPr/>
        </p:nvGrpSpPr>
        <p:grpSpPr>
          <a:xfrm>
            <a:off x="9446144" y="5595727"/>
            <a:ext cx="978124" cy="817244"/>
            <a:chOff x="7392696" y="5702572"/>
            <a:chExt cx="978124" cy="817244"/>
          </a:xfrm>
        </p:grpSpPr>
        <p:sp>
          <p:nvSpPr>
            <p:cNvPr id="50" name="Rectangle 49">
              <a:extLst>
                <a:ext uri="{FF2B5EF4-FFF2-40B4-BE49-F238E27FC236}">
                  <a16:creationId xmlns:a16="http://schemas.microsoft.com/office/drawing/2014/main" id="{345E1DF8-6942-86C7-FCA7-DB096A31CC8E}"/>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err="1">
                  <a:solidFill>
                    <a:srgbClr val="000000"/>
                  </a:solidFill>
                  <a:cs typeface="Arial"/>
                </a:rPr>
                <a:t>avvis</a:t>
              </a:r>
              <a:r>
                <a:rPr kumimoji="0" lang="it-IT" sz="1000" i="0" u="none" strike="noStrike" kern="0" cap="none" spc="0" normalizeH="0" baseline="0" noProof="0">
                  <a:ln>
                    <a:noFill/>
                  </a:ln>
                  <a:solidFill>
                    <a:srgbClr val="000000"/>
                  </a:solidFill>
                  <a:effectLst/>
                  <a:uLnTx/>
                  <a:uFillTx/>
                  <a:cs typeface="Arial"/>
                </a:rPr>
                <a:t>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51" name="Group 50">
              <a:extLst>
                <a:ext uri="{FF2B5EF4-FFF2-40B4-BE49-F238E27FC236}">
                  <a16:creationId xmlns:a16="http://schemas.microsoft.com/office/drawing/2014/main" id="{28A30D31-57B8-95FA-FCFA-3845EF1BA69F}"/>
                </a:ext>
              </a:extLst>
            </p:cNvPr>
            <p:cNvGrpSpPr>
              <a:grpSpLocks noChangeAspect="1"/>
            </p:cNvGrpSpPr>
            <p:nvPr/>
          </p:nvGrpSpPr>
          <p:grpSpPr>
            <a:xfrm>
              <a:off x="8021475" y="6159816"/>
              <a:ext cx="349345" cy="360000"/>
              <a:chOff x="5194656" y="1887523"/>
              <a:chExt cx="3143037" cy="3238921"/>
            </a:xfrm>
          </p:grpSpPr>
          <p:grpSp>
            <p:nvGrpSpPr>
              <p:cNvPr id="56" name="Group 55">
                <a:extLst>
                  <a:ext uri="{FF2B5EF4-FFF2-40B4-BE49-F238E27FC236}">
                    <a16:creationId xmlns:a16="http://schemas.microsoft.com/office/drawing/2014/main" id="{822B7CD9-1981-075A-55E2-72448218E675}"/>
                  </a:ext>
                </a:extLst>
              </p:cNvPr>
              <p:cNvGrpSpPr/>
              <p:nvPr/>
            </p:nvGrpSpPr>
            <p:grpSpPr>
              <a:xfrm>
                <a:off x="5194656" y="1887523"/>
                <a:ext cx="3045384" cy="3238921"/>
                <a:chOff x="5194656" y="1887523"/>
                <a:chExt cx="3045384" cy="3238921"/>
              </a:xfrm>
            </p:grpSpPr>
            <p:pic>
              <p:nvPicPr>
                <p:cNvPr id="63" name="Picture 62">
                  <a:extLst>
                    <a:ext uri="{FF2B5EF4-FFF2-40B4-BE49-F238E27FC236}">
                      <a16:creationId xmlns:a16="http://schemas.microsoft.com/office/drawing/2014/main" id="{94DC44AC-F57D-6709-4599-C6F7091DDEEF}"/>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66" name="Picture 65">
                  <a:extLst>
                    <a:ext uri="{FF2B5EF4-FFF2-40B4-BE49-F238E27FC236}">
                      <a16:creationId xmlns:a16="http://schemas.microsoft.com/office/drawing/2014/main" id="{66D3459F-AD9F-89DA-C410-EB08C1A944A8}"/>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57" name="Picture 56">
                <a:extLst>
                  <a:ext uri="{FF2B5EF4-FFF2-40B4-BE49-F238E27FC236}">
                    <a16:creationId xmlns:a16="http://schemas.microsoft.com/office/drawing/2014/main" id="{0E68D5F7-EF3F-D443-3C7E-550F56A24D4D}"/>
                  </a:ext>
                </a:extLst>
              </p:cNvPr>
              <p:cNvPicPr>
                <a:picLocks noChangeAspect="1"/>
              </p:cNvPicPr>
              <p:nvPr/>
            </p:nvPicPr>
            <p:blipFill>
              <a:blip r:embed="rId4"/>
              <a:stretch>
                <a:fillRect/>
              </a:stretch>
            </p:blipFill>
            <p:spPr>
              <a:xfrm>
                <a:off x="7313222" y="3857618"/>
                <a:ext cx="1024471" cy="1024471"/>
              </a:xfrm>
              <a:prstGeom prst="rect">
                <a:avLst/>
              </a:prstGeom>
            </p:spPr>
          </p:pic>
        </p:grpSp>
      </p:grpSp>
      <p:grpSp>
        <p:nvGrpSpPr>
          <p:cNvPr id="2" name="Group 1">
            <a:extLst>
              <a:ext uri="{FF2B5EF4-FFF2-40B4-BE49-F238E27FC236}">
                <a16:creationId xmlns:a16="http://schemas.microsoft.com/office/drawing/2014/main" id="{2ED10A46-2FB2-ED01-7F39-73FE05A52A9F}"/>
              </a:ext>
            </a:extLst>
          </p:cNvPr>
          <p:cNvGrpSpPr/>
          <p:nvPr/>
        </p:nvGrpSpPr>
        <p:grpSpPr>
          <a:xfrm>
            <a:off x="5098088" y="1080608"/>
            <a:ext cx="3042000" cy="1188001"/>
            <a:chOff x="5118330" y="1080608"/>
            <a:chExt cx="3042000" cy="1188001"/>
          </a:xfrm>
        </p:grpSpPr>
        <p:cxnSp>
          <p:nvCxnSpPr>
            <p:cNvPr id="3" name="Straight Arrow Connector 2">
              <a:extLst>
                <a:ext uri="{FF2B5EF4-FFF2-40B4-BE49-F238E27FC236}">
                  <a16:creationId xmlns:a16="http://schemas.microsoft.com/office/drawing/2014/main" id="{62023FC5-F3DA-9C0C-E4F7-1D2BB5678B4D}"/>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2675ACA-A3FF-9C80-1003-88AF470FE0D3}"/>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13" name="Group 12">
              <a:extLst>
                <a:ext uri="{FF2B5EF4-FFF2-40B4-BE49-F238E27FC236}">
                  <a16:creationId xmlns:a16="http://schemas.microsoft.com/office/drawing/2014/main" id="{C5FE3D11-DA59-061B-E1EF-1F9C40658C15}"/>
                </a:ext>
              </a:extLst>
            </p:cNvPr>
            <p:cNvGrpSpPr/>
            <p:nvPr/>
          </p:nvGrpSpPr>
          <p:grpSpPr>
            <a:xfrm>
              <a:off x="6188358" y="1405252"/>
              <a:ext cx="1008000" cy="791465"/>
              <a:chOff x="7267407" y="1407072"/>
              <a:chExt cx="1008000" cy="791465"/>
            </a:xfrm>
          </p:grpSpPr>
          <p:sp>
            <p:nvSpPr>
              <p:cNvPr id="43" name="Rectangle 42">
                <a:extLst>
                  <a:ext uri="{FF2B5EF4-FFF2-40B4-BE49-F238E27FC236}">
                    <a16:creationId xmlns:a16="http://schemas.microsoft.com/office/drawing/2014/main" id="{2F09CA5B-3109-F195-6469-6F30B3159626}"/>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44" name="Rectangle 43">
                <a:extLst>
                  <a:ext uri="{FF2B5EF4-FFF2-40B4-BE49-F238E27FC236}">
                    <a16:creationId xmlns:a16="http://schemas.microsoft.com/office/drawing/2014/main" id="{82137DA9-B28D-1ACB-2B02-236E862C9C88}"/>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14" name="Rectangle 13">
              <a:extLst>
                <a:ext uri="{FF2B5EF4-FFF2-40B4-BE49-F238E27FC236}">
                  <a16:creationId xmlns:a16="http://schemas.microsoft.com/office/drawing/2014/main" id="{13A4FDAF-E90A-E34A-64FC-E9DB09877170}"/>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17" name="Rectangle 16">
              <a:extLst>
                <a:ext uri="{FF2B5EF4-FFF2-40B4-BE49-F238E27FC236}">
                  <a16:creationId xmlns:a16="http://schemas.microsoft.com/office/drawing/2014/main" id="{6ADA12E2-0462-4EA3-CDB1-3C9EC37018AC}"/>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19" name="Straight Arrow Connector 18">
              <a:extLst>
                <a:ext uri="{FF2B5EF4-FFF2-40B4-BE49-F238E27FC236}">
                  <a16:creationId xmlns:a16="http://schemas.microsoft.com/office/drawing/2014/main" id="{3E592183-4253-5EB1-4AC6-D256C2B5F9C0}"/>
                </a:ext>
              </a:extLst>
            </p:cNvPr>
            <p:cNvCxnSpPr>
              <a:cxnSpLocks/>
              <a:stCxn id="14" idx="3"/>
              <a:endCxn id="43"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4AA3CF-2D4C-6F41-5E75-118FAA2B6B00}"/>
                </a:ext>
              </a:extLst>
            </p:cNvPr>
            <p:cNvCxnSpPr>
              <a:cxnSpLocks/>
              <a:stCxn id="14" idx="3"/>
              <a:endCxn id="44"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8B7ED46-8793-494F-C24B-80438B165F48}"/>
                </a:ext>
              </a:extLst>
            </p:cNvPr>
            <p:cNvCxnSpPr>
              <a:cxnSpLocks/>
              <a:stCxn id="43" idx="3"/>
              <a:endCxn id="17"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a:extLst>
              <a:ext uri="{FF2B5EF4-FFF2-40B4-BE49-F238E27FC236}">
                <a16:creationId xmlns:a16="http://schemas.microsoft.com/office/drawing/2014/main" id="{ACF55ACB-0CCB-C881-33AD-6655B35656E4}"/>
              </a:ext>
            </a:extLst>
          </p:cNvPr>
          <p:cNvCxnSpPr>
            <a:cxnSpLocks/>
          </p:cNvCxnSpPr>
          <p:nvPr/>
        </p:nvCxnSpPr>
        <p:spPr>
          <a:xfrm flipH="1">
            <a:off x="5593103" y="2196351"/>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F4C534A5-C918-022C-EA41-9AAD34039BB7}"/>
              </a:ext>
            </a:extLst>
          </p:cNvPr>
          <p:cNvSpPr/>
          <p:nvPr/>
        </p:nvSpPr>
        <p:spPr>
          <a:xfrm>
            <a:off x="5206621"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cxnSp>
        <p:nvCxnSpPr>
          <p:cNvPr id="47" name="Connector: Elbow 46">
            <a:extLst>
              <a:ext uri="{FF2B5EF4-FFF2-40B4-BE49-F238E27FC236}">
                <a16:creationId xmlns:a16="http://schemas.microsoft.com/office/drawing/2014/main" id="{E91BD210-AF4E-22E8-3FCD-41A7AAD023DF}"/>
              </a:ext>
            </a:extLst>
          </p:cNvPr>
          <p:cNvCxnSpPr>
            <a:cxnSpLocks/>
            <a:stCxn id="144" idx="2"/>
            <a:endCxn id="50" idx="0"/>
          </p:cNvCxnSpPr>
          <p:nvPr/>
        </p:nvCxnSpPr>
        <p:spPr>
          <a:xfrm rot="5400000">
            <a:off x="8481395" y="3612002"/>
            <a:ext cx="3398475" cy="568975"/>
          </a:xfrm>
          <a:prstGeom prst="bentConnector3">
            <a:avLst>
              <a:gd name="adj1" fmla="val 18017"/>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AD274BC5-4026-3713-CB29-C5EEB92CE2B4}"/>
              </a:ext>
            </a:extLst>
          </p:cNvPr>
          <p:cNvSpPr/>
          <p:nvPr/>
        </p:nvSpPr>
        <p:spPr>
          <a:xfrm>
            <a:off x="9191273" y="3702991"/>
            <a:ext cx="1417241"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spAutoFit/>
          </a:bodyPr>
          <a:lstStyle/>
          <a:p>
            <a:pPr lvl="0" algn="ctr" defTabSz="762000">
              <a:lnSpc>
                <a:spcPct val="90000"/>
              </a:lnSpc>
              <a:spcBef>
                <a:spcPct val="0"/>
              </a:spcBef>
              <a:spcAft>
                <a:spcPct val="0"/>
              </a:spcAft>
              <a:defRPr/>
            </a:pPr>
            <a:r>
              <a:rPr lang="it-IT" sz="1000" b="1" kern="0">
                <a:solidFill>
                  <a:schemeClr val="tx1"/>
                </a:solidFill>
              </a:rPr>
              <a:t>A7.1.2 </a:t>
            </a:r>
            <a:r>
              <a:rPr lang="it-IT" sz="1000" kern="0">
                <a:solidFill>
                  <a:schemeClr val="tx1"/>
                </a:solidFill>
              </a:rPr>
              <a:t>Aggiudicazione procedura negoziata senza bando pari o sopra soglia</a:t>
            </a:r>
          </a:p>
        </p:txBody>
      </p:sp>
      <p:sp>
        <p:nvSpPr>
          <p:cNvPr id="46" name="Rectangle 45">
            <a:extLst>
              <a:ext uri="{FF2B5EF4-FFF2-40B4-BE49-F238E27FC236}">
                <a16:creationId xmlns:a16="http://schemas.microsoft.com/office/drawing/2014/main" id="{4EE7E1E8-082C-CF1F-AEA3-AB6C17915480}"/>
              </a:ext>
            </a:extLst>
          </p:cNvPr>
          <p:cNvSpPr/>
          <p:nvPr/>
        </p:nvSpPr>
        <p:spPr>
          <a:xfrm>
            <a:off x="6990304" y="3693086"/>
            <a:ext cx="1188000" cy="71921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chemeClr val="tx1"/>
                </a:solidFill>
              </a:rPr>
              <a:t>NAG </a:t>
            </a:r>
            <a:r>
              <a:rPr lang="it-IT" sz="1000" kern="0" noProof="0">
                <a:solidFill>
                  <a:schemeClr val="tx1"/>
                </a:solidFill>
              </a:rPr>
              <a:t>Mancata aggiudicazione di procedura sotto soglia europea</a:t>
            </a:r>
          </a:p>
        </p:txBody>
      </p:sp>
    </p:spTree>
    <p:extLst>
      <p:ext uri="{BB962C8B-B14F-4D97-AF65-F5344CB8AC3E}">
        <p14:creationId xmlns:p14="http://schemas.microsoft.com/office/powerpoint/2010/main" val="188293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1C0BF-0425-ED42-CBE5-67EED6A00F33}"/>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68881A5D-1EC8-7EF2-1B1A-A08CDE2FB14D}"/>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B552191-0490-E78E-DC80-48EC4EBCB0B7}"/>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marR="0" lvl="0" algn="just" defTabSz="914400" rtl="0" eaLnBrk="1" fontAlgn="auto" latinLnBrk="0" hangingPunct="1">
              <a:lnSpc>
                <a:spcPct val="100000"/>
              </a:lnSpc>
              <a:spcBef>
                <a:spcPts val="300"/>
              </a:spcBef>
              <a:spcAft>
                <a:spcPts val="0"/>
              </a:spcAft>
              <a:buClrTx/>
              <a:buSzTx/>
              <a:tabLst/>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La gestione della procedura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kumimoji="0" lang="it-IT" sz="1200" b="0" i="0" u="none" strike="noStrike" kern="1200" cap="none" spc="0" normalizeH="0" baseline="0" noProof="0">
                <a:ln>
                  <a:noFill/>
                </a:ln>
                <a:solidFill>
                  <a:prstClr val="black"/>
                </a:solidFill>
                <a:effectLst/>
                <a:uLnTx/>
                <a:uFillTx/>
                <a:latin typeface="Century Gothic"/>
                <a:ea typeface="+mn-ea"/>
                <a:cs typeface="+mn-cs"/>
              </a:rPr>
              <a:t> del gruppo funzionale </a:t>
            </a:r>
            <a:r>
              <a:rPr kumimoji="0" lang="it-IT" sz="1200" b="1" i="1" u="none" strike="noStrike" kern="1200" cap="none" spc="0" normalizeH="0" baseline="0" noProof="0">
                <a:ln>
                  <a:noFill/>
                </a:ln>
                <a:solidFill>
                  <a:prstClr val="black"/>
                </a:solidFill>
                <a:effectLst/>
                <a:uLnTx/>
                <a:uFillTx/>
                <a:latin typeface="Century Gothic"/>
                <a:ea typeface="+mn-ea"/>
                <a:cs typeface="+mn-cs"/>
              </a:rPr>
              <a:t>Procedure di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di SATER.</a:t>
            </a:r>
          </a:p>
          <a:p>
            <a:pPr algn="just">
              <a:spcBef>
                <a:spcPts val="300"/>
              </a:spcBef>
              <a:defRPr/>
            </a:pPr>
            <a:r>
              <a:rPr lang="it-IT" sz="1200" noProof="0">
                <a:solidFill>
                  <a:prstClr val="black"/>
                </a:solidFill>
                <a:latin typeface="Century Gothic"/>
              </a:rPr>
              <a:t>In caso di procedura </a:t>
            </a:r>
            <a:r>
              <a:rPr lang="it-IT">
                <a:highlight>
                  <a:srgbClr val="FFFFFF"/>
                </a:highlight>
              </a:rPr>
              <a:t>negoziata con avviso sopra soglia</a:t>
            </a:r>
            <a:r>
              <a:rPr lang="it-IT" sz="1200" noProof="0">
                <a:solidFill>
                  <a:prstClr val="black"/>
                </a:solidFill>
                <a:highlight>
                  <a:srgbClr val="FFFFFF"/>
                </a:highlight>
                <a:latin typeface="Century Gothic"/>
              </a:rPr>
              <a:t>, l’utente </a:t>
            </a:r>
            <a:r>
              <a:rPr lang="it-IT" sz="1200" noProof="0">
                <a:solidFill>
                  <a:prstClr val="black"/>
                </a:solidFill>
                <a:latin typeface="Century Gothic"/>
              </a:rPr>
              <a:t>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 e Tipo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rispettivamente con ‘</a:t>
            </a:r>
            <a:r>
              <a:rPr lang="it-IT" err="1"/>
              <a:t>Negoziat</a:t>
            </a:r>
            <a:r>
              <a:rPr kumimoji="0" lang="it-IT" sz="1200" b="0" i="0" u="none" strike="noStrike" kern="1200" cap="none" spc="0" normalizeH="0" baseline="0" noProof="0" err="1">
                <a:ln>
                  <a:noFill/>
                </a:ln>
                <a:solidFill>
                  <a:prstClr val="black"/>
                </a:solidFill>
                <a:effectLst/>
                <a:uLnTx/>
                <a:uFillTx/>
                <a:latin typeface="Century Gothic"/>
                <a:ea typeface="+mn-ea"/>
                <a:cs typeface="+mn-cs"/>
              </a:rPr>
              <a:t>a’</a:t>
            </a:r>
            <a:r>
              <a:rPr kumimoji="0" lang="it-IT" sz="1200" b="0" i="0" u="none" strike="noStrike" kern="1200" cap="none" spc="0" normalizeH="0" baseline="0" noProof="0">
                <a:ln>
                  <a:noFill/>
                </a:ln>
                <a:solidFill>
                  <a:prstClr val="black"/>
                </a:solidFill>
                <a:effectLst/>
                <a:uLnTx/>
                <a:uFillTx/>
                <a:latin typeface="Century Gothic"/>
                <a:ea typeface="+mn-ea"/>
                <a:cs typeface="+mn-cs"/>
              </a:rPr>
              <a:t>, ‘Avviso’ e ‘Sopra soglia’. </a:t>
            </a:r>
          </a:p>
          <a:p>
            <a:pPr algn="just">
              <a:spcBef>
                <a:spcPts val="300"/>
              </a:spcBef>
              <a:defRPr/>
            </a:pPr>
            <a:r>
              <a:rPr lang="it-IT" sz="1200" noProof="0">
                <a:solidFill>
                  <a:prstClr val="black"/>
                </a:solidFill>
                <a:latin typeface="Century Gothic"/>
              </a:rPr>
              <a:t>SATER restituisce l’indicazione della scheda PCP utilizzata (P7_1_2) nel campo </a:t>
            </a:r>
            <a:r>
              <a:rPr lang="it-IT" sz="1200" i="1" noProof="0">
                <a:solidFill>
                  <a:prstClr val="black"/>
                </a:solidFill>
                <a:latin typeface="Century Gothic"/>
              </a:rPr>
              <a:t>Scheda PCP.</a:t>
            </a:r>
          </a:p>
        </p:txBody>
      </p:sp>
      <p:sp>
        <p:nvSpPr>
          <p:cNvPr id="6" name="Title 33">
            <a:extLst>
              <a:ext uri="{FF2B5EF4-FFF2-40B4-BE49-F238E27FC236}">
                <a16:creationId xmlns:a16="http://schemas.microsoft.com/office/drawing/2014/main" id="{FD121AC4-951D-7380-D70B-94F47F944D0D}"/>
              </a:ext>
            </a:extLst>
          </p:cNvPr>
          <p:cNvSpPr>
            <a:spLocks noGrp="1"/>
          </p:cNvSpPr>
          <p:nvPr>
            <p:ph type="title"/>
          </p:nvPr>
        </p:nvSpPr>
        <p:spPr>
          <a:xfrm>
            <a:off x="516000" y="74239"/>
            <a:ext cx="11160000" cy="503082"/>
          </a:xfrm>
        </p:spPr>
        <p:txBody>
          <a:bodyPr/>
          <a:lstStyle/>
          <a:p>
            <a:r>
              <a:rPr lang="it-IT" sz="2350" noProof="0"/>
              <a:t>Procedura </a:t>
            </a:r>
            <a:r>
              <a:rPr lang="it-IT" sz="2350"/>
              <a:t>negoziata con AVVISO sopra soglia</a:t>
            </a:r>
            <a:endParaRPr lang="it-IT" sz="2350" noProof="0"/>
          </a:p>
        </p:txBody>
      </p:sp>
      <p:sp>
        <p:nvSpPr>
          <p:cNvPr id="7" name="Rectangle: Rounded Corners 6">
            <a:extLst>
              <a:ext uri="{FF2B5EF4-FFF2-40B4-BE49-F238E27FC236}">
                <a16:creationId xmlns:a16="http://schemas.microsoft.com/office/drawing/2014/main" id="{4B333B1B-F5A2-F31A-2907-4E926BB85B61}"/>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04</a:t>
            </a:r>
          </a:p>
        </p:txBody>
      </p:sp>
      <p:grpSp>
        <p:nvGrpSpPr>
          <p:cNvPr id="25" name="Group 24">
            <a:extLst>
              <a:ext uri="{FF2B5EF4-FFF2-40B4-BE49-F238E27FC236}">
                <a16:creationId xmlns:a16="http://schemas.microsoft.com/office/drawing/2014/main" id="{189293B7-5169-9C7F-E845-B769E57443AF}"/>
              </a:ext>
            </a:extLst>
          </p:cNvPr>
          <p:cNvGrpSpPr/>
          <p:nvPr/>
        </p:nvGrpSpPr>
        <p:grpSpPr>
          <a:xfrm>
            <a:off x="302814" y="3340055"/>
            <a:ext cx="11374100" cy="576000"/>
            <a:chOff x="302814" y="3292853"/>
            <a:chExt cx="11374100" cy="576000"/>
          </a:xfrm>
        </p:grpSpPr>
        <p:sp>
          <p:nvSpPr>
            <p:cNvPr id="49" name="Isosceles Triangle 48">
              <a:extLst>
                <a:ext uri="{FF2B5EF4-FFF2-40B4-BE49-F238E27FC236}">
                  <a16:creationId xmlns:a16="http://schemas.microsoft.com/office/drawing/2014/main" id="{E9CA417D-EF67-9A88-8F59-4C23430EC959}"/>
                </a:ext>
              </a:extLst>
            </p:cNvPr>
            <p:cNvSpPr/>
            <p:nvPr/>
          </p:nvSpPr>
          <p:spPr>
            <a:xfrm rot="16200000">
              <a:off x="486670" y="3304626"/>
              <a:ext cx="576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0" name="Rectangle 49">
              <a:extLst>
                <a:ext uri="{FF2B5EF4-FFF2-40B4-BE49-F238E27FC236}">
                  <a16:creationId xmlns:a16="http://schemas.microsoft.com/office/drawing/2014/main" id="{16D32BD7-435B-A40D-3997-CF7DB5B939DF}"/>
                </a:ext>
              </a:extLst>
            </p:cNvPr>
            <p:cNvSpPr/>
            <p:nvPr/>
          </p:nvSpPr>
          <p:spPr>
            <a:xfrm>
              <a:off x="1050896" y="3292853"/>
              <a:ext cx="10626018" cy="57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R="0" lvl="0" indent="0" algn="just" fontAlgn="auto">
                <a:lnSpc>
                  <a:spcPct val="100000"/>
                </a:lnSpc>
                <a:spcBef>
                  <a:spcPts val="600"/>
                </a:spcBef>
                <a:spcAft>
                  <a:spcPts val="0"/>
                </a:spcAft>
                <a:buClrTx/>
                <a:buSzTx/>
                <a:buFontTx/>
                <a:buNone/>
                <a:tabLst/>
                <a:defRPr/>
              </a:pPr>
              <a:r>
                <a:rPr lang="it-IT" sz="1300" b="1" noProof="0" dirty="0">
                  <a:solidFill>
                    <a:prstClr val="black"/>
                  </a:solidFill>
                  <a:latin typeface="Century Gothic"/>
                </a:rPr>
                <a:t>INVITI</a:t>
              </a:r>
              <a:endParaRPr lang="it-IT" sz="1300" b="1" noProof="0" dirty="0">
                <a:solidFill>
                  <a:srgbClr val="FF0000"/>
                </a:solidFill>
                <a:latin typeface="Century Gothic"/>
              </a:endParaRPr>
            </a:p>
            <a:p>
              <a:pPr lvl="0" algn="just">
                <a:defRPr/>
              </a:pPr>
              <a:r>
                <a:rPr lang="it-IT" sz="1150" dirty="0">
                  <a:solidFill>
                    <a:prstClr val="black"/>
                  </a:solidFill>
                </a:rPr>
                <a:t>L’utente crea gli inviti e, al termine della redazione, esegue il comando </a:t>
              </a:r>
              <a:r>
                <a:rPr lang="it-IT" sz="1150" u="sng" dirty="0">
                  <a:solidFill>
                    <a:prstClr val="black"/>
                  </a:solidFill>
                </a:rPr>
                <a:t>Invio</a:t>
              </a:r>
              <a:r>
                <a:rPr lang="it-IT" sz="1150" dirty="0">
                  <a:solidFill>
                    <a:prstClr val="black"/>
                  </a:solidFill>
                </a:rPr>
                <a:t> per trasmettere gli inviti ai soggetti individuati attraverso l’indagine di mercato. Contestualmente, SATER invia in automatico la scheda S1.</a:t>
              </a:r>
            </a:p>
          </p:txBody>
        </p:sp>
        <p:grpSp>
          <p:nvGrpSpPr>
            <p:cNvPr id="68" name="Group 67">
              <a:extLst>
                <a:ext uri="{FF2B5EF4-FFF2-40B4-BE49-F238E27FC236}">
                  <a16:creationId xmlns:a16="http://schemas.microsoft.com/office/drawing/2014/main" id="{B3F8A48C-CBAE-6477-4D57-F5F0DE996AD2}"/>
                </a:ext>
              </a:extLst>
            </p:cNvPr>
            <p:cNvGrpSpPr/>
            <p:nvPr/>
          </p:nvGrpSpPr>
          <p:grpSpPr>
            <a:xfrm>
              <a:off x="302814" y="3364853"/>
              <a:ext cx="432000" cy="432000"/>
              <a:chOff x="442439" y="4170109"/>
              <a:chExt cx="432000" cy="432000"/>
            </a:xfrm>
          </p:grpSpPr>
          <p:sp>
            <p:nvSpPr>
              <p:cNvPr id="57" name="Oval 56">
                <a:extLst>
                  <a:ext uri="{FF2B5EF4-FFF2-40B4-BE49-F238E27FC236}">
                    <a16:creationId xmlns:a16="http://schemas.microsoft.com/office/drawing/2014/main" id="{17066EED-25B9-4990-63C6-C8405C68FF89}"/>
                  </a:ext>
                </a:extLst>
              </p:cNvPr>
              <p:cNvSpPr/>
              <p:nvPr/>
            </p:nvSpPr>
            <p:spPr>
              <a:xfrm>
                <a:off x="442439" y="417010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9" name="Group 58">
                <a:extLst>
                  <a:ext uri="{FF2B5EF4-FFF2-40B4-BE49-F238E27FC236}">
                    <a16:creationId xmlns:a16="http://schemas.microsoft.com/office/drawing/2014/main" id="{6828C47F-E44B-084C-B89A-9AD47DB8F997}"/>
                  </a:ext>
                </a:extLst>
              </p:cNvPr>
              <p:cNvGrpSpPr/>
              <p:nvPr/>
            </p:nvGrpSpPr>
            <p:grpSpPr>
              <a:xfrm>
                <a:off x="478413" y="4206117"/>
                <a:ext cx="359999" cy="360001"/>
                <a:chOff x="424548" y="3658704"/>
                <a:chExt cx="467998" cy="468000"/>
              </a:xfrm>
            </p:grpSpPr>
            <p:sp>
              <p:nvSpPr>
                <p:cNvPr id="60" name="Oval 59">
                  <a:extLst>
                    <a:ext uri="{FF2B5EF4-FFF2-40B4-BE49-F238E27FC236}">
                      <a16:creationId xmlns:a16="http://schemas.microsoft.com/office/drawing/2014/main" id="{50E24C39-5FE1-B51D-F37A-E036754830AD}"/>
                    </a:ext>
                  </a:extLst>
                </p:cNvPr>
                <p:cNvSpPr/>
                <p:nvPr/>
              </p:nvSpPr>
              <p:spPr>
                <a:xfrm>
                  <a:off x="469306" y="3731226"/>
                  <a:ext cx="399110" cy="3574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1" name="Graphic 5">
                  <a:extLst>
                    <a:ext uri="{FF2B5EF4-FFF2-40B4-BE49-F238E27FC236}">
                      <a16:creationId xmlns:a16="http://schemas.microsoft.com/office/drawing/2014/main" id="{84F878BB-E53C-6E71-CF6E-2305398CBC36}"/>
                    </a:ext>
                  </a:extLst>
                </p:cNvPr>
                <p:cNvGrpSpPr/>
                <p:nvPr/>
              </p:nvGrpSpPr>
              <p:grpSpPr>
                <a:xfrm>
                  <a:off x="424548" y="3658704"/>
                  <a:ext cx="467998" cy="468000"/>
                  <a:chOff x="6147119" y="3824806"/>
                  <a:chExt cx="362309" cy="361971"/>
                </a:xfrm>
                <a:solidFill>
                  <a:srgbClr val="2AB853"/>
                </a:solidFill>
              </p:grpSpPr>
              <p:sp>
                <p:nvSpPr>
                  <p:cNvPr id="62" name="Graphic 5">
                    <a:extLst>
                      <a:ext uri="{FF2B5EF4-FFF2-40B4-BE49-F238E27FC236}">
                        <a16:creationId xmlns:a16="http://schemas.microsoft.com/office/drawing/2014/main" id="{6A1CBE89-1573-6A9A-BA2F-3E35886F08C8}"/>
                      </a:ext>
                    </a:extLst>
                  </p:cNvPr>
                  <p:cNvSpPr/>
                  <p:nvPr/>
                </p:nvSpPr>
                <p:spPr>
                  <a:xfrm>
                    <a:off x="6229549" y="3945463"/>
                    <a:ext cx="62621" cy="120657"/>
                  </a:xfrm>
                  <a:custGeom>
                    <a:avLst/>
                    <a:gdLst>
                      <a:gd name="connsiteX0" fmla="*/ 0 w 62621"/>
                      <a:gd name="connsiteY0" fmla="*/ 120657 h 120657"/>
                      <a:gd name="connsiteX1" fmla="*/ 62621 w 62621"/>
                      <a:gd name="connsiteY1" fmla="*/ 58094 h 120657"/>
                      <a:gd name="connsiteX2" fmla="*/ 0 w 62621"/>
                      <a:gd name="connsiteY2" fmla="*/ 0 h 120657"/>
                    </a:gdLst>
                    <a:ahLst/>
                    <a:cxnLst>
                      <a:cxn ang="0">
                        <a:pos x="connsiteX0" y="connsiteY0"/>
                      </a:cxn>
                      <a:cxn ang="0">
                        <a:pos x="connsiteX1" y="connsiteY1"/>
                      </a:cxn>
                      <a:cxn ang="0">
                        <a:pos x="connsiteX2" y="connsiteY2"/>
                      </a:cxn>
                    </a:cxnLst>
                    <a:rect l="l" t="t" r="r" b="b"/>
                    <a:pathLst>
                      <a:path w="62621" h="120657">
                        <a:moveTo>
                          <a:pt x="0" y="120657"/>
                        </a:moveTo>
                        <a:lnTo>
                          <a:pt x="62621" y="58094"/>
                        </a:lnTo>
                        <a:lnTo>
                          <a:pt x="0"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3" name="Graphic 5">
                    <a:extLst>
                      <a:ext uri="{FF2B5EF4-FFF2-40B4-BE49-F238E27FC236}">
                        <a16:creationId xmlns:a16="http://schemas.microsoft.com/office/drawing/2014/main" id="{BDE7A542-1D90-0003-3703-067C267123EC}"/>
                      </a:ext>
                    </a:extLst>
                  </p:cNvPr>
                  <p:cNvSpPr/>
                  <p:nvPr/>
                </p:nvSpPr>
                <p:spPr>
                  <a:xfrm>
                    <a:off x="6237856" y="4011857"/>
                    <a:ext cx="180196" cy="62562"/>
                  </a:xfrm>
                  <a:custGeom>
                    <a:avLst/>
                    <a:gdLst>
                      <a:gd name="connsiteX0" fmla="*/ 117575 w 180196"/>
                      <a:gd name="connsiteY0" fmla="*/ 0 h 62562"/>
                      <a:gd name="connsiteX1" fmla="*/ 94571 w 180196"/>
                      <a:gd name="connsiteY1" fmla="*/ 21067 h 62562"/>
                      <a:gd name="connsiteX2" fmla="*/ 85625 w 180196"/>
                      <a:gd name="connsiteY2" fmla="*/ 21067 h 62562"/>
                      <a:gd name="connsiteX3" fmla="*/ 62621 w 180196"/>
                      <a:gd name="connsiteY3" fmla="*/ 0 h 62562"/>
                      <a:gd name="connsiteX4" fmla="*/ 0 w 180196"/>
                      <a:gd name="connsiteY4" fmla="*/ 62563 h 62562"/>
                      <a:gd name="connsiteX5" fmla="*/ 180196 w 180196"/>
                      <a:gd name="connsiteY5" fmla="*/ 62563 h 62562"/>
                      <a:gd name="connsiteX6" fmla="*/ 117575 w 180196"/>
                      <a:gd name="connsiteY6" fmla="*/ 0 h 6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96" h="62562">
                        <a:moveTo>
                          <a:pt x="117575" y="0"/>
                        </a:moveTo>
                        <a:lnTo>
                          <a:pt x="94571" y="21067"/>
                        </a:lnTo>
                        <a:cubicBezTo>
                          <a:pt x="92015" y="23621"/>
                          <a:pt x="88181" y="23621"/>
                          <a:pt x="85625" y="21067"/>
                        </a:cubicBezTo>
                        <a:lnTo>
                          <a:pt x="62621" y="0"/>
                        </a:lnTo>
                        <a:lnTo>
                          <a:pt x="0" y="62563"/>
                        </a:lnTo>
                        <a:lnTo>
                          <a:pt x="180196" y="62563"/>
                        </a:lnTo>
                        <a:lnTo>
                          <a:pt x="117575"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4" name="Graphic 5">
                    <a:extLst>
                      <a:ext uri="{FF2B5EF4-FFF2-40B4-BE49-F238E27FC236}">
                        <a16:creationId xmlns:a16="http://schemas.microsoft.com/office/drawing/2014/main" id="{FA2ED425-E6AE-2F63-60FF-160ACB71ECA8}"/>
                      </a:ext>
                    </a:extLst>
                  </p:cNvPr>
                  <p:cNvSpPr/>
                  <p:nvPr/>
                </p:nvSpPr>
                <p:spPr>
                  <a:xfrm>
                    <a:off x="6365016" y="3945463"/>
                    <a:ext cx="62621" cy="120657"/>
                  </a:xfrm>
                  <a:custGeom>
                    <a:avLst/>
                    <a:gdLst>
                      <a:gd name="connsiteX0" fmla="*/ 0 w 62621"/>
                      <a:gd name="connsiteY0" fmla="*/ 58094 h 120657"/>
                      <a:gd name="connsiteX1" fmla="*/ 62622 w 62621"/>
                      <a:gd name="connsiteY1" fmla="*/ 120657 h 120657"/>
                      <a:gd name="connsiteX2" fmla="*/ 62622 w 62621"/>
                      <a:gd name="connsiteY2" fmla="*/ 0 h 120657"/>
                    </a:gdLst>
                    <a:ahLst/>
                    <a:cxnLst>
                      <a:cxn ang="0">
                        <a:pos x="connsiteX0" y="connsiteY0"/>
                      </a:cxn>
                      <a:cxn ang="0">
                        <a:pos x="connsiteX1" y="connsiteY1"/>
                      </a:cxn>
                      <a:cxn ang="0">
                        <a:pos x="connsiteX2" y="connsiteY2"/>
                      </a:cxn>
                    </a:cxnLst>
                    <a:rect l="l" t="t" r="r" b="b"/>
                    <a:pathLst>
                      <a:path w="62621" h="120657">
                        <a:moveTo>
                          <a:pt x="0" y="58094"/>
                        </a:moveTo>
                        <a:lnTo>
                          <a:pt x="62622" y="120657"/>
                        </a:lnTo>
                        <a:lnTo>
                          <a:pt x="62622"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5" name="Graphic 5">
                    <a:extLst>
                      <a:ext uri="{FF2B5EF4-FFF2-40B4-BE49-F238E27FC236}">
                        <a16:creationId xmlns:a16="http://schemas.microsoft.com/office/drawing/2014/main" id="{3813FCA5-9A05-3725-9951-B389E1E17204}"/>
                      </a:ext>
                    </a:extLst>
                  </p:cNvPr>
                  <p:cNvSpPr/>
                  <p:nvPr/>
                </p:nvSpPr>
                <p:spPr>
                  <a:xfrm>
                    <a:off x="6147119" y="382480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3298 w 362309"/>
                      <a:gd name="connsiteY6" fmla="*/ 256636 h 361971"/>
                      <a:gd name="connsiteX7" fmla="*/ 286908 w 362309"/>
                      <a:gd name="connsiteY7" fmla="*/ 263020 h 361971"/>
                      <a:gd name="connsiteX8" fmla="*/ 76040 w 362309"/>
                      <a:gd name="connsiteY8" fmla="*/ 263020 h 361971"/>
                      <a:gd name="connsiteX9" fmla="*/ 69650 w 362309"/>
                      <a:gd name="connsiteY9" fmla="*/ 256636 h 361971"/>
                      <a:gd name="connsiteX10" fmla="*/ 69650 w 362309"/>
                      <a:gd name="connsiteY10" fmla="*/ 105336 h 361971"/>
                      <a:gd name="connsiteX11" fmla="*/ 70289 w 362309"/>
                      <a:gd name="connsiteY11" fmla="*/ 103421 h 361971"/>
                      <a:gd name="connsiteX12" fmla="*/ 70289 w 362309"/>
                      <a:gd name="connsiteY12" fmla="*/ 103421 h 361971"/>
                      <a:gd name="connsiteX13" fmla="*/ 70289 w 362309"/>
                      <a:gd name="connsiteY13" fmla="*/ 102782 h 361971"/>
                      <a:gd name="connsiteX14" fmla="*/ 71567 w 362309"/>
                      <a:gd name="connsiteY14" fmla="*/ 101505 h 361971"/>
                      <a:gd name="connsiteX15" fmla="*/ 72206 w 362309"/>
                      <a:gd name="connsiteY15" fmla="*/ 100867 h 361971"/>
                      <a:gd name="connsiteX16" fmla="*/ 73484 w 362309"/>
                      <a:gd name="connsiteY16" fmla="*/ 100229 h 361971"/>
                      <a:gd name="connsiteX17" fmla="*/ 74123 w 362309"/>
                      <a:gd name="connsiteY17" fmla="*/ 100229 h 361971"/>
                      <a:gd name="connsiteX18" fmla="*/ 76040 w 362309"/>
                      <a:gd name="connsiteY18" fmla="*/ 99590 h 361971"/>
                      <a:gd name="connsiteX19" fmla="*/ 286908 w 362309"/>
                      <a:gd name="connsiteY19" fmla="*/ 99590 h 361971"/>
                      <a:gd name="connsiteX20" fmla="*/ 288825 w 362309"/>
                      <a:gd name="connsiteY20" fmla="*/ 100229 h 361971"/>
                      <a:gd name="connsiteX21" fmla="*/ 289464 w 362309"/>
                      <a:gd name="connsiteY21" fmla="*/ 100229 h 361971"/>
                      <a:gd name="connsiteX22" fmla="*/ 290742 w 362309"/>
                      <a:gd name="connsiteY22" fmla="*/ 100867 h 361971"/>
                      <a:gd name="connsiteX23" fmla="*/ 291381 w 362309"/>
                      <a:gd name="connsiteY23" fmla="*/ 101505 h 361971"/>
                      <a:gd name="connsiteX24" fmla="*/ 292659 w 362309"/>
                      <a:gd name="connsiteY24" fmla="*/ 102782 h 361971"/>
                      <a:gd name="connsiteX25" fmla="*/ 292659 w 362309"/>
                      <a:gd name="connsiteY25" fmla="*/ 103421 h 361971"/>
                      <a:gd name="connsiteX26" fmla="*/ 292659 w 362309"/>
                      <a:gd name="connsiteY26" fmla="*/ 103421 h 361971"/>
                      <a:gd name="connsiteX27" fmla="*/ 293298 w 362309"/>
                      <a:gd name="connsiteY27" fmla="*/ 105336 h 361971"/>
                      <a:gd name="connsiteX28" fmla="*/ 293298 w 362309"/>
                      <a:gd name="connsiteY28" fmla="*/ 255998 h 361971"/>
                      <a:gd name="connsiteX29" fmla="*/ 293298 w 362309"/>
                      <a:gd name="connsiteY29" fmla="*/ 25663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close/>
                        <a:moveTo>
                          <a:pt x="293298" y="256636"/>
                        </a:moveTo>
                        <a:cubicBezTo>
                          <a:pt x="293298" y="260466"/>
                          <a:pt x="290742" y="263020"/>
                          <a:pt x="286908" y="263020"/>
                        </a:cubicBezTo>
                        <a:lnTo>
                          <a:pt x="76040" y="263020"/>
                        </a:lnTo>
                        <a:cubicBezTo>
                          <a:pt x="72206" y="263020"/>
                          <a:pt x="69650" y="260466"/>
                          <a:pt x="69650" y="256636"/>
                        </a:cubicBezTo>
                        <a:lnTo>
                          <a:pt x="69650" y="105336"/>
                        </a:lnTo>
                        <a:cubicBezTo>
                          <a:pt x="69650" y="104697"/>
                          <a:pt x="69650" y="104059"/>
                          <a:pt x="70289" y="103421"/>
                        </a:cubicBezTo>
                        <a:lnTo>
                          <a:pt x="70289" y="103421"/>
                        </a:lnTo>
                        <a:cubicBezTo>
                          <a:pt x="70289" y="103421"/>
                          <a:pt x="70289" y="103421"/>
                          <a:pt x="70289" y="102782"/>
                        </a:cubicBezTo>
                        <a:cubicBezTo>
                          <a:pt x="70289" y="102144"/>
                          <a:pt x="70928" y="101505"/>
                          <a:pt x="71567" y="101505"/>
                        </a:cubicBezTo>
                        <a:lnTo>
                          <a:pt x="72206" y="100867"/>
                        </a:lnTo>
                        <a:cubicBezTo>
                          <a:pt x="72845" y="100229"/>
                          <a:pt x="72845" y="100229"/>
                          <a:pt x="73484" y="100229"/>
                        </a:cubicBezTo>
                        <a:lnTo>
                          <a:pt x="74123" y="100229"/>
                        </a:lnTo>
                        <a:cubicBezTo>
                          <a:pt x="74762" y="100229"/>
                          <a:pt x="75401" y="99590"/>
                          <a:pt x="76040" y="99590"/>
                        </a:cubicBezTo>
                        <a:lnTo>
                          <a:pt x="286908" y="99590"/>
                        </a:lnTo>
                        <a:cubicBezTo>
                          <a:pt x="287547" y="99590"/>
                          <a:pt x="288186" y="99590"/>
                          <a:pt x="288825" y="100229"/>
                        </a:cubicBezTo>
                        <a:lnTo>
                          <a:pt x="289464" y="100229"/>
                        </a:lnTo>
                        <a:cubicBezTo>
                          <a:pt x="290103" y="100229"/>
                          <a:pt x="290103" y="100867"/>
                          <a:pt x="290742" y="100867"/>
                        </a:cubicBezTo>
                        <a:lnTo>
                          <a:pt x="291381" y="101505"/>
                        </a:lnTo>
                        <a:cubicBezTo>
                          <a:pt x="292020" y="102144"/>
                          <a:pt x="292020" y="102144"/>
                          <a:pt x="292659" y="102782"/>
                        </a:cubicBezTo>
                        <a:lnTo>
                          <a:pt x="292659" y="103421"/>
                        </a:lnTo>
                        <a:lnTo>
                          <a:pt x="292659" y="103421"/>
                        </a:lnTo>
                        <a:cubicBezTo>
                          <a:pt x="292659" y="104059"/>
                          <a:pt x="293298" y="104697"/>
                          <a:pt x="293298" y="105336"/>
                        </a:cubicBezTo>
                        <a:lnTo>
                          <a:pt x="293298" y="255998"/>
                        </a:lnTo>
                        <a:lnTo>
                          <a:pt x="293298" y="256636"/>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6" name="Graphic 5">
                    <a:extLst>
                      <a:ext uri="{FF2B5EF4-FFF2-40B4-BE49-F238E27FC236}">
                        <a16:creationId xmlns:a16="http://schemas.microsoft.com/office/drawing/2014/main" id="{7A132B50-8096-375D-8396-9A9E3B1BF025}"/>
                      </a:ext>
                    </a:extLst>
                  </p:cNvPr>
                  <p:cNvSpPr/>
                  <p:nvPr/>
                </p:nvSpPr>
                <p:spPr>
                  <a:xfrm>
                    <a:off x="6239134" y="3937164"/>
                    <a:ext cx="178918" cy="82353"/>
                  </a:xfrm>
                  <a:custGeom>
                    <a:avLst/>
                    <a:gdLst>
                      <a:gd name="connsiteX0" fmla="*/ 178918 w 178918"/>
                      <a:gd name="connsiteY0" fmla="*/ 0 h 82353"/>
                      <a:gd name="connsiteX1" fmla="*/ 0 w 178918"/>
                      <a:gd name="connsiteY1" fmla="*/ 0 h 82353"/>
                      <a:gd name="connsiteX2" fmla="*/ 89459 w 178918"/>
                      <a:gd name="connsiteY2" fmla="*/ 82354 h 82353"/>
                    </a:gdLst>
                    <a:ahLst/>
                    <a:cxnLst>
                      <a:cxn ang="0">
                        <a:pos x="connsiteX0" y="connsiteY0"/>
                      </a:cxn>
                      <a:cxn ang="0">
                        <a:pos x="connsiteX1" y="connsiteY1"/>
                      </a:cxn>
                      <a:cxn ang="0">
                        <a:pos x="connsiteX2" y="connsiteY2"/>
                      </a:cxn>
                    </a:cxnLst>
                    <a:rect l="l" t="t" r="r" b="b"/>
                    <a:pathLst>
                      <a:path w="178918" h="82353">
                        <a:moveTo>
                          <a:pt x="178918" y="0"/>
                        </a:moveTo>
                        <a:lnTo>
                          <a:pt x="0" y="0"/>
                        </a:lnTo>
                        <a:lnTo>
                          <a:pt x="89459" y="82354"/>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sp>
        <p:nvSpPr>
          <p:cNvPr id="2" name="Rectangle 1">
            <a:extLst>
              <a:ext uri="{FF2B5EF4-FFF2-40B4-BE49-F238E27FC236}">
                <a16:creationId xmlns:a16="http://schemas.microsoft.com/office/drawing/2014/main" id="{FC2FD87E-44F2-7D06-49DD-488D7A868C4E}"/>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3" name="Group 22">
            <a:extLst>
              <a:ext uri="{FF2B5EF4-FFF2-40B4-BE49-F238E27FC236}">
                <a16:creationId xmlns:a16="http://schemas.microsoft.com/office/drawing/2014/main" id="{E79043C8-3FA2-9769-CDD9-DFF69A4993E2}"/>
              </a:ext>
            </a:extLst>
          </p:cNvPr>
          <p:cNvGrpSpPr/>
          <p:nvPr/>
        </p:nvGrpSpPr>
        <p:grpSpPr>
          <a:xfrm>
            <a:off x="302814" y="1809233"/>
            <a:ext cx="11374100" cy="1483203"/>
            <a:chOff x="302814" y="1809233"/>
            <a:chExt cx="11374100" cy="1483203"/>
          </a:xfrm>
        </p:grpSpPr>
        <p:sp>
          <p:nvSpPr>
            <p:cNvPr id="77" name="Isosceles Triangle 76">
              <a:extLst>
                <a:ext uri="{FF2B5EF4-FFF2-40B4-BE49-F238E27FC236}">
                  <a16:creationId xmlns:a16="http://schemas.microsoft.com/office/drawing/2014/main" id="{05397C27-9F04-8F5D-60ED-6DD329BB2013}"/>
                </a:ext>
              </a:extLst>
            </p:cNvPr>
            <p:cNvSpPr/>
            <p:nvPr/>
          </p:nvSpPr>
          <p:spPr>
            <a:xfrm rot="16200000">
              <a:off x="33068" y="2274608"/>
              <a:ext cx="1483203"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8A6097AA-14F7-9F17-7F61-F50D2286D61F}"/>
                </a:ext>
              </a:extLst>
            </p:cNvPr>
            <p:cNvSpPr/>
            <p:nvPr/>
          </p:nvSpPr>
          <p:spPr>
            <a:xfrm>
              <a:off x="1050896" y="1812835"/>
              <a:ext cx="10626018" cy="147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lang="it-IT" sz="1300" b="1" dirty="0">
                  <a:solidFill>
                    <a:prstClr val="black"/>
                  </a:solidFill>
                  <a:latin typeface="Century Gothic"/>
                </a:rPr>
                <a:t>AVVISO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compilare, oltre le sezioni consuete, anche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Inoltre, l’utente configura il DGUE. Successivamente l’utente: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del menu Gestione PCP e attende lo svolgimento automatico delle operazioni di invio della scheda (P7_1_2) fino alla corretta visualizzazione del CIG. Questo comando esegue anche l’operazione di pubblicazione dell’avviso a livello nazionale. Le operazioni svolte da SATER sono visualizzate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2520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successivamente alla pubblicazione nazionale, 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la pubblicazione dell’avviso in SATER e l’avvio dell’IDM</a:t>
              </a:r>
              <a:r>
                <a:rPr kumimoji="0" lang="it-IT" sz="1200" b="0" i="0" u="none" strike="noStrike" kern="1200" cap="none" spc="0" normalizeH="0" baseline="0" noProof="0" dirty="0">
                  <a:ln>
                    <a:noFill/>
                  </a:ln>
                  <a:solidFill>
                    <a:prstClr val="black"/>
                  </a:solidFill>
                  <a:effectLst/>
                  <a:uLnTx/>
                  <a:uFillTx/>
                  <a:latin typeface="Century Gothic"/>
                  <a:ea typeface="+mn-ea"/>
                  <a:cs typeface="+mn-cs"/>
                </a:rPr>
                <a:t>.</a:t>
              </a:r>
              <a:endParaRPr kumimoji="0" lang="it-IT" sz="1300" b="1" i="0" u="none" strike="noStrike" kern="1200" cap="none" spc="0" normalizeH="0" baseline="0" noProof="0" dirty="0">
                <a:ln>
                  <a:noFill/>
                </a:ln>
                <a:solidFill>
                  <a:prstClr val="black"/>
                </a:solidFill>
                <a:effectLst/>
                <a:uLnTx/>
                <a:uFillTx/>
                <a:latin typeface="Century Gothic"/>
                <a:ea typeface="+mn-ea"/>
                <a:cs typeface="+mn-cs"/>
              </a:endParaRPr>
            </a:p>
          </p:txBody>
        </p:sp>
        <p:grpSp>
          <p:nvGrpSpPr>
            <p:cNvPr id="67" name="Group 66">
              <a:extLst>
                <a:ext uri="{FF2B5EF4-FFF2-40B4-BE49-F238E27FC236}">
                  <a16:creationId xmlns:a16="http://schemas.microsoft.com/office/drawing/2014/main" id="{DA2B3620-CB2A-793B-2610-B06373C3EB77}"/>
                </a:ext>
              </a:extLst>
            </p:cNvPr>
            <p:cNvGrpSpPr/>
            <p:nvPr/>
          </p:nvGrpSpPr>
          <p:grpSpPr>
            <a:xfrm>
              <a:off x="302814" y="2343877"/>
              <a:ext cx="432000" cy="413917"/>
              <a:chOff x="296380" y="2745516"/>
              <a:chExt cx="432000" cy="432000"/>
            </a:xfrm>
          </p:grpSpPr>
          <p:sp>
            <p:nvSpPr>
              <p:cNvPr id="9" name="Oval 8">
                <a:extLst>
                  <a:ext uri="{FF2B5EF4-FFF2-40B4-BE49-F238E27FC236}">
                    <a16:creationId xmlns:a16="http://schemas.microsoft.com/office/drawing/2014/main" id="{E15C7EC0-B81D-1E4F-7AC3-12D4DD03CB73}"/>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5FDB1E30-F3AE-468E-4451-7F320D7F187D}"/>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3A928906-E838-0AA6-0C36-B4F4226A9B6F}"/>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A8CE388E-0B82-4DC1-F823-285DAB741478}"/>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72852303-12CA-FA32-CA72-0A106B72B8BE}"/>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83C8CC02-F83A-03E6-ED6D-2D7AF21C2063}"/>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27" name="Group 26">
            <a:extLst>
              <a:ext uri="{FF2B5EF4-FFF2-40B4-BE49-F238E27FC236}">
                <a16:creationId xmlns:a16="http://schemas.microsoft.com/office/drawing/2014/main" id="{31730FDE-AE51-326E-5482-2C1CB38835BB}"/>
              </a:ext>
            </a:extLst>
          </p:cNvPr>
          <p:cNvGrpSpPr/>
          <p:nvPr/>
        </p:nvGrpSpPr>
        <p:grpSpPr>
          <a:xfrm>
            <a:off x="302814" y="6159173"/>
            <a:ext cx="11374100" cy="468000"/>
            <a:chOff x="302814" y="6130598"/>
            <a:chExt cx="11374100" cy="468000"/>
          </a:xfrm>
        </p:grpSpPr>
        <p:sp>
          <p:nvSpPr>
            <p:cNvPr id="44" name="Isosceles Triangle 43">
              <a:extLst>
                <a:ext uri="{FF2B5EF4-FFF2-40B4-BE49-F238E27FC236}">
                  <a16:creationId xmlns:a16="http://schemas.microsoft.com/office/drawing/2014/main" id="{1FC13E89-F0F0-6576-513E-2E3867715037}"/>
                </a:ext>
              </a:extLst>
            </p:cNvPr>
            <p:cNvSpPr/>
            <p:nvPr/>
          </p:nvSpPr>
          <p:spPr>
            <a:xfrm rot="16200000">
              <a:off x="540670" y="6088371"/>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A872D520-B8B1-A8F6-1792-D5BDBFC76F21}"/>
                </a:ext>
              </a:extLst>
            </p:cNvPr>
            <p:cNvSpPr/>
            <p:nvPr/>
          </p:nvSpPr>
          <p:spPr>
            <a:xfrm>
              <a:off x="1050896" y="6130598"/>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10" name="Group 9">
              <a:extLst>
                <a:ext uri="{FF2B5EF4-FFF2-40B4-BE49-F238E27FC236}">
                  <a16:creationId xmlns:a16="http://schemas.microsoft.com/office/drawing/2014/main" id="{DFDC908C-890B-E663-86AC-FF2DE06054E2}"/>
                </a:ext>
              </a:extLst>
            </p:cNvPr>
            <p:cNvGrpSpPr/>
            <p:nvPr/>
          </p:nvGrpSpPr>
          <p:grpSpPr>
            <a:xfrm>
              <a:off x="302814" y="6148598"/>
              <a:ext cx="432000" cy="432000"/>
              <a:chOff x="329701" y="6148598"/>
              <a:chExt cx="432000" cy="432000"/>
            </a:xfrm>
          </p:grpSpPr>
          <p:sp>
            <p:nvSpPr>
              <p:cNvPr id="33" name="Oval 32">
                <a:extLst>
                  <a:ext uri="{FF2B5EF4-FFF2-40B4-BE49-F238E27FC236}">
                    <a16:creationId xmlns:a16="http://schemas.microsoft.com/office/drawing/2014/main" id="{5C58835C-DE28-8168-7565-C2D134685A57}"/>
                  </a:ext>
                </a:extLst>
              </p:cNvPr>
              <p:cNvSpPr/>
              <p:nvPr/>
            </p:nvSpPr>
            <p:spPr>
              <a:xfrm>
                <a:off x="329701" y="6148598"/>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aphic 4">
                <a:extLst>
                  <a:ext uri="{FF2B5EF4-FFF2-40B4-BE49-F238E27FC236}">
                    <a16:creationId xmlns:a16="http://schemas.microsoft.com/office/drawing/2014/main" id="{59DA431F-1326-BFBA-DC8C-6B23DED325AE}"/>
                  </a:ext>
                </a:extLst>
              </p:cNvPr>
              <p:cNvGrpSpPr>
                <a:grpSpLocks noChangeAspect="1"/>
              </p:cNvGrpSpPr>
              <p:nvPr/>
            </p:nvGrpSpPr>
            <p:grpSpPr>
              <a:xfrm>
                <a:off x="365534" y="6184599"/>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F1A87A67-28E9-2C83-B727-E131E9EAAC74}"/>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2B26EBFC-4380-BD3C-4AFF-A1D69B63EB61}"/>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EBB61144-E512-EE04-D9BC-0F43C955728F}"/>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7" name="Group 16">
            <a:extLst>
              <a:ext uri="{FF2B5EF4-FFF2-40B4-BE49-F238E27FC236}">
                <a16:creationId xmlns:a16="http://schemas.microsoft.com/office/drawing/2014/main" id="{7ABDD961-D16D-3163-2CF2-A59D37C0C8A4}"/>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92F7385D-CE01-E91C-B221-B4B30246C8FC}"/>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A7393A-ED99-D717-43F3-6E40B2CD74A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0A1A90EA-566E-5294-C1F6-02347F92C9C9}"/>
              </a:ext>
            </a:extLst>
          </p:cNvPr>
          <p:cNvSpPr>
            <a:spLocks noGrp="1"/>
          </p:cNvSpPr>
          <p:nvPr>
            <p:ph type="sldNum" sz="quarter" idx="10"/>
          </p:nvPr>
        </p:nvSpPr>
        <p:spPr/>
        <p:txBody>
          <a:bodyPr/>
          <a:lstStyle/>
          <a:p>
            <a:fld id="{58E4CE88-B864-4B2B-BBBC-E85082A18D58}" type="slidenum">
              <a:rPr lang="it-IT" noProof="0" smtClean="0"/>
              <a:pPr/>
              <a:t>32</a:t>
            </a:fld>
            <a:endParaRPr lang="it-IT" noProof="0"/>
          </a:p>
        </p:txBody>
      </p:sp>
      <p:sp>
        <p:nvSpPr>
          <p:cNvPr id="5" name="Rectangle: Rounded Corners 4">
            <a:extLst>
              <a:ext uri="{FF2B5EF4-FFF2-40B4-BE49-F238E27FC236}">
                <a16:creationId xmlns:a16="http://schemas.microsoft.com/office/drawing/2014/main" id="{E01F4881-DA46-2827-5D5D-5B2822D8EB78}"/>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6" name="Group 25">
            <a:extLst>
              <a:ext uri="{FF2B5EF4-FFF2-40B4-BE49-F238E27FC236}">
                <a16:creationId xmlns:a16="http://schemas.microsoft.com/office/drawing/2014/main" id="{4889B560-3C8C-B5ED-A1BB-624E2168CC3D}"/>
              </a:ext>
            </a:extLst>
          </p:cNvPr>
          <p:cNvGrpSpPr/>
          <p:nvPr/>
        </p:nvGrpSpPr>
        <p:grpSpPr>
          <a:xfrm>
            <a:off x="302814" y="3963674"/>
            <a:ext cx="11374100" cy="792000"/>
            <a:chOff x="302814" y="3936035"/>
            <a:chExt cx="11374100" cy="792000"/>
          </a:xfrm>
        </p:grpSpPr>
        <p:sp>
          <p:nvSpPr>
            <p:cNvPr id="29" name="Rectangle 28">
              <a:extLst>
                <a:ext uri="{FF2B5EF4-FFF2-40B4-BE49-F238E27FC236}">
                  <a16:creationId xmlns:a16="http://schemas.microsoft.com/office/drawing/2014/main" id="{97D559B6-7B28-35F2-904D-5263BA029F84}"/>
                </a:ext>
              </a:extLst>
            </p:cNvPr>
            <p:cNvSpPr/>
            <p:nvPr/>
          </p:nvSpPr>
          <p:spPr>
            <a:xfrm>
              <a:off x="1050896" y="3936035"/>
              <a:ext cx="10626018" cy="79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dirty="0">
                  <a:solidFill>
                    <a:prstClr val="black"/>
                  </a:solidFill>
                  <a:latin typeface="Century Gothic"/>
                </a:rPr>
                <a:t>NAG). Per i lotti </a:t>
              </a:r>
              <a:r>
                <a:rPr lang="it-IT" sz="1150" spc="-10" noProof="0" dirty="0">
                  <a:solidFill>
                    <a:schemeClr val="tx1"/>
                  </a:solidFill>
                </a:rPr>
                <a:t>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7CDCE32D-E6FF-C7BF-DB4F-F2E531B67731}"/>
                </a:ext>
              </a:extLst>
            </p:cNvPr>
            <p:cNvSpPr/>
            <p:nvPr/>
          </p:nvSpPr>
          <p:spPr>
            <a:xfrm rot="16200000">
              <a:off x="378670" y="4055808"/>
              <a:ext cx="792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287911E9-BE40-B2AF-70A7-8F47BD39ADEF}"/>
                </a:ext>
              </a:extLst>
            </p:cNvPr>
            <p:cNvGrpSpPr/>
            <p:nvPr/>
          </p:nvGrpSpPr>
          <p:grpSpPr>
            <a:xfrm>
              <a:off x="302814" y="4116035"/>
              <a:ext cx="432000" cy="432000"/>
              <a:chOff x="-129767" y="4329276"/>
              <a:chExt cx="432000" cy="432000"/>
            </a:xfrm>
          </p:grpSpPr>
          <p:sp>
            <p:nvSpPr>
              <p:cNvPr id="38" name="Oval 37">
                <a:extLst>
                  <a:ext uri="{FF2B5EF4-FFF2-40B4-BE49-F238E27FC236}">
                    <a16:creationId xmlns:a16="http://schemas.microsoft.com/office/drawing/2014/main" id="{BC158F8B-E695-F52D-8184-4AAA3491B6AE}"/>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E819BEE7-77E5-BACE-4EEC-19FBDB9F02AF}"/>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CD91093A-CC5B-773E-08CB-38C4F13FE119}"/>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ABF058AD-6E90-0ABB-451B-85401BD140C5}"/>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F1E2F8E5-D9F8-387E-0624-82B77A4E89C5}"/>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AAC83EA0-187B-21EA-D1B4-757BA03D0201}"/>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28" name="Group 27">
            <a:extLst>
              <a:ext uri="{FF2B5EF4-FFF2-40B4-BE49-F238E27FC236}">
                <a16:creationId xmlns:a16="http://schemas.microsoft.com/office/drawing/2014/main" id="{574AA154-A06B-AD17-F362-B9AB5EF5EB4B}"/>
              </a:ext>
            </a:extLst>
          </p:cNvPr>
          <p:cNvGrpSpPr/>
          <p:nvPr/>
        </p:nvGrpSpPr>
        <p:grpSpPr>
          <a:xfrm>
            <a:off x="302814" y="4803293"/>
            <a:ext cx="11374100" cy="468000"/>
            <a:chOff x="302814" y="4777218"/>
            <a:chExt cx="11374100" cy="468000"/>
          </a:xfrm>
        </p:grpSpPr>
        <p:sp>
          <p:nvSpPr>
            <p:cNvPr id="52" name="Isosceles Triangle 51">
              <a:extLst>
                <a:ext uri="{FF2B5EF4-FFF2-40B4-BE49-F238E27FC236}">
                  <a16:creationId xmlns:a16="http://schemas.microsoft.com/office/drawing/2014/main" id="{67A36F0E-92E2-DFDF-FD94-D87DC405288F}"/>
                </a:ext>
              </a:extLst>
            </p:cNvPr>
            <p:cNvSpPr/>
            <p:nvPr/>
          </p:nvSpPr>
          <p:spPr>
            <a:xfrm rot="16200000">
              <a:off x="540670" y="4734991"/>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44A8597B-DB13-DBF8-2EC4-A8C8B85841F4}"/>
                </a:ext>
              </a:extLst>
            </p:cNvPr>
            <p:cNvSpPr/>
            <p:nvPr/>
          </p:nvSpPr>
          <p:spPr>
            <a:xfrm>
              <a:off x="1050896" y="4777218"/>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Aggiudicazioni in attesa di contratto/convenzione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procede con la compilazione del contratto o della convenzione</a:t>
              </a:r>
              <a:r>
                <a:rPr lang="it-IT" sz="1150" noProof="0" dirty="0">
                  <a:solidFill>
                    <a:schemeClr val="tx1"/>
                  </a:solidFill>
                  <a:latin typeface="Century Gothic"/>
                </a:rPr>
                <a:t>, quindi esegue il comando </a:t>
              </a:r>
              <a:r>
                <a:rPr lang="it-IT" sz="1150" u="sng" noProof="0" dirty="0">
                  <a:solidFill>
                    <a:schemeClr val="tx1"/>
                  </a:solidFill>
                  <a:latin typeface="Century Gothic"/>
                </a:rPr>
                <a:t>Invio</a:t>
              </a:r>
              <a:r>
                <a:rPr lang="it-IT" sz="1150" noProof="0" dirty="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2EEAC10E-CD11-C773-A69C-44DAE7D5224A}"/>
                </a:ext>
              </a:extLst>
            </p:cNvPr>
            <p:cNvGrpSpPr/>
            <p:nvPr/>
          </p:nvGrpSpPr>
          <p:grpSpPr>
            <a:xfrm>
              <a:off x="302814" y="4795218"/>
              <a:ext cx="432000" cy="432000"/>
              <a:chOff x="294977" y="5555031"/>
              <a:chExt cx="432000" cy="432000"/>
            </a:xfrm>
          </p:grpSpPr>
          <p:sp>
            <p:nvSpPr>
              <p:cNvPr id="54" name="Oval 53">
                <a:extLst>
                  <a:ext uri="{FF2B5EF4-FFF2-40B4-BE49-F238E27FC236}">
                    <a16:creationId xmlns:a16="http://schemas.microsoft.com/office/drawing/2014/main" id="{61411187-08DC-F8ED-537C-B83D497DEB4F}"/>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C59B87EC-EC05-FAC5-ACCC-AD08AF3ED9B8}"/>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539A518C-6482-B267-B543-E283EA252ED0}"/>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C81CA95B-C197-97CC-DFB5-3EC664D1CEB8}"/>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072CCE71-DB50-7626-D091-807C1EDB57A2}"/>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31" name="Group 30">
            <a:extLst>
              <a:ext uri="{FF2B5EF4-FFF2-40B4-BE49-F238E27FC236}">
                <a16:creationId xmlns:a16="http://schemas.microsoft.com/office/drawing/2014/main" id="{BC86FFC5-982E-326E-53A9-82BED1D418A2}"/>
              </a:ext>
            </a:extLst>
          </p:cNvPr>
          <p:cNvGrpSpPr/>
          <p:nvPr/>
        </p:nvGrpSpPr>
        <p:grpSpPr>
          <a:xfrm>
            <a:off x="302814" y="5318912"/>
            <a:ext cx="11374100" cy="792642"/>
            <a:chOff x="302814" y="5276400"/>
            <a:chExt cx="11374100" cy="792642"/>
          </a:xfrm>
        </p:grpSpPr>
        <p:sp>
          <p:nvSpPr>
            <p:cNvPr id="30" name="Rectangle 29">
              <a:extLst>
                <a:ext uri="{FF2B5EF4-FFF2-40B4-BE49-F238E27FC236}">
                  <a16:creationId xmlns:a16="http://schemas.microsoft.com/office/drawing/2014/main" id="{6C454E17-F89C-13BE-5A0E-15AB1496154E}"/>
                </a:ext>
              </a:extLst>
            </p:cNvPr>
            <p:cNvSpPr/>
            <p:nvPr/>
          </p:nvSpPr>
          <p:spPr>
            <a:xfrm>
              <a:off x="1050896" y="5276400"/>
              <a:ext cx="10626018" cy="792642"/>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l’utente</a:t>
              </a:r>
              <a:r>
                <a:rPr kumimoji="0" lang="it-IT" sz="1150" u="none" strike="noStrike" kern="1200" cap="none" spc="0" normalizeH="0" baseline="0" noProof="0" dirty="0">
                  <a:ln>
                    <a:noFill/>
                  </a:ln>
                  <a:solidFill>
                    <a:schemeClr val="tx1"/>
                  </a:solidFill>
                  <a:effectLst/>
                  <a:uLnTx/>
                  <a:uFillTx/>
                  <a:latin typeface="Century Gothic"/>
                  <a:ea typeface="+mn-ea"/>
                  <a:cs typeface="+mn-cs"/>
                </a:rPr>
                <a:t>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t>
              </a:r>
              <a:r>
                <a:rPr lang="it-IT" sz="1150" dirty="0">
                  <a:solidFill>
                    <a:schemeClr val="tx1"/>
                  </a:solidFill>
                </a:rPr>
                <a:t>A7.1.2</a:t>
              </a:r>
              <a:r>
                <a:rPr lang="it-IT" sz="1150" noProof="0" dirty="0">
                  <a:solidFill>
                    <a:schemeClr val="tx1"/>
                  </a:solidFill>
                  <a:latin typeface="Century Gothic"/>
                </a:rPr>
                <a:t>)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9A8EAEFB-5410-1E71-81B4-BB440F1313BD}"/>
                </a:ext>
              </a:extLst>
            </p:cNvPr>
            <p:cNvSpPr/>
            <p:nvPr/>
          </p:nvSpPr>
          <p:spPr>
            <a:xfrm rot="16200000">
              <a:off x="378349" y="5396494"/>
              <a:ext cx="792642"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 name="Group 3">
              <a:extLst>
                <a:ext uri="{FF2B5EF4-FFF2-40B4-BE49-F238E27FC236}">
                  <a16:creationId xmlns:a16="http://schemas.microsoft.com/office/drawing/2014/main" id="{A2F39506-E0B8-907C-645E-C89FC9BAEBE9}"/>
                </a:ext>
              </a:extLst>
            </p:cNvPr>
            <p:cNvGrpSpPr/>
            <p:nvPr/>
          </p:nvGrpSpPr>
          <p:grpSpPr>
            <a:xfrm>
              <a:off x="302814" y="5456721"/>
              <a:ext cx="432000" cy="432000"/>
              <a:chOff x="-129767" y="4329276"/>
              <a:chExt cx="432000" cy="432000"/>
            </a:xfrm>
          </p:grpSpPr>
          <p:sp>
            <p:nvSpPr>
              <p:cNvPr id="8" name="Oval 7">
                <a:extLst>
                  <a:ext uri="{FF2B5EF4-FFF2-40B4-BE49-F238E27FC236}">
                    <a16:creationId xmlns:a16="http://schemas.microsoft.com/office/drawing/2014/main" id="{FADF404E-0483-A5EA-E515-C1738E9F40CF}"/>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4" name="Group 23">
                <a:extLst>
                  <a:ext uri="{FF2B5EF4-FFF2-40B4-BE49-F238E27FC236}">
                    <a16:creationId xmlns:a16="http://schemas.microsoft.com/office/drawing/2014/main" id="{1A3774C2-D653-5232-AEB6-31FC0E1CA588}"/>
                  </a:ext>
                </a:extLst>
              </p:cNvPr>
              <p:cNvGrpSpPr/>
              <p:nvPr/>
            </p:nvGrpSpPr>
            <p:grpSpPr>
              <a:xfrm>
                <a:off x="-93767" y="4365276"/>
                <a:ext cx="360000" cy="360000"/>
                <a:chOff x="-793736" y="4488494"/>
                <a:chExt cx="468000" cy="468000"/>
              </a:xfrm>
            </p:grpSpPr>
            <p:sp>
              <p:nvSpPr>
                <p:cNvPr id="51" name="Oval 50">
                  <a:extLst>
                    <a:ext uri="{FF2B5EF4-FFF2-40B4-BE49-F238E27FC236}">
                      <a16:creationId xmlns:a16="http://schemas.microsoft.com/office/drawing/2014/main" id="{845C57FF-A349-A500-0433-33289210799C}"/>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70" name="Group 1765">
                  <a:extLst>
                    <a:ext uri="{FF2B5EF4-FFF2-40B4-BE49-F238E27FC236}">
                      <a16:creationId xmlns:a16="http://schemas.microsoft.com/office/drawing/2014/main" id="{01EF6DE9-B2FB-7759-7944-302C0077A564}"/>
                    </a:ext>
                  </a:extLst>
                </p:cNvPr>
                <p:cNvGrpSpPr>
                  <a:grpSpLocks/>
                </p:cNvGrpSpPr>
                <p:nvPr/>
              </p:nvGrpSpPr>
              <p:grpSpPr bwMode="auto">
                <a:xfrm>
                  <a:off x="-703732" y="4578494"/>
                  <a:ext cx="288001" cy="288000"/>
                  <a:chOff x="1709738" y="6567488"/>
                  <a:chExt cx="563562" cy="563563"/>
                </a:xfrm>
                <a:solidFill>
                  <a:schemeClr val="bg1"/>
                </a:solidFill>
              </p:grpSpPr>
              <p:sp>
                <p:nvSpPr>
                  <p:cNvPr id="71" name="Freeform 149">
                    <a:extLst>
                      <a:ext uri="{FF2B5EF4-FFF2-40B4-BE49-F238E27FC236}">
                        <a16:creationId xmlns:a16="http://schemas.microsoft.com/office/drawing/2014/main" id="{C0047441-0F60-C239-C10C-E25416866810}"/>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2" name="Freeform 150">
                    <a:extLst>
                      <a:ext uri="{FF2B5EF4-FFF2-40B4-BE49-F238E27FC236}">
                        <a16:creationId xmlns:a16="http://schemas.microsoft.com/office/drawing/2014/main" id="{3CEA2D92-157D-4FB3-A16B-03FCAEBE84AB}"/>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Tree>
    <p:extLst>
      <p:ext uri="{BB962C8B-B14F-4D97-AF65-F5344CB8AC3E}">
        <p14:creationId xmlns:p14="http://schemas.microsoft.com/office/powerpoint/2010/main" val="660977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24D9B-D0B3-7F35-1F97-0073C28668D2}"/>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B9FEE899-430F-E48B-42CE-EE7F8689A1BB}"/>
              </a:ext>
            </a:extLst>
          </p:cNvPr>
          <p:cNvSpPr>
            <a:spLocks noGrp="1"/>
          </p:cNvSpPr>
          <p:nvPr>
            <p:ph type="title"/>
          </p:nvPr>
        </p:nvSpPr>
        <p:spPr/>
        <p:txBody>
          <a:bodyPr/>
          <a:lstStyle/>
          <a:p>
            <a:r>
              <a:rPr lang="it-IT" sz="2350" noProof="0"/>
              <a:t>Procedura </a:t>
            </a:r>
            <a:r>
              <a:rPr lang="it-IT" sz="2350"/>
              <a:t>negoziata CON AVVISO SOTTO soglia</a:t>
            </a:r>
            <a:endParaRPr lang="it-IT" sz="2350" noProof="0"/>
          </a:p>
        </p:txBody>
      </p:sp>
      <p:sp>
        <p:nvSpPr>
          <p:cNvPr id="64" name="Rectangle 63">
            <a:extLst>
              <a:ext uri="{FF2B5EF4-FFF2-40B4-BE49-F238E27FC236}">
                <a16:creationId xmlns:a16="http://schemas.microsoft.com/office/drawing/2014/main" id="{1E008F3D-3BCB-531F-CE94-D35C6AE91FE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8EFB0581-CDF0-BDA0-F7F7-8E837F384CFF}"/>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3" name="Rectangle 22">
            <a:extLst>
              <a:ext uri="{FF2B5EF4-FFF2-40B4-BE49-F238E27FC236}">
                <a16:creationId xmlns:a16="http://schemas.microsoft.com/office/drawing/2014/main" id="{EB9F2907-791D-C9AA-88F2-6FD19BE58341}"/>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2" name="Rectangle 51">
            <a:extLst>
              <a:ext uri="{FF2B5EF4-FFF2-40B4-BE49-F238E27FC236}">
                <a16:creationId xmlns:a16="http://schemas.microsoft.com/office/drawing/2014/main" id="{CCCF1D69-CB3D-C06F-2640-04A69201D601}"/>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B9385F66-60B1-6D91-1AB6-78F3FE639E3E}"/>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05</a:t>
            </a:r>
          </a:p>
        </p:txBody>
      </p:sp>
      <p:grpSp>
        <p:nvGrpSpPr>
          <p:cNvPr id="22" name="Group 21">
            <a:extLst>
              <a:ext uri="{FF2B5EF4-FFF2-40B4-BE49-F238E27FC236}">
                <a16:creationId xmlns:a16="http://schemas.microsoft.com/office/drawing/2014/main" id="{9405DC79-251F-322E-D9BF-9A14F025307E}"/>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AB5B8F73-0639-A891-9321-01B4835C3CE0}"/>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0F78B0-0A1F-D221-80C3-5A5CBAD4B91D}"/>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39FAE9D2-37AF-B6D4-CBC1-070257D28719}"/>
              </a:ext>
            </a:extLst>
          </p:cNvPr>
          <p:cNvSpPr>
            <a:spLocks noGrp="1"/>
          </p:cNvSpPr>
          <p:nvPr>
            <p:ph type="sldNum" sz="quarter" idx="10"/>
          </p:nvPr>
        </p:nvSpPr>
        <p:spPr/>
        <p:txBody>
          <a:bodyPr/>
          <a:lstStyle/>
          <a:p>
            <a:fld id="{58E4CE88-B864-4B2B-BBBC-E85082A18D58}" type="slidenum">
              <a:rPr lang="it-IT" noProof="0" smtClean="0"/>
              <a:pPr/>
              <a:t>33</a:t>
            </a:fld>
            <a:endParaRPr lang="it-IT" noProof="0"/>
          </a:p>
        </p:txBody>
      </p:sp>
      <p:sp>
        <p:nvSpPr>
          <p:cNvPr id="8" name="Rectangle: Rounded Corners 7">
            <a:extLst>
              <a:ext uri="{FF2B5EF4-FFF2-40B4-BE49-F238E27FC236}">
                <a16:creationId xmlns:a16="http://schemas.microsoft.com/office/drawing/2014/main" id="{8439CB05-70C2-CCC9-82A6-4E7ADDF7887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04" name="Group 203">
            <a:extLst>
              <a:ext uri="{FF2B5EF4-FFF2-40B4-BE49-F238E27FC236}">
                <a16:creationId xmlns:a16="http://schemas.microsoft.com/office/drawing/2014/main" id="{C2D00CB4-8CD5-2C40-E978-7BF705AD950F}"/>
              </a:ext>
            </a:extLst>
          </p:cNvPr>
          <p:cNvGrpSpPr/>
          <p:nvPr/>
        </p:nvGrpSpPr>
        <p:grpSpPr>
          <a:xfrm>
            <a:off x="8203002" y="1080609"/>
            <a:ext cx="1681507" cy="1188000"/>
            <a:chOff x="8211465" y="1080609"/>
            <a:chExt cx="1681507" cy="1188000"/>
          </a:xfrm>
        </p:grpSpPr>
        <p:sp>
          <p:nvSpPr>
            <p:cNvPr id="18" name="Rectangle 17">
              <a:extLst>
                <a:ext uri="{FF2B5EF4-FFF2-40B4-BE49-F238E27FC236}">
                  <a16:creationId xmlns:a16="http://schemas.microsoft.com/office/drawing/2014/main" id="{B753E874-4BB8-9D35-3A25-43B939E9FC32}"/>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36" name="Rectangle 35">
              <a:extLst>
                <a:ext uri="{FF2B5EF4-FFF2-40B4-BE49-F238E27FC236}">
                  <a16:creationId xmlns:a16="http://schemas.microsoft.com/office/drawing/2014/main" id="{36FCA024-4137-6094-86E2-7E244BE8207F}"/>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41" name="Rectangle 40">
              <a:extLst>
                <a:ext uri="{FF2B5EF4-FFF2-40B4-BE49-F238E27FC236}">
                  <a16:creationId xmlns:a16="http://schemas.microsoft.com/office/drawing/2014/main" id="{28868D35-F9EE-42B8-9B5F-19B1A876A225}"/>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42" name="Straight Arrow Connector 41">
              <a:extLst>
                <a:ext uri="{FF2B5EF4-FFF2-40B4-BE49-F238E27FC236}">
                  <a16:creationId xmlns:a16="http://schemas.microsoft.com/office/drawing/2014/main" id="{2EA3BA06-6A6C-8F24-727B-7185BCFA0736}"/>
                </a:ext>
              </a:extLst>
            </p:cNvPr>
            <p:cNvCxnSpPr>
              <a:cxnSpLocks/>
              <a:stCxn id="41" idx="3"/>
              <a:endCxn id="36"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1028AB85-6C24-A8AC-4C4E-A4E561E1FE19}"/>
              </a:ext>
            </a:extLst>
          </p:cNvPr>
          <p:cNvGrpSpPr/>
          <p:nvPr/>
        </p:nvGrpSpPr>
        <p:grpSpPr>
          <a:xfrm>
            <a:off x="9925119" y="1080609"/>
            <a:ext cx="1080000" cy="1187998"/>
            <a:chOff x="9942266" y="1080609"/>
            <a:chExt cx="1080000" cy="1187998"/>
          </a:xfrm>
        </p:grpSpPr>
        <p:sp>
          <p:nvSpPr>
            <p:cNvPr id="143" name="Rectangle 142">
              <a:extLst>
                <a:ext uri="{FF2B5EF4-FFF2-40B4-BE49-F238E27FC236}">
                  <a16:creationId xmlns:a16="http://schemas.microsoft.com/office/drawing/2014/main" id="{D820F8E3-1561-DBEA-DF80-632FE79B4387}"/>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144" name="Rectangle 143">
              <a:extLst>
                <a:ext uri="{FF2B5EF4-FFF2-40B4-BE49-F238E27FC236}">
                  <a16:creationId xmlns:a16="http://schemas.microsoft.com/office/drawing/2014/main" id="{5AB59C3A-42BB-6F30-A88E-D78C2785E396}"/>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206" name="Group 205">
            <a:extLst>
              <a:ext uri="{FF2B5EF4-FFF2-40B4-BE49-F238E27FC236}">
                <a16:creationId xmlns:a16="http://schemas.microsoft.com/office/drawing/2014/main" id="{D47CBC75-5ECB-EB62-F330-6FC666B94730}"/>
              </a:ext>
            </a:extLst>
          </p:cNvPr>
          <p:cNvGrpSpPr/>
          <p:nvPr/>
        </p:nvGrpSpPr>
        <p:grpSpPr>
          <a:xfrm>
            <a:off x="11056879" y="1080609"/>
            <a:ext cx="936000" cy="1187998"/>
            <a:chOff x="11056879" y="1080609"/>
            <a:chExt cx="936000" cy="1187998"/>
          </a:xfrm>
        </p:grpSpPr>
        <p:sp>
          <p:nvSpPr>
            <p:cNvPr id="146" name="Rectangle 145">
              <a:extLst>
                <a:ext uri="{FF2B5EF4-FFF2-40B4-BE49-F238E27FC236}">
                  <a16:creationId xmlns:a16="http://schemas.microsoft.com/office/drawing/2014/main" id="{C7B23CF5-915C-83C9-310D-A94B76CCD0CB}"/>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147" name="Rectangle 146">
              <a:extLst>
                <a:ext uri="{FF2B5EF4-FFF2-40B4-BE49-F238E27FC236}">
                  <a16:creationId xmlns:a16="http://schemas.microsoft.com/office/drawing/2014/main" id="{12A67D36-AC5C-5435-71AB-3E767467D0C3}"/>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cxnSp>
        <p:nvCxnSpPr>
          <p:cNvPr id="194" name="Straight Arrow Connector 193">
            <a:extLst>
              <a:ext uri="{FF2B5EF4-FFF2-40B4-BE49-F238E27FC236}">
                <a16:creationId xmlns:a16="http://schemas.microsoft.com/office/drawing/2014/main" id="{38F5085C-2C00-6118-C89B-861811330F47}"/>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81D68025-F4BA-B0EE-49BC-02B58279E97F}"/>
              </a:ext>
            </a:extLst>
          </p:cNvPr>
          <p:cNvGrpSpPr/>
          <p:nvPr/>
        </p:nvGrpSpPr>
        <p:grpSpPr>
          <a:xfrm>
            <a:off x="9369623" y="5596267"/>
            <a:ext cx="978124" cy="817244"/>
            <a:chOff x="7392696" y="5702572"/>
            <a:chExt cx="978124" cy="817244"/>
          </a:xfrm>
        </p:grpSpPr>
        <p:sp>
          <p:nvSpPr>
            <p:cNvPr id="186" name="Rectangle 185">
              <a:extLst>
                <a:ext uri="{FF2B5EF4-FFF2-40B4-BE49-F238E27FC236}">
                  <a16:creationId xmlns:a16="http://schemas.microsoft.com/office/drawing/2014/main" id="{64AB01E1-1803-5FE2-0771-2A7A40949937}"/>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err="1">
                  <a:solidFill>
                    <a:srgbClr val="000000"/>
                  </a:solidFill>
                  <a:cs typeface="Arial"/>
                </a:rPr>
                <a:t>avvis</a:t>
              </a:r>
              <a:r>
                <a:rPr kumimoji="0" lang="it-IT" sz="1000" i="0" u="none" strike="noStrike" kern="0" cap="none" spc="0" normalizeH="0" baseline="0" noProof="0">
                  <a:ln>
                    <a:noFill/>
                  </a:ln>
                  <a:solidFill>
                    <a:srgbClr val="000000"/>
                  </a:solidFill>
                  <a:effectLst/>
                  <a:uLnTx/>
                  <a:uFillTx/>
                  <a:cs typeface="Arial"/>
                </a:rPr>
                <a:t>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87" name="Group 186">
              <a:extLst>
                <a:ext uri="{FF2B5EF4-FFF2-40B4-BE49-F238E27FC236}">
                  <a16:creationId xmlns:a16="http://schemas.microsoft.com/office/drawing/2014/main" id="{BA3F3507-41AD-325B-1ED5-8762BF54B896}"/>
                </a:ext>
              </a:extLst>
            </p:cNvPr>
            <p:cNvGrpSpPr>
              <a:grpSpLocks noChangeAspect="1"/>
            </p:cNvGrpSpPr>
            <p:nvPr/>
          </p:nvGrpSpPr>
          <p:grpSpPr>
            <a:xfrm>
              <a:off x="8021475" y="6159816"/>
              <a:ext cx="349345" cy="360000"/>
              <a:chOff x="5194656" y="1887523"/>
              <a:chExt cx="3143037" cy="3238921"/>
            </a:xfrm>
          </p:grpSpPr>
          <p:grpSp>
            <p:nvGrpSpPr>
              <p:cNvPr id="188" name="Group 187">
                <a:extLst>
                  <a:ext uri="{FF2B5EF4-FFF2-40B4-BE49-F238E27FC236}">
                    <a16:creationId xmlns:a16="http://schemas.microsoft.com/office/drawing/2014/main" id="{9DF5B907-04FB-5956-ADF2-F27C4721AA33}"/>
                  </a:ext>
                </a:extLst>
              </p:cNvPr>
              <p:cNvGrpSpPr/>
              <p:nvPr/>
            </p:nvGrpSpPr>
            <p:grpSpPr>
              <a:xfrm>
                <a:off x="5194656" y="1887523"/>
                <a:ext cx="3045384" cy="3238921"/>
                <a:chOff x="5194656" y="1887523"/>
                <a:chExt cx="3045384" cy="3238921"/>
              </a:xfrm>
            </p:grpSpPr>
            <p:pic>
              <p:nvPicPr>
                <p:cNvPr id="190" name="Picture 189">
                  <a:extLst>
                    <a:ext uri="{FF2B5EF4-FFF2-40B4-BE49-F238E27FC236}">
                      <a16:creationId xmlns:a16="http://schemas.microsoft.com/office/drawing/2014/main" id="{3C270B9B-F498-57D4-F985-EC6173194C4E}"/>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91" name="Picture 190">
                  <a:extLst>
                    <a:ext uri="{FF2B5EF4-FFF2-40B4-BE49-F238E27FC236}">
                      <a16:creationId xmlns:a16="http://schemas.microsoft.com/office/drawing/2014/main" id="{944527CF-2E28-1A8A-D732-3D072A8AAEAE}"/>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89" name="Picture 188">
                <a:extLst>
                  <a:ext uri="{FF2B5EF4-FFF2-40B4-BE49-F238E27FC236}">
                    <a16:creationId xmlns:a16="http://schemas.microsoft.com/office/drawing/2014/main" id="{A4E9B6D7-0D2D-6E6F-E031-3005887ACAAF}"/>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39" name="Connector: Elbow 38">
            <a:extLst>
              <a:ext uri="{FF2B5EF4-FFF2-40B4-BE49-F238E27FC236}">
                <a16:creationId xmlns:a16="http://schemas.microsoft.com/office/drawing/2014/main" id="{57203DFF-FAE6-6E10-B5F9-18A237677701}"/>
              </a:ext>
            </a:extLst>
          </p:cNvPr>
          <p:cNvCxnSpPr>
            <a:cxnSpLocks/>
            <a:stCxn id="144" idx="2"/>
            <a:endCxn id="186" idx="0"/>
          </p:cNvCxnSpPr>
          <p:nvPr/>
        </p:nvCxnSpPr>
        <p:spPr>
          <a:xfrm rot="5400000">
            <a:off x="8442864" y="3574011"/>
            <a:ext cx="3399015" cy="645496"/>
          </a:xfrm>
          <a:prstGeom prst="bentConnector3">
            <a:avLst>
              <a:gd name="adj1" fmla="val 18022"/>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78276EA4-6E24-0D77-421C-9519496138B2}"/>
              </a:ext>
            </a:extLst>
          </p:cNvPr>
          <p:cNvSpPr/>
          <p:nvPr/>
        </p:nvSpPr>
        <p:spPr>
          <a:xfrm>
            <a:off x="9191161" y="3053468"/>
            <a:ext cx="1260000" cy="208439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lvl="0" algn="ctr" defTabSz="762000">
              <a:lnSpc>
                <a:spcPct val="90000"/>
              </a:lnSpc>
              <a:spcBef>
                <a:spcPct val="0"/>
              </a:spcBef>
              <a:spcAft>
                <a:spcPct val="0"/>
              </a:spcAft>
              <a:defRPr/>
            </a:pPr>
            <a:r>
              <a:rPr lang="it-IT" sz="1000" b="1" kern="0">
                <a:solidFill>
                  <a:schemeClr val="tx1"/>
                </a:solidFill>
              </a:rPr>
              <a:t>A2_29</a:t>
            </a:r>
            <a:r>
              <a:rPr lang="it-IT" sz="1000" kern="0">
                <a:solidFill>
                  <a:schemeClr val="tx1"/>
                </a:solidFill>
              </a:rPr>
              <a:t> Avviso aggiudicazione – dir. generale reg. ordinario</a:t>
            </a:r>
          </a:p>
          <a:p>
            <a:pPr lvl="0" algn="ctr" defTabSz="762000">
              <a:lnSpc>
                <a:spcPct val="90000"/>
              </a:lnSpc>
              <a:spcBef>
                <a:spcPct val="0"/>
              </a:spcBef>
              <a:spcAft>
                <a:spcPct val="0"/>
              </a:spcAft>
              <a:defRPr/>
            </a:pPr>
            <a:endParaRPr lang="it-IT" sz="1000" kern="0">
              <a:solidFill>
                <a:schemeClr val="tx1"/>
              </a:solidFill>
            </a:endParaRPr>
          </a:p>
          <a:p>
            <a:pPr lvl="0" algn="ctr" defTabSz="762000">
              <a:lnSpc>
                <a:spcPct val="90000"/>
              </a:lnSpc>
              <a:spcBef>
                <a:spcPct val="0"/>
              </a:spcBef>
              <a:spcAft>
                <a:spcPct val="0"/>
              </a:spcAft>
              <a:defRPr/>
            </a:pPr>
            <a:r>
              <a:rPr lang="it-IT" sz="1000" b="1" kern="0">
                <a:solidFill>
                  <a:schemeClr val="tx1"/>
                </a:solidFill>
              </a:rPr>
              <a:t>A2_32</a:t>
            </a:r>
            <a:r>
              <a:rPr lang="it-IT" sz="1000" kern="0">
                <a:solidFill>
                  <a:schemeClr val="tx1"/>
                </a:solidFill>
              </a:rPr>
              <a:t> Avviso aggiudicazione – dir. concessioni reg. ordinario</a:t>
            </a:r>
          </a:p>
          <a:p>
            <a:pPr lvl="0" algn="ctr" defTabSz="762000">
              <a:lnSpc>
                <a:spcPct val="90000"/>
              </a:lnSpc>
              <a:spcBef>
                <a:spcPct val="0"/>
              </a:spcBef>
              <a:spcAft>
                <a:spcPct val="0"/>
              </a:spcAft>
              <a:defRPr/>
            </a:pPr>
            <a:endParaRPr lang="it-IT" sz="1000" kern="0">
              <a:solidFill>
                <a:schemeClr val="tx1"/>
              </a:solidFill>
            </a:endParaRPr>
          </a:p>
          <a:p>
            <a:pPr lvl="0" algn="ctr" defTabSz="762000">
              <a:lnSpc>
                <a:spcPct val="90000"/>
              </a:lnSpc>
              <a:spcBef>
                <a:spcPct val="0"/>
              </a:spcBef>
              <a:spcAft>
                <a:spcPct val="0"/>
              </a:spcAft>
              <a:defRPr/>
            </a:pPr>
            <a:r>
              <a:rPr lang="it-IT" sz="1000" b="1" kern="0">
                <a:solidFill>
                  <a:schemeClr val="tx1"/>
                </a:solidFill>
              </a:rPr>
              <a:t>A2_33</a:t>
            </a:r>
            <a:r>
              <a:rPr lang="it-IT" sz="1000" kern="0">
                <a:solidFill>
                  <a:schemeClr val="tx1"/>
                </a:solidFill>
              </a:rPr>
              <a:t> Avviso aggiudicazione – dir. generale reg. alleggerito</a:t>
            </a:r>
            <a:endParaRPr lang="it-IT" sz="1000" b="1" kern="0">
              <a:solidFill>
                <a:schemeClr val="tx1"/>
              </a:solidFill>
            </a:endParaRPr>
          </a:p>
        </p:txBody>
      </p:sp>
      <p:grpSp>
        <p:nvGrpSpPr>
          <p:cNvPr id="50" name="Group 49">
            <a:extLst>
              <a:ext uri="{FF2B5EF4-FFF2-40B4-BE49-F238E27FC236}">
                <a16:creationId xmlns:a16="http://schemas.microsoft.com/office/drawing/2014/main" id="{AB031329-4ED0-7D9B-7928-94176DFF6B46}"/>
              </a:ext>
            </a:extLst>
          </p:cNvPr>
          <p:cNvGrpSpPr/>
          <p:nvPr/>
        </p:nvGrpSpPr>
        <p:grpSpPr>
          <a:xfrm>
            <a:off x="5098088" y="1080608"/>
            <a:ext cx="3042000" cy="1188001"/>
            <a:chOff x="5118330" y="1080608"/>
            <a:chExt cx="3042000" cy="1188001"/>
          </a:xfrm>
        </p:grpSpPr>
        <p:cxnSp>
          <p:nvCxnSpPr>
            <p:cNvPr id="51" name="Straight Arrow Connector 50">
              <a:extLst>
                <a:ext uri="{FF2B5EF4-FFF2-40B4-BE49-F238E27FC236}">
                  <a16:creationId xmlns:a16="http://schemas.microsoft.com/office/drawing/2014/main" id="{7110E3C9-66EF-9835-45A3-FE4CB77937A6}"/>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6F46F0A-9EF4-9F72-26B3-60AFC922C68D}"/>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57" name="Group 56">
              <a:extLst>
                <a:ext uri="{FF2B5EF4-FFF2-40B4-BE49-F238E27FC236}">
                  <a16:creationId xmlns:a16="http://schemas.microsoft.com/office/drawing/2014/main" id="{1C8F2890-3843-647A-5E65-C7A4ACD02C2F}"/>
                </a:ext>
              </a:extLst>
            </p:cNvPr>
            <p:cNvGrpSpPr/>
            <p:nvPr/>
          </p:nvGrpSpPr>
          <p:grpSpPr>
            <a:xfrm>
              <a:off x="6188358" y="1405252"/>
              <a:ext cx="1008000" cy="791465"/>
              <a:chOff x="7267407" y="1407072"/>
              <a:chExt cx="1008000" cy="791465"/>
            </a:xfrm>
          </p:grpSpPr>
          <p:sp>
            <p:nvSpPr>
              <p:cNvPr id="73" name="Rectangle 72">
                <a:extLst>
                  <a:ext uri="{FF2B5EF4-FFF2-40B4-BE49-F238E27FC236}">
                    <a16:creationId xmlns:a16="http://schemas.microsoft.com/office/drawing/2014/main" id="{5CA762D9-1EC8-159B-ECAE-378D7B66B953}"/>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74" name="Rectangle 73">
                <a:extLst>
                  <a:ext uri="{FF2B5EF4-FFF2-40B4-BE49-F238E27FC236}">
                    <a16:creationId xmlns:a16="http://schemas.microsoft.com/office/drawing/2014/main" id="{C7AAD01D-5B45-A726-4887-DCD782F81F0F}"/>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63" name="Rectangle 62">
              <a:extLst>
                <a:ext uri="{FF2B5EF4-FFF2-40B4-BE49-F238E27FC236}">
                  <a16:creationId xmlns:a16="http://schemas.microsoft.com/office/drawing/2014/main" id="{7EB314E7-DD71-EAA9-05FF-2CA3538EAE2F}"/>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66" name="Rectangle 65">
              <a:extLst>
                <a:ext uri="{FF2B5EF4-FFF2-40B4-BE49-F238E27FC236}">
                  <a16:creationId xmlns:a16="http://schemas.microsoft.com/office/drawing/2014/main" id="{71A8316E-DFA7-DA7F-00D1-C326EF059EEC}"/>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67" name="Straight Arrow Connector 66">
              <a:extLst>
                <a:ext uri="{FF2B5EF4-FFF2-40B4-BE49-F238E27FC236}">
                  <a16:creationId xmlns:a16="http://schemas.microsoft.com/office/drawing/2014/main" id="{13663FC4-B505-6562-972B-9806DDFF6C90}"/>
                </a:ext>
              </a:extLst>
            </p:cNvPr>
            <p:cNvCxnSpPr>
              <a:cxnSpLocks/>
              <a:stCxn id="63" idx="3"/>
              <a:endCxn id="73"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60540F1-8146-9090-7AC0-EEF14070C2ED}"/>
                </a:ext>
              </a:extLst>
            </p:cNvPr>
            <p:cNvCxnSpPr>
              <a:cxnSpLocks/>
              <a:stCxn id="63" idx="3"/>
              <a:endCxn id="74"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E3E779E-F9E7-33F5-0841-1B91CDD43233}"/>
                </a:ext>
              </a:extLst>
            </p:cNvPr>
            <p:cNvCxnSpPr>
              <a:cxnSpLocks/>
              <a:stCxn id="73" idx="3"/>
              <a:endCxn id="66"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F589024-F7C5-4508-EE59-F6370C781EA5}"/>
              </a:ext>
            </a:extLst>
          </p:cNvPr>
          <p:cNvGrpSpPr/>
          <p:nvPr/>
        </p:nvGrpSpPr>
        <p:grpSpPr>
          <a:xfrm>
            <a:off x="7163053" y="5595727"/>
            <a:ext cx="978124" cy="817244"/>
            <a:chOff x="7392696" y="5702572"/>
            <a:chExt cx="978124" cy="817244"/>
          </a:xfrm>
        </p:grpSpPr>
        <p:sp>
          <p:nvSpPr>
            <p:cNvPr id="38" name="Rectangle 37">
              <a:extLst>
                <a:ext uri="{FF2B5EF4-FFF2-40B4-BE49-F238E27FC236}">
                  <a16:creationId xmlns:a16="http://schemas.microsoft.com/office/drawing/2014/main" id="{1CB8AA5F-E46A-6EB3-4F5F-A1078652AF37}"/>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err="1">
                  <a:solidFill>
                    <a:srgbClr val="000000"/>
                  </a:solidFill>
                  <a:cs typeface="Arial"/>
                </a:rPr>
                <a:t>avvis</a:t>
              </a:r>
              <a:r>
                <a:rPr kumimoji="0" lang="it-IT" sz="1000" i="0" u="none" strike="noStrike" kern="0" cap="none" spc="0" normalizeH="0" baseline="0" noProof="0">
                  <a:ln>
                    <a:noFill/>
                  </a:ln>
                  <a:solidFill>
                    <a:srgbClr val="000000"/>
                  </a:solidFill>
                  <a:effectLst/>
                  <a:uLnTx/>
                  <a:uFillTx/>
                  <a:cs typeface="Arial"/>
                </a:rPr>
                <a:t>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40" name="Group 39">
              <a:extLst>
                <a:ext uri="{FF2B5EF4-FFF2-40B4-BE49-F238E27FC236}">
                  <a16:creationId xmlns:a16="http://schemas.microsoft.com/office/drawing/2014/main" id="{C4E21F57-F16A-7060-D3BF-74D0A77429CA}"/>
                </a:ext>
              </a:extLst>
            </p:cNvPr>
            <p:cNvGrpSpPr>
              <a:grpSpLocks noChangeAspect="1"/>
            </p:cNvGrpSpPr>
            <p:nvPr/>
          </p:nvGrpSpPr>
          <p:grpSpPr>
            <a:xfrm>
              <a:off x="8021475" y="6159816"/>
              <a:ext cx="349345" cy="360000"/>
              <a:chOff x="5194656" y="1887523"/>
              <a:chExt cx="3143037" cy="3238921"/>
            </a:xfrm>
          </p:grpSpPr>
          <p:grpSp>
            <p:nvGrpSpPr>
              <p:cNvPr id="43" name="Group 42">
                <a:extLst>
                  <a:ext uri="{FF2B5EF4-FFF2-40B4-BE49-F238E27FC236}">
                    <a16:creationId xmlns:a16="http://schemas.microsoft.com/office/drawing/2014/main" id="{F895267A-A93A-F5DD-C77D-51F458F11740}"/>
                  </a:ext>
                </a:extLst>
              </p:cNvPr>
              <p:cNvGrpSpPr/>
              <p:nvPr/>
            </p:nvGrpSpPr>
            <p:grpSpPr>
              <a:xfrm>
                <a:off x="5194656" y="1887523"/>
                <a:ext cx="3045384" cy="3238921"/>
                <a:chOff x="5194656" y="1887523"/>
                <a:chExt cx="3045384" cy="3238921"/>
              </a:xfrm>
            </p:grpSpPr>
            <p:pic>
              <p:nvPicPr>
                <p:cNvPr id="45" name="Picture 44">
                  <a:extLst>
                    <a:ext uri="{FF2B5EF4-FFF2-40B4-BE49-F238E27FC236}">
                      <a16:creationId xmlns:a16="http://schemas.microsoft.com/office/drawing/2014/main" id="{AF03B6BD-DF8E-9D3A-F869-56CC38938209}"/>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46" name="Picture 45">
                  <a:extLst>
                    <a:ext uri="{FF2B5EF4-FFF2-40B4-BE49-F238E27FC236}">
                      <a16:creationId xmlns:a16="http://schemas.microsoft.com/office/drawing/2014/main" id="{D7B9FA65-72E1-DBB3-6568-D08992C04045}"/>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44" name="Picture 43">
                <a:extLst>
                  <a:ext uri="{FF2B5EF4-FFF2-40B4-BE49-F238E27FC236}">
                    <a16:creationId xmlns:a16="http://schemas.microsoft.com/office/drawing/2014/main" id="{502D0B99-0E71-BECE-1553-663AF6B287F6}"/>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47" name="Connector: Elbow 46">
            <a:extLst>
              <a:ext uri="{FF2B5EF4-FFF2-40B4-BE49-F238E27FC236}">
                <a16:creationId xmlns:a16="http://schemas.microsoft.com/office/drawing/2014/main" id="{03255047-1D77-CA56-DFE0-4BE985D6B0AA}"/>
              </a:ext>
            </a:extLst>
          </p:cNvPr>
          <p:cNvCxnSpPr>
            <a:cxnSpLocks/>
          </p:cNvCxnSpPr>
          <p:nvPr/>
        </p:nvCxnSpPr>
        <p:spPr>
          <a:xfrm rot="16200000" flipH="1">
            <a:off x="5429032" y="3439251"/>
            <a:ext cx="3399015" cy="913216"/>
          </a:xfrm>
          <a:prstGeom prst="bentConnector3">
            <a:avLst>
              <a:gd name="adj1" fmla="val 18146"/>
            </a:avLst>
          </a:prstGeom>
          <a:ln>
            <a:solidFill>
              <a:schemeClr val="tx1">
                <a:lumMod val="65000"/>
                <a:lumOff val="3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174EC5F-032A-559C-AA68-2E377C3A0581}"/>
              </a:ext>
            </a:extLst>
          </p:cNvPr>
          <p:cNvSpPr/>
          <p:nvPr/>
        </p:nvSpPr>
        <p:spPr>
          <a:xfrm>
            <a:off x="6990304" y="3693086"/>
            <a:ext cx="1188000" cy="71921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chemeClr val="tx1"/>
                </a:solidFill>
              </a:rPr>
              <a:t>NAG </a:t>
            </a:r>
            <a:r>
              <a:rPr lang="it-IT" sz="1000" kern="0" noProof="0">
                <a:solidFill>
                  <a:schemeClr val="tx1"/>
                </a:solidFill>
              </a:rPr>
              <a:t>Mancata aggiudicazione di procedura sotto soglia europea</a:t>
            </a:r>
          </a:p>
        </p:txBody>
      </p:sp>
      <p:grpSp>
        <p:nvGrpSpPr>
          <p:cNvPr id="55" name="Group 54">
            <a:extLst>
              <a:ext uri="{FF2B5EF4-FFF2-40B4-BE49-F238E27FC236}">
                <a16:creationId xmlns:a16="http://schemas.microsoft.com/office/drawing/2014/main" id="{A3F4879E-C526-A434-F6B9-181837029FD2}"/>
              </a:ext>
            </a:extLst>
          </p:cNvPr>
          <p:cNvGrpSpPr/>
          <p:nvPr/>
        </p:nvGrpSpPr>
        <p:grpSpPr>
          <a:xfrm>
            <a:off x="3768326" y="1080608"/>
            <a:ext cx="1278000" cy="1187999"/>
            <a:chOff x="3770863" y="1080608"/>
            <a:chExt cx="1278000" cy="1187999"/>
          </a:xfrm>
        </p:grpSpPr>
        <p:sp>
          <p:nvSpPr>
            <p:cNvPr id="58" name="Rectangle 57">
              <a:extLst>
                <a:ext uri="{FF2B5EF4-FFF2-40B4-BE49-F238E27FC236}">
                  <a16:creationId xmlns:a16="http://schemas.microsoft.com/office/drawing/2014/main" id="{66B413C9-65DA-80CC-32B5-936B156E7A71}"/>
                </a:ext>
              </a:extLst>
            </p:cNvPr>
            <p:cNvSpPr/>
            <p:nvPr/>
          </p:nvSpPr>
          <p:spPr>
            <a:xfrm>
              <a:off x="3770863" y="1080608"/>
              <a:ext cx="1278000" cy="1187999"/>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INVITI</a:t>
              </a:r>
              <a:endParaRPr lang="it-IT" sz="1000" kern="0" noProof="0">
                <a:solidFill>
                  <a:srgbClr val="000000"/>
                </a:solidFill>
                <a:cs typeface="Arial"/>
              </a:endParaRPr>
            </a:p>
          </p:txBody>
        </p:sp>
        <p:sp>
          <p:nvSpPr>
            <p:cNvPr id="77" name="Rectangle 76">
              <a:extLst>
                <a:ext uri="{FF2B5EF4-FFF2-40B4-BE49-F238E27FC236}">
                  <a16:creationId xmlns:a16="http://schemas.microsoft.com/office/drawing/2014/main" id="{6EAB45F8-E362-D17B-188D-86843C5CD66D}"/>
                </a:ext>
              </a:extLst>
            </p:cNvPr>
            <p:cNvSpPr/>
            <p:nvPr/>
          </p:nvSpPr>
          <p:spPr>
            <a:xfrm>
              <a:off x="3823348"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Crea invito</a:t>
              </a:r>
            </a:p>
          </p:txBody>
        </p:sp>
        <p:sp>
          <p:nvSpPr>
            <p:cNvPr id="78" name="Rectangle 77">
              <a:extLst>
                <a:ext uri="{FF2B5EF4-FFF2-40B4-BE49-F238E27FC236}">
                  <a16:creationId xmlns:a16="http://schemas.microsoft.com/office/drawing/2014/main" id="{60BE0FC1-DE50-55B5-499E-23311AD3407D}"/>
                </a:ext>
              </a:extLst>
            </p:cNvPr>
            <p:cNvSpPr/>
            <p:nvPr/>
          </p:nvSpPr>
          <p:spPr>
            <a:xfrm>
              <a:off x="4456379" y="1405252"/>
              <a:ext cx="5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80" name="Straight Arrow Connector 79">
              <a:extLst>
                <a:ext uri="{FF2B5EF4-FFF2-40B4-BE49-F238E27FC236}">
                  <a16:creationId xmlns:a16="http://schemas.microsoft.com/office/drawing/2014/main" id="{84628B99-2AC3-717A-DBA2-186A1A4D8A7C}"/>
                </a:ext>
              </a:extLst>
            </p:cNvPr>
            <p:cNvCxnSpPr>
              <a:cxnSpLocks/>
              <a:stCxn id="77" idx="3"/>
              <a:endCxn id="78" idx="1"/>
            </p:cNvCxnSpPr>
            <p:nvPr/>
          </p:nvCxnSpPr>
          <p:spPr>
            <a:xfrm>
              <a:off x="4363348"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1250A5A-C615-FB60-2E46-3B0D67ADC240}"/>
              </a:ext>
            </a:extLst>
          </p:cNvPr>
          <p:cNvGrpSpPr/>
          <p:nvPr/>
        </p:nvGrpSpPr>
        <p:grpSpPr>
          <a:xfrm>
            <a:off x="198235" y="1080609"/>
            <a:ext cx="3518329" cy="1188000"/>
            <a:chOff x="198235" y="1080609"/>
            <a:chExt cx="3518329" cy="1188000"/>
          </a:xfrm>
        </p:grpSpPr>
        <p:sp>
          <p:nvSpPr>
            <p:cNvPr id="84" name="Rectangle 83">
              <a:extLst>
                <a:ext uri="{FF2B5EF4-FFF2-40B4-BE49-F238E27FC236}">
                  <a16:creationId xmlns:a16="http://schemas.microsoft.com/office/drawing/2014/main" id="{2593B789-D5CF-FB8D-B997-E484E0F86A7D}"/>
                </a:ext>
              </a:extLst>
            </p:cNvPr>
            <p:cNvSpPr/>
            <p:nvPr/>
          </p:nvSpPr>
          <p:spPr>
            <a:xfrm>
              <a:off x="198235" y="1080609"/>
              <a:ext cx="3518329"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a:solidFill>
                    <a:srgbClr val="000000"/>
                  </a:solidFill>
                  <a:cs typeface="Arial"/>
                </a:rPr>
                <a:t>AVVISO</a:t>
              </a:r>
              <a:endParaRPr lang="it-IT" sz="900" noProof="0"/>
            </a:p>
          </p:txBody>
        </p:sp>
        <p:sp>
          <p:nvSpPr>
            <p:cNvPr id="85" name="Rectangle 84">
              <a:extLst>
                <a:ext uri="{FF2B5EF4-FFF2-40B4-BE49-F238E27FC236}">
                  <a16:creationId xmlns:a16="http://schemas.microsoft.com/office/drawing/2014/main" id="{ECFDC79F-791C-C8FB-2F55-1E7759E45BB3}"/>
                </a:ext>
              </a:extLst>
            </p:cNvPr>
            <p:cNvSpPr/>
            <p:nvPr/>
          </p:nvSpPr>
          <p:spPr>
            <a:xfrm>
              <a:off x="2888839" y="1405252"/>
              <a:ext cx="777782"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 avviso</a:t>
              </a:r>
            </a:p>
            <a:p>
              <a:pPr algn="ctr" defTabSz="762000">
                <a:lnSpc>
                  <a:spcPct val="90000"/>
                </a:lnSpc>
                <a:spcBef>
                  <a:spcPct val="0"/>
                </a:spcBef>
                <a:spcAft>
                  <a:spcPct val="0"/>
                </a:spcAft>
              </a:pPr>
              <a:r>
                <a:rPr lang="it-IT" sz="1000" kern="0" noProof="0">
                  <a:solidFill>
                    <a:schemeClr val="tx1"/>
                  </a:solidFill>
                  <a:cs typeface="Arial"/>
                </a:rPr>
                <a:t>(avvio IDM)</a:t>
              </a:r>
            </a:p>
          </p:txBody>
        </p:sp>
        <p:sp>
          <p:nvSpPr>
            <p:cNvPr id="86" name="Rectangle 85">
              <a:extLst>
                <a:ext uri="{FF2B5EF4-FFF2-40B4-BE49-F238E27FC236}">
                  <a16:creationId xmlns:a16="http://schemas.microsoft.com/office/drawing/2014/main" id="{F18833A8-D0F2-50FD-8C13-034C456C66BC}"/>
                </a:ext>
              </a:extLst>
            </p:cNvPr>
            <p:cNvSpPr/>
            <p:nvPr/>
          </p:nvSpPr>
          <p:spPr>
            <a:xfrm>
              <a:off x="255530" y="1405252"/>
              <a:ext cx="1031264"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Configurazione DGUE </a:t>
              </a:r>
              <a:r>
                <a:rPr kumimoji="0" lang="it-IT" sz="1000" i="0" u="none" strike="noStrike" kern="0" cap="none" spc="0" normalizeH="0" baseline="0" noProof="0">
                  <a:ln>
                    <a:noFill/>
                  </a:ln>
                  <a:solidFill>
                    <a:srgbClr val="000000"/>
                  </a:solidFill>
                  <a:effectLst/>
                  <a:uLnTx/>
                  <a:uFillTx/>
                  <a:cs typeface="Arial"/>
                </a:rPr>
                <a:t>(</a:t>
              </a:r>
              <a:r>
                <a:rPr kumimoji="0" lang="it-IT" sz="1000" i="0" u="none" strike="noStrike" kern="0" cap="none" spc="0" normalizeH="0" baseline="0" noProof="0" err="1">
                  <a:ln>
                    <a:noFill/>
                  </a:ln>
                  <a:solidFill>
                    <a:srgbClr val="000000"/>
                  </a:solidFill>
                  <a:effectLst/>
                  <a:uLnTx/>
                  <a:uFillTx/>
                  <a:cs typeface="Arial"/>
                </a:rPr>
                <a:t>opz</a:t>
              </a:r>
              <a:r>
                <a:rPr kumimoji="0" lang="it-IT" sz="1000" i="0" u="none" strike="noStrike" kern="0" cap="none" spc="0" normalizeH="0" baseline="0" noProof="0">
                  <a:ln>
                    <a:noFill/>
                  </a:ln>
                  <a:solidFill>
                    <a:srgbClr val="000000"/>
                  </a:solidFill>
                  <a:effectLst/>
                  <a:uLnTx/>
                  <a:uFillTx/>
                  <a:cs typeface="Arial"/>
                </a:rPr>
                <a:t>.)</a:t>
              </a:r>
            </a:p>
          </p:txBody>
        </p:sp>
        <p:cxnSp>
          <p:nvCxnSpPr>
            <p:cNvPr id="87" name="Straight Arrow Connector 86">
              <a:extLst>
                <a:ext uri="{FF2B5EF4-FFF2-40B4-BE49-F238E27FC236}">
                  <a16:creationId xmlns:a16="http://schemas.microsoft.com/office/drawing/2014/main" id="{5826CA41-FE6D-FA96-2AB6-E6AE0FB6584F}"/>
                </a:ext>
              </a:extLst>
            </p:cNvPr>
            <p:cNvCxnSpPr>
              <a:cxnSpLocks/>
              <a:stCxn id="86" idx="3"/>
              <a:endCxn id="88" idx="1"/>
            </p:cNvCxnSpPr>
            <p:nvPr/>
          </p:nvCxnSpPr>
          <p:spPr>
            <a:xfrm>
              <a:off x="1286794" y="1801252"/>
              <a:ext cx="9303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FC51A2B-7E2F-9CE1-7AE5-7BA09E0AFA90}"/>
                </a:ext>
              </a:extLst>
            </p:cNvPr>
            <p:cNvSpPr/>
            <p:nvPr/>
          </p:nvSpPr>
          <p:spPr>
            <a:xfrm>
              <a:off x="1379825" y="1405252"/>
              <a:ext cx="1383312"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cxnSp>
          <p:nvCxnSpPr>
            <p:cNvPr id="89" name="Straight Arrow Connector 88">
              <a:extLst>
                <a:ext uri="{FF2B5EF4-FFF2-40B4-BE49-F238E27FC236}">
                  <a16:creationId xmlns:a16="http://schemas.microsoft.com/office/drawing/2014/main" id="{4C7BCE7A-C6BC-041E-4EA6-A7A9753402C5}"/>
                </a:ext>
              </a:extLst>
            </p:cNvPr>
            <p:cNvCxnSpPr>
              <a:cxnSpLocks/>
              <a:stCxn id="88" idx="3"/>
              <a:endCxn id="85" idx="1"/>
            </p:cNvCxnSpPr>
            <p:nvPr/>
          </p:nvCxnSpPr>
          <p:spPr>
            <a:xfrm>
              <a:off x="2763137" y="1801252"/>
              <a:ext cx="12570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96154929-E369-3984-4B07-BA6EB5E21242}"/>
              </a:ext>
            </a:extLst>
          </p:cNvPr>
          <p:cNvGrpSpPr/>
          <p:nvPr/>
        </p:nvGrpSpPr>
        <p:grpSpPr>
          <a:xfrm flipV="1">
            <a:off x="1564321" y="2206995"/>
            <a:ext cx="181983" cy="3398400"/>
            <a:chOff x="4081684" y="2379280"/>
            <a:chExt cx="171807" cy="2518540"/>
          </a:xfrm>
        </p:grpSpPr>
        <p:cxnSp>
          <p:nvCxnSpPr>
            <p:cNvPr id="114" name="Straight Arrow Connector 113">
              <a:extLst>
                <a:ext uri="{FF2B5EF4-FFF2-40B4-BE49-F238E27FC236}">
                  <a16:creationId xmlns:a16="http://schemas.microsoft.com/office/drawing/2014/main" id="{CD909570-9FD0-B697-6E9D-B59850C36ABB}"/>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CFB8DDCA-D192-AA58-1F65-05C8403FD543}"/>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B144229A-AFC9-4A3A-3816-EAC6742B9859}"/>
              </a:ext>
            </a:extLst>
          </p:cNvPr>
          <p:cNvCxnSpPr>
            <a:cxnSpLocks/>
          </p:cNvCxnSpPr>
          <p:nvPr/>
        </p:nvCxnSpPr>
        <p:spPr>
          <a:xfrm flipH="1">
            <a:off x="5613921" y="2206850"/>
            <a:ext cx="1538" cy="33984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20F26C04-000F-388F-EA44-A1AAF928667F}"/>
              </a:ext>
            </a:extLst>
          </p:cNvPr>
          <p:cNvSpPr/>
          <p:nvPr/>
        </p:nvSpPr>
        <p:spPr>
          <a:xfrm>
            <a:off x="5218757"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sp>
        <p:nvSpPr>
          <p:cNvPr id="94" name="Rectangle 93">
            <a:extLst>
              <a:ext uri="{FF2B5EF4-FFF2-40B4-BE49-F238E27FC236}">
                <a16:creationId xmlns:a16="http://schemas.microsoft.com/office/drawing/2014/main" id="{35EF9C7F-12B5-33A2-05A1-88DC9BD4E0C2}"/>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95" name="Connector: Elbow 94">
            <a:extLst>
              <a:ext uri="{FF2B5EF4-FFF2-40B4-BE49-F238E27FC236}">
                <a16:creationId xmlns:a16="http://schemas.microsoft.com/office/drawing/2014/main" id="{F160C39A-C154-00A2-D761-23CCA2D9B24B}"/>
              </a:ext>
            </a:extLst>
          </p:cNvPr>
          <p:cNvCxnSpPr>
            <a:cxnSpLocks/>
          </p:cNvCxnSpPr>
          <p:nvPr/>
        </p:nvCxnSpPr>
        <p:spPr>
          <a:xfrm rot="5400000">
            <a:off x="2775458" y="3657569"/>
            <a:ext cx="3398474" cy="477842"/>
          </a:xfrm>
          <a:prstGeom prst="bentConnector3">
            <a:avLst>
              <a:gd name="adj1" fmla="val 1818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E4598E3A-D3A3-7386-DF4C-9376E778953B}"/>
              </a:ext>
            </a:extLst>
          </p:cNvPr>
          <p:cNvSpPr/>
          <p:nvPr/>
        </p:nvSpPr>
        <p:spPr>
          <a:xfrm>
            <a:off x="3574484" y="3633741"/>
            <a:ext cx="1332000" cy="8379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spAutoFit/>
          </a:bodyP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S1</a:t>
            </a:r>
            <a:r>
              <a:rPr kumimoji="0" lang="it-IT" sz="1000" b="0" i="0" u="none" strike="noStrike" kern="0" cap="none" spc="0" normalizeH="0" baseline="0" noProof="0">
                <a:ln>
                  <a:noFill/>
                </a:ln>
                <a:solidFill>
                  <a:srgbClr val="000000"/>
                </a:solidFill>
                <a:effectLst/>
                <a:uLnTx/>
                <a:uFillTx/>
              </a:rPr>
              <a:t> Elenco dei soggetti che hanno manifestato interesse nelle procedure a due fasi</a:t>
            </a:r>
          </a:p>
        </p:txBody>
      </p:sp>
      <p:sp>
        <p:nvSpPr>
          <p:cNvPr id="97" name="Rectangle 96">
            <a:extLst>
              <a:ext uri="{FF2B5EF4-FFF2-40B4-BE49-F238E27FC236}">
                <a16:creationId xmlns:a16="http://schemas.microsoft.com/office/drawing/2014/main" id="{2E8CFB67-D234-560A-046E-35A77C49059D}"/>
              </a:ext>
            </a:extLst>
          </p:cNvPr>
          <p:cNvSpPr/>
          <p:nvPr/>
        </p:nvSpPr>
        <p:spPr>
          <a:xfrm>
            <a:off x="6736068" y="2421970"/>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sp>
        <p:nvSpPr>
          <p:cNvPr id="3" name="Rectangle 2">
            <a:extLst>
              <a:ext uri="{FF2B5EF4-FFF2-40B4-BE49-F238E27FC236}">
                <a16:creationId xmlns:a16="http://schemas.microsoft.com/office/drawing/2014/main" id="{D4630F15-5354-FB48-584B-7CF5DF75A8CA}"/>
              </a:ext>
            </a:extLst>
          </p:cNvPr>
          <p:cNvSpPr/>
          <p:nvPr/>
        </p:nvSpPr>
        <p:spPr>
          <a:xfrm>
            <a:off x="1212560" y="5596267"/>
            <a:ext cx="864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B295F6D4-B588-4D14-497A-530019A3DB23}"/>
              </a:ext>
            </a:extLst>
          </p:cNvPr>
          <p:cNvSpPr/>
          <p:nvPr/>
        </p:nvSpPr>
        <p:spPr>
          <a:xfrm>
            <a:off x="2169335" y="5596267"/>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err="1">
                <a:solidFill>
                  <a:srgbClr val="000000"/>
                </a:solidFill>
                <a:cs typeface="Arial"/>
              </a:rPr>
              <a:t>avvis</a:t>
            </a:r>
            <a:r>
              <a:rPr kumimoji="0" lang="it-IT" sz="1000" i="0" u="none" strike="noStrike" kern="0" cap="none" spc="0" normalizeH="0" baseline="0" noProof="0">
                <a:ln>
                  <a:noFill/>
                </a:ln>
                <a:solidFill>
                  <a:srgbClr val="000000"/>
                </a:solidFill>
                <a:effectLst/>
                <a:uLnTx/>
                <a:uFillTx/>
                <a:cs typeface="Arial"/>
              </a:rPr>
              <a:t>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7" name="Group 6">
            <a:extLst>
              <a:ext uri="{FF2B5EF4-FFF2-40B4-BE49-F238E27FC236}">
                <a16:creationId xmlns:a16="http://schemas.microsoft.com/office/drawing/2014/main" id="{A50CE52C-C5F9-FA79-11E0-3CE05D7BC62A}"/>
              </a:ext>
            </a:extLst>
          </p:cNvPr>
          <p:cNvGrpSpPr>
            <a:grpSpLocks noChangeAspect="1"/>
          </p:cNvGrpSpPr>
          <p:nvPr/>
        </p:nvGrpSpPr>
        <p:grpSpPr>
          <a:xfrm>
            <a:off x="2798114" y="6053511"/>
            <a:ext cx="349345" cy="360000"/>
            <a:chOff x="5194656" y="1887523"/>
            <a:chExt cx="3143037" cy="3238921"/>
          </a:xfrm>
        </p:grpSpPr>
        <p:grpSp>
          <p:nvGrpSpPr>
            <p:cNvPr id="9" name="Group 8">
              <a:extLst>
                <a:ext uri="{FF2B5EF4-FFF2-40B4-BE49-F238E27FC236}">
                  <a16:creationId xmlns:a16="http://schemas.microsoft.com/office/drawing/2014/main" id="{F3C869CE-33D3-3954-B595-3B62EB193E2F}"/>
                </a:ext>
              </a:extLst>
            </p:cNvPr>
            <p:cNvGrpSpPr/>
            <p:nvPr/>
          </p:nvGrpSpPr>
          <p:grpSpPr>
            <a:xfrm>
              <a:off x="5194656" y="1887523"/>
              <a:ext cx="3045384" cy="3238921"/>
              <a:chOff x="5194656" y="1887523"/>
              <a:chExt cx="3045384" cy="3238921"/>
            </a:xfrm>
          </p:grpSpPr>
          <p:pic>
            <p:nvPicPr>
              <p:cNvPr id="13" name="Picture 12">
                <a:extLst>
                  <a:ext uri="{FF2B5EF4-FFF2-40B4-BE49-F238E27FC236}">
                    <a16:creationId xmlns:a16="http://schemas.microsoft.com/office/drawing/2014/main" id="{81CA5A4D-B383-F161-1461-D37BAF02C03A}"/>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6" name="Picture 15">
                <a:extLst>
                  <a:ext uri="{FF2B5EF4-FFF2-40B4-BE49-F238E27FC236}">
                    <a16:creationId xmlns:a16="http://schemas.microsoft.com/office/drawing/2014/main" id="{9FAB6865-A28A-69A1-9204-2F707141087B}"/>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1" name="Picture 10">
              <a:extLst>
                <a:ext uri="{FF2B5EF4-FFF2-40B4-BE49-F238E27FC236}">
                  <a16:creationId xmlns:a16="http://schemas.microsoft.com/office/drawing/2014/main" id="{CE7FFA0D-0EB8-D33F-58BA-396A9839C8C6}"/>
                </a:ext>
              </a:extLst>
            </p:cNvPr>
            <p:cNvPicPr>
              <a:picLocks noChangeAspect="1"/>
            </p:cNvPicPr>
            <p:nvPr/>
          </p:nvPicPr>
          <p:blipFill>
            <a:blip r:embed="rId4"/>
            <a:stretch>
              <a:fillRect/>
            </a:stretch>
          </p:blipFill>
          <p:spPr>
            <a:xfrm>
              <a:off x="7313222" y="3857618"/>
              <a:ext cx="1024471" cy="1024471"/>
            </a:xfrm>
            <a:prstGeom prst="rect">
              <a:avLst/>
            </a:prstGeom>
          </p:spPr>
        </p:pic>
      </p:grpSp>
      <p:grpSp>
        <p:nvGrpSpPr>
          <p:cNvPr id="17" name="Group 16">
            <a:extLst>
              <a:ext uri="{FF2B5EF4-FFF2-40B4-BE49-F238E27FC236}">
                <a16:creationId xmlns:a16="http://schemas.microsoft.com/office/drawing/2014/main" id="{16241F38-541D-A3BC-68B0-B1431FE53157}"/>
              </a:ext>
            </a:extLst>
          </p:cNvPr>
          <p:cNvGrpSpPr/>
          <p:nvPr/>
        </p:nvGrpSpPr>
        <p:grpSpPr>
          <a:xfrm flipV="1">
            <a:off x="1564321" y="2206995"/>
            <a:ext cx="181983" cy="3398400"/>
            <a:chOff x="4081684" y="2379280"/>
            <a:chExt cx="171807" cy="2518540"/>
          </a:xfrm>
        </p:grpSpPr>
        <p:cxnSp>
          <p:nvCxnSpPr>
            <p:cNvPr id="19" name="Straight Arrow Connector 18">
              <a:extLst>
                <a:ext uri="{FF2B5EF4-FFF2-40B4-BE49-F238E27FC236}">
                  <a16:creationId xmlns:a16="http://schemas.microsoft.com/office/drawing/2014/main" id="{D235584B-FE7F-078D-5335-142EF382E538}"/>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934203C-CF42-F88A-E0B3-EF6CFFAD85D2}"/>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7C17375-B004-A374-AE15-15B4ECBA6530}"/>
              </a:ext>
            </a:extLst>
          </p:cNvPr>
          <p:cNvGrpSpPr/>
          <p:nvPr/>
        </p:nvGrpSpPr>
        <p:grpSpPr>
          <a:xfrm flipV="1">
            <a:off x="2462991" y="2206995"/>
            <a:ext cx="181986" cy="3398400"/>
            <a:chOff x="3913242" y="2379280"/>
            <a:chExt cx="171810" cy="2518540"/>
          </a:xfrm>
        </p:grpSpPr>
        <p:cxnSp>
          <p:nvCxnSpPr>
            <p:cNvPr id="27" name="Straight Arrow Connector 26">
              <a:extLst>
                <a:ext uri="{FF2B5EF4-FFF2-40B4-BE49-F238E27FC236}">
                  <a16:creationId xmlns:a16="http://schemas.microsoft.com/office/drawing/2014/main" id="{F556787F-CD79-C01B-BB30-BA2055528035}"/>
                </a:ext>
              </a:extLst>
            </p:cNvPr>
            <p:cNvCxnSpPr>
              <a:cxnSpLocks/>
            </p:cNvCxnSpPr>
            <p:nvPr/>
          </p:nvCxnSpPr>
          <p:spPr>
            <a:xfrm flipH="1" flipV="1">
              <a:off x="3913242"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4034CAC-6309-8F21-C48C-288EA5915C37}"/>
                </a:ext>
              </a:extLst>
            </p:cNvPr>
            <p:cNvCxnSpPr>
              <a:cxnSpLocks/>
            </p:cNvCxnSpPr>
            <p:nvPr/>
          </p:nvCxnSpPr>
          <p:spPr>
            <a:xfrm>
              <a:off x="4083600"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2078D9D5-CEC9-3F4D-3D81-BBEF67788FE3}"/>
              </a:ext>
            </a:extLst>
          </p:cNvPr>
          <p:cNvSpPr/>
          <p:nvPr/>
        </p:nvSpPr>
        <p:spPr>
          <a:xfrm>
            <a:off x="1049193" y="3772241"/>
            <a:ext cx="1224000" cy="560905"/>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72000" rtlCol="0" anchor="ctr">
            <a:spAutoFit/>
          </a:bodyPr>
          <a:lstStyle/>
          <a:p>
            <a:pPr algn="ctr" defTabSz="762000">
              <a:lnSpc>
                <a:spcPct val="90000"/>
              </a:lnSpc>
              <a:spcBef>
                <a:spcPct val="0"/>
              </a:spcBef>
              <a:spcAft>
                <a:spcPct val="0"/>
              </a:spcAft>
            </a:pPr>
            <a:r>
              <a:rPr lang="it-IT" sz="1000" b="1" kern="0">
                <a:solidFill>
                  <a:schemeClr val="tx1"/>
                </a:solidFill>
              </a:rPr>
              <a:t>P7_1_3 </a:t>
            </a:r>
            <a:r>
              <a:rPr lang="it-IT" sz="1000" kern="0">
                <a:solidFill>
                  <a:schemeClr val="tx1"/>
                </a:solidFill>
              </a:rPr>
              <a:t>Procedura negoziata senza bando sotto soglia</a:t>
            </a:r>
          </a:p>
        </p:txBody>
      </p:sp>
    </p:spTree>
    <p:extLst>
      <p:ext uri="{BB962C8B-B14F-4D97-AF65-F5344CB8AC3E}">
        <p14:creationId xmlns:p14="http://schemas.microsoft.com/office/powerpoint/2010/main" val="244062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30183-2087-295F-F13B-C700D1C2FA7B}"/>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F72A2061-71A4-2B2F-0E12-52F2FE199D6D}"/>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C63CD93-89C9-5400-82A9-D2FD704893C5}"/>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lvl="0" algn="just">
              <a:spcBef>
                <a:spcPts val="200"/>
              </a:spcBef>
              <a:defRPr/>
            </a:pPr>
            <a:r>
              <a:rPr lang="it-IT" dirty="0"/>
              <a:t>La gestione della procedura avviene attraverso la funzionalità </a:t>
            </a:r>
            <a:r>
              <a:rPr lang="it-IT" b="1" i="1" dirty="0"/>
              <a:t>Avvisi – Bandi – Inviti</a:t>
            </a:r>
            <a:r>
              <a:rPr lang="it-IT" dirty="0"/>
              <a:t> del gruppo funzionale </a:t>
            </a:r>
            <a:r>
              <a:rPr lang="it-IT" b="1" i="1" dirty="0"/>
              <a:t>Procedure di gara</a:t>
            </a:r>
            <a:r>
              <a:rPr lang="it-IT" dirty="0"/>
              <a:t> di SATER. </a:t>
            </a:r>
          </a:p>
          <a:p>
            <a:pPr lvl="0" algn="just">
              <a:spcBef>
                <a:spcPts val="200"/>
              </a:spcBef>
              <a:defRPr/>
            </a:pPr>
            <a:r>
              <a:rPr lang="it-IT" dirty="0"/>
              <a:t>In caso di procedura negoziata con avviso sotto soglia, l’utente deve per prima cosa compilare la pagina </a:t>
            </a:r>
            <a:r>
              <a:rPr lang="it-IT" b="1" i="1" dirty="0"/>
              <a:t>Nuova procedura</a:t>
            </a:r>
            <a:r>
              <a:rPr lang="it-IT" dirty="0"/>
              <a:t>, valorizzando i campi </a:t>
            </a:r>
            <a:r>
              <a:rPr lang="it-IT" i="1" dirty="0"/>
              <a:t>Tipo di procedura</a:t>
            </a:r>
            <a:r>
              <a:rPr lang="it-IT" dirty="0"/>
              <a:t>, </a:t>
            </a:r>
            <a:r>
              <a:rPr lang="it-IT" i="1" dirty="0"/>
              <a:t>Tipo documento</a:t>
            </a:r>
            <a:r>
              <a:rPr lang="it-IT" dirty="0"/>
              <a:t> e </a:t>
            </a:r>
            <a:r>
              <a:rPr lang="it-IT" i="1" dirty="0"/>
              <a:t>Tipo gara </a:t>
            </a:r>
            <a:r>
              <a:rPr lang="it-IT" dirty="0"/>
              <a:t>rispettivamente con ‘Negoziata’, ‘Avviso’ e ‘Sotto soglia’. </a:t>
            </a:r>
            <a:r>
              <a:rPr lang="it-IT" dirty="0">
                <a:solidFill>
                  <a:schemeClr val="tx1"/>
                </a:solidFill>
              </a:rPr>
              <a:t>In caso di procedura per concessioni, l’utente può indicarlo nel campo </a:t>
            </a:r>
            <a:r>
              <a:rPr lang="it-IT" i="1" dirty="0">
                <a:solidFill>
                  <a:schemeClr val="tx1"/>
                </a:solidFill>
              </a:rPr>
              <a:t>Concessioni; </a:t>
            </a:r>
            <a:r>
              <a:rPr lang="it-IT" dirty="0">
                <a:solidFill>
                  <a:schemeClr val="tx1"/>
                </a:solidFill>
              </a:rPr>
              <a:t>in caso di procedura riferita al regime alleggerito può indicarlo nel campo </a:t>
            </a:r>
            <a:r>
              <a:rPr lang="it-IT" i="1" dirty="0">
                <a:solidFill>
                  <a:schemeClr val="tx1"/>
                </a:solidFill>
              </a:rPr>
              <a:t>Regime alleggerito</a:t>
            </a:r>
            <a:r>
              <a:rPr lang="it-IT" dirty="0">
                <a:solidFill>
                  <a:schemeClr val="tx1"/>
                </a:solidFill>
              </a:rPr>
              <a:t>. </a:t>
            </a:r>
          </a:p>
          <a:p>
            <a:pPr lvl="0" algn="just">
              <a:spcBef>
                <a:spcPts val="200"/>
              </a:spcBef>
              <a:defRPr/>
            </a:pPr>
            <a:r>
              <a:rPr lang="it-IT" dirty="0"/>
              <a:t>SATER restituisce l’indicazione della scheda PCP utilizzata (P7_1_3) nel campo </a:t>
            </a:r>
            <a:r>
              <a:rPr lang="it-IT" i="1" dirty="0"/>
              <a:t>Scheda PCP.</a:t>
            </a:r>
          </a:p>
        </p:txBody>
      </p:sp>
      <p:sp>
        <p:nvSpPr>
          <p:cNvPr id="6" name="Title 33">
            <a:extLst>
              <a:ext uri="{FF2B5EF4-FFF2-40B4-BE49-F238E27FC236}">
                <a16:creationId xmlns:a16="http://schemas.microsoft.com/office/drawing/2014/main" id="{040284E4-3209-B2DA-116C-9EC6555C65C8}"/>
              </a:ext>
            </a:extLst>
          </p:cNvPr>
          <p:cNvSpPr>
            <a:spLocks noGrp="1"/>
          </p:cNvSpPr>
          <p:nvPr>
            <p:ph type="title"/>
          </p:nvPr>
        </p:nvSpPr>
        <p:spPr>
          <a:xfrm>
            <a:off x="516000" y="74239"/>
            <a:ext cx="11160000" cy="503082"/>
          </a:xfrm>
        </p:spPr>
        <p:txBody>
          <a:bodyPr/>
          <a:lstStyle/>
          <a:p>
            <a:r>
              <a:rPr lang="it-IT" sz="2350" noProof="0"/>
              <a:t>Procedura </a:t>
            </a:r>
            <a:r>
              <a:rPr lang="it-IT" sz="2350"/>
              <a:t>negoziata CON AVVISO SOTTO soglia</a:t>
            </a:r>
            <a:endParaRPr lang="it-IT" sz="2350" noProof="0"/>
          </a:p>
        </p:txBody>
      </p:sp>
      <p:sp>
        <p:nvSpPr>
          <p:cNvPr id="7" name="Rectangle: Rounded Corners 6">
            <a:extLst>
              <a:ext uri="{FF2B5EF4-FFF2-40B4-BE49-F238E27FC236}">
                <a16:creationId xmlns:a16="http://schemas.microsoft.com/office/drawing/2014/main" id="{8865C958-ECD5-739F-EDDC-23DF629D3193}"/>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05</a:t>
            </a:r>
          </a:p>
        </p:txBody>
      </p:sp>
      <p:grpSp>
        <p:nvGrpSpPr>
          <p:cNvPr id="72" name="Group 71">
            <a:extLst>
              <a:ext uri="{FF2B5EF4-FFF2-40B4-BE49-F238E27FC236}">
                <a16:creationId xmlns:a16="http://schemas.microsoft.com/office/drawing/2014/main" id="{39172BED-990F-8777-F55D-632EA3C5C387}"/>
              </a:ext>
            </a:extLst>
          </p:cNvPr>
          <p:cNvGrpSpPr/>
          <p:nvPr/>
        </p:nvGrpSpPr>
        <p:grpSpPr>
          <a:xfrm>
            <a:off x="303439" y="3353688"/>
            <a:ext cx="11373475" cy="576000"/>
            <a:chOff x="303439" y="3373488"/>
            <a:chExt cx="11373475" cy="576000"/>
          </a:xfrm>
        </p:grpSpPr>
        <p:sp>
          <p:nvSpPr>
            <p:cNvPr id="49" name="Isosceles Triangle 48">
              <a:extLst>
                <a:ext uri="{FF2B5EF4-FFF2-40B4-BE49-F238E27FC236}">
                  <a16:creationId xmlns:a16="http://schemas.microsoft.com/office/drawing/2014/main" id="{2550F7BE-E82B-1284-4E69-D3E23451F731}"/>
                </a:ext>
              </a:extLst>
            </p:cNvPr>
            <p:cNvSpPr/>
            <p:nvPr/>
          </p:nvSpPr>
          <p:spPr>
            <a:xfrm rot="16200000">
              <a:off x="486669" y="3385261"/>
              <a:ext cx="576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0" name="Rectangle 49">
              <a:extLst>
                <a:ext uri="{FF2B5EF4-FFF2-40B4-BE49-F238E27FC236}">
                  <a16:creationId xmlns:a16="http://schemas.microsoft.com/office/drawing/2014/main" id="{9BABD86B-BF91-E7DA-188B-F436A363CA4C}"/>
                </a:ext>
              </a:extLst>
            </p:cNvPr>
            <p:cNvSpPr/>
            <p:nvPr/>
          </p:nvSpPr>
          <p:spPr>
            <a:xfrm>
              <a:off x="1050896" y="3373488"/>
              <a:ext cx="10626018" cy="57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R="0" lvl="0" indent="0" algn="just" fontAlgn="auto">
                <a:lnSpc>
                  <a:spcPct val="100000"/>
                </a:lnSpc>
                <a:spcBef>
                  <a:spcPts val="600"/>
                </a:spcBef>
                <a:spcAft>
                  <a:spcPts val="0"/>
                </a:spcAft>
                <a:buClrTx/>
                <a:buSzTx/>
                <a:buFontTx/>
                <a:buNone/>
                <a:tabLst/>
                <a:defRPr/>
              </a:pPr>
              <a:r>
                <a:rPr lang="it-IT" sz="1300" b="1" noProof="0" dirty="0">
                  <a:solidFill>
                    <a:prstClr val="black"/>
                  </a:solidFill>
                  <a:latin typeface="Century Gothic"/>
                </a:rPr>
                <a:t>INVITI</a:t>
              </a:r>
            </a:p>
            <a:p>
              <a:pPr lvl="0" algn="just">
                <a:defRPr/>
              </a:pPr>
              <a:r>
                <a:rPr lang="it-IT" sz="1150" dirty="0">
                  <a:solidFill>
                    <a:prstClr val="black"/>
                  </a:solidFill>
                </a:rPr>
                <a:t>L’utente crea gli inviti e, al termine della redazione, esegue il comando </a:t>
              </a:r>
              <a:r>
                <a:rPr lang="it-IT" sz="1150" u="sng" dirty="0">
                  <a:solidFill>
                    <a:prstClr val="black"/>
                  </a:solidFill>
                </a:rPr>
                <a:t>Invio</a:t>
              </a:r>
              <a:r>
                <a:rPr lang="it-IT" sz="1150" dirty="0">
                  <a:solidFill>
                    <a:prstClr val="black"/>
                  </a:solidFill>
                </a:rPr>
                <a:t> per trasmettere gli inviti ai soggetti individuati attraverso l’indagine di mercato. Contestualmente, SATER invia in automatico la scheda S1.</a:t>
              </a:r>
            </a:p>
          </p:txBody>
        </p:sp>
        <p:grpSp>
          <p:nvGrpSpPr>
            <p:cNvPr id="68" name="Group 67">
              <a:extLst>
                <a:ext uri="{FF2B5EF4-FFF2-40B4-BE49-F238E27FC236}">
                  <a16:creationId xmlns:a16="http://schemas.microsoft.com/office/drawing/2014/main" id="{476C62AA-3629-97E9-63AA-B9FE6848EE4B}"/>
                </a:ext>
              </a:extLst>
            </p:cNvPr>
            <p:cNvGrpSpPr/>
            <p:nvPr/>
          </p:nvGrpSpPr>
          <p:grpSpPr>
            <a:xfrm>
              <a:off x="303439" y="3445488"/>
              <a:ext cx="432000" cy="432000"/>
              <a:chOff x="442439" y="4170109"/>
              <a:chExt cx="432000" cy="432000"/>
            </a:xfrm>
          </p:grpSpPr>
          <p:sp>
            <p:nvSpPr>
              <p:cNvPr id="57" name="Oval 56">
                <a:extLst>
                  <a:ext uri="{FF2B5EF4-FFF2-40B4-BE49-F238E27FC236}">
                    <a16:creationId xmlns:a16="http://schemas.microsoft.com/office/drawing/2014/main" id="{568F3EF0-2487-4530-E1B4-5BA3CA8E4E4C}"/>
                  </a:ext>
                </a:extLst>
              </p:cNvPr>
              <p:cNvSpPr/>
              <p:nvPr/>
            </p:nvSpPr>
            <p:spPr>
              <a:xfrm>
                <a:off x="442439" y="417010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9" name="Group 58">
                <a:extLst>
                  <a:ext uri="{FF2B5EF4-FFF2-40B4-BE49-F238E27FC236}">
                    <a16:creationId xmlns:a16="http://schemas.microsoft.com/office/drawing/2014/main" id="{EA264B4E-779C-01DF-2809-2E18CD79B4F2}"/>
                  </a:ext>
                </a:extLst>
              </p:cNvPr>
              <p:cNvGrpSpPr/>
              <p:nvPr/>
            </p:nvGrpSpPr>
            <p:grpSpPr>
              <a:xfrm>
                <a:off x="478413" y="4206117"/>
                <a:ext cx="359999" cy="360001"/>
                <a:chOff x="424548" y="3658704"/>
                <a:chExt cx="467998" cy="468000"/>
              </a:xfrm>
            </p:grpSpPr>
            <p:sp>
              <p:nvSpPr>
                <p:cNvPr id="60" name="Oval 59">
                  <a:extLst>
                    <a:ext uri="{FF2B5EF4-FFF2-40B4-BE49-F238E27FC236}">
                      <a16:creationId xmlns:a16="http://schemas.microsoft.com/office/drawing/2014/main" id="{E742742A-6A4F-8DCC-0E1E-D89730E75117}"/>
                    </a:ext>
                  </a:extLst>
                </p:cNvPr>
                <p:cNvSpPr/>
                <p:nvPr/>
              </p:nvSpPr>
              <p:spPr>
                <a:xfrm>
                  <a:off x="469306" y="3731226"/>
                  <a:ext cx="399110" cy="3574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1" name="Graphic 5">
                  <a:extLst>
                    <a:ext uri="{FF2B5EF4-FFF2-40B4-BE49-F238E27FC236}">
                      <a16:creationId xmlns:a16="http://schemas.microsoft.com/office/drawing/2014/main" id="{D69BD6F8-EBA8-4BB1-ECF2-4A8219E5E4AE}"/>
                    </a:ext>
                  </a:extLst>
                </p:cNvPr>
                <p:cNvGrpSpPr/>
                <p:nvPr/>
              </p:nvGrpSpPr>
              <p:grpSpPr>
                <a:xfrm>
                  <a:off x="424548" y="3658704"/>
                  <a:ext cx="467998" cy="468000"/>
                  <a:chOff x="6147119" y="3824806"/>
                  <a:chExt cx="362309" cy="361971"/>
                </a:xfrm>
                <a:solidFill>
                  <a:srgbClr val="2AB853"/>
                </a:solidFill>
              </p:grpSpPr>
              <p:sp>
                <p:nvSpPr>
                  <p:cNvPr id="62" name="Graphic 5">
                    <a:extLst>
                      <a:ext uri="{FF2B5EF4-FFF2-40B4-BE49-F238E27FC236}">
                        <a16:creationId xmlns:a16="http://schemas.microsoft.com/office/drawing/2014/main" id="{56D17404-C380-901A-7662-9344250B1417}"/>
                      </a:ext>
                    </a:extLst>
                  </p:cNvPr>
                  <p:cNvSpPr/>
                  <p:nvPr/>
                </p:nvSpPr>
                <p:spPr>
                  <a:xfrm>
                    <a:off x="6229549" y="3945463"/>
                    <a:ext cx="62621" cy="120657"/>
                  </a:xfrm>
                  <a:custGeom>
                    <a:avLst/>
                    <a:gdLst>
                      <a:gd name="connsiteX0" fmla="*/ 0 w 62621"/>
                      <a:gd name="connsiteY0" fmla="*/ 120657 h 120657"/>
                      <a:gd name="connsiteX1" fmla="*/ 62621 w 62621"/>
                      <a:gd name="connsiteY1" fmla="*/ 58094 h 120657"/>
                      <a:gd name="connsiteX2" fmla="*/ 0 w 62621"/>
                      <a:gd name="connsiteY2" fmla="*/ 0 h 120657"/>
                    </a:gdLst>
                    <a:ahLst/>
                    <a:cxnLst>
                      <a:cxn ang="0">
                        <a:pos x="connsiteX0" y="connsiteY0"/>
                      </a:cxn>
                      <a:cxn ang="0">
                        <a:pos x="connsiteX1" y="connsiteY1"/>
                      </a:cxn>
                      <a:cxn ang="0">
                        <a:pos x="connsiteX2" y="connsiteY2"/>
                      </a:cxn>
                    </a:cxnLst>
                    <a:rect l="l" t="t" r="r" b="b"/>
                    <a:pathLst>
                      <a:path w="62621" h="120657">
                        <a:moveTo>
                          <a:pt x="0" y="120657"/>
                        </a:moveTo>
                        <a:lnTo>
                          <a:pt x="62621" y="58094"/>
                        </a:lnTo>
                        <a:lnTo>
                          <a:pt x="0"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3" name="Graphic 5">
                    <a:extLst>
                      <a:ext uri="{FF2B5EF4-FFF2-40B4-BE49-F238E27FC236}">
                        <a16:creationId xmlns:a16="http://schemas.microsoft.com/office/drawing/2014/main" id="{A51326F6-76F3-455D-0C2B-CFC50CCC302F}"/>
                      </a:ext>
                    </a:extLst>
                  </p:cNvPr>
                  <p:cNvSpPr/>
                  <p:nvPr/>
                </p:nvSpPr>
                <p:spPr>
                  <a:xfrm>
                    <a:off x="6237856" y="4011857"/>
                    <a:ext cx="180196" cy="62562"/>
                  </a:xfrm>
                  <a:custGeom>
                    <a:avLst/>
                    <a:gdLst>
                      <a:gd name="connsiteX0" fmla="*/ 117575 w 180196"/>
                      <a:gd name="connsiteY0" fmla="*/ 0 h 62562"/>
                      <a:gd name="connsiteX1" fmla="*/ 94571 w 180196"/>
                      <a:gd name="connsiteY1" fmla="*/ 21067 h 62562"/>
                      <a:gd name="connsiteX2" fmla="*/ 85625 w 180196"/>
                      <a:gd name="connsiteY2" fmla="*/ 21067 h 62562"/>
                      <a:gd name="connsiteX3" fmla="*/ 62621 w 180196"/>
                      <a:gd name="connsiteY3" fmla="*/ 0 h 62562"/>
                      <a:gd name="connsiteX4" fmla="*/ 0 w 180196"/>
                      <a:gd name="connsiteY4" fmla="*/ 62563 h 62562"/>
                      <a:gd name="connsiteX5" fmla="*/ 180196 w 180196"/>
                      <a:gd name="connsiteY5" fmla="*/ 62563 h 62562"/>
                      <a:gd name="connsiteX6" fmla="*/ 117575 w 180196"/>
                      <a:gd name="connsiteY6" fmla="*/ 0 h 6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96" h="62562">
                        <a:moveTo>
                          <a:pt x="117575" y="0"/>
                        </a:moveTo>
                        <a:lnTo>
                          <a:pt x="94571" y="21067"/>
                        </a:lnTo>
                        <a:cubicBezTo>
                          <a:pt x="92015" y="23621"/>
                          <a:pt x="88181" y="23621"/>
                          <a:pt x="85625" y="21067"/>
                        </a:cubicBezTo>
                        <a:lnTo>
                          <a:pt x="62621" y="0"/>
                        </a:lnTo>
                        <a:lnTo>
                          <a:pt x="0" y="62563"/>
                        </a:lnTo>
                        <a:lnTo>
                          <a:pt x="180196" y="62563"/>
                        </a:lnTo>
                        <a:lnTo>
                          <a:pt x="117575"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4" name="Graphic 5">
                    <a:extLst>
                      <a:ext uri="{FF2B5EF4-FFF2-40B4-BE49-F238E27FC236}">
                        <a16:creationId xmlns:a16="http://schemas.microsoft.com/office/drawing/2014/main" id="{1622B9E0-4F97-78B4-DA55-6F705C2D5715}"/>
                      </a:ext>
                    </a:extLst>
                  </p:cNvPr>
                  <p:cNvSpPr/>
                  <p:nvPr/>
                </p:nvSpPr>
                <p:spPr>
                  <a:xfrm>
                    <a:off x="6365016" y="3945463"/>
                    <a:ext cx="62621" cy="120657"/>
                  </a:xfrm>
                  <a:custGeom>
                    <a:avLst/>
                    <a:gdLst>
                      <a:gd name="connsiteX0" fmla="*/ 0 w 62621"/>
                      <a:gd name="connsiteY0" fmla="*/ 58094 h 120657"/>
                      <a:gd name="connsiteX1" fmla="*/ 62622 w 62621"/>
                      <a:gd name="connsiteY1" fmla="*/ 120657 h 120657"/>
                      <a:gd name="connsiteX2" fmla="*/ 62622 w 62621"/>
                      <a:gd name="connsiteY2" fmla="*/ 0 h 120657"/>
                    </a:gdLst>
                    <a:ahLst/>
                    <a:cxnLst>
                      <a:cxn ang="0">
                        <a:pos x="connsiteX0" y="connsiteY0"/>
                      </a:cxn>
                      <a:cxn ang="0">
                        <a:pos x="connsiteX1" y="connsiteY1"/>
                      </a:cxn>
                      <a:cxn ang="0">
                        <a:pos x="connsiteX2" y="connsiteY2"/>
                      </a:cxn>
                    </a:cxnLst>
                    <a:rect l="l" t="t" r="r" b="b"/>
                    <a:pathLst>
                      <a:path w="62621" h="120657">
                        <a:moveTo>
                          <a:pt x="0" y="58094"/>
                        </a:moveTo>
                        <a:lnTo>
                          <a:pt x="62622" y="120657"/>
                        </a:lnTo>
                        <a:lnTo>
                          <a:pt x="62622" y="0"/>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5" name="Graphic 5">
                    <a:extLst>
                      <a:ext uri="{FF2B5EF4-FFF2-40B4-BE49-F238E27FC236}">
                        <a16:creationId xmlns:a16="http://schemas.microsoft.com/office/drawing/2014/main" id="{109D71AD-385F-0396-F3F5-0F645BBE3610}"/>
                      </a:ext>
                    </a:extLst>
                  </p:cNvPr>
                  <p:cNvSpPr/>
                  <p:nvPr/>
                </p:nvSpPr>
                <p:spPr>
                  <a:xfrm>
                    <a:off x="6147119" y="3824806"/>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293298 w 362309"/>
                      <a:gd name="connsiteY6" fmla="*/ 256636 h 361971"/>
                      <a:gd name="connsiteX7" fmla="*/ 286908 w 362309"/>
                      <a:gd name="connsiteY7" fmla="*/ 263020 h 361971"/>
                      <a:gd name="connsiteX8" fmla="*/ 76040 w 362309"/>
                      <a:gd name="connsiteY8" fmla="*/ 263020 h 361971"/>
                      <a:gd name="connsiteX9" fmla="*/ 69650 w 362309"/>
                      <a:gd name="connsiteY9" fmla="*/ 256636 h 361971"/>
                      <a:gd name="connsiteX10" fmla="*/ 69650 w 362309"/>
                      <a:gd name="connsiteY10" fmla="*/ 105336 h 361971"/>
                      <a:gd name="connsiteX11" fmla="*/ 70289 w 362309"/>
                      <a:gd name="connsiteY11" fmla="*/ 103421 h 361971"/>
                      <a:gd name="connsiteX12" fmla="*/ 70289 w 362309"/>
                      <a:gd name="connsiteY12" fmla="*/ 103421 h 361971"/>
                      <a:gd name="connsiteX13" fmla="*/ 70289 w 362309"/>
                      <a:gd name="connsiteY13" fmla="*/ 102782 h 361971"/>
                      <a:gd name="connsiteX14" fmla="*/ 71567 w 362309"/>
                      <a:gd name="connsiteY14" fmla="*/ 101505 h 361971"/>
                      <a:gd name="connsiteX15" fmla="*/ 72206 w 362309"/>
                      <a:gd name="connsiteY15" fmla="*/ 100867 h 361971"/>
                      <a:gd name="connsiteX16" fmla="*/ 73484 w 362309"/>
                      <a:gd name="connsiteY16" fmla="*/ 100229 h 361971"/>
                      <a:gd name="connsiteX17" fmla="*/ 74123 w 362309"/>
                      <a:gd name="connsiteY17" fmla="*/ 100229 h 361971"/>
                      <a:gd name="connsiteX18" fmla="*/ 76040 w 362309"/>
                      <a:gd name="connsiteY18" fmla="*/ 99590 h 361971"/>
                      <a:gd name="connsiteX19" fmla="*/ 286908 w 362309"/>
                      <a:gd name="connsiteY19" fmla="*/ 99590 h 361971"/>
                      <a:gd name="connsiteX20" fmla="*/ 288825 w 362309"/>
                      <a:gd name="connsiteY20" fmla="*/ 100229 h 361971"/>
                      <a:gd name="connsiteX21" fmla="*/ 289464 w 362309"/>
                      <a:gd name="connsiteY21" fmla="*/ 100229 h 361971"/>
                      <a:gd name="connsiteX22" fmla="*/ 290742 w 362309"/>
                      <a:gd name="connsiteY22" fmla="*/ 100867 h 361971"/>
                      <a:gd name="connsiteX23" fmla="*/ 291381 w 362309"/>
                      <a:gd name="connsiteY23" fmla="*/ 101505 h 361971"/>
                      <a:gd name="connsiteX24" fmla="*/ 292659 w 362309"/>
                      <a:gd name="connsiteY24" fmla="*/ 102782 h 361971"/>
                      <a:gd name="connsiteX25" fmla="*/ 292659 w 362309"/>
                      <a:gd name="connsiteY25" fmla="*/ 103421 h 361971"/>
                      <a:gd name="connsiteX26" fmla="*/ 292659 w 362309"/>
                      <a:gd name="connsiteY26" fmla="*/ 103421 h 361971"/>
                      <a:gd name="connsiteX27" fmla="*/ 293298 w 362309"/>
                      <a:gd name="connsiteY27" fmla="*/ 105336 h 361971"/>
                      <a:gd name="connsiteX28" fmla="*/ 293298 w 362309"/>
                      <a:gd name="connsiteY28" fmla="*/ 255998 h 361971"/>
                      <a:gd name="connsiteX29" fmla="*/ 293298 w 362309"/>
                      <a:gd name="connsiteY29" fmla="*/ 25663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310" y="81077"/>
                          <a:pt x="281157" y="0"/>
                          <a:pt x="181474" y="0"/>
                        </a:cubicBezTo>
                        <a:close/>
                        <a:moveTo>
                          <a:pt x="293298" y="256636"/>
                        </a:moveTo>
                        <a:cubicBezTo>
                          <a:pt x="293298" y="260466"/>
                          <a:pt x="290742" y="263020"/>
                          <a:pt x="286908" y="263020"/>
                        </a:cubicBezTo>
                        <a:lnTo>
                          <a:pt x="76040" y="263020"/>
                        </a:lnTo>
                        <a:cubicBezTo>
                          <a:pt x="72206" y="263020"/>
                          <a:pt x="69650" y="260466"/>
                          <a:pt x="69650" y="256636"/>
                        </a:cubicBezTo>
                        <a:lnTo>
                          <a:pt x="69650" y="105336"/>
                        </a:lnTo>
                        <a:cubicBezTo>
                          <a:pt x="69650" y="104697"/>
                          <a:pt x="69650" y="104059"/>
                          <a:pt x="70289" y="103421"/>
                        </a:cubicBezTo>
                        <a:lnTo>
                          <a:pt x="70289" y="103421"/>
                        </a:lnTo>
                        <a:cubicBezTo>
                          <a:pt x="70289" y="103421"/>
                          <a:pt x="70289" y="103421"/>
                          <a:pt x="70289" y="102782"/>
                        </a:cubicBezTo>
                        <a:cubicBezTo>
                          <a:pt x="70289" y="102144"/>
                          <a:pt x="70928" y="101505"/>
                          <a:pt x="71567" y="101505"/>
                        </a:cubicBezTo>
                        <a:lnTo>
                          <a:pt x="72206" y="100867"/>
                        </a:lnTo>
                        <a:cubicBezTo>
                          <a:pt x="72845" y="100229"/>
                          <a:pt x="72845" y="100229"/>
                          <a:pt x="73484" y="100229"/>
                        </a:cubicBezTo>
                        <a:lnTo>
                          <a:pt x="74123" y="100229"/>
                        </a:lnTo>
                        <a:cubicBezTo>
                          <a:pt x="74762" y="100229"/>
                          <a:pt x="75401" y="99590"/>
                          <a:pt x="76040" y="99590"/>
                        </a:cubicBezTo>
                        <a:lnTo>
                          <a:pt x="286908" y="99590"/>
                        </a:lnTo>
                        <a:cubicBezTo>
                          <a:pt x="287547" y="99590"/>
                          <a:pt x="288186" y="99590"/>
                          <a:pt x="288825" y="100229"/>
                        </a:cubicBezTo>
                        <a:lnTo>
                          <a:pt x="289464" y="100229"/>
                        </a:lnTo>
                        <a:cubicBezTo>
                          <a:pt x="290103" y="100229"/>
                          <a:pt x="290103" y="100867"/>
                          <a:pt x="290742" y="100867"/>
                        </a:cubicBezTo>
                        <a:lnTo>
                          <a:pt x="291381" y="101505"/>
                        </a:lnTo>
                        <a:cubicBezTo>
                          <a:pt x="292020" y="102144"/>
                          <a:pt x="292020" y="102144"/>
                          <a:pt x="292659" y="102782"/>
                        </a:cubicBezTo>
                        <a:lnTo>
                          <a:pt x="292659" y="103421"/>
                        </a:lnTo>
                        <a:lnTo>
                          <a:pt x="292659" y="103421"/>
                        </a:lnTo>
                        <a:cubicBezTo>
                          <a:pt x="292659" y="104059"/>
                          <a:pt x="293298" y="104697"/>
                          <a:pt x="293298" y="105336"/>
                        </a:cubicBezTo>
                        <a:lnTo>
                          <a:pt x="293298" y="255998"/>
                        </a:lnTo>
                        <a:lnTo>
                          <a:pt x="293298" y="256636"/>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6" name="Graphic 5">
                    <a:extLst>
                      <a:ext uri="{FF2B5EF4-FFF2-40B4-BE49-F238E27FC236}">
                        <a16:creationId xmlns:a16="http://schemas.microsoft.com/office/drawing/2014/main" id="{1EEAF9B2-F098-01BD-D21A-07E53EAD84CD}"/>
                      </a:ext>
                    </a:extLst>
                  </p:cNvPr>
                  <p:cNvSpPr/>
                  <p:nvPr/>
                </p:nvSpPr>
                <p:spPr>
                  <a:xfrm>
                    <a:off x="6239134" y="3937164"/>
                    <a:ext cx="178918" cy="82353"/>
                  </a:xfrm>
                  <a:custGeom>
                    <a:avLst/>
                    <a:gdLst>
                      <a:gd name="connsiteX0" fmla="*/ 178918 w 178918"/>
                      <a:gd name="connsiteY0" fmla="*/ 0 h 82353"/>
                      <a:gd name="connsiteX1" fmla="*/ 0 w 178918"/>
                      <a:gd name="connsiteY1" fmla="*/ 0 h 82353"/>
                      <a:gd name="connsiteX2" fmla="*/ 89459 w 178918"/>
                      <a:gd name="connsiteY2" fmla="*/ 82354 h 82353"/>
                    </a:gdLst>
                    <a:ahLst/>
                    <a:cxnLst>
                      <a:cxn ang="0">
                        <a:pos x="connsiteX0" y="connsiteY0"/>
                      </a:cxn>
                      <a:cxn ang="0">
                        <a:pos x="connsiteX1" y="connsiteY1"/>
                      </a:cxn>
                      <a:cxn ang="0">
                        <a:pos x="connsiteX2" y="connsiteY2"/>
                      </a:cxn>
                    </a:cxnLst>
                    <a:rect l="l" t="t" r="r" b="b"/>
                    <a:pathLst>
                      <a:path w="178918" h="82353">
                        <a:moveTo>
                          <a:pt x="178918" y="0"/>
                        </a:moveTo>
                        <a:lnTo>
                          <a:pt x="0" y="0"/>
                        </a:lnTo>
                        <a:lnTo>
                          <a:pt x="89459" y="82354"/>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sp>
        <p:nvSpPr>
          <p:cNvPr id="2" name="Rectangle 1">
            <a:extLst>
              <a:ext uri="{FF2B5EF4-FFF2-40B4-BE49-F238E27FC236}">
                <a16:creationId xmlns:a16="http://schemas.microsoft.com/office/drawing/2014/main" id="{00138E12-68B3-5A4B-C718-81B6D33F6165}"/>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84" name="Group 83">
            <a:extLst>
              <a:ext uri="{FF2B5EF4-FFF2-40B4-BE49-F238E27FC236}">
                <a16:creationId xmlns:a16="http://schemas.microsoft.com/office/drawing/2014/main" id="{944C7B13-7EE2-4373-D7B5-C6EA244DFCD8}"/>
              </a:ext>
            </a:extLst>
          </p:cNvPr>
          <p:cNvGrpSpPr/>
          <p:nvPr/>
        </p:nvGrpSpPr>
        <p:grpSpPr>
          <a:xfrm>
            <a:off x="303439" y="1815930"/>
            <a:ext cx="11373475" cy="1476000"/>
            <a:chOff x="303439" y="1815930"/>
            <a:chExt cx="11373475" cy="1476000"/>
          </a:xfrm>
        </p:grpSpPr>
        <p:sp>
          <p:nvSpPr>
            <p:cNvPr id="77" name="Isosceles Triangle 76">
              <a:extLst>
                <a:ext uri="{FF2B5EF4-FFF2-40B4-BE49-F238E27FC236}">
                  <a16:creationId xmlns:a16="http://schemas.microsoft.com/office/drawing/2014/main" id="{017F5868-AEE6-3A51-EEB6-B3E253253A78}"/>
                </a:ext>
              </a:extLst>
            </p:cNvPr>
            <p:cNvSpPr/>
            <p:nvPr/>
          </p:nvSpPr>
          <p:spPr>
            <a:xfrm rot="16200000">
              <a:off x="36669" y="2277703"/>
              <a:ext cx="1476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B315DE1B-8375-41DB-DF64-04887A91489C}"/>
                </a:ext>
              </a:extLst>
            </p:cNvPr>
            <p:cNvSpPr/>
            <p:nvPr/>
          </p:nvSpPr>
          <p:spPr>
            <a:xfrm>
              <a:off x="1050896" y="1815930"/>
              <a:ext cx="10626018" cy="147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lang="it-IT" sz="1300" b="1" dirty="0">
                  <a:solidFill>
                    <a:prstClr val="black"/>
                  </a:solidFill>
                  <a:latin typeface="Century Gothic"/>
                </a:rPr>
                <a:t>AVVISO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Inoltre, l’utente configura il DGUE. Successivamente l’utente: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del menu Gestione PCP e attende lo svolgimento automatico delle operazioni di invio della scheda (P7_1_3) fino alla corretta visualizzazione del CIG. Questo comando esegue anche l’operazione di pubblicazione dell’avviso a livello nazionale. Le operazioni svolte da SATER sono visualizzate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successivamente alla pubblicazione nazionale, 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la pubblicazione dell’avviso in SATER e l’avvio dell’IDM.</a:t>
              </a:r>
            </a:p>
          </p:txBody>
        </p:sp>
        <p:grpSp>
          <p:nvGrpSpPr>
            <p:cNvPr id="67" name="Group 66">
              <a:extLst>
                <a:ext uri="{FF2B5EF4-FFF2-40B4-BE49-F238E27FC236}">
                  <a16:creationId xmlns:a16="http://schemas.microsoft.com/office/drawing/2014/main" id="{69C709A8-78A4-83A2-E9AB-25AD5773BD5E}"/>
                </a:ext>
              </a:extLst>
            </p:cNvPr>
            <p:cNvGrpSpPr/>
            <p:nvPr/>
          </p:nvGrpSpPr>
          <p:grpSpPr>
            <a:xfrm>
              <a:off x="303439" y="2337930"/>
              <a:ext cx="432000" cy="432000"/>
              <a:chOff x="296380" y="2745516"/>
              <a:chExt cx="432000" cy="432000"/>
            </a:xfrm>
          </p:grpSpPr>
          <p:sp>
            <p:nvSpPr>
              <p:cNvPr id="9" name="Oval 8">
                <a:extLst>
                  <a:ext uri="{FF2B5EF4-FFF2-40B4-BE49-F238E27FC236}">
                    <a16:creationId xmlns:a16="http://schemas.microsoft.com/office/drawing/2014/main" id="{66118A9E-64AE-2A76-E751-3AB3B786AF51}"/>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F78BDC70-B93C-7456-4A9F-D209FC3B8047}"/>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23016767-7616-2D0C-1F00-2F8BA687543B}"/>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80D3D073-2F26-FE6C-6C4B-8FAECD748EE2}"/>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826B61AD-EB7F-7529-1B4B-16AA4409FCC8}"/>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A5DE8458-663D-1D37-B8CE-7CB002A89104}"/>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81" name="Group 80">
            <a:extLst>
              <a:ext uri="{FF2B5EF4-FFF2-40B4-BE49-F238E27FC236}">
                <a16:creationId xmlns:a16="http://schemas.microsoft.com/office/drawing/2014/main" id="{1DB450B4-DE0F-EFE6-8F1A-13E0144232F3}"/>
              </a:ext>
            </a:extLst>
          </p:cNvPr>
          <p:cNvGrpSpPr/>
          <p:nvPr/>
        </p:nvGrpSpPr>
        <p:grpSpPr>
          <a:xfrm>
            <a:off x="303439" y="5338962"/>
            <a:ext cx="11373475" cy="756000"/>
            <a:chOff x="303439" y="5346162"/>
            <a:chExt cx="11373475" cy="756000"/>
          </a:xfrm>
        </p:grpSpPr>
        <p:sp>
          <p:nvSpPr>
            <p:cNvPr id="30" name="Rectangle 29">
              <a:extLst>
                <a:ext uri="{FF2B5EF4-FFF2-40B4-BE49-F238E27FC236}">
                  <a16:creationId xmlns:a16="http://schemas.microsoft.com/office/drawing/2014/main" id="{8037837B-7AF9-CF49-ACE1-684BB31E80D7}"/>
                </a:ext>
              </a:extLst>
            </p:cNvPr>
            <p:cNvSpPr/>
            <p:nvPr/>
          </p:nvSpPr>
          <p:spPr>
            <a:xfrm>
              <a:off x="1050896" y="5346162"/>
              <a:ext cx="10626018" cy="75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(A2_29, A2_32 o A2_33)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4E7C8B45-97E8-27CA-87D1-B2DAB8C89C9D}"/>
                </a:ext>
              </a:extLst>
            </p:cNvPr>
            <p:cNvSpPr/>
            <p:nvPr/>
          </p:nvSpPr>
          <p:spPr>
            <a:xfrm rot="16200000">
              <a:off x="396669" y="5447935"/>
              <a:ext cx="756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6B860135-EA2C-AB7D-2141-F458FBD0A97D}"/>
                </a:ext>
              </a:extLst>
            </p:cNvPr>
            <p:cNvGrpSpPr/>
            <p:nvPr/>
          </p:nvGrpSpPr>
          <p:grpSpPr>
            <a:xfrm>
              <a:off x="303439" y="5508162"/>
              <a:ext cx="432000" cy="432000"/>
              <a:chOff x="-129767" y="4329276"/>
              <a:chExt cx="432000" cy="432000"/>
            </a:xfrm>
          </p:grpSpPr>
          <p:sp>
            <p:nvSpPr>
              <p:cNvPr id="25" name="Oval 24">
                <a:extLst>
                  <a:ext uri="{FF2B5EF4-FFF2-40B4-BE49-F238E27FC236}">
                    <a16:creationId xmlns:a16="http://schemas.microsoft.com/office/drawing/2014/main" id="{2E0EC7AA-A072-FFE7-B6ED-7C5D6177716D}"/>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12CBC284-8CC6-4A16-1A02-C5E0138BFB2F}"/>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2F9F7924-995B-43CD-B617-0422ADD4C73B}"/>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351B3E13-6983-DED0-75C5-7941222F5F66}"/>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0C484A90-B8A1-A29C-7304-D061CBD6E4E6}"/>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B373FFC5-3AD9-7055-6CA1-0C56446B969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82" name="Group 81">
            <a:extLst>
              <a:ext uri="{FF2B5EF4-FFF2-40B4-BE49-F238E27FC236}">
                <a16:creationId xmlns:a16="http://schemas.microsoft.com/office/drawing/2014/main" id="{4D0E685F-09C5-0F1A-85BB-2392D9B04EB9}"/>
              </a:ext>
            </a:extLst>
          </p:cNvPr>
          <p:cNvGrpSpPr/>
          <p:nvPr/>
        </p:nvGrpSpPr>
        <p:grpSpPr>
          <a:xfrm>
            <a:off x="303439" y="6156718"/>
            <a:ext cx="11373475" cy="468000"/>
            <a:chOff x="303439" y="6156718"/>
            <a:chExt cx="11373475" cy="468000"/>
          </a:xfrm>
        </p:grpSpPr>
        <p:sp>
          <p:nvSpPr>
            <p:cNvPr id="44" name="Isosceles Triangle 43">
              <a:extLst>
                <a:ext uri="{FF2B5EF4-FFF2-40B4-BE49-F238E27FC236}">
                  <a16:creationId xmlns:a16="http://schemas.microsoft.com/office/drawing/2014/main" id="{7338F032-CD0C-E071-D8B1-C8714E298A41}"/>
                </a:ext>
              </a:extLst>
            </p:cNvPr>
            <p:cNvSpPr/>
            <p:nvPr/>
          </p:nvSpPr>
          <p:spPr>
            <a:xfrm rot="16200000">
              <a:off x="540669" y="6114491"/>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6AA449F8-EB45-86A4-F9C0-127884FC3336}"/>
                </a:ext>
              </a:extLst>
            </p:cNvPr>
            <p:cNvSpPr/>
            <p:nvPr/>
          </p:nvSpPr>
          <p:spPr>
            <a:xfrm>
              <a:off x="1050896" y="6156718"/>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4" name="Group 3">
              <a:extLst>
                <a:ext uri="{FF2B5EF4-FFF2-40B4-BE49-F238E27FC236}">
                  <a16:creationId xmlns:a16="http://schemas.microsoft.com/office/drawing/2014/main" id="{06A16F6A-B4E7-0047-2160-CDEDFBC2AD98}"/>
                </a:ext>
              </a:extLst>
            </p:cNvPr>
            <p:cNvGrpSpPr/>
            <p:nvPr/>
          </p:nvGrpSpPr>
          <p:grpSpPr>
            <a:xfrm>
              <a:off x="303439" y="6185349"/>
              <a:ext cx="432000" cy="410739"/>
              <a:chOff x="329701" y="6197728"/>
              <a:chExt cx="432000" cy="410739"/>
            </a:xfrm>
          </p:grpSpPr>
          <p:sp>
            <p:nvSpPr>
              <p:cNvPr id="33" name="Oval 32">
                <a:extLst>
                  <a:ext uri="{FF2B5EF4-FFF2-40B4-BE49-F238E27FC236}">
                    <a16:creationId xmlns:a16="http://schemas.microsoft.com/office/drawing/2014/main" id="{FF9A7DDE-73B0-93A2-849F-8C6DE1F760E1}"/>
                  </a:ext>
                </a:extLst>
              </p:cNvPr>
              <p:cNvSpPr/>
              <p:nvPr/>
            </p:nvSpPr>
            <p:spPr>
              <a:xfrm>
                <a:off x="329701" y="6197728"/>
                <a:ext cx="432000" cy="410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aphic 4">
                <a:extLst>
                  <a:ext uri="{FF2B5EF4-FFF2-40B4-BE49-F238E27FC236}">
                    <a16:creationId xmlns:a16="http://schemas.microsoft.com/office/drawing/2014/main" id="{A1C95CB1-37D3-EDE0-404A-2937B5DB7C46}"/>
                  </a:ext>
                </a:extLst>
              </p:cNvPr>
              <p:cNvGrpSpPr>
                <a:grpSpLocks noChangeAspect="1"/>
              </p:cNvGrpSpPr>
              <p:nvPr/>
            </p:nvGrpSpPr>
            <p:grpSpPr>
              <a:xfrm>
                <a:off x="365534" y="6231957"/>
                <a:ext cx="360335" cy="342280"/>
                <a:chOff x="4045469" y="918179"/>
                <a:chExt cx="362309" cy="361972"/>
              </a:xfrm>
              <a:solidFill>
                <a:schemeClr val="accent1"/>
              </a:solidFill>
            </p:grpSpPr>
            <p:sp>
              <p:nvSpPr>
                <p:cNvPr id="35" name="Graphic 4">
                  <a:extLst>
                    <a:ext uri="{FF2B5EF4-FFF2-40B4-BE49-F238E27FC236}">
                      <a16:creationId xmlns:a16="http://schemas.microsoft.com/office/drawing/2014/main" id="{CBF9CC94-3238-5A9A-C57D-405DA3031E43}"/>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56CF49EF-C865-222F-E208-C90366E4BD95}"/>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86A9AC0B-ED62-2D67-AAB7-06E5D3382ED4}"/>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7" name="Group 16">
            <a:extLst>
              <a:ext uri="{FF2B5EF4-FFF2-40B4-BE49-F238E27FC236}">
                <a16:creationId xmlns:a16="http://schemas.microsoft.com/office/drawing/2014/main" id="{AA1A495A-1001-B5D5-0710-13033E896A10}"/>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5B0788BA-CBD8-5C09-DBD5-5884FBCA042D}"/>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4A5AC4-87EE-D275-03C4-BCF13C86821A}"/>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270AB8D3-279E-69E3-5776-EEA51262E98D}"/>
              </a:ext>
            </a:extLst>
          </p:cNvPr>
          <p:cNvSpPr>
            <a:spLocks noGrp="1"/>
          </p:cNvSpPr>
          <p:nvPr>
            <p:ph type="sldNum" sz="quarter" idx="10"/>
          </p:nvPr>
        </p:nvSpPr>
        <p:spPr/>
        <p:txBody>
          <a:bodyPr/>
          <a:lstStyle/>
          <a:p>
            <a:fld id="{58E4CE88-B864-4B2B-BBBC-E85082A18D58}" type="slidenum">
              <a:rPr lang="it-IT" noProof="0" smtClean="0"/>
              <a:pPr/>
              <a:t>34</a:t>
            </a:fld>
            <a:endParaRPr lang="it-IT" noProof="0"/>
          </a:p>
        </p:txBody>
      </p:sp>
      <p:sp>
        <p:nvSpPr>
          <p:cNvPr id="5" name="Rectangle: Rounded Corners 4">
            <a:extLst>
              <a:ext uri="{FF2B5EF4-FFF2-40B4-BE49-F238E27FC236}">
                <a16:creationId xmlns:a16="http://schemas.microsoft.com/office/drawing/2014/main" id="{3BA94809-CB32-A3B3-DC37-2D64B440A394}"/>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79" name="Group 78">
            <a:extLst>
              <a:ext uri="{FF2B5EF4-FFF2-40B4-BE49-F238E27FC236}">
                <a16:creationId xmlns:a16="http://schemas.microsoft.com/office/drawing/2014/main" id="{EFB1475E-F7E7-342D-38D9-49DC7CC77A3A}"/>
              </a:ext>
            </a:extLst>
          </p:cNvPr>
          <p:cNvGrpSpPr/>
          <p:nvPr/>
        </p:nvGrpSpPr>
        <p:grpSpPr>
          <a:xfrm>
            <a:off x="303439" y="3991446"/>
            <a:ext cx="11373475" cy="756000"/>
            <a:chOff x="303439" y="4013046"/>
            <a:chExt cx="11373475" cy="756000"/>
          </a:xfrm>
        </p:grpSpPr>
        <p:sp>
          <p:nvSpPr>
            <p:cNvPr id="29" name="Rectangle 28">
              <a:extLst>
                <a:ext uri="{FF2B5EF4-FFF2-40B4-BE49-F238E27FC236}">
                  <a16:creationId xmlns:a16="http://schemas.microsoft.com/office/drawing/2014/main" id="{AE1D88DF-3AD2-7044-399B-9FBA8B0525DF}"/>
                </a:ext>
              </a:extLst>
            </p:cNvPr>
            <p:cNvSpPr/>
            <p:nvPr/>
          </p:nvSpPr>
          <p:spPr>
            <a:xfrm>
              <a:off x="1050896" y="4013046"/>
              <a:ext cx="10626018" cy="75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spc="-10" dirty="0">
                  <a:solidFill>
                    <a:schemeClr val="tx1"/>
                  </a:solidFill>
                </a:rPr>
                <a:t>(NAG). Per i lotti </a:t>
              </a:r>
              <a:r>
                <a:rPr lang="it-IT" sz="1150" spc="-10" noProof="0" dirty="0">
                  <a:solidFill>
                    <a:schemeClr val="tx1"/>
                  </a:solidFill>
                </a:rPr>
                <a:t>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A38485E5-5CEA-75EB-4006-0E6AFE96FF05}"/>
                </a:ext>
              </a:extLst>
            </p:cNvPr>
            <p:cNvSpPr/>
            <p:nvPr/>
          </p:nvSpPr>
          <p:spPr>
            <a:xfrm rot="16200000">
              <a:off x="396669" y="4114819"/>
              <a:ext cx="756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24006025-10DD-D048-43C6-3C6B90F8E6A6}"/>
                </a:ext>
              </a:extLst>
            </p:cNvPr>
            <p:cNvGrpSpPr/>
            <p:nvPr/>
          </p:nvGrpSpPr>
          <p:grpSpPr>
            <a:xfrm>
              <a:off x="303439" y="4175046"/>
              <a:ext cx="432000" cy="432000"/>
              <a:chOff x="-129767" y="4329276"/>
              <a:chExt cx="432000" cy="432000"/>
            </a:xfrm>
          </p:grpSpPr>
          <p:sp>
            <p:nvSpPr>
              <p:cNvPr id="38" name="Oval 37">
                <a:extLst>
                  <a:ext uri="{FF2B5EF4-FFF2-40B4-BE49-F238E27FC236}">
                    <a16:creationId xmlns:a16="http://schemas.microsoft.com/office/drawing/2014/main" id="{46888A25-FD48-1A49-EB46-F6F561B73D79}"/>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04F7C2D8-2684-0AB0-AF4C-80A1E4CCDF17}"/>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8FD53BF0-4A08-37CB-2BF7-5B9BBD7F678E}"/>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D078800F-68A7-1ADA-5DAA-F4D55E569B7F}"/>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1C0610D1-957B-78CF-6D0D-8F8743C0B4D3}"/>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E32792F4-42A1-364F-AA33-5DA9E37C5D6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80" name="Group 79">
            <a:extLst>
              <a:ext uri="{FF2B5EF4-FFF2-40B4-BE49-F238E27FC236}">
                <a16:creationId xmlns:a16="http://schemas.microsoft.com/office/drawing/2014/main" id="{0A624971-3DE6-B8F6-1C8F-D31BA9E66C6B}"/>
              </a:ext>
            </a:extLst>
          </p:cNvPr>
          <p:cNvGrpSpPr/>
          <p:nvPr/>
        </p:nvGrpSpPr>
        <p:grpSpPr>
          <a:xfrm>
            <a:off x="303439" y="4809204"/>
            <a:ext cx="11373475" cy="468000"/>
            <a:chOff x="303439" y="4823604"/>
            <a:chExt cx="11373475" cy="468000"/>
          </a:xfrm>
        </p:grpSpPr>
        <p:sp>
          <p:nvSpPr>
            <p:cNvPr id="52" name="Isosceles Triangle 51">
              <a:extLst>
                <a:ext uri="{FF2B5EF4-FFF2-40B4-BE49-F238E27FC236}">
                  <a16:creationId xmlns:a16="http://schemas.microsoft.com/office/drawing/2014/main" id="{C4A749D9-E856-0DF3-F9BC-E4978C1B345D}"/>
                </a:ext>
              </a:extLst>
            </p:cNvPr>
            <p:cNvSpPr/>
            <p:nvPr/>
          </p:nvSpPr>
          <p:spPr>
            <a:xfrm rot="16200000">
              <a:off x="540669" y="4781377"/>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3E941A3F-08FD-3D70-D5F9-49F9FCE03E4E}"/>
                </a:ext>
              </a:extLst>
            </p:cNvPr>
            <p:cNvSpPr/>
            <p:nvPr/>
          </p:nvSpPr>
          <p:spPr>
            <a:xfrm>
              <a:off x="1050896" y="4823604"/>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Aggiudicazioni in attesa di contratto/convenzione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procede con la compilazione del contratto o della convenzione</a:t>
              </a:r>
              <a:r>
                <a:rPr lang="it-IT" sz="1150" noProof="0" dirty="0">
                  <a:solidFill>
                    <a:schemeClr val="tx1"/>
                  </a:solidFill>
                  <a:latin typeface="Century Gothic"/>
                </a:rPr>
                <a:t>, quindi esegue il comando </a:t>
              </a:r>
              <a:r>
                <a:rPr lang="it-IT" sz="1150" u="sng" noProof="0" dirty="0">
                  <a:solidFill>
                    <a:schemeClr val="tx1"/>
                  </a:solidFill>
                  <a:latin typeface="Century Gothic"/>
                </a:rPr>
                <a:t>Invio</a:t>
              </a:r>
              <a:r>
                <a:rPr lang="it-IT" sz="1150" noProof="0" dirty="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703B3AA0-F222-B6DE-1BC1-36A9F6BD65B9}"/>
                </a:ext>
              </a:extLst>
            </p:cNvPr>
            <p:cNvGrpSpPr/>
            <p:nvPr/>
          </p:nvGrpSpPr>
          <p:grpSpPr>
            <a:xfrm>
              <a:off x="303439" y="4841604"/>
              <a:ext cx="432000" cy="432000"/>
              <a:chOff x="294977" y="5555031"/>
              <a:chExt cx="432000" cy="432000"/>
            </a:xfrm>
          </p:grpSpPr>
          <p:sp>
            <p:nvSpPr>
              <p:cNvPr id="54" name="Oval 53">
                <a:extLst>
                  <a:ext uri="{FF2B5EF4-FFF2-40B4-BE49-F238E27FC236}">
                    <a16:creationId xmlns:a16="http://schemas.microsoft.com/office/drawing/2014/main" id="{67B9FED2-1F22-697E-E188-3E7AB50BBF20}"/>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ED9C0907-9960-548E-B5DB-EE02BDC82321}"/>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29EABAA0-2706-486F-DF63-37E8C30146B1}"/>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06BACFCE-A861-F185-578D-01F4BDD57F60}"/>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F3812FB1-2462-8F61-D2AF-0F5784FDE18E}"/>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228806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2DF4D-958B-A0DD-12D1-719620E53D2F}"/>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44122E13-8C75-F330-BE65-0CB91F227E01}"/>
              </a:ext>
            </a:extLst>
          </p:cNvPr>
          <p:cNvSpPr>
            <a:spLocks noGrp="1"/>
          </p:cNvSpPr>
          <p:nvPr>
            <p:ph type="title"/>
          </p:nvPr>
        </p:nvSpPr>
        <p:spPr/>
        <p:txBody>
          <a:bodyPr/>
          <a:lstStyle/>
          <a:p>
            <a:r>
              <a:rPr lang="it-IT" sz="2350" noProof="0"/>
              <a:t>Procedura </a:t>
            </a:r>
            <a:r>
              <a:rPr lang="it-IT" sz="2350"/>
              <a:t>NEGOZIATA CON INVITO da elenco fornitori*</a:t>
            </a:r>
            <a:endParaRPr lang="it-IT" sz="2350" noProof="0"/>
          </a:p>
        </p:txBody>
      </p:sp>
      <p:sp>
        <p:nvSpPr>
          <p:cNvPr id="64" name="Rectangle 63">
            <a:extLst>
              <a:ext uri="{FF2B5EF4-FFF2-40B4-BE49-F238E27FC236}">
                <a16:creationId xmlns:a16="http://schemas.microsoft.com/office/drawing/2014/main" id="{BC6D9347-AC8A-BA95-8D81-C47E7B023AC0}"/>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400D9E9A-0F33-CE46-388A-53DAED32BA87}"/>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3" name="Rectangle 22">
            <a:extLst>
              <a:ext uri="{FF2B5EF4-FFF2-40B4-BE49-F238E27FC236}">
                <a16:creationId xmlns:a16="http://schemas.microsoft.com/office/drawing/2014/main" id="{BA8C5E1B-29F7-8073-4AAB-3B4E94C85CF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F41BBE17-40F5-12C1-DB90-5BC9592042AD}"/>
              </a:ext>
            </a:extLst>
          </p:cNvPr>
          <p:cNvSpPr/>
          <p:nvPr/>
        </p:nvSpPr>
        <p:spPr>
          <a:xfrm>
            <a:off x="3140103" y="5596267"/>
            <a:ext cx="864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52" name="Rectangle 51">
            <a:extLst>
              <a:ext uri="{FF2B5EF4-FFF2-40B4-BE49-F238E27FC236}">
                <a16:creationId xmlns:a16="http://schemas.microsoft.com/office/drawing/2014/main" id="{BC572E87-2E06-3B5F-BE6B-4E5CA2DF11CB}"/>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6B475C04-4D26-F9A6-D820-90B20928E134}"/>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it-IT" b="1">
              <a:solidFill>
                <a:schemeClr val="accent1"/>
              </a:solidFill>
            </a:endParaRPr>
          </a:p>
          <a:p>
            <a:pPr algn="ctr"/>
            <a:r>
              <a:rPr lang="it-IT" b="1">
                <a:solidFill>
                  <a:schemeClr val="accent1"/>
                </a:solidFill>
              </a:rPr>
              <a:t>06</a:t>
            </a:r>
            <a:r>
              <a:rPr lang="it-IT" sz="1200" b="1">
                <a:solidFill>
                  <a:schemeClr val="accent1"/>
                </a:solidFill>
              </a:rPr>
              <a:t>a</a:t>
            </a:r>
            <a:endParaRPr lang="it-IT" b="1">
              <a:solidFill>
                <a:schemeClr val="accent1"/>
              </a:solidFill>
            </a:endParaRPr>
          </a:p>
          <a:p>
            <a:pPr algn="ctr"/>
            <a:endParaRPr lang="it-IT" b="1" noProof="0">
              <a:solidFill>
                <a:schemeClr val="accent1"/>
              </a:solidFill>
            </a:endParaRPr>
          </a:p>
        </p:txBody>
      </p:sp>
      <p:grpSp>
        <p:nvGrpSpPr>
          <p:cNvPr id="22" name="Group 21">
            <a:extLst>
              <a:ext uri="{FF2B5EF4-FFF2-40B4-BE49-F238E27FC236}">
                <a16:creationId xmlns:a16="http://schemas.microsoft.com/office/drawing/2014/main" id="{98145827-87E1-DCF9-3999-986FD1AD1C2C}"/>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21B02B88-34A8-F9B6-0D21-52B1B13B4F94}"/>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B056CF-4FAF-3978-FA19-A0E2F9FE626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17A69BEE-CE5F-4A2E-33B0-EB622FB356DB}"/>
              </a:ext>
            </a:extLst>
          </p:cNvPr>
          <p:cNvSpPr/>
          <p:nvPr/>
        </p:nvSpPr>
        <p:spPr>
          <a:xfrm>
            <a:off x="198235" y="1080609"/>
            <a:ext cx="4822092"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a:solidFill>
                  <a:srgbClr val="000000"/>
                </a:solidFill>
                <a:cs typeface="Arial"/>
              </a:rPr>
              <a:t>INVITI</a:t>
            </a:r>
            <a:endParaRPr lang="it-IT" sz="900" noProof="0"/>
          </a:p>
        </p:txBody>
      </p:sp>
      <p:sp>
        <p:nvSpPr>
          <p:cNvPr id="5" name="Rectangle 4">
            <a:extLst>
              <a:ext uri="{FF2B5EF4-FFF2-40B4-BE49-F238E27FC236}">
                <a16:creationId xmlns:a16="http://schemas.microsoft.com/office/drawing/2014/main" id="{14532F0D-92B6-7E38-719E-55EDADA8F5F8}"/>
              </a:ext>
            </a:extLst>
          </p:cNvPr>
          <p:cNvSpPr/>
          <p:nvPr/>
        </p:nvSpPr>
        <p:spPr>
          <a:xfrm>
            <a:off x="4211773" y="1405252"/>
            <a:ext cx="740104"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129" name="Straight Arrow Connector 128">
            <a:extLst>
              <a:ext uri="{FF2B5EF4-FFF2-40B4-BE49-F238E27FC236}">
                <a16:creationId xmlns:a16="http://schemas.microsoft.com/office/drawing/2014/main" id="{5C5C6758-F213-EA21-9B92-36654FDA4019}"/>
              </a:ext>
            </a:extLst>
          </p:cNvPr>
          <p:cNvCxnSpPr>
            <a:cxnSpLocks/>
            <a:stCxn id="3" idx="3"/>
            <a:endCxn id="5" idx="1"/>
          </p:cNvCxnSpPr>
          <p:nvPr/>
        </p:nvCxnSpPr>
        <p:spPr>
          <a:xfrm>
            <a:off x="4004103" y="1801252"/>
            <a:ext cx="20767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1EE0BC4-B29E-5DE9-CF6D-D2406A39E911}"/>
              </a:ext>
            </a:extLst>
          </p:cNvPr>
          <p:cNvSpPr/>
          <p:nvPr/>
        </p:nvSpPr>
        <p:spPr>
          <a:xfrm>
            <a:off x="276760" y="1405252"/>
            <a:ext cx="1476001"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Configurazione DGUE </a:t>
            </a:r>
            <a:r>
              <a:rPr kumimoji="0" lang="it-IT" sz="1000" i="0" u="none" strike="noStrike" kern="0" cap="none" spc="0" normalizeH="0" baseline="0" noProof="0">
                <a:ln>
                  <a:noFill/>
                </a:ln>
                <a:solidFill>
                  <a:srgbClr val="000000"/>
                </a:solidFill>
                <a:effectLst/>
                <a:uLnTx/>
                <a:uFillTx/>
                <a:cs typeface="Arial"/>
              </a:rPr>
              <a:t>(opzionale)</a:t>
            </a:r>
          </a:p>
        </p:txBody>
      </p:sp>
      <p:cxnSp>
        <p:nvCxnSpPr>
          <p:cNvPr id="11" name="Straight Arrow Connector 10">
            <a:extLst>
              <a:ext uri="{FF2B5EF4-FFF2-40B4-BE49-F238E27FC236}">
                <a16:creationId xmlns:a16="http://schemas.microsoft.com/office/drawing/2014/main" id="{B16CFA97-F0A9-1F7A-7BB8-40E37BD77C72}"/>
              </a:ext>
            </a:extLst>
          </p:cNvPr>
          <p:cNvCxnSpPr>
            <a:cxnSpLocks/>
            <a:stCxn id="9" idx="3"/>
            <a:endCxn id="17" idx="1"/>
          </p:cNvCxnSpPr>
          <p:nvPr/>
        </p:nvCxnSpPr>
        <p:spPr>
          <a:xfrm>
            <a:off x="1752761" y="1801252"/>
            <a:ext cx="2076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FFF9BE1-F72C-21AC-9DD5-ECDB254A9BBB}"/>
              </a:ext>
            </a:extLst>
          </p:cNvPr>
          <p:cNvCxnSpPr>
            <a:cxnSpLocks/>
            <a:stCxn id="17" idx="3"/>
            <a:endCxn id="3" idx="1"/>
          </p:cNvCxnSpPr>
          <p:nvPr/>
        </p:nvCxnSpPr>
        <p:spPr>
          <a:xfrm>
            <a:off x="2932432" y="1801252"/>
            <a:ext cx="2076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Segnaposto numero diapositiva 11">
            <a:extLst>
              <a:ext uri="{FF2B5EF4-FFF2-40B4-BE49-F238E27FC236}">
                <a16:creationId xmlns:a16="http://schemas.microsoft.com/office/drawing/2014/main" id="{29C095AC-324D-A4F3-6A1D-C6B1462EB986}"/>
              </a:ext>
            </a:extLst>
          </p:cNvPr>
          <p:cNvSpPr>
            <a:spLocks noGrp="1"/>
          </p:cNvSpPr>
          <p:nvPr>
            <p:ph type="sldNum" sz="quarter" idx="10"/>
          </p:nvPr>
        </p:nvSpPr>
        <p:spPr/>
        <p:txBody>
          <a:bodyPr/>
          <a:lstStyle/>
          <a:p>
            <a:fld id="{58E4CE88-B864-4B2B-BBBC-E85082A18D58}" type="slidenum">
              <a:rPr lang="it-IT" noProof="0" smtClean="0"/>
              <a:pPr/>
              <a:t>35</a:t>
            </a:fld>
            <a:endParaRPr lang="it-IT" noProof="0"/>
          </a:p>
        </p:txBody>
      </p:sp>
      <p:sp>
        <p:nvSpPr>
          <p:cNvPr id="8" name="Rectangle: Rounded Corners 7">
            <a:extLst>
              <a:ext uri="{FF2B5EF4-FFF2-40B4-BE49-F238E27FC236}">
                <a16:creationId xmlns:a16="http://schemas.microsoft.com/office/drawing/2014/main" id="{2A5074C8-F5E0-7181-C00D-1FC890C96315}"/>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04" name="Group 203">
            <a:extLst>
              <a:ext uri="{FF2B5EF4-FFF2-40B4-BE49-F238E27FC236}">
                <a16:creationId xmlns:a16="http://schemas.microsoft.com/office/drawing/2014/main" id="{170C1F94-067C-8E13-5A08-D603A5081CDE}"/>
              </a:ext>
            </a:extLst>
          </p:cNvPr>
          <p:cNvGrpSpPr/>
          <p:nvPr/>
        </p:nvGrpSpPr>
        <p:grpSpPr>
          <a:xfrm>
            <a:off x="8191850" y="1080609"/>
            <a:ext cx="1681507" cy="1188000"/>
            <a:chOff x="8211465" y="1080609"/>
            <a:chExt cx="1681507" cy="1188000"/>
          </a:xfrm>
        </p:grpSpPr>
        <p:sp>
          <p:nvSpPr>
            <p:cNvPr id="18" name="Rectangle 17">
              <a:extLst>
                <a:ext uri="{FF2B5EF4-FFF2-40B4-BE49-F238E27FC236}">
                  <a16:creationId xmlns:a16="http://schemas.microsoft.com/office/drawing/2014/main" id="{F1AC892E-5ACE-9213-D269-A91664F92EB9}"/>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36" name="Rectangle 35">
              <a:extLst>
                <a:ext uri="{FF2B5EF4-FFF2-40B4-BE49-F238E27FC236}">
                  <a16:creationId xmlns:a16="http://schemas.microsoft.com/office/drawing/2014/main" id="{431C26C1-3F5A-8F19-296C-CEF26A0B7EE7}"/>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41" name="Rectangle 40">
              <a:extLst>
                <a:ext uri="{FF2B5EF4-FFF2-40B4-BE49-F238E27FC236}">
                  <a16:creationId xmlns:a16="http://schemas.microsoft.com/office/drawing/2014/main" id="{6D4EBF35-2AE4-F5DF-BB35-3679687DBB8B}"/>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42" name="Straight Arrow Connector 41">
              <a:extLst>
                <a:ext uri="{FF2B5EF4-FFF2-40B4-BE49-F238E27FC236}">
                  <a16:creationId xmlns:a16="http://schemas.microsoft.com/office/drawing/2014/main" id="{945375F0-4085-5275-388F-EADA75CF3D63}"/>
                </a:ext>
              </a:extLst>
            </p:cNvPr>
            <p:cNvCxnSpPr>
              <a:cxnSpLocks/>
              <a:stCxn id="41" idx="3"/>
              <a:endCxn id="36"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15ACA091-5A0C-65CD-8AAA-F712385174BC}"/>
              </a:ext>
            </a:extLst>
          </p:cNvPr>
          <p:cNvGrpSpPr/>
          <p:nvPr/>
        </p:nvGrpSpPr>
        <p:grpSpPr>
          <a:xfrm flipV="1">
            <a:off x="3481112" y="2206995"/>
            <a:ext cx="181983" cy="3398400"/>
            <a:chOff x="4081684" y="2379280"/>
            <a:chExt cx="171807" cy="2518540"/>
          </a:xfrm>
        </p:grpSpPr>
        <p:cxnSp>
          <p:nvCxnSpPr>
            <p:cNvPr id="114" name="Straight Arrow Connector 113">
              <a:extLst>
                <a:ext uri="{FF2B5EF4-FFF2-40B4-BE49-F238E27FC236}">
                  <a16:creationId xmlns:a16="http://schemas.microsoft.com/office/drawing/2014/main" id="{CCCDD036-B53B-EBA0-F2EB-9A488F197ABA}"/>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0836F7B1-CCCB-D40A-B5AB-288220692E28}"/>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DA17AADC-EC6E-3AF7-5C54-A8305C1DB990}"/>
              </a:ext>
            </a:extLst>
          </p:cNvPr>
          <p:cNvSpPr/>
          <p:nvPr/>
        </p:nvSpPr>
        <p:spPr>
          <a:xfrm>
            <a:off x="6710570" y="2444089"/>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grpSp>
        <p:nvGrpSpPr>
          <p:cNvPr id="205" name="Group 204">
            <a:extLst>
              <a:ext uri="{FF2B5EF4-FFF2-40B4-BE49-F238E27FC236}">
                <a16:creationId xmlns:a16="http://schemas.microsoft.com/office/drawing/2014/main" id="{C8628721-E47D-3377-FF2D-437E768BB4F5}"/>
              </a:ext>
            </a:extLst>
          </p:cNvPr>
          <p:cNvGrpSpPr/>
          <p:nvPr/>
        </p:nvGrpSpPr>
        <p:grpSpPr>
          <a:xfrm>
            <a:off x="9925119" y="1080609"/>
            <a:ext cx="1080000" cy="1187998"/>
            <a:chOff x="9942266" y="1080609"/>
            <a:chExt cx="1080000" cy="1187998"/>
          </a:xfrm>
        </p:grpSpPr>
        <p:sp>
          <p:nvSpPr>
            <p:cNvPr id="143" name="Rectangle 142">
              <a:extLst>
                <a:ext uri="{FF2B5EF4-FFF2-40B4-BE49-F238E27FC236}">
                  <a16:creationId xmlns:a16="http://schemas.microsoft.com/office/drawing/2014/main" id="{53584517-E9BB-A8AC-63EE-4A706AFE1229}"/>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144" name="Rectangle 143">
              <a:extLst>
                <a:ext uri="{FF2B5EF4-FFF2-40B4-BE49-F238E27FC236}">
                  <a16:creationId xmlns:a16="http://schemas.microsoft.com/office/drawing/2014/main" id="{53888128-1652-690E-0B3C-B894C84E3AF7}"/>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206" name="Group 205">
            <a:extLst>
              <a:ext uri="{FF2B5EF4-FFF2-40B4-BE49-F238E27FC236}">
                <a16:creationId xmlns:a16="http://schemas.microsoft.com/office/drawing/2014/main" id="{0724A1DE-DA91-90A1-942A-E1A0CAB17926}"/>
              </a:ext>
            </a:extLst>
          </p:cNvPr>
          <p:cNvGrpSpPr/>
          <p:nvPr/>
        </p:nvGrpSpPr>
        <p:grpSpPr>
          <a:xfrm>
            <a:off x="11056879" y="1080609"/>
            <a:ext cx="936000" cy="1187998"/>
            <a:chOff x="11056879" y="1080609"/>
            <a:chExt cx="936000" cy="1187998"/>
          </a:xfrm>
        </p:grpSpPr>
        <p:sp>
          <p:nvSpPr>
            <p:cNvPr id="146" name="Rectangle 145">
              <a:extLst>
                <a:ext uri="{FF2B5EF4-FFF2-40B4-BE49-F238E27FC236}">
                  <a16:creationId xmlns:a16="http://schemas.microsoft.com/office/drawing/2014/main" id="{5DD23FA3-448A-4472-11C6-DCB794FC9D4A}"/>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147" name="Rectangle 146">
              <a:extLst>
                <a:ext uri="{FF2B5EF4-FFF2-40B4-BE49-F238E27FC236}">
                  <a16:creationId xmlns:a16="http://schemas.microsoft.com/office/drawing/2014/main" id="{67FAFD7C-1A59-EF95-BC24-E5137CB3273D}"/>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grpSp>
        <p:nvGrpSpPr>
          <p:cNvPr id="173" name="Group 172">
            <a:extLst>
              <a:ext uri="{FF2B5EF4-FFF2-40B4-BE49-F238E27FC236}">
                <a16:creationId xmlns:a16="http://schemas.microsoft.com/office/drawing/2014/main" id="{C6E98BA2-E3DB-E9CD-7B76-1F30403E56D4}"/>
              </a:ext>
            </a:extLst>
          </p:cNvPr>
          <p:cNvGrpSpPr/>
          <p:nvPr/>
        </p:nvGrpSpPr>
        <p:grpSpPr>
          <a:xfrm>
            <a:off x="6645805" y="5596267"/>
            <a:ext cx="978124" cy="817244"/>
            <a:chOff x="7392696" y="5702572"/>
            <a:chExt cx="978124" cy="817244"/>
          </a:xfrm>
        </p:grpSpPr>
        <p:sp>
          <p:nvSpPr>
            <p:cNvPr id="163" name="Rectangle 162">
              <a:extLst>
                <a:ext uri="{FF2B5EF4-FFF2-40B4-BE49-F238E27FC236}">
                  <a16:creationId xmlns:a16="http://schemas.microsoft.com/office/drawing/2014/main" id="{297FD1E1-A7E0-5D2D-7F87-7CDAE7539676}"/>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64" name="Group 163">
              <a:extLst>
                <a:ext uri="{FF2B5EF4-FFF2-40B4-BE49-F238E27FC236}">
                  <a16:creationId xmlns:a16="http://schemas.microsoft.com/office/drawing/2014/main" id="{9D28DFDB-07C8-6261-2EC0-5D8A98703DF5}"/>
                </a:ext>
              </a:extLst>
            </p:cNvPr>
            <p:cNvGrpSpPr>
              <a:grpSpLocks noChangeAspect="1"/>
            </p:cNvGrpSpPr>
            <p:nvPr/>
          </p:nvGrpSpPr>
          <p:grpSpPr>
            <a:xfrm>
              <a:off x="8021475" y="6159816"/>
              <a:ext cx="349345" cy="360000"/>
              <a:chOff x="5194656" y="1887523"/>
              <a:chExt cx="3143037" cy="3238921"/>
            </a:xfrm>
          </p:grpSpPr>
          <p:grpSp>
            <p:nvGrpSpPr>
              <p:cNvPr id="165" name="Group 164">
                <a:extLst>
                  <a:ext uri="{FF2B5EF4-FFF2-40B4-BE49-F238E27FC236}">
                    <a16:creationId xmlns:a16="http://schemas.microsoft.com/office/drawing/2014/main" id="{68771BC6-8413-A9DB-84EC-BBF0A12CE806}"/>
                  </a:ext>
                </a:extLst>
              </p:cNvPr>
              <p:cNvGrpSpPr/>
              <p:nvPr/>
            </p:nvGrpSpPr>
            <p:grpSpPr>
              <a:xfrm>
                <a:off x="5194656" y="1887523"/>
                <a:ext cx="3045384" cy="3238921"/>
                <a:chOff x="5194656" y="1887523"/>
                <a:chExt cx="3045384" cy="3238921"/>
              </a:xfrm>
            </p:grpSpPr>
            <p:pic>
              <p:nvPicPr>
                <p:cNvPr id="167" name="Picture 166">
                  <a:extLst>
                    <a:ext uri="{FF2B5EF4-FFF2-40B4-BE49-F238E27FC236}">
                      <a16:creationId xmlns:a16="http://schemas.microsoft.com/office/drawing/2014/main" id="{DC5B0493-FB4D-AEC2-A1CA-8B53D725E969}"/>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68" name="Picture 167">
                  <a:extLst>
                    <a:ext uri="{FF2B5EF4-FFF2-40B4-BE49-F238E27FC236}">
                      <a16:creationId xmlns:a16="http://schemas.microsoft.com/office/drawing/2014/main" id="{3F75612D-43C3-C645-4D32-33A5226A557C}"/>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66" name="Picture 165">
                <a:extLst>
                  <a:ext uri="{FF2B5EF4-FFF2-40B4-BE49-F238E27FC236}">
                    <a16:creationId xmlns:a16="http://schemas.microsoft.com/office/drawing/2014/main" id="{770746AC-92EF-1EA1-56B2-647F34749AF5}"/>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194" name="Straight Arrow Connector 193">
            <a:extLst>
              <a:ext uri="{FF2B5EF4-FFF2-40B4-BE49-F238E27FC236}">
                <a16:creationId xmlns:a16="http://schemas.microsoft.com/office/drawing/2014/main" id="{0965A1D7-C779-887A-8673-E5F3B48D3D2A}"/>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7" name="Connector: Elbow 196">
            <a:extLst>
              <a:ext uri="{FF2B5EF4-FFF2-40B4-BE49-F238E27FC236}">
                <a16:creationId xmlns:a16="http://schemas.microsoft.com/office/drawing/2014/main" id="{F25E1BF0-0028-F562-FA23-A022146D907E}"/>
              </a:ext>
            </a:extLst>
          </p:cNvPr>
          <p:cNvCxnSpPr>
            <a:cxnSpLocks/>
          </p:cNvCxnSpPr>
          <p:nvPr/>
        </p:nvCxnSpPr>
        <p:spPr>
          <a:xfrm rot="5400000">
            <a:off x="8260493" y="3369333"/>
            <a:ext cx="3399015" cy="1054853"/>
          </a:xfrm>
          <a:prstGeom prst="bentConnector3">
            <a:avLst>
              <a:gd name="adj1" fmla="val 18256"/>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F910ACB5-B8B2-3C3D-4E95-40851D196B3D}"/>
              </a:ext>
            </a:extLst>
          </p:cNvPr>
          <p:cNvGrpSpPr/>
          <p:nvPr/>
        </p:nvGrpSpPr>
        <p:grpSpPr>
          <a:xfrm>
            <a:off x="8978489" y="5596267"/>
            <a:ext cx="978124" cy="817244"/>
            <a:chOff x="7392696" y="5702572"/>
            <a:chExt cx="978124" cy="817244"/>
          </a:xfrm>
        </p:grpSpPr>
        <p:sp>
          <p:nvSpPr>
            <p:cNvPr id="186" name="Rectangle 185">
              <a:extLst>
                <a:ext uri="{FF2B5EF4-FFF2-40B4-BE49-F238E27FC236}">
                  <a16:creationId xmlns:a16="http://schemas.microsoft.com/office/drawing/2014/main" id="{B0C05F7A-C25B-C55A-CEE1-BA6652213480}"/>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87" name="Group 186">
              <a:extLst>
                <a:ext uri="{FF2B5EF4-FFF2-40B4-BE49-F238E27FC236}">
                  <a16:creationId xmlns:a16="http://schemas.microsoft.com/office/drawing/2014/main" id="{900EF0A1-B9D1-50E4-044F-AC9D8AED5F72}"/>
                </a:ext>
              </a:extLst>
            </p:cNvPr>
            <p:cNvGrpSpPr>
              <a:grpSpLocks noChangeAspect="1"/>
            </p:cNvGrpSpPr>
            <p:nvPr/>
          </p:nvGrpSpPr>
          <p:grpSpPr>
            <a:xfrm>
              <a:off x="8021475" y="6159816"/>
              <a:ext cx="349345" cy="360000"/>
              <a:chOff x="5194656" y="1887523"/>
              <a:chExt cx="3143037" cy="3238921"/>
            </a:xfrm>
          </p:grpSpPr>
          <p:grpSp>
            <p:nvGrpSpPr>
              <p:cNvPr id="188" name="Group 187">
                <a:extLst>
                  <a:ext uri="{FF2B5EF4-FFF2-40B4-BE49-F238E27FC236}">
                    <a16:creationId xmlns:a16="http://schemas.microsoft.com/office/drawing/2014/main" id="{AE607871-8BC5-2815-DB1B-065FAEB03B6C}"/>
                  </a:ext>
                </a:extLst>
              </p:cNvPr>
              <p:cNvGrpSpPr/>
              <p:nvPr/>
            </p:nvGrpSpPr>
            <p:grpSpPr>
              <a:xfrm>
                <a:off x="5194656" y="1887523"/>
                <a:ext cx="3045384" cy="3238921"/>
                <a:chOff x="5194656" y="1887523"/>
                <a:chExt cx="3045384" cy="3238921"/>
              </a:xfrm>
            </p:grpSpPr>
            <p:pic>
              <p:nvPicPr>
                <p:cNvPr id="190" name="Picture 189">
                  <a:extLst>
                    <a:ext uri="{FF2B5EF4-FFF2-40B4-BE49-F238E27FC236}">
                      <a16:creationId xmlns:a16="http://schemas.microsoft.com/office/drawing/2014/main" id="{B46B5830-3077-DDA8-5558-B07C8115FAB0}"/>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91" name="Picture 190">
                  <a:extLst>
                    <a:ext uri="{FF2B5EF4-FFF2-40B4-BE49-F238E27FC236}">
                      <a16:creationId xmlns:a16="http://schemas.microsoft.com/office/drawing/2014/main" id="{4BC275AC-B25C-4BBE-D3B1-9B91E7798974}"/>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89" name="Picture 188">
                <a:extLst>
                  <a:ext uri="{FF2B5EF4-FFF2-40B4-BE49-F238E27FC236}">
                    <a16:creationId xmlns:a16="http://schemas.microsoft.com/office/drawing/2014/main" id="{A3D766A9-5B3B-7F05-40C1-C53ABD532BD0}"/>
                  </a:ext>
                </a:extLst>
              </p:cNvPr>
              <p:cNvPicPr>
                <a:picLocks noChangeAspect="1"/>
              </p:cNvPicPr>
              <p:nvPr/>
            </p:nvPicPr>
            <p:blipFill>
              <a:blip r:embed="rId4"/>
              <a:stretch>
                <a:fillRect/>
              </a:stretch>
            </p:blipFill>
            <p:spPr>
              <a:xfrm>
                <a:off x="7313222" y="3857618"/>
                <a:ext cx="1024471" cy="1024471"/>
              </a:xfrm>
              <a:prstGeom prst="rect">
                <a:avLst/>
              </a:prstGeom>
            </p:spPr>
          </p:pic>
        </p:grpSp>
      </p:grpSp>
      <p:sp>
        <p:nvSpPr>
          <p:cNvPr id="81" name="Rectangle 80">
            <a:extLst>
              <a:ext uri="{FF2B5EF4-FFF2-40B4-BE49-F238E27FC236}">
                <a16:creationId xmlns:a16="http://schemas.microsoft.com/office/drawing/2014/main" id="{F51F3F99-AD31-BE8F-81E6-C3D4BB498969}"/>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sp>
        <p:nvSpPr>
          <p:cNvPr id="14" name="Rectangle 13">
            <a:extLst>
              <a:ext uri="{FF2B5EF4-FFF2-40B4-BE49-F238E27FC236}">
                <a16:creationId xmlns:a16="http://schemas.microsoft.com/office/drawing/2014/main" id="{6A57917F-D8C5-E51C-5CD8-60AD50F3442D}"/>
              </a:ext>
            </a:extLst>
          </p:cNvPr>
          <p:cNvSpPr/>
          <p:nvPr/>
        </p:nvSpPr>
        <p:spPr>
          <a:xfrm>
            <a:off x="2895750" y="3770792"/>
            <a:ext cx="1336301" cy="5638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rPr>
              <a:t>P7_2</a:t>
            </a:r>
            <a:r>
              <a:rPr kumimoji="0" lang="it-IT" sz="1000" b="0" i="0" u="none" strike="noStrike" kern="0" cap="none" spc="0" normalizeH="0" baseline="0" noProof="0">
                <a:ln>
                  <a:noFill/>
                </a:ln>
                <a:solidFill>
                  <a:schemeClr val="tx1"/>
                </a:solidFill>
                <a:effectLst/>
                <a:uLnTx/>
                <a:uFillTx/>
              </a:rPr>
              <a:t> Procedura negoziata senza bando</a:t>
            </a:r>
          </a:p>
        </p:txBody>
      </p:sp>
      <p:sp>
        <p:nvSpPr>
          <p:cNvPr id="2" name="Rectangle 1">
            <a:extLst>
              <a:ext uri="{FF2B5EF4-FFF2-40B4-BE49-F238E27FC236}">
                <a16:creationId xmlns:a16="http://schemas.microsoft.com/office/drawing/2014/main" id="{932DC5F4-8A20-FE96-354D-D20A108E53C3}"/>
              </a:ext>
            </a:extLst>
          </p:cNvPr>
          <p:cNvSpPr/>
          <p:nvPr/>
        </p:nvSpPr>
        <p:spPr>
          <a:xfrm>
            <a:off x="156076" y="6399641"/>
            <a:ext cx="8568000" cy="26033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050" i="1" noProof="0">
                <a:solidFill>
                  <a:schemeClr val="tx1"/>
                </a:solidFill>
              </a:rPr>
              <a:t>* Elenco derivato da Mercato Elettronico o gestito autonomamente dalla SA </a:t>
            </a:r>
          </a:p>
        </p:txBody>
      </p:sp>
      <p:sp>
        <p:nvSpPr>
          <p:cNvPr id="3" name="Rectangle 2">
            <a:extLst>
              <a:ext uri="{FF2B5EF4-FFF2-40B4-BE49-F238E27FC236}">
                <a16:creationId xmlns:a16="http://schemas.microsoft.com/office/drawing/2014/main" id="{F65207E0-106E-CA49-9B42-B03BFF181BAC}"/>
              </a:ext>
            </a:extLst>
          </p:cNvPr>
          <p:cNvSpPr/>
          <p:nvPr/>
        </p:nvSpPr>
        <p:spPr>
          <a:xfrm>
            <a:off x="3140103"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17" name="Rectangle 16">
            <a:extLst>
              <a:ext uri="{FF2B5EF4-FFF2-40B4-BE49-F238E27FC236}">
                <a16:creationId xmlns:a16="http://schemas.microsoft.com/office/drawing/2014/main" id="{F1BC7575-E952-3388-A1BF-5AD0F512F613}"/>
              </a:ext>
            </a:extLst>
          </p:cNvPr>
          <p:cNvSpPr/>
          <p:nvPr/>
        </p:nvSpPr>
        <p:spPr>
          <a:xfrm>
            <a:off x="1960432" y="1405252"/>
            <a:ext cx="97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Destinatari</a:t>
            </a:r>
          </a:p>
        </p:txBody>
      </p:sp>
      <p:sp>
        <p:nvSpPr>
          <p:cNvPr id="32" name="Rectangle 31">
            <a:extLst>
              <a:ext uri="{FF2B5EF4-FFF2-40B4-BE49-F238E27FC236}">
                <a16:creationId xmlns:a16="http://schemas.microsoft.com/office/drawing/2014/main" id="{AD98AE69-E191-8911-047A-FF5125A187B7}"/>
              </a:ext>
            </a:extLst>
          </p:cNvPr>
          <p:cNvSpPr/>
          <p:nvPr/>
        </p:nvSpPr>
        <p:spPr>
          <a:xfrm>
            <a:off x="8876928" y="3691232"/>
            <a:ext cx="1117087" cy="72292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u="none" kern="0" cap="none" spc="0" normalizeH="0" baseline="0" noProof="0">
                <a:ln>
                  <a:noFill/>
                </a:ln>
                <a:solidFill>
                  <a:schemeClr val="tx1"/>
                </a:solidFill>
                <a:effectLst/>
                <a:uLnTx/>
                <a:uFillTx/>
              </a:rPr>
              <a:t>A2_29</a:t>
            </a:r>
            <a:r>
              <a:rPr kumimoji="0" lang="it-IT" sz="1000" u="non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p:txBody>
      </p:sp>
      <p:grpSp>
        <p:nvGrpSpPr>
          <p:cNvPr id="51" name="Group 50">
            <a:extLst>
              <a:ext uri="{FF2B5EF4-FFF2-40B4-BE49-F238E27FC236}">
                <a16:creationId xmlns:a16="http://schemas.microsoft.com/office/drawing/2014/main" id="{8BF9093D-7E92-A588-4A3C-6479CACCA19F}"/>
              </a:ext>
            </a:extLst>
          </p:cNvPr>
          <p:cNvGrpSpPr/>
          <p:nvPr/>
        </p:nvGrpSpPr>
        <p:grpSpPr>
          <a:xfrm>
            <a:off x="5098088" y="1080608"/>
            <a:ext cx="3042000" cy="1188001"/>
            <a:chOff x="5118330" y="1080608"/>
            <a:chExt cx="3042000" cy="1188001"/>
          </a:xfrm>
        </p:grpSpPr>
        <p:cxnSp>
          <p:nvCxnSpPr>
            <p:cNvPr id="56" name="Straight Arrow Connector 55">
              <a:extLst>
                <a:ext uri="{FF2B5EF4-FFF2-40B4-BE49-F238E27FC236}">
                  <a16:creationId xmlns:a16="http://schemas.microsoft.com/office/drawing/2014/main" id="{DF152439-F0A0-0110-6D14-6A349C12CCAA}"/>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EF4B4BB-3A77-D86A-CEF5-C25B8DB1B5C0}"/>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59" name="Group 58">
              <a:extLst>
                <a:ext uri="{FF2B5EF4-FFF2-40B4-BE49-F238E27FC236}">
                  <a16:creationId xmlns:a16="http://schemas.microsoft.com/office/drawing/2014/main" id="{FA28CAF3-F645-1922-92D2-E3512430E1CF}"/>
                </a:ext>
              </a:extLst>
            </p:cNvPr>
            <p:cNvGrpSpPr/>
            <p:nvPr/>
          </p:nvGrpSpPr>
          <p:grpSpPr>
            <a:xfrm>
              <a:off x="6188358" y="1405252"/>
              <a:ext cx="1008000" cy="791465"/>
              <a:chOff x="7267407" y="1407072"/>
              <a:chExt cx="1008000" cy="791465"/>
            </a:xfrm>
          </p:grpSpPr>
          <p:sp>
            <p:nvSpPr>
              <p:cNvPr id="67" name="Rectangle 66">
                <a:extLst>
                  <a:ext uri="{FF2B5EF4-FFF2-40B4-BE49-F238E27FC236}">
                    <a16:creationId xmlns:a16="http://schemas.microsoft.com/office/drawing/2014/main" id="{B60A5399-6B51-5590-9113-9E8103D16C05}"/>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68" name="Rectangle 67">
                <a:extLst>
                  <a:ext uri="{FF2B5EF4-FFF2-40B4-BE49-F238E27FC236}">
                    <a16:creationId xmlns:a16="http://schemas.microsoft.com/office/drawing/2014/main" id="{B8C00C00-709F-51F1-6522-8A74BEAE45EE}"/>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60" name="Rectangle 59">
              <a:extLst>
                <a:ext uri="{FF2B5EF4-FFF2-40B4-BE49-F238E27FC236}">
                  <a16:creationId xmlns:a16="http://schemas.microsoft.com/office/drawing/2014/main" id="{0C9A1A78-1DB4-6F06-5610-B8E21CC2DB41}"/>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61" name="Rectangle 60">
              <a:extLst>
                <a:ext uri="{FF2B5EF4-FFF2-40B4-BE49-F238E27FC236}">
                  <a16:creationId xmlns:a16="http://schemas.microsoft.com/office/drawing/2014/main" id="{0F4E002D-034B-2BB1-B40B-7ADA90EC828A}"/>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62" name="Straight Arrow Connector 61">
              <a:extLst>
                <a:ext uri="{FF2B5EF4-FFF2-40B4-BE49-F238E27FC236}">
                  <a16:creationId xmlns:a16="http://schemas.microsoft.com/office/drawing/2014/main" id="{D5A017E5-3385-D396-ACF0-B27EA1D0E6D6}"/>
                </a:ext>
              </a:extLst>
            </p:cNvPr>
            <p:cNvCxnSpPr>
              <a:cxnSpLocks/>
              <a:stCxn id="60" idx="3"/>
              <a:endCxn id="67"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5B7E340-C676-2BDD-F043-4B8F8BCD510B}"/>
                </a:ext>
              </a:extLst>
            </p:cNvPr>
            <p:cNvCxnSpPr>
              <a:cxnSpLocks/>
              <a:stCxn id="60" idx="3"/>
              <a:endCxn id="68"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7677EC2-7C16-46A7-D3FE-5694BAAE4578}"/>
                </a:ext>
              </a:extLst>
            </p:cNvPr>
            <p:cNvCxnSpPr>
              <a:cxnSpLocks/>
              <a:stCxn id="67" idx="3"/>
              <a:endCxn id="61"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Connector: Elbow 26">
            <a:extLst>
              <a:ext uri="{FF2B5EF4-FFF2-40B4-BE49-F238E27FC236}">
                <a16:creationId xmlns:a16="http://schemas.microsoft.com/office/drawing/2014/main" id="{5BE0CA12-2C65-346F-DA86-5C36188165E1}"/>
              </a:ext>
            </a:extLst>
          </p:cNvPr>
          <p:cNvCxnSpPr>
            <a:cxnSpLocks/>
          </p:cNvCxnSpPr>
          <p:nvPr/>
        </p:nvCxnSpPr>
        <p:spPr>
          <a:xfrm rot="16200000" flipH="1">
            <a:off x="5170776" y="3664712"/>
            <a:ext cx="3403784" cy="463560"/>
          </a:xfrm>
          <a:prstGeom prst="bentConnector3">
            <a:avLst>
              <a:gd name="adj1" fmla="val 1823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232985-82D0-6BB1-05B1-CD3550502A1D}"/>
              </a:ext>
            </a:extLst>
          </p:cNvPr>
          <p:cNvCxnSpPr>
            <a:cxnSpLocks/>
            <a:stCxn id="60" idx="2"/>
          </p:cNvCxnSpPr>
          <p:nvPr/>
        </p:nvCxnSpPr>
        <p:spPr>
          <a:xfrm flipH="1">
            <a:off x="5613921" y="2197252"/>
            <a:ext cx="2105" cy="3407998"/>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5059346-DFEF-3904-D845-FD79A26E5511}"/>
              </a:ext>
            </a:extLst>
          </p:cNvPr>
          <p:cNvSpPr/>
          <p:nvPr/>
        </p:nvSpPr>
        <p:spPr>
          <a:xfrm>
            <a:off x="5218757"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sp>
        <p:nvSpPr>
          <p:cNvPr id="35" name="Rectangle 34">
            <a:extLst>
              <a:ext uri="{FF2B5EF4-FFF2-40B4-BE49-F238E27FC236}">
                <a16:creationId xmlns:a16="http://schemas.microsoft.com/office/drawing/2014/main" id="{282C51F4-06B9-B5FA-3A4F-8AA898817F51}"/>
              </a:ext>
            </a:extLst>
          </p:cNvPr>
          <p:cNvSpPr/>
          <p:nvPr/>
        </p:nvSpPr>
        <p:spPr>
          <a:xfrm>
            <a:off x="6515847" y="3693086"/>
            <a:ext cx="1188000" cy="71921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chemeClr val="tx1"/>
                </a:solidFill>
              </a:rPr>
              <a:t>NAG </a:t>
            </a:r>
            <a:r>
              <a:rPr lang="it-IT" sz="1000" kern="0" noProof="0">
                <a:solidFill>
                  <a:schemeClr val="tx1"/>
                </a:solidFill>
              </a:rPr>
              <a:t>Mancata aggiudicazione di procedura sotto soglia europea</a:t>
            </a:r>
          </a:p>
        </p:txBody>
      </p:sp>
    </p:spTree>
    <p:extLst>
      <p:ext uri="{BB962C8B-B14F-4D97-AF65-F5344CB8AC3E}">
        <p14:creationId xmlns:p14="http://schemas.microsoft.com/office/powerpoint/2010/main" val="1665031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5888F-3386-D62D-2087-EFDB8B8F316A}"/>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CD11B36B-C4D5-F213-789A-DC83776BF3B1}"/>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56A61B-383A-F03C-0840-F06D3342E334}"/>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lvl="0" algn="just">
              <a:spcBef>
                <a:spcPts val="200"/>
              </a:spcBef>
              <a:defRPr/>
            </a:pPr>
            <a:r>
              <a:rPr kumimoji="0" lang="it-IT" sz="1200" b="0" i="0" u="none" strike="noStrike" kern="1200" cap="none" spc="0" normalizeH="0" baseline="0" noProof="0" dirty="0">
                <a:ln>
                  <a:noFill/>
                </a:ln>
                <a:solidFill>
                  <a:prstClr val="black"/>
                </a:solidFill>
                <a:effectLst/>
                <a:uLnTx/>
                <a:uFillTx/>
                <a:latin typeface="Century Gothic"/>
                <a:ea typeface="+mn-ea"/>
                <a:cs typeface="+mn-cs"/>
              </a:rPr>
              <a:t>La gestione della procedura avviene attraverso la funzionalità </a:t>
            </a:r>
            <a:r>
              <a:rPr kumimoji="0" lang="it-IT" sz="1200" b="1" i="1" u="none" strike="noStrike" kern="1200" cap="none" spc="0" normalizeH="0" baseline="0" noProof="0" dirty="0">
                <a:ln>
                  <a:noFill/>
                </a:ln>
                <a:solidFill>
                  <a:prstClr val="black"/>
                </a:solidFill>
                <a:effectLst/>
                <a:uLnTx/>
                <a:uFillTx/>
                <a:latin typeface="Century Gothic"/>
                <a:ea typeface="+mn-ea"/>
                <a:cs typeface="+mn-cs"/>
              </a:rPr>
              <a:t>Avvisi – Bandi – Inviti</a:t>
            </a:r>
            <a:r>
              <a:rPr kumimoji="0" lang="it-IT" sz="1200" b="0" i="0" u="none" strike="noStrike" kern="1200" cap="none" spc="0" normalizeH="0" baseline="0" noProof="0" dirty="0">
                <a:ln>
                  <a:noFill/>
                </a:ln>
                <a:solidFill>
                  <a:prstClr val="black"/>
                </a:solidFill>
                <a:effectLst/>
                <a:uLnTx/>
                <a:uFillTx/>
                <a:latin typeface="Century Gothic"/>
                <a:ea typeface="+mn-ea"/>
                <a:cs typeface="+mn-cs"/>
              </a:rPr>
              <a:t> del gruppo funzionale </a:t>
            </a:r>
            <a:r>
              <a:rPr kumimoji="0" lang="it-IT" sz="1200" b="1" i="1" u="none" strike="noStrike" kern="1200" cap="none" spc="0" normalizeH="0" baseline="0" noProof="0" dirty="0">
                <a:ln>
                  <a:noFill/>
                </a:ln>
                <a:solidFill>
                  <a:prstClr val="black"/>
                </a:solidFill>
                <a:effectLst/>
                <a:uLnTx/>
                <a:uFillTx/>
                <a:latin typeface="Century Gothic"/>
                <a:ea typeface="+mn-ea"/>
                <a:cs typeface="+mn-cs"/>
              </a:rPr>
              <a:t>Procedure di gara</a:t>
            </a:r>
            <a:r>
              <a:rPr kumimoji="0" lang="it-IT" sz="1200" b="0" i="0" u="none" strike="noStrike" kern="1200" cap="none" spc="0" normalizeH="0" baseline="0" noProof="0" dirty="0">
                <a:ln>
                  <a:noFill/>
                </a:ln>
                <a:solidFill>
                  <a:prstClr val="black"/>
                </a:solidFill>
                <a:effectLst/>
                <a:uLnTx/>
                <a:uFillTx/>
                <a:latin typeface="Century Gothic"/>
                <a:ea typeface="+mn-ea"/>
                <a:cs typeface="+mn-cs"/>
              </a:rPr>
              <a:t> di SATER. </a:t>
            </a:r>
          </a:p>
          <a:p>
            <a:pPr lvl="0" algn="just">
              <a:spcBef>
                <a:spcPts val="200"/>
              </a:spcBef>
              <a:defRPr/>
            </a:pPr>
            <a:r>
              <a:rPr lang="it-IT" sz="1200" noProof="0" dirty="0">
                <a:solidFill>
                  <a:prstClr val="black"/>
                </a:solidFill>
                <a:latin typeface="Century Gothic"/>
              </a:rPr>
              <a:t>In caso di procedura </a:t>
            </a:r>
            <a:r>
              <a:rPr lang="it-IT" dirty="0"/>
              <a:t>negoziata con invito da </a:t>
            </a:r>
            <a:r>
              <a:rPr lang="it-IT" dirty="0">
                <a:solidFill>
                  <a:schemeClr val="tx1"/>
                </a:solidFill>
              </a:rPr>
              <a:t>elenco fornitori</a:t>
            </a:r>
            <a:r>
              <a:rPr lang="it-IT" sz="1200" noProof="0" dirty="0">
                <a:solidFill>
                  <a:prstClr val="black"/>
                </a:solidFill>
                <a:latin typeface="Century Gothic"/>
              </a:rPr>
              <a:t>, l’utente deve per prima cosa compilare la pagina </a:t>
            </a:r>
            <a:r>
              <a:rPr lang="it-IT" sz="1200" b="1" i="1" noProof="0" dirty="0">
                <a:solidFill>
                  <a:prstClr val="black"/>
                </a:solidFill>
                <a:latin typeface="Century Gothic"/>
              </a:rPr>
              <a:t>Nuova procedura</a:t>
            </a:r>
            <a:r>
              <a:rPr lang="it-IT" sz="1200" noProof="0" dirty="0">
                <a:solidFill>
                  <a:prstClr val="black"/>
                </a:solidFill>
                <a:latin typeface="Century Gothic"/>
              </a:rPr>
              <a:t>, valorizzando i campi </a:t>
            </a:r>
            <a:r>
              <a:rPr kumimoji="0" lang="it-IT" sz="1200" b="0" i="1" u="none" strike="noStrike" kern="1200" cap="none" spc="0" normalizeH="0" baseline="0" noProof="0" dirty="0">
                <a:ln>
                  <a:noFill/>
                </a:ln>
                <a:solidFill>
                  <a:prstClr val="black"/>
                </a:solidFill>
                <a:effectLst/>
                <a:uLnTx/>
                <a:uFillTx/>
                <a:latin typeface="Century Gothic"/>
                <a:ea typeface="+mn-ea"/>
                <a:cs typeface="+mn-cs"/>
              </a:rPr>
              <a:t>Tipo di procedura</a:t>
            </a:r>
            <a:r>
              <a:rPr lang="it-IT" noProof="0" dirty="0"/>
              <a:t>, </a:t>
            </a:r>
            <a:r>
              <a:rPr kumimoji="0" lang="it-IT" sz="1200" b="0" i="1" u="none" strike="noStrike" kern="1200" cap="none" spc="0" normalizeH="0" baseline="0" noProof="0" dirty="0">
                <a:ln>
                  <a:noFill/>
                </a:ln>
                <a:solidFill>
                  <a:prstClr val="black"/>
                </a:solidFill>
                <a:effectLst/>
                <a:uLnTx/>
                <a:uFillTx/>
                <a:latin typeface="Century Gothic"/>
                <a:ea typeface="+mn-ea"/>
                <a:cs typeface="+mn-cs"/>
              </a:rPr>
              <a:t>Tipo documento e Tipo gara</a:t>
            </a:r>
            <a:r>
              <a:rPr kumimoji="0" lang="it-IT" sz="1200" b="0" i="0" u="none" strike="noStrike" kern="1200" cap="none" spc="0" normalizeH="0" baseline="0" noProof="0" dirty="0">
                <a:ln>
                  <a:noFill/>
                </a:ln>
                <a:solidFill>
                  <a:prstClr val="black"/>
                </a:solidFill>
                <a:effectLst/>
                <a:uLnTx/>
                <a:uFillTx/>
                <a:latin typeface="Century Gothic"/>
                <a:ea typeface="+mn-ea"/>
                <a:cs typeface="+mn-cs"/>
              </a:rPr>
              <a:t> rispettivamente con ‘</a:t>
            </a:r>
            <a:r>
              <a:rPr lang="it-IT" dirty="0">
                <a:solidFill>
                  <a:schemeClr val="tx1"/>
                </a:solidFill>
              </a:rPr>
              <a:t>Negoziata’, ‘Invito’ e ‘Sopra soglia’ oppure ‘Sotto soglia’. In caso di procedura per concessioni, l’utente può indicarlo nel campo </a:t>
            </a:r>
            <a:r>
              <a:rPr lang="it-IT" i="1" dirty="0">
                <a:solidFill>
                  <a:schemeClr val="tx1"/>
                </a:solidFill>
              </a:rPr>
              <a:t>Concessioni</a:t>
            </a:r>
            <a:r>
              <a:rPr lang="it-IT" dirty="0">
                <a:solidFill>
                  <a:schemeClr val="tx1"/>
                </a:solidFill>
              </a:rPr>
              <a:t>.</a:t>
            </a:r>
          </a:p>
          <a:p>
            <a:pPr algn="just">
              <a:spcBef>
                <a:spcPts val="200"/>
              </a:spcBef>
              <a:defRPr/>
            </a:pPr>
            <a:r>
              <a:rPr lang="it-IT" dirty="0">
                <a:solidFill>
                  <a:schemeClr val="tx1"/>
                </a:solidFill>
              </a:rPr>
              <a:t>S</a:t>
            </a:r>
            <a:r>
              <a:rPr lang="it-IT" sz="1200" noProof="0" dirty="0">
                <a:solidFill>
                  <a:prstClr val="black"/>
                </a:solidFill>
                <a:latin typeface="Century Gothic"/>
              </a:rPr>
              <a:t>ATER restituisce l’indicazione della scheda PCP utilizzata (P7_2) nel campo </a:t>
            </a:r>
            <a:r>
              <a:rPr lang="it-IT" sz="1200" i="1" noProof="0" dirty="0">
                <a:solidFill>
                  <a:prstClr val="black"/>
                </a:solidFill>
                <a:latin typeface="Century Gothic"/>
              </a:rPr>
              <a:t>Scheda PCP.</a:t>
            </a:r>
          </a:p>
        </p:txBody>
      </p:sp>
      <p:sp>
        <p:nvSpPr>
          <p:cNvPr id="6" name="Title 33">
            <a:extLst>
              <a:ext uri="{FF2B5EF4-FFF2-40B4-BE49-F238E27FC236}">
                <a16:creationId xmlns:a16="http://schemas.microsoft.com/office/drawing/2014/main" id="{5ACC3BFC-2CFE-B326-E69D-2C6BB233009F}"/>
              </a:ext>
            </a:extLst>
          </p:cNvPr>
          <p:cNvSpPr>
            <a:spLocks noGrp="1"/>
          </p:cNvSpPr>
          <p:nvPr>
            <p:ph type="title"/>
          </p:nvPr>
        </p:nvSpPr>
        <p:spPr>
          <a:xfrm>
            <a:off x="516000" y="74239"/>
            <a:ext cx="11160000" cy="503082"/>
          </a:xfrm>
        </p:spPr>
        <p:txBody>
          <a:bodyPr/>
          <a:lstStyle/>
          <a:p>
            <a:r>
              <a:rPr lang="it-IT" sz="2350" noProof="0"/>
              <a:t>Procedura </a:t>
            </a:r>
            <a:r>
              <a:rPr lang="it-IT" sz="2350"/>
              <a:t>NEGOZIATA CON INVITO da elenco fornitori</a:t>
            </a:r>
            <a:endParaRPr lang="it-IT" sz="2350" noProof="0"/>
          </a:p>
        </p:txBody>
      </p:sp>
      <p:sp>
        <p:nvSpPr>
          <p:cNvPr id="7" name="Rectangle: Rounded Corners 6">
            <a:extLst>
              <a:ext uri="{FF2B5EF4-FFF2-40B4-BE49-F238E27FC236}">
                <a16:creationId xmlns:a16="http://schemas.microsoft.com/office/drawing/2014/main" id="{40353EC7-6ABA-052E-F12E-D85038DC2DC6}"/>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a:solidFill>
                  <a:schemeClr val="accent1"/>
                </a:solidFill>
              </a:rPr>
              <a:t>06</a:t>
            </a:r>
            <a:r>
              <a:rPr lang="it-IT" sz="1200" b="1">
                <a:solidFill>
                  <a:schemeClr val="accent1"/>
                </a:solidFill>
              </a:rPr>
              <a:t>a</a:t>
            </a:r>
            <a:endParaRPr lang="it-IT" b="1">
              <a:solidFill>
                <a:schemeClr val="accent1"/>
              </a:solidFill>
            </a:endParaRPr>
          </a:p>
        </p:txBody>
      </p:sp>
      <p:sp>
        <p:nvSpPr>
          <p:cNvPr id="2" name="Rectangle 1">
            <a:extLst>
              <a:ext uri="{FF2B5EF4-FFF2-40B4-BE49-F238E27FC236}">
                <a16:creationId xmlns:a16="http://schemas.microsoft.com/office/drawing/2014/main" id="{B0C7D643-5251-2059-B154-30E25BD72347}"/>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0" name="Group 9">
            <a:extLst>
              <a:ext uri="{FF2B5EF4-FFF2-40B4-BE49-F238E27FC236}">
                <a16:creationId xmlns:a16="http://schemas.microsoft.com/office/drawing/2014/main" id="{3E7DAC61-0210-F037-993E-AE2781F68094}"/>
              </a:ext>
            </a:extLst>
          </p:cNvPr>
          <p:cNvGrpSpPr/>
          <p:nvPr/>
        </p:nvGrpSpPr>
        <p:grpSpPr>
          <a:xfrm>
            <a:off x="303439" y="1890911"/>
            <a:ext cx="11373475" cy="1548000"/>
            <a:chOff x="303439" y="1890911"/>
            <a:chExt cx="11373475" cy="1548000"/>
          </a:xfrm>
        </p:grpSpPr>
        <p:sp>
          <p:nvSpPr>
            <p:cNvPr id="77" name="Isosceles Triangle 76">
              <a:extLst>
                <a:ext uri="{FF2B5EF4-FFF2-40B4-BE49-F238E27FC236}">
                  <a16:creationId xmlns:a16="http://schemas.microsoft.com/office/drawing/2014/main" id="{FA4E0A7D-B603-61F7-2C9D-8F59CF35E977}"/>
                </a:ext>
              </a:extLst>
            </p:cNvPr>
            <p:cNvSpPr/>
            <p:nvPr/>
          </p:nvSpPr>
          <p:spPr>
            <a:xfrm rot="16200000">
              <a:off x="669" y="2388684"/>
              <a:ext cx="154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2070352F-3903-3A0B-2039-106DD90AF4A7}"/>
                </a:ext>
              </a:extLst>
            </p:cNvPr>
            <p:cNvSpPr/>
            <p:nvPr/>
          </p:nvSpPr>
          <p:spPr>
            <a:xfrm>
              <a:off x="1050896" y="1890911"/>
              <a:ext cx="10626018" cy="154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kumimoji="0" lang="it-IT" sz="1300" b="1" i="0" u="none" strike="noStrike" kern="1200" cap="none" spc="0" normalizeH="0" baseline="0" noProof="0" dirty="0">
                  <a:ln>
                    <a:noFill/>
                  </a:ln>
                  <a:solidFill>
                    <a:prstClr val="black"/>
                  </a:solidFill>
                  <a:effectLst/>
                  <a:uLnTx/>
                  <a:uFillTx/>
                  <a:latin typeface="Century Gothic"/>
                  <a:ea typeface="+mn-ea"/>
                  <a:cs typeface="+mn-cs"/>
                </a:rPr>
                <a:t>INVITI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per prima cosa valorizzare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Inoltre, l’utente configura il DGUE e seleziona i destinatari dell’invito attraverso la specifica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Destinatari</a:t>
              </a:r>
              <a:r>
                <a:rPr lang="it-IT" sz="1150" dirty="0">
                  <a:solidFill>
                    <a:prstClr val="black"/>
                  </a:solidFill>
                  <a:latin typeface="Century Gothic"/>
                </a:rPr>
                <a:t>. </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Successivamente l’utente: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del menu Gestione PCP e attende lo svolgimento automatico delle operazioni di invio della scheda (P7_2) fino alla corretta visualizzazione del CIG. Le operazioni svolte da SATER sono visualizzate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trasmettere gli inviti ai soggetti invitati a partecipare alla procedura.</a:t>
              </a:r>
            </a:p>
          </p:txBody>
        </p:sp>
        <p:grpSp>
          <p:nvGrpSpPr>
            <p:cNvPr id="67" name="Group 66">
              <a:extLst>
                <a:ext uri="{FF2B5EF4-FFF2-40B4-BE49-F238E27FC236}">
                  <a16:creationId xmlns:a16="http://schemas.microsoft.com/office/drawing/2014/main" id="{36549580-EF34-9CEC-3C72-C11023824C4D}"/>
                </a:ext>
              </a:extLst>
            </p:cNvPr>
            <p:cNvGrpSpPr/>
            <p:nvPr/>
          </p:nvGrpSpPr>
          <p:grpSpPr>
            <a:xfrm>
              <a:off x="303439" y="2448911"/>
              <a:ext cx="432000" cy="432000"/>
              <a:chOff x="296380" y="2745516"/>
              <a:chExt cx="432000" cy="432000"/>
            </a:xfrm>
          </p:grpSpPr>
          <p:sp>
            <p:nvSpPr>
              <p:cNvPr id="9" name="Oval 8">
                <a:extLst>
                  <a:ext uri="{FF2B5EF4-FFF2-40B4-BE49-F238E27FC236}">
                    <a16:creationId xmlns:a16="http://schemas.microsoft.com/office/drawing/2014/main" id="{4BEC241E-12C4-2621-E8EA-BB2C8B4CA904}"/>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A20FBAE0-D6B3-FE7A-F3BC-C03AACEB49C5}"/>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FEBC5109-8310-6A13-F919-0EA5B1DBEF11}"/>
                  </a:ext>
                </a:extLst>
              </p:cNvPr>
              <p:cNvGrpSpPr>
                <a:grpSpLocks noChangeAspect="1"/>
              </p:cNvGrpSpPr>
              <p:nvPr/>
            </p:nvGrpSpPr>
            <p:grpSpPr>
              <a:xfrm>
                <a:off x="332388" y="2781502"/>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41CF5A11-F86E-E7BB-CB75-EAD31F2DE1CA}"/>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CF5A10ED-0655-3A90-B379-06426B0A2B24}"/>
                    </a:ext>
                  </a:extLst>
                </p:cNvPr>
                <p:cNvSpPr/>
                <p:nvPr/>
              </p:nvSpPr>
              <p:spPr>
                <a:xfrm>
                  <a:off x="1020472" y="2456078"/>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AB90DC4E-1B0E-BCFB-BA92-393D5DCE200B}"/>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43" name="Group 42">
            <a:extLst>
              <a:ext uri="{FF2B5EF4-FFF2-40B4-BE49-F238E27FC236}">
                <a16:creationId xmlns:a16="http://schemas.microsoft.com/office/drawing/2014/main" id="{0D326535-56C1-FE00-723C-6E91FB1FA78A}"/>
              </a:ext>
            </a:extLst>
          </p:cNvPr>
          <p:cNvGrpSpPr/>
          <p:nvPr/>
        </p:nvGrpSpPr>
        <p:grpSpPr>
          <a:xfrm>
            <a:off x="303439" y="5078705"/>
            <a:ext cx="11373475" cy="828000"/>
            <a:chOff x="303439" y="5129878"/>
            <a:chExt cx="11373475" cy="828000"/>
          </a:xfrm>
        </p:grpSpPr>
        <p:sp>
          <p:nvSpPr>
            <p:cNvPr id="30" name="Rectangle 29">
              <a:extLst>
                <a:ext uri="{FF2B5EF4-FFF2-40B4-BE49-F238E27FC236}">
                  <a16:creationId xmlns:a16="http://schemas.microsoft.com/office/drawing/2014/main" id="{B0C51182-F599-9EE3-674C-650571655D99}"/>
                </a:ext>
              </a:extLst>
            </p:cNvPr>
            <p:cNvSpPr/>
            <p:nvPr/>
          </p:nvSpPr>
          <p:spPr>
            <a:xfrm>
              <a:off x="1050896" y="5129878"/>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(A2_29)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E8C669BF-7FAF-0BAC-C4F6-6305651CF821}"/>
                </a:ext>
              </a:extLst>
            </p:cNvPr>
            <p:cNvSpPr/>
            <p:nvPr/>
          </p:nvSpPr>
          <p:spPr>
            <a:xfrm rot="16200000">
              <a:off x="360669" y="5267651"/>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6A491EE6-672A-FB71-E49A-519E82B597E7}"/>
                </a:ext>
              </a:extLst>
            </p:cNvPr>
            <p:cNvGrpSpPr/>
            <p:nvPr/>
          </p:nvGrpSpPr>
          <p:grpSpPr>
            <a:xfrm>
              <a:off x="303439" y="5327878"/>
              <a:ext cx="432000" cy="432000"/>
              <a:chOff x="-129767" y="4329276"/>
              <a:chExt cx="432000" cy="432000"/>
            </a:xfrm>
          </p:grpSpPr>
          <p:sp>
            <p:nvSpPr>
              <p:cNvPr id="25" name="Oval 24">
                <a:extLst>
                  <a:ext uri="{FF2B5EF4-FFF2-40B4-BE49-F238E27FC236}">
                    <a16:creationId xmlns:a16="http://schemas.microsoft.com/office/drawing/2014/main" id="{09BCD511-EBC1-65E3-A249-E8253B3E5CB4}"/>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D2950858-D725-4835-7F38-158A2196247E}"/>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A34EE768-9915-D6BD-A1BD-6B29891E0C29}"/>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36FC1FB4-7F6D-58FC-6F39-3711EEE3D849}"/>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C601B205-2F3F-685C-AF0B-E66363D39C85}"/>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C1419CA4-4AB2-F058-5950-F20C581B71A4}"/>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50" name="Group 49">
            <a:extLst>
              <a:ext uri="{FF2B5EF4-FFF2-40B4-BE49-F238E27FC236}">
                <a16:creationId xmlns:a16="http://schemas.microsoft.com/office/drawing/2014/main" id="{95AB4CF2-D108-15BC-1C46-402B5EE8ED4C}"/>
              </a:ext>
            </a:extLst>
          </p:cNvPr>
          <p:cNvGrpSpPr/>
          <p:nvPr/>
        </p:nvGrpSpPr>
        <p:grpSpPr>
          <a:xfrm>
            <a:off x="303439" y="6021302"/>
            <a:ext cx="11373475" cy="468000"/>
            <a:chOff x="303439" y="6021302"/>
            <a:chExt cx="11373475" cy="468000"/>
          </a:xfrm>
        </p:grpSpPr>
        <p:sp>
          <p:nvSpPr>
            <p:cNvPr id="44" name="Isosceles Triangle 43">
              <a:extLst>
                <a:ext uri="{FF2B5EF4-FFF2-40B4-BE49-F238E27FC236}">
                  <a16:creationId xmlns:a16="http://schemas.microsoft.com/office/drawing/2014/main" id="{99FE4372-C012-42B3-7B6A-354A6912A0D4}"/>
                </a:ext>
              </a:extLst>
            </p:cNvPr>
            <p:cNvSpPr/>
            <p:nvPr/>
          </p:nvSpPr>
          <p:spPr>
            <a:xfrm rot="16200000">
              <a:off x="540669" y="5979075"/>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F98BEFD4-855A-D1EF-28A4-50C690099AE3}"/>
                </a:ext>
              </a:extLst>
            </p:cNvPr>
            <p:cNvSpPr/>
            <p:nvPr/>
          </p:nvSpPr>
          <p:spPr>
            <a:xfrm>
              <a:off x="1050896" y="6021302"/>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4" name="Group 3">
              <a:extLst>
                <a:ext uri="{FF2B5EF4-FFF2-40B4-BE49-F238E27FC236}">
                  <a16:creationId xmlns:a16="http://schemas.microsoft.com/office/drawing/2014/main" id="{3E1871BA-9C49-1EB7-F199-B29F0DC0257D}"/>
                </a:ext>
              </a:extLst>
            </p:cNvPr>
            <p:cNvGrpSpPr/>
            <p:nvPr/>
          </p:nvGrpSpPr>
          <p:grpSpPr>
            <a:xfrm>
              <a:off x="303439" y="6039302"/>
              <a:ext cx="432000" cy="432000"/>
              <a:chOff x="329701" y="6058352"/>
              <a:chExt cx="432000" cy="432000"/>
            </a:xfrm>
          </p:grpSpPr>
          <p:sp>
            <p:nvSpPr>
              <p:cNvPr id="33" name="Oval 32">
                <a:extLst>
                  <a:ext uri="{FF2B5EF4-FFF2-40B4-BE49-F238E27FC236}">
                    <a16:creationId xmlns:a16="http://schemas.microsoft.com/office/drawing/2014/main" id="{3637D99D-7D8A-235C-9EB0-5B62EE332F5E}"/>
                  </a:ext>
                </a:extLst>
              </p:cNvPr>
              <p:cNvSpPr/>
              <p:nvPr/>
            </p:nvSpPr>
            <p:spPr>
              <a:xfrm>
                <a:off x="329701" y="6058352"/>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aphic 4">
                <a:extLst>
                  <a:ext uri="{FF2B5EF4-FFF2-40B4-BE49-F238E27FC236}">
                    <a16:creationId xmlns:a16="http://schemas.microsoft.com/office/drawing/2014/main" id="{67864CCE-5835-C07A-1BC2-01194FAFA5A6}"/>
                  </a:ext>
                </a:extLst>
              </p:cNvPr>
              <p:cNvGrpSpPr>
                <a:grpSpLocks noChangeAspect="1"/>
              </p:cNvGrpSpPr>
              <p:nvPr/>
            </p:nvGrpSpPr>
            <p:grpSpPr>
              <a:xfrm>
                <a:off x="365534" y="6094353"/>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18214A22-19CE-FA94-99F3-F4ED2A62EAF4}"/>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B3AC4679-60F5-7973-933F-BCFD945A579F}"/>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A997EB40-C5F4-C0B3-0AD4-AE7D19E9B55F}"/>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7" name="Group 16">
            <a:extLst>
              <a:ext uri="{FF2B5EF4-FFF2-40B4-BE49-F238E27FC236}">
                <a16:creationId xmlns:a16="http://schemas.microsoft.com/office/drawing/2014/main" id="{6685D13F-7C1B-7D5F-93D3-2307DF77046F}"/>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0CC83221-D588-22C1-CEE4-197B27E9EB80}"/>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D18655-6BB8-F3FE-912A-8F1109A9DE4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8C8605A4-076A-C1F1-D892-CC13FCA354B4}"/>
              </a:ext>
            </a:extLst>
          </p:cNvPr>
          <p:cNvSpPr>
            <a:spLocks noGrp="1"/>
          </p:cNvSpPr>
          <p:nvPr>
            <p:ph type="sldNum" sz="quarter" idx="10"/>
          </p:nvPr>
        </p:nvSpPr>
        <p:spPr/>
        <p:txBody>
          <a:bodyPr/>
          <a:lstStyle/>
          <a:p>
            <a:fld id="{58E4CE88-B864-4B2B-BBBC-E85082A18D58}" type="slidenum">
              <a:rPr lang="it-IT" noProof="0" smtClean="0"/>
              <a:pPr/>
              <a:t>36</a:t>
            </a:fld>
            <a:endParaRPr lang="it-IT" noProof="0"/>
          </a:p>
        </p:txBody>
      </p:sp>
      <p:sp>
        <p:nvSpPr>
          <p:cNvPr id="5" name="Rectangle: Rounded Corners 4">
            <a:extLst>
              <a:ext uri="{FF2B5EF4-FFF2-40B4-BE49-F238E27FC236}">
                <a16:creationId xmlns:a16="http://schemas.microsoft.com/office/drawing/2014/main" id="{9607D02B-449A-73C0-5941-CC8ECF2B7E9D}"/>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2" name="Group 21">
            <a:extLst>
              <a:ext uri="{FF2B5EF4-FFF2-40B4-BE49-F238E27FC236}">
                <a16:creationId xmlns:a16="http://schemas.microsoft.com/office/drawing/2014/main" id="{290D4F5B-59E9-8CA7-4713-98F3834ECEFA}"/>
              </a:ext>
            </a:extLst>
          </p:cNvPr>
          <p:cNvGrpSpPr/>
          <p:nvPr/>
        </p:nvGrpSpPr>
        <p:grpSpPr>
          <a:xfrm>
            <a:off x="303439" y="3553509"/>
            <a:ext cx="11373475" cy="828000"/>
            <a:chOff x="303439" y="3610314"/>
            <a:chExt cx="11373475" cy="828000"/>
          </a:xfrm>
        </p:grpSpPr>
        <p:sp>
          <p:nvSpPr>
            <p:cNvPr id="29" name="Rectangle 28">
              <a:extLst>
                <a:ext uri="{FF2B5EF4-FFF2-40B4-BE49-F238E27FC236}">
                  <a16:creationId xmlns:a16="http://schemas.microsoft.com/office/drawing/2014/main" id="{E4677B8C-2A65-A4CE-1B24-59228EC9E70E}"/>
                </a:ext>
              </a:extLst>
            </p:cNvPr>
            <p:cNvSpPr/>
            <p:nvPr/>
          </p:nvSpPr>
          <p:spPr>
            <a:xfrm>
              <a:off x="1050896" y="3610314"/>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spc="-10" dirty="0">
                  <a:solidFill>
                    <a:schemeClr val="tx1"/>
                  </a:solidFill>
                </a:rPr>
                <a:t>NAG</a:t>
              </a:r>
              <a:r>
                <a:rPr lang="it-IT" sz="1150" spc="-10" noProof="0" dirty="0">
                  <a:solidFill>
                    <a:schemeClr val="tx1"/>
                  </a:solidFill>
                </a:rPr>
                <a:t>). Per i lotti 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1985B666-F3F0-48C1-B5CA-BEF90BA8E2FF}"/>
                </a:ext>
              </a:extLst>
            </p:cNvPr>
            <p:cNvSpPr/>
            <p:nvPr/>
          </p:nvSpPr>
          <p:spPr>
            <a:xfrm rot="16200000">
              <a:off x="360669" y="3748087"/>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B7C36407-F34B-6CF2-92D2-03B94F148A16}"/>
                </a:ext>
              </a:extLst>
            </p:cNvPr>
            <p:cNvGrpSpPr/>
            <p:nvPr/>
          </p:nvGrpSpPr>
          <p:grpSpPr>
            <a:xfrm>
              <a:off x="303439" y="3808314"/>
              <a:ext cx="432000" cy="432000"/>
              <a:chOff x="-129767" y="4329276"/>
              <a:chExt cx="432000" cy="432000"/>
            </a:xfrm>
          </p:grpSpPr>
          <p:sp>
            <p:nvSpPr>
              <p:cNvPr id="38" name="Oval 37">
                <a:extLst>
                  <a:ext uri="{FF2B5EF4-FFF2-40B4-BE49-F238E27FC236}">
                    <a16:creationId xmlns:a16="http://schemas.microsoft.com/office/drawing/2014/main" id="{87D3E61C-83DC-EF05-C013-E7DC08EB4121}"/>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B821EBDB-9441-F596-0D38-9C21A8940B0C}"/>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86683BB1-D3F6-0FD3-CFC1-899352A20990}"/>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21ED6577-8937-06D3-87C5-62393B32DFB5}"/>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930BDBB5-9C78-E53B-5346-2E893305E2B9}"/>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45083926-6A2E-A76D-5AFB-6A08EF6E7C77}"/>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24" name="Group 23">
            <a:extLst>
              <a:ext uri="{FF2B5EF4-FFF2-40B4-BE49-F238E27FC236}">
                <a16:creationId xmlns:a16="http://schemas.microsoft.com/office/drawing/2014/main" id="{34718006-2FD8-ACF1-FFDF-EDC27B75F7B7}"/>
              </a:ext>
            </a:extLst>
          </p:cNvPr>
          <p:cNvGrpSpPr/>
          <p:nvPr/>
        </p:nvGrpSpPr>
        <p:grpSpPr>
          <a:xfrm>
            <a:off x="303439" y="4496107"/>
            <a:ext cx="11373475" cy="468000"/>
            <a:chOff x="303439" y="4567681"/>
            <a:chExt cx="11373475" cy="468000"/>
          </a:xfrm>
        </p:grpSpPr>
        <p:sp>
          <p:nvSpPr>
            <p:cNvPr id="52" name="Isosceles Triangle 51">
              <a:extLst>
                <a:ext uri="{FF2B5EF4-FFF2-40B4-BE49-F238E27FC236}">
                  <a16:creationId xmlns:a16="http://schemas.microsoft.com/office/drawing/2014/main" id="{1FF174F8-699F-C56C-12E7-C890D7D09349}"/>
                </a:ext>
              </a:extLst>
            </p:cNvPr>
            <p:cNvSpPr/>
            <p:nvPr/>
          </p:nvSpPr>
          <p:spPr>
            <a:xfrm rot="16200000">
              <a:off x="540669" y="4525454"/>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235588E1-C4A4-E943-2720-20550AE5D231}"/>
                </a:ext>
              </a:extLst>
            </p:cNvPr>
            <p:cNvSpPr/>
            <p:nvPr/>
          </p:nvSpPr>
          <p:spPr>
            <a:xfrm>
              <a:off x="1050896" y="4567681"/>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Aggiudicazioni in attesa di contratto/convenzione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procede con la compilazione del contratto o della convenzione</a:t>
              </a:r>
              <a:r>
                <a:rPr lang="it-IT" sz="1150" noProof="0" dirty="0">
                  <a:solidFill>
                    <a:schemeClr val="tx1"/>
                  </a:solidFill>
                  <a:latin typeface="Century Gothic"/>
                </a:rPr>
                <a:t>, quindi esegue il comando </a:t>
              </a:r>
              <a:r>
                <a:rPr lang="it-IT" sz="1150" u="sng" noProof="0" dirty="0">
                  <a:solidFill>
                    <a:schemeClr val="tx1"/>
                  </a:solidFill>
                  <a:latin typeface="Century Gothic"/>
                </a:rPr>
                <a:t>Invio</a:t>
              </a:r>
              <a:r>
                <a:rPr lang="it-IT" sz="1150" noProof="0" dirty="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B21CAFFE-1941-305F-1BC9-AC4E8355964E}"/>
                </a:ext>
              </a:extLst>
            </p:cNvPr>
            <p:cNvGrpSpPr/>
            <p:nvPr/>
          </p:nvGrpSpPr>
          <p:grpSpPr>
            <a:xfrm>
              <a:off x="303439" y="4585681"/>
              <a:ext cx="432000" cy="432000"/>
              <a:chOff x="294977" y="5555031"/>
              <a:chExt cx="432000" cy="432000"/>
            </a:xfrm>
          </p:grpSpPr>
          <p:sp>
            <p:nvSpPr>
              <p:cNvPr id="54" name="Oval 53">
                <a:extLst>
                  <a:ext uri="{FF2B5EF4-FFF2-40B4-BE49-F238E27FC236}">
                    <a16:creationId xmlns:a16="http://schemas.microsoft.com/office/drawing/2014/main" id="{248BC264-536D-1F00-36A6-A5D515251BE2}"/>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3C9E989C-BF12-3E41-0AAB-AC6EF67FD0D1}"/>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AF249C13-589F-9EF9-0DE5-ADC646101BE4}"/>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32B1E5A2-B7B0-BF1C-0A7E-17963D49D00C}"/>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680D63A7-EC4D-35FC-28CA-F79C548CB869}"/>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3886521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4093-ADEA-E143-3086-29112544F1EF}"/>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437B2BA7-0FBC-1045-0AEC-A60420C039EE}"/>
              </a:ext>
            </a:extLst>
          </p:cNvPr>
          <p:cNvSpPr>
            <a:spLocks noGrp="1"/>
          </p:cNvSpPr>
          <p:nvPr>
            <p:ph type="title"/>
          </p:nvPr>
        </p:nvSpPr>
        <p:spPr/>
        <p:txBody>
          <a:bodyPr/>
          <a:lstStyle/>
          <a:p>
            <a:r>
              <a:rPr lang="it-IT" sz="2350"/>
              <a:t>APPALTO SPECIFICO su sistema dinamico di acquisizione (SDA)</a:t>
            </a:r>
            <a:endParaRPr lang="it-IT" sz="2350" noProof="0"/>
          </a:p>
        </p:txBody>
      </p:sp>
      <p:sp>
        <p:nvSpPr>
          <p:cNvPr id="64" name="Rectangle 63">
            <a:extLst>
              <a:ext uri="{FF2B5EF4-FFF2-40B4-BE49-F238E27FC236}">
                <a16:creationId xmlns:a16="http://schemas.microsoft.com/office/drawing/2014/main" id="{6D5BB869-B9C3-1306-EAD0-08DE5C010A28}"/>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97125C07-2641-E909-3136-1727F45E48D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3" name="Rectangle 22">
            <a:extLst>
              <a:ext uri="{FF2B5EF4-FFF2-40B4-BE49-F238E27FC236}">
                <a16:creationId xmlns:a16="http://schemas.microsoft.com/office/drawing/2014/main" id="{141E0BE6-3E5E-EC26-16FA-86E68A21EF81}"/>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2" name="Rectangle 51">
            <a:extLst>
              <a:ext uri="{FF2B5EF4-FFF2-40B4-BE49-F238E27FC236}">
                <a16:creationId xmlns:a16="http://schemas.microsoft.com/office/drawing/2014/main" id="{8DEDD5B3-C864-6615-7D83-B812EF9DEEE1}"/>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7355DC61-D7E7-EDCA-55BA-98E8DC98213A}"/>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it-IT" b="1">
              <a:solidFill>
                <a:schemeClr val="accent1"/>
              </a:solidFill>
            </a:endParaRPr>
          </a:p>
          <a:p>
            <a:pPr algn="ctr"/>
            <a:r>
              <a:rPr lang="it-IT" b="1">
                <a:solidFill>
                  <a:schemeClr val="accent1"/>
                </a:solidFill>
              </a:rPr>
              <a:t>06</a:t>
            </a:r>
            <a:r>
              <a:rPr lang="it-IT" sz="1200" b="1">
                <a:solidFill>
                  <a:schemeClr val="accent1"/>
                </a:solidFill>
              </a:rPr>
              <a:t>b</a:t>
            </a:r>
            <a:endParaRPr lang="it-IT" b="1">
              <a:solidFill>
                <a:schemeClr val="accent1"/>
              </a:solidFill>
            </a:endParaRPr>
          </a:p>
          <a:p>
            <a:pPr algn="ctr"/>
            <a:endParaRPr lang="it-IT" b="1" noProof="0">
              <a:solidFill>
                <a:schemeClr val="accent1"/>
              </a:solidFill>
            </a:endParaRPr>
          </a:p>
        </p:txBody>
      </p:sp>
      <p:grpSp>
        <p:nvGrpSpPr>
          <p:cNvPr id="22" name="Group 21">
            <a:extLst>
              <a:ext uri="{FF2B5EF4-FFF2-40B4-BE49-F238E27FC236}">
                <a16:creationId xmlns:a16="http://schemas.microsoft.com/office/drawing/2014/main" id="{99916FEC-8DB4-7008-EF98-1AEC09AA207E}"/>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F24EDE38-1227-EBCB-6923-22E71D14AFD4}"/>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A009BE-CA23-8834-1829-8018BF171B62}"/>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D9D626CA-FD33-C8FB-D3EA-7EE020666195}"/>
              </a:ext>
            </a:extLst>
          </p:cNvPr>
          <p:cNvSpPr>
            <a:spLocks noGrp="1"/>
          </p:cNvSpPr>
          <p:nvPr>
            <p:ph type="sldNum" sz="quarter" idx="10"/>
          </p:nvPr>
        </p:nvSpPr>
        <p:spPr/>
        <p:txBody>
          <a:bodyPr/>
          <a:lstStyle/>
          <a:p>
            <a:fld id="{58E4CE88-B864-4B2B-BBBC-E85082A18D58}" type="slidenum">
              <a:rPr lang="it-IT" noProof="0" smtClean="0"/>
              <a:pPr/>
              <a:t>37</a:t>
            </a:fld>
            <a:endParaRPr lang="it-IT" noProof="0"/>
          </a:p>
        </p:txBody>
      </p:sp>
      <p:sp>
        <p:nvSpPr>
          <p:cNvPr id="8" name="Rectangle: Rounded Corners 7">
            <a:extLst>
              <a:ext uri="{FF2B5EF4-FFF2-40B4-BE49-F238E27FC236}">
                <a16:creationId xmlns:a16="http://schemas.microsoft.com/office/drawing/2014/main" id="{26FBD755-953D-E345-6F10-E987A805FB6A}"/>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04" name="Group 203">
            <a:extLst>
              <a:ext uri="{FF2B5EF4-FFF2-40B4-BE49-F238E27FC236}">
                <a16:creationId xmlns:a16="http://schemas.microsoft.com/office/drawing/2014/main" id="{51191203-31EB-01F7-4AD0-7CE5B9E72E97}"/>
              </a:ext>
            </a:extLst>
          </p:cNvPr>
          <p:cNvGrpSpPr/>
          <p:nvPr/>
        </p:nvGrpSpPr>
        <p:grpSpPr>
          <a:xfrm>
            <a:off x="8191850" y="1080609"/>
            <a:ext cx="1681507" cy="1188000"/>
            <a:chOff x="8211465" y="1080609"/>
            <a:chExt cx="1681507" cy="1188000"/>
          </a:xfrm>
        </p:grpSpPr>
        <p:sp>
          <p:nvSpPr>
            <p:cNvPr id="18" name="Rectangle 17">
              <a:extLst>
                <a:ext uri="{FF2B5EF4-FFF2-40B4-BE49-F238E27FC236}">
                  <a16:creationId xmlns:a16="http://schemas.microsoft.com/office/drawing/2014/main" id="{E6A52116-7AE4-982E-6C0C-EA0668CE0D7B}"/>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36" name="Rectangle 35">
              <a:extLst>
                <a:ext uri="{FF2B5EF4-FFF2-40B4-BE49-F238E27FC236}">
                  <a16:creationId xmlns:a16="http://schemas.microsoft.com/office/drawing/2014/main" id="{E8180F38-31B7-0AFE-10A7-49BA528E6B8D}"/>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41" name="Rectangle 40">
              <a:extLst>
                <a:ext uri="{FF2B5EF4-FFF2-40B4-BE49-F238E27FC236}">
                  <a16:creationId xmlns:a16="http://schemas.microsoft.com/office/drawing/2014/main" id="{C1B587D7-03B7-B5DB-2126-25CEBCBEDB51}"/>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42" name="Straight Arrow Connector 41">
              <a:extLst>
                <a:ext uri="{FF2B5EF4-FFF2-40B4-BE49-F238E27FC236}">
                  <a16:creationId xmlns:a16="http://schemas.microsoft.com/office/drawing/2014/main" id="{D4B57219-5F35-1BE7-A08E-7AC75045B90C}"/>
                </a:ext>
              </a:extLst>
            </p:cNvPr>
            <p:cNvCxnSpPr>
              <a:cxnSpLocks/>
              <a:stCxn id="41" idx="3"/>
              <a:endCxn id="36"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ADEAD629-8897-E67A-38E3-FBAC613C16B5}"/>
              </a:ext>
            </a:extLst>
          </p:cNvPr>
          <p:cNvGrpSpPr/>
          <p:nvPr/>
        </p:nvGrpSpPr>
        <p:grpSpPr>
          <a:xfrm>
            <a:off x="9925119" y="1080609"/>
            <a:ext cx="1080000" cy="1187998"/>
            <a:chOff x="9942266" y="1080609"/>
            <a:chExt cx="1080000" cy="1187998"/>
          </a:xfrm>
        </p:grpSpPr>
        <p:sp>
          <p:nvSpPr>
            <p:cNvPr id="143" name="Rectangle 142">
              <a:extLst>
                <a:ext uri="{FF2B5EF4-FFF2-40B4-BE49-F238E27FC236}">
                  <a16:creationId xmlns:a16="http://schemas.microsoft.com/office/drawing/2014/main" id="{3BD60965-CD47-D8DD-C83E-E337CCE2EC67}"/>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144" name="Rectangle 143">
              <a:extLst>
                <a:ext uri="{FF2B5EF4-FFF2-40B4-BE49-F238E27FC236}">
                  <a16:creationId xmlns:a16="http://schemas.microsoft.com/office/drawing/2014/main" id="{221BF8E7-1D9C-280F-BCF3-988EDD064678}"/>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206" name="Group 205">
            <a:extLst>
              <a:ext uri="{FF2B5EF4-FFF2-40B4-BE49-F238E27FC236}">
                <a16:creationId xmlns:a16="http://schemas.microsoft.com/office/drawing/2014/main" id="{28AD2B63-0E16-2694-4453-E28A526B9E89}"/>
              </a:ext>
            </a:extLst>
          </p:cNvPr>
          <p:cNvGrpSpPr/>
          <p:nvPr/>
        </p:nvGrpSpPr>
        <p:grpSpPr>
          <a:xfrm>
            <a:off x="11056879" y="1080609"/>
            <a:ext cx="936000" cy="1187998"/>
            <a:chOff x="11056879" y="1080609"/>
            <a:chExt cx="936000" cy="1187998"/>
          </a:xfrm>
        </p:grpSpPr>
        <p:sp>
          <p:nvSpPr>
            <p:cNvPr id="146" name="Rectangle 145">
              <a:extLst>
                <a:ext uri="{FF2B5EF4-FFF2-40B4-BE49-F238E27FC236}">
                  <a16:creationId xmlns:a16="http://schemas.microsoft.com/office/drawing/2014/main" id="{F5BA15C3-96A1-195C-0A36-27BD6F3DB9DD}"/>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147" name="Rectangle 146">
              <a:extLst>
                <a:ext uri="{FF2B5EF4-FFF2-40B4-BE49-F238E27FC236}">
                  <a16:creationId xmlns:a16="http://schemas.microsoft.com/office/drawing/2014/main" id="{A4977F4C-38DE-27F4-127E-A7BFFC15A7B1}"/>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cxnSp>
        <p:nvCxnSpPr>
          <p:cNvPr id="194" name="Straight Arrow Connector 193">
            <a:extLst>
              <a:ext uri="{FF2B5EF4-FFF2-40B4-BE49-F238E27FC236}">
                <a16:creationId xmlns:a16="http://schemas.microsoft.com/office/drawing/2014/main" id="{06D22105-2912-A9C9-E216-CA5DF3935D62}"/>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2BCD725F-981F-360B-5245-F4D194C8AA1D}"/>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3" name="Straight Arrow Connector 2">
            <a:extLst>
              <a:ext uri="{FF2B5EF4-FFF2-40B4-BE49-F238E27FC236}">
                <a16:creationId xmlns:a16="http://schemas.microsoft.com/office/drawing/2014/main" id="{0A5B0606-86DF-83E3-3051-A4BECC41CB19}"/>
              </a:ext>
            </a:extLst>
          </p:cNvPr>
          <p:cNvCxnSpPr>
            <a:cxnSpLocks/>
          </p:cNvCxnSpPr>
          <p:nvPr/>
        </p:nvCxnSpPr>
        <p:spPr>
          <a:xfrm>
            <a:off x="7350601"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93567C1-E83A-8E68-F883-5F56E15D929A}"/>
              </a:ext>
            </a:extLst>
          </p:cNvPr>
          <p:cNvSpPr/>
          <p:nvPr/>
        </p:nvSpPr>
        <p:spPr>
          <a:xfrm>
            <a:off x="5098088"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13" name="Group 12">
            <a:extLst>
              <a:ext uri="{FF2B5EF4-FFF2-40B4-BE49-F238E27FC236}">
                <a16:creationId xmlns:a16="http://schemas.microsoft.com/office/drawing/2014/main" id="{AEA4146F-3440-4641-0C36-096A86816DFF}"/>
              </a:ext>
            </a:extLst>
          </p:cNvPr>
          <p:cNvGrpSpPr/>
          <p:nvPr/>
        </p:nvGrpSpPr>
        <p:grpSpPr>
          <a:xfrm>
            <a:off x="6168116" y="1405252"/>
            <a:ext cx="1008000" cy="791465"/>
            <a:chOff x="7267407" y="1407072"/>
            <a:chExt cx="1008000" cy="791465"/>
          </a:xfrm>
        </p:grpSpPr>
        <p:sp>
          <p:nvSpPr>
            <p:cNvPr id="50" name="Rectangle 49">
              <a:extLst>
                <a:ext uri="{FF2B5EF4-FFF2-40B4-BE49-F238E27FC236}">
                  <a16:creationId xmlns:a16="http://schemas.microsoft.com/office/drawing/2014/main" id="{EF6535C3-47B8-7AC3-BFAB-D4641721EB30}"/>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51" name="Rectangle 50">
              <a:extLst>
                <a:ext uri="{FF2B5EF4-FFF2-40B4-BE49-F238E27FC236}">
                  <a16:creationId xmlns:a16="http://schemas.microsoft.com/office/drawing/2014/main" id="{F8987F83-68ED-0851-DD15-25399F301705}"/>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32" name="Rectangle 31">
            <a:extLst>
              <a:ext uri="{FF2B5EF4-FFF2-40B4-BE49-F238E27FC236}">
                <a16:creationId xmlns:a16="http://schemas.microsoft.com/office/drawing/2014/main" id="{ADC7A7EE-70CC-5915-0305-7E88D5187552}"/>
              </a:ext>
            </a:extLst>
          </p:cNvPr>
          <p:cNvSpPr/>
          <p:nvPr/>
        </p:nvSpPr>
        <p:spPr>
          <a:xfrm>
            <a:off x="5148026"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35" name="Rectangle 34">
            <a:extLst>
              <a:ext uri="{FF2B5EF4-FFF2-40B4-BE49-F238E27FC236}">
                <a16:creationId xmlns:a16="http://schemas.microsoft.com/office/drawing/2014/main" id="{2CAA4DBB-7051-6942-8ACC-CBB87B0098D4}"/>
              </a:ext>
            </a:extLst>
          </p:cNvPr>
          <p:cNvSpPr/>
          <p:nvPr/>
        </p:nvSpPr>
        <p:spPr>
          <a:xfrm>
            <a:off x="7260206"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38" name="Straight Arrow Connector 37">
            <a:extLst>
              <a:ext uri="{FF2B5EF4-FFF2-40B4-BE49-F238E27FC236}">
                <a16:creationId xmlns:a16="http://schemas.microsoft.com/office/drawing/2014/main" id="{1F0A83F8-64DD-A646-07BF-26FA32136F84}"/>
              </a:ext>
            </a:extLst>
          </p:cNvPr>
          <p:cNvCxnSpPr>
            <a:cxnSpLocks/>
            <a:stCxn id="32" idx="3"/>
            <a:endCxn id="50" idx="1"/>
          </p:cNvCxnSpPr>
          <p:nvPr/>
        </p:nvCxnSpPr>
        <p:spPr>
          <a:xfrm flipV="1">
            <a:off x="6084026"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43FD5AB-4C45-FADF-2CC3-FD8CD71455E6}"/>
              </a:ext>
            </a:extLst>
          </p:cNvPr>
          <p:cNvCxnSpPr>
            <a:cxnSpLocks/>
            <a:stCxn id="32" idx="3"/>
            <a:endCxn id="51" idx="1"/>
          </p:cNvCxnSpPr>
          <p:nvPr/>
        </p:nvCxnSpPr>
        <p:spPr>
          <a:xfrm>
            <a:off x="6084026"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AEEAC3B-ED00-C41C-A539-6EB5A8864966}"/>
              </a:ext>
            </a:extLst>
          </p:cNvPr>
          <p:cNvCxnSpPr>
            <a:cxnSpLocks/>
            <a:stCxn id="50" idx="3"/>
            <a:endCxn id="35" idx="1"/>
          </p:cNvCxnSpPr>
          <p:nvPr/>
        </p:nvCxnSpPr>
        <p:spPr>
          <a:xfrm>
            <a:off x="7176116"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0E16EB-7131-E20B-153D-66CA9AFE6463}"/>
              </a:ext>
            </a:extLst>
          </p:cNvPr>
          <p:cNvCxnSpPr>
            <a:cxnSpLocks/>
          </p:cNvCxnSpPr>
          <p:nvPr/>
        </p:nvCxnSpPr>
        <p:spPr>
          <a:xfrm flipH="1">
            <a:off x="5608718" y="2192480"/>
            <a:ext cx="14616" cy="34056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CEE2D55C-50F1-39E9-8043-F0A37DE5BECA}"/>
              </a:ext>
            </a:extLst>
          </p:cNvPr>
          <p:cNvSpPr/>
          <p:nvPr/>
        </p:nvSpPr>
        <p:spPr>
          <a:xfrm>
            <a:off x="5220026" y="3702991"/>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sp>
        <p:nvSpPr>
          <p:cNvPr id="60" name="Rectangle 59">
            <a:extLst>
              <a:ext uri="{FF2B5EF4-FFF2-40B4-BE49-F238E27FC236}">
                <a16:creationId xmlns:a16="http://schemas.microsoft.com/office/drawing/2014/main" id="{43B26302-110B-6352-3B55-A0FAE4C33D1A}"/>
              </a:ext>
            </a:extLst>
          </p:cNvPr>
          <p:cNvSpPr/>
          <p:nvPr/>
        </p:nvSpPr>
        <p:spPr>
          <a:xfrm>
            <a:off x="6710570" y="2444089"/>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grpSp>
        <p:nvGrpSpPr>
          <p:cNvPr id="61" name="Group 60">
            <a:extLst>
              <a:ext uri="{FF2B5EF4-FFF2-40B4-BE49-F238E27FC236}">
                <a16:creationId xmlns:a16="http://schemas.microsoft.com/office/drawing/2014/main" id="{B7BE5DDE-CEC4-128C-406F-45F76B9BC0D6}"/>
              </a:ext>
            </a:extLst>
          </p:cNvPr>
          <p:cNvGrpSpPr/>
          <p:nvPr/>
        </p:nvGrpSpPr>
        <p:grpSpPr>
          <a:xfrm>
            <a:off x="6645805" y="5596267"/>
            <a:ext cx="978124" cy="817244"/>
            <a:chOff x="7392696" y="5702572"/>
            <a:chExt cx="978124" cy="817244"/>
          </a:xfrm>
        </p:grpSpPr>
        <p:sp>
          <p:nvSpPr>
            <p:cNvPr id="62" name="Rectangle 61">
              <a:extLst>
                <a:ext uri="{FF2B5EF4-FFF2-40B4-BE49-F238E27FC236}">
                  <a16:creationId xmlns:a16="http://schemas.microsoft.com/office/drawing/2014/main" id="{CD7EC454-31E0-3256-15B6-BB93060752BF}"/>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63" name="Group 62">
              <a:extLst>
                <a:ext uri="{FF2B5EF4-FFF2-40B4-BE49-F238E27FC236}">
                  <a16:creationId xmlns:a16="http://schemas.microsoft.com/office/drawing/2014/main" id="{AFE490C4-04E9-056F-FBEB-83F2B10C1717}"/>
                </a:ext>
              </a:extLst>
            </p:cNvPr>
            <p:cNvGrpSpPr>
              <a:grpSpLocks noChangeAspect="1"/>
            </p:cNvGrpSpPr>
            <p:nvPr/>
          </p:nvGrpSpPr>
          <p:grpSpPr>
            <a:xfrm>
              <a:off x="8021475" y="6159816"/>
              <a:ext cx="349345" cy="360000"/>
              <a:chOff x="5194656" y="1887523"/>
              <a:chExt cx="3143037" cy="3238921"/>
            </a:xfrm>
          </p:grpSpPr>
          <p:grpSp>
            <p:nvGrpSpPr>
              <p:cNvPr id="66" name="Group 65">
                <a:extLst>
                  <a:ext uri="{FF2B5EF4-FFF2-40B4-BE49-F238E27FC236}">
                    <a16:creationId xmlns:a16="http://schemas.microsoft.com/office/drawing/2014/main" id="{D19BB113-EC6E-8AD4-E8FA-BE497436BA03}"/>
                  </a:ext>
                </a:extLst>
              </p:cNvPr>
              <p:cNvGrpSpPr/>
              <p:nvPr/>
            </p:nvGrpSpPr>
            <p:grpSpPr>
              <a:xfrm>
                <a:off x="5194656" y="1887523"/>
                <a:ext cx="3045384" cy="3238921"/>
                <a:chOff x="5194656" y="1887523"/>
                <a:chExt cx="3045384" cy="3238921"/>
              </a:xfrm>
            </p:grpSpPr>
            <p:pic>
              <p:nvPicPr>
                <p:cNvPr id="68" name="Picture 67">
                  <a:extLst>
                    <a:ext uri="{FF2B5EF4-FFF2-40B4-BE49-F238E27FC236}">
                      <a16:creationId xmlns:a16="http://schemas.microsoft.com/office/drawing/2014/main" id="{23160C5E-0220-F66A-A303-2577DAE1F024}"/>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69" name="Picture 68">
                  <a:extLst>
                    <a:ext uri="{FF2B5EF4-FFF2-40B4-BE49-F238E27FC236}">
                      <a16:creationId xmlns:a16="http://schemas.microsoft.com/office/drawing/2014/main" id="{5542D613-DEE3-E5C8-4474-B1B96709621F}"/>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67" name="Picture 66">
                <a:extLst>
                  <a:ext uri="{FF2B5EF4-FFF2-40B4-BE49-F238E27FC236}">
                    <a16:creationId xmlns:a16="http://schemas.microsoft.com/office/drawing/2014/main" id="{28D31C13-A32A-79CD-63AD-CFDDC6F12EBC}"/>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70" name="Connector: Elbow 69">
            <a:extLst>
              <a:ext uri="{FF2B5EF4-FFF2-40B4-BE49-F238E27FC236}">
                <a16:creationId xmlns:a16="http://schemas.microsoft.com/office/drawing/2014/main" id="{61C50C22-6EA9-E145-9EBA-9159323EABF2}"/>
              </a:ext>
            </a:extLst>
          </p:cNvPr>
          <p:cNvCxnSpPr>
            <a:cxnSpLocks/>
          </p:cNvCxnSpPr>
          <p:nvPr/>
        </p:nvCxnSpPr>
        <p:spPr>
          <a:xfrm rot="16200000" flipH="1">
            <a:off x="5170776" y="3664712"/>
            <a:ext cx="3403784" cy="463560"/>
          </a:xfrm>
          <a:prstGeom prst="bentConnector3">
            <a:avLst>
              <a:gd name="adj1" fmla="val 1823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4666481-D229-EC98-281A-D9AD01A0AE51}"/>
              </a:ext>
            </a:extLst>
          </p:cNvPr>
          <p:cNvSpPr/>
          <p:nvPr/>
        </p:nvSpPr>
        <p:spPr>
          <a:xfrm>
            <a:off x="6515847" y="3693086"/>
            <a:ext cx="1188000" cy="71921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chemeClr val="tx1"/>
                </a:solidFill>
              </a:rPr>
              <a:t>NAG </a:t>
            </a:r>
            <a:r>
              <a:rPr lang="it-IT" sz="1000" kern="0" noProof="0">
                <a:solidFill>
                  <a:schemeClr val="tx1"/>
                </a:solidFill>
              </a:rPr>
              <a:t>Mancata aggiudicazione di procedura sotto soglia europea</a:t>
            </a:r>
          </a:p>
        </p:txBody>
      </p:sp>
      <p:cxnSp>
        <p:nvCxnSpPr>
          <p:cNvPr id="72" name="Connector: Elbow 71">
            <a:extLst>
              <a:ext uri="{FF2B5EF4-FFF2-40B4-BE49-F238E27FC236}">
                <a16:creationId xmlns:a16="http://schemas.microsoft.com/office/drawing/2014/main" id="{38405D03-B63A-9227-57E7-88FB726B9F25}"/>
              </a:ext>
            </a:extLst>
          </p:cNvPr>
          <p:cNvCxnSpPr>
            <a:cxnSpLocks/>
          </p:cNvCxnSpPr>
          <p:nvPr/>
        </p:nvCxnSpPr>
        <p:spPr>
          <a:xfrm rot="5400000">
            <a:off x="8260493" y="3369333"/>
            <a:ext cx="3399015" cy="1054853"/>
          </a:xfrm>
          <a:prstGeom prst="bentConnector3">
            <a:avLst>
              <a:gd name="adj1" fmla="val 18256"/>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C608718-83C7-F5E1-CF9A-76F4060FF7A5}"/>
              </a:ext>
            </a:extLst>
          </p:cNvPr>
          <p:cNvGrpSpPr/>
          <p:nvPr/>
        </p:nvGrpSpPr>
        <p:grpSpPr>
          <a:xfrm>
            <a:off x="8978489" y="5596267"/>
            <a:ext cx="978124" cy="817244"/>
            <a:chOff x="7392696" y="5702572"/>
            <a:chExt cx="978124" cy="817244"/>
          </a:xfrm>
        </p:grpSpPr>
        <p:sp>
          <p:nvSpPr>
            <p:cNvPr id="74" name="Rectangle 73">
              <a:extLst>
                <a:ext uri="{FF2B5EF4-FFF2-40B4-BE49-F238E27FC236}">
                  <a16:creationId xmlns:a16="http://schemas.microsoft.com/office/drawing/2014/main" id="{2D098A13-5566-9118-D1D1-2FAF728ED681}"/>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75" name="Group 74">
              <a:extLst>
                <a:ext uri="{FF2B5EF4-FFF2-40B4-BE49-F238E27FC236}">
                  <a16:creationId xmlns:a16="http://schemas.microsoft.com/office/drawing/2014/main" id="{9B68A18D-D6A8-03E1-9B97-B4F3D427EFEE}"/>
                </a:ext>
              </a:extLst>
            </p:cNvPr>
            <p:cNvGrpSpPr>
              <a:grpSpLocks noChangeAspect="1"/>
            </p:cNvGrpSpPr>
            <p:nvPr/>
          </p:nvGrpSpPr>
          <p:grpSpPr>
            <a:xfrm>
              <a:off x="8021475" y="6159816"/>
              <a:ext cx="349345" cy="360000"/>
              <a:chOff x="5194656" y="1887523"/>
              <a:chExt cx="3143037" cy="3238921"/>
            </a:xfrm>
          </p:grpSpPr>
          <p:grpSp>
            <p:nvGrpSpPr>
              <p:cNvPr id="76" name="Group 75">
                <a:extLst>
                  <a:ext uri="{FF2B5EF4-FFF2-40B4-BE49-F238E27FC236}">
                    <a16:creationId xmlns:a16="http://schemas.microsoft.com/office/drawing/2014/main" id="{075489FB-64BF-C6AF-F129-814BE49D0A1C}"/>
                  </a:ext>
                </a:extLst>
              </p:cNvPr>
              <p:cNvGrpSpPr/>
              <p:nvPr/>
            </p:nvGrpSpPr>
            <p:grpSpPr>
              <a:xfrm>
                <a:off x="5194656" y="1887523"/>
                <a:ext cx="3045384" cy="3238921"/>
                <a:chOff x="5194656" y="1887523"/>
                <a:chExt cx="3045384" cy="3238921"/>
              </a:xfrm>
            </p:grpSpPr>
            <p:pic>
              <p:nvPicPr>
                <p:cNvPr id="78" name="Picture 77">
                  <a:extLst>
                    <a:ext uri="{FF2B5EF4-FFF2-40B4-BE49-F238E27FC236}">
                      <a16:creationId xmlns:a16="http://schemas.microsoft.com/office/drawing/2014/main" id="{13B7DAE3-76E4-4737-8D01-DA49D1E834B7}"/>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79" name="Picture 78">
                  <a:extLst>
                    <a:ext uri="{FF2B5EF4-FFF2-40B4-BE49-F238E27FC236}">
                      <a16:creationId xmlns:a16="http://schemas.microsoft.com/office/drawing/2014/main" id="{503D0E75-F62A-0CFE-8B16-20E66CB9E0B4}"/>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77" name="Picture 76">
                <a:extLst>
                  <a:ext uri="{FF2B5EF4-FFF2-40B4-BE49-F238E27FC236}">
                    <a16:creationId xmlns:a16="http://schemas.microsoft.com/office/drawing/2014/main" id="{D54036C6-D1B9-2CA1-B7E8-77D64183E062}"/>
                  </a:ext>
                </a:extLst>
              </p:cNvPr>
              <p:cNvPicPr>
                <a:picLocks noChangeAspect="1"/>
              </p:cNvPicPr>
              <p:nvPr/>
            </p:nvPicPr>
            <p:blipFill>
              <a:blip r:embed="rId4"/>
              <a:stretch>
                <a:fillRect/>
              </a:stretch>
            </p:blipFill>
            <p:spPr>
              <a:xfrm>
                <a:off x="7313222" y="3857618"/>
                <a:ext cx="1024471" cy="1024471"/>
              </a:xfrm>
              <a:prstGeom prst="rect">
                <a:avLst/>
              </a:prstGeom>
            </p:spPr>
          </p:pic>
        </p:grpSp>
      </p:grpSp>
      <p:sp>
        <p:nvSpPr>
          <p:cNvPr id="83" name="Rectangle 82">
            <a:extLst>
              <a:ext uri="{FF2B5EF4-FFF2-40B4-BE49-F238E27FC236}">
                <a16:creationId xmlns:a16="http://schemas.microsoft.com/office/drawing/2014/main" id="{DD32C154-FABF-57B2-33E6-B1BD5A3278B1}"/>
              </a:ext>
            </a:extLst>
          </p:cNvPr>
          <p:cNvSpPr/>
          <p:nvPr/>
        </p:nvSpPr>
        <p:spPr>
          <a:xfrm>
            <a:off x="8876928" y="3691232"/>
            <a:ext cx="1117087" cy="72292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u="none" kern="0" cap="none" spc="0" normalizeH="0" baseline="0" noProof="0">
                <a:ln>
                  <a:noFill/>
                </a:ln>
                <a:solidFill>
                  <a:schemeClr val="tx1"/>
                </a:solidFill>
                <a:effectLst/>
                <a:uLnTx/>
                <a:uFillTx/>
              </a:rPr>
              <a:t>A2_29</a:t>
            </a:r>
            <a:r>
              <a:rPr kumimoji="0" lang="it-IT" sz="1000" u="non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p:txBody>
      </p:sp>
      <p:sp>
        <p:nvSpPr>
          <p:cNvPr id="97" name="Rectangle 96">
            <a:extLst>
              <a:ext uri="{FF2B5EF4-FFF2-40B4-BE49-F238E27FC236}">
                <a16:creationId xmlns:a16="http://schemas.microsoft.com/office/drawing/2014/main" id="{FC557AFC-4311-2145-D13E-9063AFC552A2}"/>
              </a:ext>
            </a:extLst>
          </p:cNvPr>
          <p:cNvSpPr/>
          <p:nvPr/>
        </p:nvSpPr>
        <p:spPr>
          <a:xfrm>
            <a:off x="3140103" y="5596267"/>
            <a:ext cx="864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102" name="Rectangle 101">
            <a:extLst>
              <a:ext uri="{FF2B5EF4-FFF2-40B4-BE49-F238E27FC236}">
                <a16:creationId xmlns:a16="http://schemas.microsoft.com/office/drawing/2014/main" id="{35905F82-22F1-7AC1-D348-AD8682DD9C00}"/>
              </a:ext>
            </a:extLst>
          </p:cNvPr>
          <p:cNvSpPr/>
          <p:nvPr/>
        </p:nvSpPr>
        <p:spPr>
          <a:xfrm>
            <a:off x="198235" y="1080609"/>
            <a:ext cx="4822092"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a:solidFill>
                  <a:srgbClr val="000000"/>
                </a:solidFill>
                <a:cs typeface="Arial"/>
              </a:rPr>
              <a:t>APPALTO SPECIFICO</a:t>
            </a:r>
            <a:endParaRPr lang="it-IT" sz="900" noProof="0"/>
          </a:p>
        </p:txBody>
      </p:sp>
      <p:sp>
        <p:nvSpPr>
          <p:cNvPr id="84" name="Rectangle 83">
            <a:extLst>
              <a:ext uri="{FF2B5EF4-FFF2-40B4-BE49-F238E27FC236}">
                <a16:creationId xmlns:a16="http://schemas.microsoft.com/office/drawing/2014/main" id="{53F8B79C-CDBF-8C49-8D91-B7ED04690E42}"/>
              </a:ext>
            </a:extLst>
          </p:cNvPr>
          <p:cNvSpPr/>
          <p:nvPr/>
        </p:nvSpPr>
        <p:spPr>
          <a:xfrm>
            <a:off x="4211773" y="1405252"/>
            <a:ext cx="740104"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85" name="Straight Arrow Connector 84">
            <a:extLst>
              <a:ext uri="{FF2B5EF4-FFF2-40B4-BE49-F238E27FC236}">
                <a16:creationId xmlns:a16="http://schemas.microsoft.com/office/drawing/2014/main" id="{3A7E1D5F-BAB0-4E01-D4B2-6759F3B3B5C9}"/>
              </a:ext>
            </a:extLst>
          </p:cNvPr>
          <p:cNvCxnSpPr>
            <a:cxnSpLocks/>
            <a:stCxn id="89" idx="3"/>
            <a:endCxn id="84" idx="1"/>
          </p:cNvCxnSpPr>
          <p:nvPr/>
        </p:nvCxnSpPr>
        <p:spPr>
          <a:xfrm>
            <a:off x="4004103" y="1801252"/>
            <a:ext cx="20767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454D6D24-05DC-9FE5-271C-F9FD73094006}"/>
              </a:ext>
            </a:extLst>
          </p:cNvPr>
          <p:cNvSpPr/>
          <p:nvPr/>
        </p:nvSpPr>
        <p:spPr>
          <a:xfrm>
            <a:off x="1456431" y="1405252"/>
            <a:ext cx="1476001"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Configurazione DGUE </a:t>
            </a:r>
            <a:r>
              <a:rPr kumimoji="0" lang="it-IT" sz="1000" i="0" u="none" strike="noStrike" kern="0" cap="none" spc="0" normalizeH="0" baseline="0" noProof="0">
                <a:ln>
                  <a:noFill/>
                </a:ln>
                <a:solidFill>
                  <a:srgbClr val="000000"/>
                </a:solidFill>
                <a:effectLst/>
                <a:uLnTx/>
                <a:uFillTx/>
                <a:cs typeface="Arial"/>
              </a:rPr>
              <a:t>(opzionale)</a:t>
            </a:r>
          </a:p>
        </p:txBody>
      </p:sp>
      <p:cxnSp>
        <p:nvCxnSpPr>
          <p:cNvPr id="87" name="Straight Arrow Connector 86">
            <a:extLst>
              <a:ext uri="{FF2B5EF4-FFF2-40B4-BE49-F238E27FC236}">
                <a16:creationId xmlns:a16="http://schemas.microsoft.com/office/drawing/2014/main" id="{33649C1B-1D33-3DAD-C7F5-5BC9670637B0}"/>
              </a:ext>
            </a:extLst>
          </p:cNvPr>
          <p:cNvCxnSpPr>
            <a:cxnSpLocks/>
            <a:stCxn id="86" idx="3"/>
            <a:endCxn id="89" idx="1"/>
          </p:cNvCxnSpPr>
          <p:nvPr/>
        </p:nvCxnSpPr>
        <p:spPr>
          <a:xfrm>
            <a:off x="2932432" y="1801252"/>
            <a:ext cx="2076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530F45F-D9AE-0D03-2723-31D6A4CABB3C}"/>
              </a:ext>
            </a:extLst>
          </p:cNvPr>
          <p:cNvCxnSpPr>
            <a:cxnSpLocks/>
            <a:stCxn id="90" idx="3"/>
            <a:endCxn id="86" idx="1"/>
          </p:cNvCxnSpPr>
          <p:nvPr/>
        </p:nvCxnSpPr>
        <p:spPr>
          <a:xfrm>
            <a:off x="1248760" y="1801252"/>
            <a:ext cx="2076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C593DB8-B2F7-405C-966B-AE6BFD246732}"/>
              </a:ext>
            </a:extLst>
          </p:cNvPr>
          <p:cNvSpPr/>
          <p:nvPr/>
        </p:nvSpPr>
        <p:spPr>
          <a:xfrm>
            <a:off x="3140103"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90" name="Rectangle 89">
            <a:extLst>
              <a:ext uri="{FF2B5EF4-FFF2-40B4-BE49-F238E27FC236}">
                <a16:creationId xmlns:a16="http://schemas.microsoft.com/office/drawing/2014/main" id="{A257A861-7AC5-84C0-4618-22F3D0D6F6A8}"/>
              </a:ext>
            </a:extLst>
          </p:cNvPr>
          <p:cNvSpPr/>
          <p:nvPr/>
        </p:nvSpPr>
        <p:spPr>
          <a:xfrm>
            <a:off x="276760" y="1405252"/>
            <a:ext cx="97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SDA</a:t>
            </a:r>
          </a:p>
        </p:txBody>
      </p:sp>
      <p:grpSp>
        <p:nvGrpSpPr>
          <p:cNvPr id="98" name="Group 97">
            <a:extLst>
              <a:ext uri="{FF2B5EF4-FFF2-40B4-BE49-F238E27FC236}">
                <a16:creationId xmlns:a16="http://schemas.microsoft.com/office/drawing/2014/main" id="{F51CF071-915F-8437-F9A2-133BA27F03D9}"/>
              </a:ext>
            </a:extLst>
          </p:cNvPr>
          <p:cNvGrpSpPr/>
          <p:nvPr/>
        </p:nvGrpSpPr>
        <p:grpSpPr>
          <a:xfrm flipV="1">
            <a:off x="3481112" y="2206995"/>
            <a:ext cx="181983" cy="3398400"/>
            <a:chOff x="4081684" y="2379280"/>
            <a:chExt cx="171807" cy="2518540"/>
          </a:xfrm>
        </p:grpSpPr>
        <p:cxnSp>
          <p:nvCxnSpPr>
            <p:cNvPr id="99" name="Straight Arrow Connector 98">
              <a:extLst>
                <a:ext uri="{FF2B5EF4-FFF2-40B4-BE49-F238E27FC236}">
                  <a16:creationId xmlns:a16="http://schemas.microsoft.com/office/drawing/2014/main" id="{2BD9A3B0-2C9F-4EC5-A924-5CC2BDB46A7F}"/>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A20599A-BD9A-0BEF-352A-C1815CFF5008}"/>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309FAF91-B92C-6294-FEDB-D5D0B1989CDC}"/>
              </a:ext>
            </a:extLst>
          </p:cNvPr>
          <p:cNvSpPr/>
          <p:nvPr/>
        </p:nvSpPr>
        <p:spPr>
          <a:xfrm>
            <a:off x="2895750" y="3770792"/>
            <a:ext cx="1336301" cy="5638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defTabSz="762000">
              <a:lnSpc>
                <a:spcPct val="90000"/>
              </a:lnSpc>
              <a:spcBef>
                <a:spcPct val="0"/>
              </a:spcBef>
              <a:spcAft>
                <a:spcPct val="0"/>
              </a:spcAft>
              <a:defRPr/>
            </a:pPr>
            <a:r>
              <a:rPr kumimoji="0" lang="it-IT" sz="1000" b="1" i="0" u="none" strike="noStrike" kern="0" cap="none" spc="0" normalizeH="0" baseline="0" noProof="0">
                <a:ln>
                  <a:noFill/>
                </a:ln>
                <a:solidFill>
                  <a:schemeClr val="tx1"/>
                </a:solidFill>
                <a:effectLst/>
                <a:uLnTx/>
                <a:uFillTx/>
              </a:rPr>
              <a:t>P7_2</a:t>
            </a:r>
            <a:r>
              <a:rPr kumimoji="0" lang="it-IT" sz="1000" b="0" i="0" u="none" strike="noStrike" kern="0" cap="none" spc="0" normalizeH="0" baseline="0" noProof="0">
                <a:ln>
                  <a:noFill/>
                </a:ln>
                <a:solidFill>
                  <a:schemeClr val="tx1"/>
                </a:solidFill>
                <a:effectLst/>
                <a:uLnTx/>
                <a:uFillTx/>
              </a:rPr>
              <a:t> </a:t>
            </a:r>
            <a:r>
              <a:rPr lang="it-IT" sz="1000" kern="0">
                <a:solidFill>
                  <a:schemeClr val="tx1"/>
                </a:solidFill>
              </a:rPr>
              <a:t>Procedura per appalti specifici in uno SDA</a:t>
            </a:r>
            <a:endParaRPr kumimoji="0" lang="it-IT" sz="10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400554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EA2A3-DDE5-B4F6-BF8D-DA64158B0F13}"/>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5FCBF4B2-269C-0553-D615-A2232B7545EB}"/>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7FBF4D-A037-7A45-BFA0-B916EED697C2}"/>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dirty="0"/>
              <a:t>La gestione dell’appalto specifico avviene attraverso la funzionalità </a:t>
            </a:r>
            <a:r>
              <a:rPr lang="it-IT" b="1" i="1" dirty="0"/>
              <a:t>Appalto specifico </a:t>
            </a:r>
            <a:r>
              <a:rPr lang="it-IT" dirty="0"/>
              <a:t>del gruppo funzionale </a:t>
            </a:r>
            <a:r>
              <a:rPr lang="it-IT" b="1" i="1" dirty="0"/>
              <a:t>Appalti specifici</a:t>
            </a:r>
            <a:r>
              <a:rPr lang="it-IT" dirty="0"/>
              <a:t> di SATER.</a:t>
            </a:r>
          </a:p>
          <a:p>
            <a:r>
              <a:rPr lang="it-IT" dirty="0"/>
              <a:t>In caso di appalto specifico su Sistema Dinamico di Acquisizione, l’utente deve per prima cosa selezionare lo SDA di riferimento.</a:t>
            </a:r>
          </a:p>
          <a:p>
            <a:pPr algn="just">
              <a:defRPr/>
            </a:pPr>
            <a:r>
              <a:rPr lang="it-IT" dirty="0"/>
              <a:t>SATER restituisce l’indicazione della scheda PCP utilizzata (P7_2) nel campo </a:t>
            </a:r>
            <a:r>
              <a:rPr lang="it-IT" i="1" dirty="0"/>
              <a:t>Scheda PCP.</a:t>
            </a:r>
          </a:p>
        </p:txBody>
      </p:sp>
      <p:sp>
        <p:nvSpPr>
          <p:cNvPr id="6" name="Title 33">
            <a:extLst>
              <a:ext uri="{FF2B5EF4-FFF2-40B4-BE49-F238E27FC236}">
                <a16:creationId xmlns:a16="http://schemas.microsoft.com/office/drawing/2014/main" id="{3DAF92C5-1BEB-554F-238C-89EB33487B8E}"/>
              </a:ext>
            </a:extLst>
          </p:cNvPr>
          <p:cNvSpPr>
            <a:spLocks noGrp="1"/>
          </p:cNvSpPr>
          <p:nvPr>
            <p:ph type="title"/>
          </p:nvPr>
        </p:nvSpPr>
        <p:spPr>
          <a:xfrm>
            <a:off x="516000" y="74239"/>
            <a:ext cx="11160000" cy="503082"/>
          </a:xfrm>
        </p:spPr>
        <p:txBody>
          <a:bodyPr/>
          <a:lstStyle/>
          <a:p>
            <a:r>
              <a:rPr lang="it-IT" sz="2350"/>
              <a:t>APPALTO SPECIFICO su sistema dinamico di acquisizione (SDA)</a:t>
            </a:r>
            <a:endParaRPr lang="it-IT" sz="2350" noProof="0"/>
          </a:p>
        </p:txBody>
      </p:sp>
      <p:sp>
        <p:nvSpPr>
          <p:cNvPr id="7" name="Rectangle: Rounded Corners 6">
            <a:extLst>
              <a:ext uri="{FF2B5EF4-FFF2-40B4-BE49-F238E27FC236}">
                <a16:creationId xmlns:a16="http://schemas.microsoft.com/office/drawing/2014/main" id="{C384863E-35D8-7BDF-DA17-E7D45C810E7E}"/>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a:solidFill>
                  <a:schemeClr val="accent1"/>
                </a:solidFill>
              </a:rPr>
              <a:t>06</a:t>
            </a:r>
            <a:r>
              <a:rPr lang="it-IT" sz="1200" b="1">
                <a:solidFill>
                  <a:schemeClr val="accent1"/>
                </a:solidFill>
              </a:rPr>
              <a:t>b</a:t>
            </a:r>
            <a:endParaRPr lang="it-IT" b="1">
              <a:solidFill>
                <a:schemeClr val="accent1"/>
              </a:solidFill>
            </a:endParaRPr>
          </a:p>
        </p:txBody>
      </p:sp>
      <p:sp>
        <p:nvSpPr>
          <p:cNvPr id="2" name="Rectangle 1">
            <a:extLst>
              <a:ext uri="{FF2B5EF4-FFF2-40B4-BE49-F238E27FC236}">
                <a16:creationId xmlns:a16="http://schemas.microsoft.com/office/drawing/2014/main" id="{146B836A-8972-2004-3880-AFE0E7BA9DFE}"/>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8" name="Group 7">
            <a:extLst>
              <a:ext uri="{FF2B5EF4-FFF2-40B4-BE49-F238E27FC236}">
                <a16:creationId xmlns:a16="http://schemas.microsoft.com/office/drawing/2014/main" id="{7B3C23DD-F1A8-0693-3270-B7B39AF608CE}"/>
              </a:ext>
            </a:extLst>
          </p:cNvPr>
          <p:cNvGrpSpPr/>
          <p:nvPr/>
        </p:nvGrpSpPr>
        <p:grpSpPr>
          <a:xfrm>
            <a:off x="303439" y="1891145"/>
            <a:ext cx="11373475" cy="1548000"/>
            <a:chOff x="303439" y="1891145"/>
            <a:chExt cx="11373475" cy="1548000"/>
          </a:xfrm>
        </p:grpSpPr>
        <p:sp>
          <p:nvSpPr>
            <p:cNvPr id="77" name="Isosceles Triangle 76">
              <a:extLst>
                <a:ext uri="{FF2B5EF4-FFF2-40B4-BE49-F238E27FC236}">
                  <a16:creationId xmlns:a16="http://schemas.microsoft.com/office/drawing/2014/main" id="{BDCDF1A7-D0D2-5810-1BE1-6A44F8CDCBD0}"/>
                </a:ext>
              </a:extLst>
            </p:cNvPr>
            <p:cNvSpPr/>
            <p:nvPr/>
          </p:nvSpPr>
          <p:spPr>
            <a:xfrm rot="16200000">
              <a:off x="669" y="2388918"/>
              <a:ext cx="154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80B016AD-035C-1DED-2719-C2CD240C712A}"/>
                </a:ext>
              </a:extLst>
            </p:cNvPr>
            <p:cNvSpPr/>
            <p:nvPr/>
          </p:nvSpPr>
          <p:spPr>
            <a:xfrm>
              <a:off x="1050896" y="1891145"/>
              <a:ext cx="10626018" cy="154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lang="it-IT" sz="1300" b="1" dirty="0">
                  <a:solidFill>
                    <a:prstClr val="black"/>
                  </a:solidFill>
                  <a:latin typeface="Century Gothic"/>
                </a:rPr>
                <a:t>APPALTO SPECIFICO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A valle della selezione dello SDA di riferimento, nella compilazione della procedura, l’utente deve per prima cosa valorizzare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Inoltre, l’utente configura il DGUE. Successivamente l’utente: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del menu Gestione PCP e attende lo svolgimento automatico delle operazioni di invio della scheda (P7_2) fino alla corretta visualizzazione del CIG. Le operazioni svolte da SATER sono visualizzate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trasmettere gli inviti agli Operatori Economici iscritti allo SDA.</a:t>
              </a:r>
            </a:p>
          </p:txBody>
        </p:sp>
        <p:grpSp>
          <p:nvGrpSpPr>
            <p:cNvPr id="67" name="Group 66">
              <a:extLst>
                <a:ext uri="{FF2B5EF4-FFF2-40B4-BE49-F238E27FC236}">
                  <a16:creationId xmlns:a16="http://schemas.microsoft.com/office/drawing/2014/main" id="{8920930A-FC0B-8E8F-5BDA-A7BEB7AADA28}"/>
                </a:ext>
              </a:extLst>
            </p:cNvPr>
            <p:cNvGrpSpPr/>
            <p:nvPr/>
          </p:nvGrpSpPr>
          <p:grpSpPr>
            <a:xfrm>
              <a:off x="303439" y="2449145"/>
              <a:ext cx="432000" cy="432000"/>
              <a:chOff x="296380" y="2745516"/>
              <a:chExt cx="432000" cy="432000"/>
            </a:xfrm>
          </p:grpSpPr>
          <p:sp>
            <p:nvSpPr>
              <p:cNvPr id="9" name="Oval 8">
                <a:extLst>
                  <a:ext uri="{FF2B5EF4-FFF2-40B4-BE49-F238E27FC236}">
                    <a16:creationId xmlns:a16="http://schemas.microsoft.com/office/drawing/2014/main" id="{14659879-F296-1970-D5EB-8A330D743037}"/>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4E58E3E9-A49F-C45F-2379-EA4654858A7B}"/>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9995DB41-8A1B-C088-BB65-AAED05B29CB4}"/>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201C7A2C-1AFE-7D1C-D66C-C385DE550A95}"/>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1F43ECB5-0EEB-DFBC-C698-A10851EF5BE9}"/>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B2050287-45EB-937F-7471-D5E504A278B0}"/>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24" name="Group 23">
            <a:extLst>
              <a:ext uri="{FF2B5EF4-FFF2-40B4-BE49-F238E27FC236}">
                <a16:creationId xmlns:a16="http://schemas.microsoft.com/office/drawing/2014/main" id="{805D56FA-DE0C-0196-9BAF-4C1F9E496CA9}"/>
              </a:ext>
            </a:extLst>
          </p:cNvPr>
          <p:cNvGrpSpPr/>
          <p:nvPr/>
        </p:nvGrpSpPr>
        <p:grpSpPr>
          <a:xfrm>
            <a:off x="303439" y="5078762"/>
            <a:ext cx="11373475" cy="828000"/>
            <a:chOff x="303439" y="5127717"/>
            <a:chExt cx="11373475" cy="828000"/>
          </a:xfrm>
        </p:grpSpPr>
        <p:sp>
          <p:nvSpPr>
            <p:cNvPr id="30" name="Rectangle 29">
              <a:extLst>
                <a:ext uri="{FF2B5EF4-FFF2-40B4-BE49-F238E27FC236}">
                  <a16:creationId xmlns:a16="http://schemas.microsoft.com/office/drawing/2014/main" id="{5CEBBB07-7EE4-0D9D-DB17-0BEF8E861F47}"/>
                </a:ext>
              </a:extLst>
            </p:cNvPr>
            <p:cNvSpPr/>
            <p:nvPr/>
          </p:nvSpPr>
          <p:spPr>
            <a:xfrm>
              <a:off x="1050896" y="5127717"/>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t>
              </a:r>
              <a:r>
                <a:rPr lang="it-IT" sz="1150" dirty="0">
                  <a:solidFill>
                    <a:schemeClr val="tx1"/>
                  </a:solidFill>
                  <a:latin typeface="Century Gothic"/>
                </a:rPr>
                <a:t>A2_29)</a:t>
              </a:r>
              <a:r>
                <a:rPr lang="it-IT" sz="1150" noProof="0" dirty="0">
                  <a:solidFill>
                    <a:schemeClr val="tx1"/>
                  </a:solidFill>
                  <a:latin typeface="Century Gothic"/>
                </a:rPr>
                <a:t>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596886D9-66DF-5D88-F536-6D30B3DF1768}"/>
                </a:ext>
              </a:extLst>
            </p:cNvPr>
            <p:cNvSpPr/>
            <p:nvPr/>
          </p:nvSpPr>
          <p:spPr>
            <a:xfrm rot="16200000">
              <a:off x="360669" y="5265490"/>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7DCEFFE4-FB46-0C98-C02B-7EA8BEC1544F}"/>
                </a:ext>
              </a:extLst>
            </p:cNvPr>
            <p:cNvGrpSpPr/>
            <p:nvPr/>
          </p:nvGrpSpPr>
          <p:grpSpPr>
            <a:xfrm>
              <a:off x="303439" y="5325717"/>
              <a:ext cx="432000" cy="432000"/>
              <a:chOff x="-129767" y="4329276"/>
              <a:chExt cx="432000" cy="432000"/>
            </a:xfrm>
          </p:grpSpPr>
          <p:sp>
            <p:nvSpPr>
              <p:cNvPr id="25" name="Oval 24">
                <a:extLst>
                  <a:ext uri="{FF2B5EF4-FFF2-40B4-BE49-F238E27FC236}">
                    <a16:creationId xmlns:a16="http://schemas.microsoft.com/office/drawing/2014/main" id="{CEF8A804-A537-1476-AB05-7E86B7B5EEEE}"/>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52C2123A-E6E5-600A-664D-A19383A36F45}"/>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290F7C92-8E4C-31F9-E749-EA45D4EF5FD0}"/>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04E194E4-8BC0-073C-E92F-B231CEA27F38}"/>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A6AD0B4B-00D2-BE3B-CD02-D960CEEC6CB6}"/>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081636D0-0553-7E6D-F00F-B4A05E782D27}"/>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33" name="Oval 32">
            <a:extLst>
              <a:ext uri="{FF2B5EF4-FFF2-40B4-BE49-F238E27FC236}">
                <a16:creationId xmlns:a16="http://schemas.microsoft.com/office/drawing/2014/main" id="{91AC4767-E240-FC6E-0602-291928CA18B3}"/>
              </a:ext>
            </a:extLst>
          </p:cNvPr>
          <p:cNvSpPr/>
          <p:nvPr/>
        </p:nvSpPr>
        <p:spPr>
          <a:xfrm>
            <a:off x="329701" y="6058352"/>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3" name="Group 42">
            <a:extLst>
              <a:ext uri="{FF2B5EF4-FFF2-40B4-BE49-F238E27FC236}">
                <a16:creationId xmlns:a16="http://schemas.microsoft.com/office/drawing/2014/main" id="{22FE48B0-0554-E9F8-4299-E9729D209740}"/>
              </a:ext>
            </a:extLst>
          </p:cNvPr>
          <p:cNvGrpSpPr/>
          <p:nvPr/>
        </p:nvGrpSpPr>
        <p:grpSpPr>
          <a:xfrm>
            <a:off x="339272" y="6021302"/>
            <a:ext cx="11337642" cy="468000"/>
            <a:chOff x="339272" y="6021302"/>
            <a:chExt cx="11337642" cy="468000"/>
          </a:xfrm>
        </p:grpSpPr>
        <p:sp>
          <p:nvSpPr>
            <p:cNvPr id="44" name="Isosceles Triangle 43">
              <a:extLst>
                <a:ext uri="{FF2B5EF4-FFF2-40B4-BE49-F238E27FC236}">
                  <a16:creationId xmlns:a16="http://schemas.microsoft.com/office/drawing/2014/main" id="{FDE32518-8676-21CE-B84C-4AAA9EB79E7F}"/>
                </a:ext>
              </a:extLst>
            </p:cNvPr>
            <p:cNvSpPr/>
            <p:nvPr/>
          </p:nvSpPr>
          <p:spPr>
            <a:xfrm rot="16200000">
              <a:off x="540669" y="5979075"/>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04E8EC25-7078-699D-DA67-26BC1BC2C96B}"/>
                </a:ext>
              </a:extLst>
            </p:cNvPr>
            <p:cNvSpPr/>
            <p:nvPr/>
          </p:nvSpPr>
          <p:spPr>
            <a:xfrm>
              <a:off x="1050896" y="6021302"/>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34" name="Graphic 4">
              <a:extLst>
                <a:ext uri="{FF2B5EF4-FFF2-40B4-BE49-F238E27FC236}">
                  <a16:creationId xmlns:a16="http://schemas.microsoft.com/office/drawing/2014/main" id="{C636CD2C-22B1-06E0-651D-9883385172AC}"/>
                </a:ext>
              </a:extLst>
            </p:cNvPr>
            <p:cNvGrpSpPr>
              <a:grpSpLocks noChangeAspect="1"/>
            </p:cNvGrpSpPr>
            <p:nvPr/>
          </p:nvGrpSpPr>
          <p:grpSpPr>
            <a:xfrm>
              <a:off x="339272" y="6075303"/>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3E749183-D3A8-B23F-821F-45C1C3718A24}"/>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95E3D2BF-E9E4-AA0F-C421-1B67F275567B}"/>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7C4966EE-8716-675E-D1B5-F766DB7EDC3E}"/>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17" name="Group 16">
            <a:extLst>
              <a:ext uri="{FF2B5EF4-FFF2-40B4-BE49-F238E27FC236}">
                <a16:creationId xmlns:a16="http://schemas.microsoft.com/office/drawing/2014/main" id="{9A5EF907-960C-BDA9-9BCE-FAE032277442}"/>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178FB543-CBF5-AC1F-FA81-6C8557DA966D}"/>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81B1B7-4B0C-9403-82E3-678370A73E8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6D8E6807-82DE-DAC2-FF8C-F21ED6E040A4}"/>
              </a:ext>
            </a:extLst>
          </p:cNvPr>
          <p:cNvSpPr>
            <a:spLocks noGrp="1"/>
          </p:cNvSpPr>
          <p:nvPr>
            <p:ph type="sldNum" sz="quarter" idx="10"/>
          </p:nvPr>
        </p:nvSpPr>
        <p:spPr/>
        <p:txBody>
          <a:bodyPr/>
          <a:lstStyle/>
          <a:p>
            <a:fld id="{58E4CE88-B864-4B2B-BBBC-E85082A18D58}" type="slidenum">
              <a:rPr lang="it-IT" noProof="0" smtClean="0"/>
              <a:pPr/>
              <a:t>38</a:t>
            </a:fld>
            <a:endParaRPr lang="it-IT" noProof="0"/>
          </a:p>
        </p:txBody>
      </p:sp>
      <p:sp>
        <p:nvSpPr>
          <p:cNvPr id="5" name="Rectangle: Rounded Corners 4">
            <a:extLst>
              <a:ext uri="{FF2B5EF4-FFF2-40B4-BE49-F238E27FC236}">
                <a16:creationId xmlns:a16="http://schemas.microsoft.com/office/drawing/2014/main" id="{583EF29F-E4AA-B938-85EC-3DEAE3C0EB0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0" name="Group 9">
            <a:extLst>
              <a:ext uri="{FF2B5EF4-FFF2-40B4-BE49-F238E27FC236}">
                <a16:creationId xmlns:a16="http://schemas.microsoft.com/office/drawing/2014/main" id="{960AD130-735A-CE92-DA54-DB5F425A3A37}"/>
              </a:ext>
            </a:extLst>
          </p:cNvPr>
          <p:cNvGrpSpPr/>
          <p:nvPr/>
        </p:nvGrpSpPr>
        <p:grpSpPr>
          <a:xfrm>
            <a:off x="303439" y="3553684"/>
            <a:ext cx="11373475" cy="828000"/>
            <a:chOff x="303439" y="3662452"/>
            <a:chExt cx="11373475" cy="828000"/>
          </a:xfrm>
        </p:grpSpPr>
        <p:sp>
          <p:nvSpPr>
            <p:cNvPr id="29" name="Rectangle 28">
              <a:extLst>
                <a:ext uri="{FF2B5EF4-FFF2-40B4-BE49-F238E27FC236}">
                  <a16:creationId xmlns:a16="http://schemas.microsoft.com/office/drawing/2014/main" id="{FBCEFB50-14F7-357A-6D9F-B2C266E51655}"/>
                </a:ext>
              </a:extLst>
            </p:cNvPr>
            <p:cNvSpPr/>
            <p:nvPr/>
          </p:nvSpPr>
          <p:spPr>
            <a:xfrm>
              <a:off x="1050896" y="3662452"/>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spc="-10" dirty="0">
                  <a:solidFill>
                    <a:schemeClr val="tx1"/>
                  </a:solidFill>
                </a:rPr>
                <a:t>NAG</a:t>
              </a:r>
              <a:r>
                <a:rPr lang="it-IT" sz="1150" spc="-10" noProof="0" dirty="0">
                  <a:solidFill>
                    <a:schemeClr val="tx1"/>
                  </a:solidFill>
                </a:rPr>
                <a:t>). Per i lotti 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65A7C05C-D5AF-10DF-AFA1-591849B2235C}"/>
                </a:ext>
              </a:extLst>
            </p:cNvPr>
            <p:cNvSpPr/>
            <p:nvPr/>
          </p:nvSpPr>
          <p:spPr>
            <a:xfrm rot="16200000">
              <a:off x="360669" y="3800225"/>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E8B30E10-76EE-AF97-398A-8A370F14F7F6}"/>
                </a:ext>
              </a:extLst>
            </p:cNvPr>
            <p:cNvGrpSpPr/>
            <p:nvPr/>
          </p:nvGrpSpPr>
          <p:grpSpPr>
            <a:xfrm>
              <a:off x="303439" y="3860452"/>
              <a:ext cx="432000" cy="432000"/>
              <a:chOff x="-129767" y="4329276"/>
              <a:chExt cx="432000" cy="432000"/>
            </a:xfrm>
          </p:grpSpPr>
          <p:sp>
            <p:nvSpPr>
              <p:cNvPr id="38" name="Oval 37">
                <a:extLst>
                  <a:ext uri="{FF2B5EF4-FFF2-40B4-BE49-F238E27FC236}">
                    <a16:creationId xmlns:a16="http://schemas.microsoft.com/office/drawing/2014/main" id="{49503667-D293-315C-F8A6-1F8F54632E50}"/>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A3E8519E-ED6C-269A-8BDC-15F658BB566C}"/>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EDBFBFB1-7F64-DC9A-B256-867B82DFE8A8}"/>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1E0D3529-06BF-93FC-A050-A83AA2E9E6A7}"/>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A2709D39-96B7-3DE7-DCCC-7B4CE831DEAF}"/>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35D7F1A1-9A84-F6F8-0DBA-6D1CB30C96DA}"/>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22" name="Group 21">
            <a:extLst>
              <a:ext uri="{FF2B5EF4-FFF2-40B4-BE49-F238E27FC236}">
                <a16:creationId xmlns:a16="http://schemas.microsoft.com/office/drawing/2014/main" id="{885C6F00-5D7B-0962-04E8-ABA875F75D71}"/>
              </a:ext>
            </a:extLst>
          </p:cNvPr>
          <p:cNvGrpSpPr/>
          <p:nvPr/>
        </p:nvGrpSpPr>
        <p:grpSpPr>
          <a:xfrm>
            <a:off x="303439" y="4496223"/>
            <a:ext cx="11373475" cy="468000"/>
            <a:chOff x="303439" y="4575085"/>
            <a:chExt cx="11373475" cy="468000"/>
          </a:xfrm>
        </p:grpSpPr>
        <p:sp>
          <p:nvSpPr>
            <p:cNvPr id="52" name="Isosceles Triangle 51">
              <a:extLst>
                <a:ext uri="{FF2B5EF4-FFF2-40B4-BE49-F238E27FC236}">
                  <a16:creationId xmlns:a16="http://schemas.microsoft.com/office/drawing/2014/main" id="{288A8B00-54BA-9340-25B7-D4AEBAAC709A}"/>
                </a:ext>
              </a:extLst>
            </p:cNvPr>
            <p:cNvSpPr/>
            <p:nvPr/>
          </p:nvSpPr>
          <p:spPr>
            <a:xfrm rot="16200000">
              <a:off x="540669" y="4532858"/>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B9616196-E4C8-EF28-E033-2B7C9BA4D54C}"/>
                </a:ext>
              </a:extLst>
            </p:cNvPr>
            <p:cNvSpPr/>
            <p:nvPr/>
          </p:nvSpPr>
          <p:spPr>
            <a:xfrm>
              <a:off x="1050896" y="4575085"/>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Aggiudicazioni in attesa di contratto/convenzione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procede con la compilazione del contratto o della convenzione</a:t>
              </a:r>
              <a:r>
                <a:rPr lang="it-IT" sz="1150" noProof="0" dirty="0">
                  <a:solidFill>
                    <a:schemeClr val="tx1"/>
                  </a:solidFill>
                  <a:latin typeface="Century Gothic"/>
                </a:rPr>
                <a:t>, quindi esegue il comando </a:t>
              </a:r>
              <a:r>
                <a:rPr lang="it-IT" sz="1150" u="sng" noProof="0" dirty="0">
                  <a:solidFill>
                    <a:schemeClr val="tx1"/>
                  </a:solidFill>
                  <a:latin typeface="Century Gothic"/>
                </a:rPr>
                <a:t>Invio</a:t>
              </a:r>
              <a:r>
                <a:rPr lang="it-IT" sz="1150" noProof="0" dirty="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8E479CB0-4221-FD6B-0772-8335D0EF7203}"/>
                </a:ext>
              </a:extLst>
            </p:cNvPr>
            <p:cNvGrpSpPr/>
            <p:nvPr/>
          </p:nvGrpSpPr>
          <p:grpSpPr>
            <a:xfrm>
              <a:off x="303439" y="4593085"/>
              <a:ext cx="432000" cy="432000"/>
              <a:chOff x="294977" y="5555031"/>
              <a:chExt cx="432000" cy="432000"/>
            </a:xfrm>
          </p:grpSpPr>
          <p:sp>
            <p:nvSpPr>
              <p:cNvPr id="54" name="Oval 53">
                <a:extLst>
                  <a:ext uri="{FF2B5EF4-FFF2-40B4-BE49-F238E27FC236}">
                    <a16:creationId xmlns:a16="http://schemas.microsoft.com/office/drawing/2014/main" id="{604AF7CD-3FE5-EEB7-CFCB-584B61A57FBD}"/>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E549D2E4-2A13-817A-568B-1BD49297D8ED}"/>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6DDC95B5-8F03-C470-F1E7-1FD98FD9574D}"/>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11B1CFA1-CB46-4AFB-8AB4-117A62731FBA}"/>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B48529F9-8B47-D3A8-0EB7-0727D8363B89}"/>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1780821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BA528-C525-472F-546F-ABAF7FCB5224}"/>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8CF5EF7C-1C93-9C7C-A14D-8124255DA3AD}"/>
              </a:ext>
            </a:extLst>
          </p:cNvPr>
          <p:cNvSpPr>
            <a:spLocks noGrp="1"/>
          </p:cNvSpPr>
          <p:nvPr>
            <p:ph type="title"/>
          </p:nvPr>
        </p:nvSpPr>
        <p:spPr/>
        <p:txBody>
          <a:bodyPr/>
          <a:lstStyle/>
          <a:p>
            <a:r>
              <a:rPr lang="it-IT" sz="2350"/>
              <a:t>Richiesta di offerta (RDO) DA MERCATO ELETTRONICO</a:t>
            </a:r>
            <a:endParaRPr lang="it-IT" sz="2350" noProof="0"/>
          </a:p>
        </p:txBody>
      </p:sp>
      <p:sp>
        <p:nvSpPr>
          <p:cNvPr id="64" name="Rectangle 63">
            <a:extLst>
              <a:ext uri="{FF2B5EF4-FFF2-40B4-BE49-F238E27FC236}">
                <a16:creationId xmlns:a16="http://schemas.microsoft.com/office/drawing/2014/main" id="{4FC84425-A619-C8A5-E866-6E738C48A14F}"/>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6" name="Rectangle 25">
            <a:extLst>
              <a:ext uri="{FF2B5EF4-FFF2-40B4-BE49-F238E27FC236}">
                <a16:creationId xmlns:a16="http://schemas.microsoft.com/office/drawing/2014/main" id="{7D73F826-754C-CD52-B984-CBE446DE9C1B}"/>
              </a:ext>
            </a:extLst>
          </p:cNvPr>
          <p:cNvSpPr/>
          <p:nvPr/>
        </p:nvSpPr>
        <p:spPr>
          <a:xfrm>
            <a:off x="144925"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it-IT" noProof="0"/>
          </a:p>
        </p:txBody>
      </p:sp>
      <p:sp>
        <p:nvSpPr>
          <p:cNvPr id="23" name="Rectangle 22">
            <a:extLst>
              <a:ext uri="{FF2B5EF4-FFF2-40B4-BE49-F238E27FC236}">
                <a16:creationId xmlns:a16="http://schemas.microsoft.com/office/drawing/2014/main" id="{2F859647-8934-9108-FB0F-7995D5DC4D92}"/>
              </a:ext>
            </a:extLst>
          </p:cNvPr>
          <p:cNvSpPr/>
          <p:nvPr/>
        </p:nvSpPr>
        <p:spPr>
          <a:xfrm>
            <a:off x="144925"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2" name="Rectangle 51">
            <a:extLst>
              <a:ext uri="{FF2B5EF4-FFF2-40B4-BE49-F238E27FC236}">
                <a16:creationId xmlns:a16="http://schemas.microsoft.com/office/drawing/2014/main" id="{8B31884B-9C94-0215-ACF3-F929A59F9F82}"/>
              </a:ext>
            </a:extLst>
          </p:cNvPr>
          <p:cNvSpPr/>
          <p:nvPr/>
        </p:nvSpPr>
        <p:spPr>
          <a:xfrm>
            <a:off x="156078" y="5416267"/>
            <a:ext cx="972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it-IT" sz="1400" b="1" noProof="0"/>
              <a:t>PCP</a:t>
            </a:r>
            <a:r>
              <a:rPr lang="it-IT" sz="1300" b="1" noProof="0"/>
              <a:t> Piattaforma Contratti Pubblici</a:t>
            </a:r>
          </a:p>
        </p:txBody>
      </p:sp>
      <p:sp>
        <p:nvSpPr>
          <p:cNvPr id="20" name="Rectangle: Rounded Corners 19">
            <a:extLst>
              <a:ext uri="{FF2B5EF4-FFF2-40B4-BE49-F238E27FC236}">
                <a16:creationId xmlns:a16="http://schemas.microsoft.com/office/drawing/2014/main" id="{75253F7D-A3BB-1829-7B20-12A70F048AB8}"/>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07</a:t>
            </a:r>
          </a:p>
        </p:txBody>
      </p:sp>
      <p:grpSp>
        <p:nvGrpSpPr>
          <p:cNvPr id="22" name="Group 21">
            <a:extLst>
              <a:ext uri="{FF2B5EF4-FFF2-40B4-BE49-F238E27FC236}">
                <a16:creationId xmlns:a16="http://schemas.microsoft.com/office/drawing/2014/main" id="{AE6CB06B-ED19-6839-FBF3-369CCA8D41BD}"/>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B1FF4707-A0C3-3D67-128E-3616A6B87409}"/>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7E2B102-FCF6-91E7-E6BD-5DB2C6351D28}"/>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F2F942DB-0375-2518-4BEB-4EDCABD485C6}"/>
              </a:ext>
            </a:extLst>
          </p:cNvPr>
          <p:cNvSpPr/>
          <p:nvPr/>
        </p:nvSpPr>
        <p:spPr>
          <a:xfrm>
            <a:off x="198235" y="1080609"/>
            <a:ext cx="4825984"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RDO</a:t>
            </a:r>
            <a:endParaRPr lang="it-IT" sz="900" noProof="0"/>
          </a:p>
        </p:txBody>
      </p:sp>
      <p:sp>
        <p:nvSpPr>
          <p:cNvPr id="12" name="Segnaposto numero diapositiva 11">
            <a:extLst>
              <a:ext uri="{FF2B5EF4-FFF2-40B4-BE49-F238E27FC236}">
                <a16:creationId xmlns:a16="http://schemas.microsoft.com/office/drawing/2014/main" id="{5A43F182-AB87-29B0-DAB7-17574473CDB9}"/>
              </a:ext>
            </a:extLst>
          </p:cNvPr>
          <p:cNvSpPr>
            <a:spLocks noGrp="1"/>
          </p:cNvSpPr>
          <p:nvPr>
            <p:ph type="sldNum" sz="quarter" idx="10"/>
          </p:nvPr>
        </p:nvSpPr>
        <p:spPr/>
        <p:txBody>
          <a:bodyPr/>
          <a:lstStyle/>
          <a:p>
            <a:fld id="{58E4CE88-B864-4B2B-BBBC-E85082A18D58}" type="slidenum">
              <a:rPr lang="it-IT" noProof="0" smtClean="0"/>
              <a:pPr/>
              <a:t>39</a:t>
            </a:fld>
            <a:endParaRPr lang="it-IT" noProof="0"/>
          </a:p>
        </p:txBody>
      </p:sp>
      <p:sp>
        <p:nvSpPr>
          <p:cNvPr id="8" name="Rectangle: Rounded Corners 7">
            <a:extLst>
              <a:ext uri="{FF2B5EF4-FFF2-40B4-BE49-F238E27FC236}">
                <a16:creationId xmlns:a16="http://schemas.microsoft.com/office/drawing/2014/main" id="{FEC35093-EAA0-E4BD-7BDE-14998DB9C27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194" name="Straight Arrow Connector 193">
            <a:extLst>
              <a:ext uri="{FF2B5EF4-FFF2-40B4-BE49-F238E27FC236}">
                <a16:creationId xmlns:a16="http://schemas.microsoft.com/office/drawing/2014/main" id="{B9C06402-7F68-7DDA-EE72-D61459FCF7D7}"/>
              </a:ext>
            </a:extLst>
          </p:cNvPr>
          <p:cNvCxnSpPr>
            <a:cxnSpLocks/>
          </p:cNvCxnSpPr>
          <p:nvPr/>
        </p:nvCxnSpPr>
        <p:spPr>
          <a:xfrm flipH="1">
            <a:off x="11517571" y="2196717"/>
            <a:ext cx="14616"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50996999-53C2-C3F5-48AB-8B78749F9837}"/>
              </a:ext>
            </a:extLst>
          </p:cNvPr>
          <p:cNvSpPr/>
          <p:nvPr/>
        </p:nvSpPr>
        <p:spPr>
          <a:xfrm>
            <a:off x="11032585" y="3425992"/>
            <a:ext cx="1008000" cy="12534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grpSp>
        <p:nvGrpSpPr>
          <p:cNvPr id="2" name="Group 1">
            <a:extLst>
              <a:ext uri="{FF2B5EF4-FFF2-40B4-BE49-F238E27FC236}">
                <a16:creationId xmlns:a16="http://schemas.microsoft.com/office/drawing/2014/main" id="{94474CB9-7010-FFDE-6046-E09085CA0CD8}"/>
              </a:ext>
            </a:extLst>
          </p:cNvPr>
          <p:cNvGrpSpPr/>
          <p:nvPr/>
        </p:nvGrpSpPr>
        <p:grpSpPr>
          <a:xfrm>
            <a:off x="8191850" y="1080609"/>
            <a:ext cx="1681507" cy="1188000"/>
            <a:chOff x="8211465" y="1080609"/>
            <a:chExt cx="1681507" cy="1188000"/>
          </a:xfrm>
        </p:grpSpPr>
        <p:sp>
          <p:nvSpPr>
            <p:cNvPr id="3" name="Rectangle 2">
              <a:extLst>
                <a:ext uri="{FF2B5EF4-FFF2-40B4-BE49-F238E27FC236}">
                  <a16:creationId xmlns:a16="http://schemas.microsoft.com/office/drawing/2014/main" id="{82A56116-389F-24DA-6C5A-96531F3E7291}"/>
                </a:ext>
              </a:extLst>
            </p:cNvPr>
            <p:cNvSpPr/>
            <p:nvPr/>
          </p:nvSpPr>
          <p:spPr>
            <a:xfrm>
              <a:off x="8211465" y="1080609"/>
              <a:ext cx="16815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14" name="Rectangle 13">
              <a:extLst>
                <a:ext uri="{FF2B5EF4-FFF2-40B4-BE49-F238E27FC236}">
                  <a16:creationId xmlns:a16="http://schemas.microsoft.com/office/drawing/2014/main" id="{C81369A9-E8A9-79AB-7D81-4DAA1DF05657}"/>
                </a:ext>
              </a:extLst>
            </p:cNvPr>
            <p:cNvSpPr/>
            <p:nvPr/>
          </p:nvSpPr>
          <p:spPr>
            <a:xfrm>
              <a:off x="9202262" y="1405252"/>
              <a:ext cx="64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28" name="Rectangle 27">
              <a:extLst>
                <a:ext uri="{FF2B5EF4-FFF2-40B4-BE49-F238E27FC236}">
                  <a16:creationId xmlns:a16="http://schemas.microsoft.com/office/drawing/2014/main" id="{0BA30559-FEA6-BFEC-FE43-973E7A001401}"/>
                </a:ext>
              </a:extLst>
            </p:cNvPr>
            <p:cNvSpPr/>
            <p:nvPr/>
          </p:nvSpPr>
          <p:spPr>
            <a:xfrm>
              <a:off x="8254174" y="1405252"/>
              <a:ext cx="86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0" lang="it-IT" sz="1000" b="1" i="0" u="none" strike="noStrike" kern="0" cap="none" spc="0" normalizeH="0" baseline="0" noProof="0">
                  <a:ln>
                    <a:noFill/>
                  </a:ln>
                  <a:solidFill>
                    <a:srgbClr val="000000"/>
                  </a:solidFill>
                  <a:effectLst/>
                  <a:uLnTx/>
                  <a:uFillTx/>
                  <a:cs typeface="Arial"/>
                </a:rPr>
                <a:t>Compilazione </a:t>
              </a:r>
              <a:r>
                <a:rPr lang="it-IT" sz="1000" b="1" kern="0" noProof="0">
                  <a:solidFill>
                    <a:srgbClr val="000000"/>
                  </a:solidFill>
                  <a:cs typeface="Arial"/>
                </a:rPr>
                <a:t>contratto / convenzione</a:t>
              </a:r>
              <a:endParaRPr lang="it-IT" sz="1000" b="1" noProof="0"/>
            </a:p>
          </p:txBody>
        </p:sp>
        <p:cxnSp>
          <p:nvCxnSpPr>
            <p:cNvPr id="31" name="Straight Arrow Connector 30">
              <a:extLst>
                <a:ext uri="{FF2B5EF4-FFF2-40B4-BE49-F238E27FC236}">
                  <a16:creationId xmlns:a16="http://schemas.microsoft.com/office/drawing/2014/main" id="{97D54580-DDB2-127D-7FAC-FAF57B496E5B}"/>
                </a:ext>
              </a:extLst>
            </p:cNvPr>
            <p:cNvCxnSpPr>
              <a:cxnSpLocks/>
              <a:stCxn id="28" idx="3"/>
              <a:endCxn id="14" idx="1"/>
            </p:cNvCxnSpPr>
            <p:nvPr/>
          </p:nvCxnSpPr>
          <p:spPr>
            <a:xfrm>
              <a:off x="9118174" y="1801252"/>
              <a:ext cx="840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1A11DDBC-1D22-5A6D-483E-335279612123}"/>
              </a:ext>
            </a:extLst>
          </p:cNvPr>
          <p:cNvGrpSpPr/>
          <p:nvPr/>
        </p:nvGrpSpPr>
        <p:grpSpPr>
          <a:xfrm>
            <a:off x="5098088" y="1080608"/>
            <a:ext cx="3042000" cy="1188001"/>
            <a:chOff x="5118330" y="1080608"/>
            <a:chExt cx="3042000" cy="1188001"/>
          </a:xfrm>
        </p:grpSpPr>
        <p:cxnSp>
          <p:nvCxnSpPr>
            <p:cNvPr id="33" name="Straight Arrow Connector 32">
              <a:extLst>
                <a:ext uri="{FF2B5EF4-FFF2-40B4-BE49-F238E27FC236}">
                  <a16:creationId xmlns:a16="http://schemas.microsoft.com/office/drawing/2014/main" id="{EF9EEED1-33E8-8830-AB50-247A2A7842FE}"/>
                </a:ext>
              </a:extLst>
            </p:cNvPr>
            <p:cNvCxnSpPr>
              <a:cxnSpLocks/>
            </p:cNvCxnSpPr>
            <p:nvPr/>
          </p:nvCxnSpPr>
          <p:spPr>
            <a:xfrm>
              <a:off x="7370843" y="1602819"/>
              <a:ext cx="171385" cy="2008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B1E5652-729C-F303-76D7-DDFFD010F013}"/>
                </a:ext>
              </a:extLst>
            </p:cNvPr>
            <p:cNvSpPr/>
            <p:nvPr/>
          </p:nvSpPr>
          <p:spPr>
            <a:xfrm>
              <a:off x="5118330" y="1080608"/>
              <a:ext cx="3042000" cy="1188001"/>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grpSp>
          <p:nvGrpSpPr>
            <p:cNvPr id="38" name="Group 37">
              <a:extLst>
                <a:ext uri="{FF2B5EF4-FFF2-40B4-BE49-F238E27FC236}">
                  <a16:creationId xmlns:a16="http://schemas.microsoft.com/office/drawing/2014/main" id="{D5EC3971-87F1-041B-0014-52C805D11016}"/>
                </a:ext>
              </a:extLst>
            </p:cNvPr>
            <p:cNvGrpSpPr/>
            <p:nvPr/>
          </p:nvGrpSpPr>
          <p:grpSpPr>
            <a:xfrm>
              <a:off x="6188358" y="1405252"/>
              <a:ext cx="1008000" cy="791465"/>
              <a:chOff x="7267407" y="1407072"/>
              <a:chExt cx="1008000" cy="791465"/>
            </a:xfrm>
          </p:grpSpPr>
          <p:sp>
            <p:nvSpPr>
              <p:cNvPr id="46" name="Rectangle 45">
                <a:extLst>
                  <a:ext uri="{FF2B5EF4-FFF2-40B4-BE49-F238E27FC236}">
                    <a16:creationId xmlns:a16="http://schemas.microsoft.com/office/drawing/2014/main" id="{6EB1D55C-8664-1DB1-1286-6311CB0677C9}"/>
                  </a:ext>
                </a:extLst>
              </p:cNvPr>
              <p:cNvSpPr/>
              <p:nvPr/>
            </p:nvSpPr>
            <p:spPr>
              <a:xfrm>
                <a:off x="7267407" y="1407072"/>
                <a:ext cx="1008000" cy="360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1000" b="1" noProof="0">
                    <a:solidFill>
                      <a:sysClr val="windowText" lastClr="000000"/>
                    </a:solidFill>
                  </a:rPr>
                  <a:t>Aggiudicazione lotti</a:t>
                </a:r>
              </a:p>
            </p:txBody>
          </p:sp>
          <p:sp>
            <p:nvSpPr>
              <p:cNvPr id="47" name="Rectangle 46">
                <a:extLst>
                  <a:ext uri="{FF2B5EF4-FFF2-40B4-BE49-F238E27FC236}">
                    <a16:creationId xmlns:a16="http://schemas.microsoft.com/office/drawing/2014/main" id="{650F6FF5-E3A5-ECC4-F524-53A9E31ADB18}"/>
                  </a:ext>
                </a:extLst>
              </p:cNvPr>
              <p:cNvSpPr/>
              <p:nvPr/>
            </p:nvSpPr>
            <p:spPr>
              <a:xfrm>
                <a:off x="7267407" y="1838537"/>
                <a:ext cx="1008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spc="-20" noProof="0">
                    <a:solidFill>
                      <a:schemeClr val="tx1"/>
                    </a:solidFill>
                    <a:cs typeface="Arial"/>
                  </a:rPr>
                  <a:t>Invio non aggiudicazione</a:t>
                </a:r>
              </a:p>
            </p:txBody>
          </p:sp>
        </p:grpSp>
        <p:sp>
          <p:nvSpPr>
            <p:cNvPr id="39" name="Rectangle 38">
              <a:extLst>
                <a:ext uri="{FF2B5EF4-FFF2-40B4-BE49-F238E27FC236}">
                  <a16:creationId xmlns:a16="http://schemas.microsoft.com/office/drawing/2014/main" id="{D62572F0-E882-16F1-CB83-FC624A1C22FE}"/>
                </a:ext>
              </a:extLst>
            </p:cNvPr>
            <p:cNvSpPr/>
            <p:nvPr/>
          </p:nvSpPr>
          <p:spPr>
            <a:xfrm>
              <a:off x="5168268" y="1405252"/>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Termina valutazione amministrativa </a:t>
              </a:r>
            </a:p>
          </p:txBody>
        </p:sp>
        <p:sp>
          <p:nvSpPr>
            <p:cNvPr id="40" name="Rectangle 39">
              <a:extLst>
                <a:ext uri="{FF2B5EF4-FFF2-40B4-BE49-F238E27FC236}">
                  <a16:creationId xmlns:a16="http://schemas.microsoft.com/office/drawing/2014/main" id="{8800ABA6-DD1F-ECD5-278D-2B540BF6DC63}"/>
                </a:ext>
              </a:extLst>
            </p:cNvPr>
            <p:cNvSpPr/>
            <p:nvPr/>
          </p:nvSpPr>
          <p:spPr>
            <a:xfrm>
              <a:off x="7280448" y="1405252"/>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err="1">
                  <a:ln>
                    <a:noFill/>
                  </a:ln>
                  <a:solidFill>
                    <a:schemeClr val="tx1"/>
                  </a:solidFill>
                  <a:effectLst/>
                  <a:uLnTx/>
                  <a:uFillTx/>
                  <a:cs typeface="Arial"/>
                </a:rPr>
                <a:t>Comunicaz</a:t>
              </a:r>
              <a:r>
                <a:rPr kumimoji="0" lang="it-IT" sz="1000" b="1" i="0" u="none" strike="noStrike" kern="0" cap="none" spc="0" normalizeH="0" baseline="0" noProof="0">
                  <a:ln>
                    <a:noFill/>
                  </a:ln>
                  <a:solidFill>
                    <a:schemeClr val="tx1"/>
                  </a:solidFill>
                  <a:effectLst/>
                  <a:uLnTx/>
                  <a:uFillTx/>
                  <a:cs typeface="Arial"/>
                </a:rPr>
                <a:t>.</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Agg. Def. Partecipanti PPB</a:t>
              </a:r>
            </a:p>
          </p:txBody>
        </p:sp>
        <p:cxnSp>
          <p:nvCxnSpPr>
            <p:cNvPr id="43" name="Straight Arrow Connector 42">
              <a:extLst>
                <a:ext uri="{FF2B5EF4-FFF2-40B4-BE49-F238E27FC236}">
                  <a16:creationId xmlns:a16="http://schemas.microsoft.com/office/drawing/2014/main" id="{80142E99-886D-FB6E-36A2-8F736428F7D8}"/>
                </a:ext>
              </a:extLst>
            </p:cNvPr>
            <p:cNvCxnSpPr>
              <a:cxnSpLocks/>
              <a:stCxn id="39" idx="3"/>
              <a:endCxn id="46" idx="1"/>
            </p:cNvCxnSpPr>
            <p:nvPr/>
          </p:nvCxnSpPr>
          <p:spPr>
            <a:xfrm flipV="1">
              <a:off x="6104268" y="1585252"/>
              <a:ext cx="84090" cy="21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58D26D4-BBD8-657E-2367-53F1FC170901}"/>
                </a:ext>
              </a:extLst>
            </p:cNvPr>
            <p:cNvCxnSpPr>
              <a:cxnSpLocks/>
              <a:stCxn id="39" idx="3"/>
              <a:endCxn id="47" idx="1"/>
            </p:cNvCxnSpPr>
            <p:nvPr/>
          </p:nvCxnSpPr>
          <p:spPr>
            <a:xfrm>
              <a:off x="6104268" y="1801252"/>
              <a:ext cx="84090" cy="215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418D92E-D0FE-C1FA-2A6E-7DA325639F23}"/>
                </a:ext>
              </a:extLst>
            </p:cNvPr>
            <p:cNvCxnSpPr>
              <a:cxnSpLocks/>
              <a:stCxn id="46" idx="3"/>
              <a:endCxn id="40" idx="1"/>
            </p:cNvCxnSpPr>
            <p:nvPr/>
          </p:nvCxnSpPr>
          <p:spPr>
            <a:xfrm>
              <a:off x="7196358" y="1585252"/>
              <a:ext cx="108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49CEE969-623D-161D-D3B8-53469F8C4FAD}"/>
              </a:ext>
            </a:extLst>
          </p:cNvPr>
          <p:cNvGrpSpPr/>
          <p:nvPr/>
        </p:nvGrpSpPr>
        <p:grpSpPr>
          <a:xfrm>
            <a:off x="9925119" y="1080609"/>
            <a:ext cx="1080000" cy="1187998"/>
            <a:chOff x="9942266" y="1080609"/>
            <a:chExt cx="1080000" cy="1187998"/>
          </a:xfrm>
        </p:grpSpPr>
        <p:sp>
          <p:nvSpPr>
            <p:cNvPr id="49" name="Rectangle 48">
              <a:extLst>
                <a:ext uri="{FF2B5EF4-FFF2-40B4-BE49-F238E27FC236}">
                  <a16:creationId xmlns:a16="http://schemas.microsoft.com/office/drawing/2014/main" id="{93558755-1026-E689-6324-22FC0760B88B}"/>
                </a:ext>
              </a:extLst>
            </p:cNvPr>
            <p:cNvSpPr/>
            <p:nvPr/>
          </p:nvSpPr>
          <p:spPr>
            <a:xfrm>
              <a:off x="9942266" y="1080609"/>
              <a:ext cx="1080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PROCEDURA DI AGGIUDICAZIONE</a:t>
              </a:r>
              <a:endParaRPr lang="it-IT" sz="900" noProof="0"/>
            </a:p>
          </p:txBody>
        </p:sp>
        <p:sp>
          <p:nvSpPr>
            <p:cNvPr id="50" name="Rectangle 49">
              <a:extLst>
                <a:ext uri="{FF2B5EF4-FFF2-40B4-BE49-F238E27FC236}">
                  <a16:creationId xmlns:a16="http://schemas.microsoft.com/office/drawing/2014/main" id="{92BE9FD3-2DF5-B5F0-9A4A-296262DAC544}"/>
                </a:ext>
              </a:extLst>
            </p:cNvPr>
            <p:cNvSpPr/>
            <p:nvPr/>
          </p:nvSpPr>
          <p:spPr>
            <a:xfrm>
              <a:off x="9987266" y="1405252"/>
              <a:ext cx="99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 aggiudicazione</a:t>
              </a:r>
            </a:p>
          </p:txBody>
        </p:sp>
      </p:grpSp>
      <p:grpSp>
        <p:nvGrpSpPr>
          <p:cNvPr id="51" name="Group 50">
            <a:extLst>
              <a:ext uri="{FF2B5EF4-FFF2-40B4-BE49-F238E27FC236}">
                <a16:creationId xmlns:a16="http://schemas.microsoft.com/office/drawing/2014/main" id="{EDBEC892-AFB6-F099-4A33-B24982A834B0}"/>
              </a:ext>
            </a:extLst>
          </p:cNvPr>
          <p:cNvGrpSpPr/>
          <p:nvPr/>
        </p:nvGrpSpPr>
        <p:grpSpPr>
          <a:xfrm>
            <a:off x="11056879" y="1080609"/>
            <a:ext cx="936000" cy="1187998"/>
            <a:chOff x="11056879" y="1080609"/>
            <a:chExt cx="936000" cy="1187998"/>
          </a:xfrm>
        </p:grpSpPr>
        <p:sp>
          <p:nvSpPr>
            <p:cNvPr id="56" name="Rectangle 55">
              <a:extLst>
                <a:ext uri="{FF2B5EF4-FFF2-40B4-BE49-F238E27FC236}">
                  <a16:creationId xmlns:a16="http://schemas.microsoft.com/office/drawing/2014/main" id="{113AAF20-C936-EB6B-072C-FEA804318704}"/>
                </a:ext>
              </a:extLst>
            </p:cNvPr>
            <p:cNvSpPr/>
            <p:nvPr/>
          </p:nvSpPr>
          <p:spPr>
            <a:xfrm>
              <a:off x="11056879" y="1080609"/>
              <a:ext cx="936000" cy="1187998"/>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a:r>
                <a:rPr lang="it-IT" sz="900" kern="0" noProof="0">
                  <a:solidFill>
                    <a:srgbClr val="000000"/>
                  </a:solidFill>
                  <a:cs typeface="Arial"/>
                </a:rPr>
                <a:t>CONTRATTO</a:t>
              </a:r>
              <a:endParaRPr lang="it-IT" sz="1000" noProof="0"/>
            </a:p>
          </p:txBody>
        </p:sp>
        <p:sp>
          <p:nvSpPr>
            <p:cNvPr id="57" name="Rectangle 56">
              <a:extLst>
                <a:ext uri="{FF2B5EF4-FFF2-40B4-BE49-F238E27FC236}">
                  <a16:creationId xmlns:a16="http://schemas.microsoft.com/office/drawing/2014/main" id="{81092BB7-8C8F-836F-D47D-44E819602E41}"/>
                </a:ext>
              </a:extLst>
            </p:cNvPr>
            <p:cNvSpPr/>
            <p:nvPr/>
          </p:nvSpPr>
          <p:spPr>
            <a:xfrm>
              <a:off x="11101879" y="1405252"/>
              <a:ext cx="84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Invio Scheda Contratto</a:t>
              </a:r>
            </a:p>
          </p:txBody>
        </p:sp>
      </p:grpSp>
      <p:cxnSp>
        <p:nvCxnSpPr>
          <p:cNvPr id="120" name="Straight Arrow Connector 119">
            <a:extLst>
              <a:ext uri="{FF2B5EF4-FFF2-40B4-BE49-F238E27FC236}">
                <a16:creationId xmlns:a16="http://schemas.microsoft.com/office/drawing/2014/main" id="{AE1A4C4A-504A-08C5-6CC4-D8EC8750562A}"/>
              </a:ext>
            </a:extLst>
          </p:cNvPr>
          <p:cNvCxnSpPr>
            <a:cxnSpLocks/>
          </p:cNvCxnSpPr>
          <p:nvPr/>
        </p:nvCxnSpPr>
        <p:spPr>
          <a:xfrm>
            <a:off x="5610215" y="2192299"/>
            <a:ext cx="4025" cy="33995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ADAE84CE-96DF-AD50-940C-B31F043522EE}"/>
              </a:ext>
            </a:extLst>
          </p:cNvPr>
          <p:cNvSpPr/>
          <p:nvPr/>
        </p:nvSpPr>
        <p:spPr>
          <a:xfrm>
            <a:off x="5198623" y="3637349"/>
            <a:ext cx="792000" cy="69940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spAutoFit/>
          </a:body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S2</a:t>
            </a:r>
            <a:r>
              <a:rPr kumimoji="0" lang="it-IT" sz="1000" i="0" u="none" strike="noStrike" kern="0" cap="none" spc="0" normalizeH="0" baseline="0" noProof="0">
                <a:ln>
                  <a:noFill/>
                </a:ln>
                <a:solidFill>
                  <a:srgbClr val="000000"/>
                </a:solidFill>
                <a:effectLst/>
                <a:uLnTx/>
                <a:uFillTx/>
              </a:rPr>
              <a:t> Elenco offerte ricevute / OE invitati</a:t>
            </a:r>
          </a:p>
        </p:txBody>
      </p:sp>
      <p:sp>
        <p:nvSpPr>
          <p:cNvPr id="7" name="Rectangle 6">
            <a:extLst>
              <a:ext uri="{FF2B5EF4-FFF2-40B4-BE49-F238E27FC236}">
                <a16:creationId xmlns:a16="http://schemas.microsoft.com/office/drawing/2014/main" id="{F8136CD2-14FF-9FA7-97C3-FF4FE2AE0388}"/>
              </a:ext>
            </a:extLst>
          </p:cNvPr>
          <p:cNvSpPr/>
          <p:nvPr/>
        </p:nvSpPr>
        <p:spPr>
          <a:xfrm>
            <a:off x="6710570" y="2444089"/>
            <a:ext cx="1172412" cy="41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defTabSz="762000" eaLnBrk="1" fontAlgn="auto" latinLnBrk="0" hangingPunct="1">
              <a:lnSpc>
                <a:spcPct val="90000"/>
              </a:lnSpc>
              <a:spcBef>
                <a:spcPct val="0"/>
              </a:spcBef>
              <a:spcAft>
                <a:spcPct val="0"/>
              </a:spcAft>
              <a:buClrTx/>
              <a:buSzTx/>
              <a:buFontTx/>
              <a:buNone/>
              <a:tabLst/>
              <a:defRPr/>
            </a:pPr>
            <a:r>
              <a:rPr lang="it-IT" sz="900" i="1" kern="0" noProof="0">
                <a:solidFill>
                  <a:schemeClr val="tx1"/>
                </a:solidFill>
              </a:rPr>
              <a:t>Lotti deserti o non aggiudicabili </a:t>
            </a:r>
            <a:endParaRPr kumimoji="0" lang="it-IT" sz="900" i="1" u="none" strike="noStrike" kern="0" cap="none" spc="0" normalizeH="0" baseline="0" noProof="0">
              <a:ln>
                <a:noFill/>
              </a:ln>
              <a:solidFill>
                <a:schemeClr val="tx1"/>
              </a:solidFill>
              <a:effectLst/>
              <a:uLnTx/>
              <a:uFillTx/>
            </a:endParaRPr>
          </a:p>
        </p:txBody>
      </p:sp>
      <p:grpSp>
        <p:nvGrpSpPr>
          <p:cNvPr id="16" name="Group 15">
            <a:extLst>
              <a:ext uri="{FF2B5EF4-FFF2-40B4-BE49-F238E27FC236}">
                <a16:creationId xmlns:a16="http://schemas.microsoft.com/office/drawing/2014/main" id="{1E9D31D5-ECB6-CDAE-171E-6A07876778F2}"/>
              </a:ext>
            </a:extLst>
          </p:cNvPr>
          <p:cNvGrpSpPr/>
          <p:nvPr/>
        </p:nvGrpSpPr>
        <p:grpSpPr>
          <a:xfrm>
            <a:off x="6645805" y="5596267"/>
            <a:ext cx="978124" cy="817244"/>
            <a:chOff x="7392696" y="5702572"/>
            <a:chExt cx="978124" cy="817244"/>
          </a:xfrm>
        </p:grpSpPr>
        <p:sp>
          <p:nvSpPr>
            <p:cNvPr id="17" name="Rectangle 16">
              <a:extLst>
                <a:ext uri="{FF2B5EF4-FFF2-40B4-BE49-F238E27FC236}">
                  <a16:creationId xmlns:a16="http://schemas.microsoft.com/office/drawing/2014/main" id="{5F27D6F4-8338-D6D3-70DE-DD1A2D9F7CFE}"/>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t>
              </a:r>
              <a:r>
                <a:rPr lang="it-IT" sz="1000" kern="0">
                  <a:solidFill>
                    <a:srgbClr val="000000"/>
                  </a:solidFill>
                  <a:cs typeface="Arial"/>
                </a:rPr>
                <a:t>avviso</a:t>
              </a:r>
              <a:r>
                <a:rPr kumimoji="0" lang="it-IT" sz="1000" i="0" u="none" strike="noStrike" kern="0" cap="none" spc="0" normalizeH="0" baseline="0" noProof="0">
                  <a:ln>
                    <a:noFill/>
                  </a:ln>
                  <a:solidFill>
                    <a:srgbClr val="000000"/>
                  </a:solidFill>
                  <a:effectLst/>
                  <a:uLnTx/>
                  <a:uFillTx/>
                  <a:cs typeface="Arial"/>
                </a:rPr>
                <a:t>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18" name="Group 17">
              <a:extLst>
                <a:ext uri="{FF2B5EF4-FFF2-40B4-BE49-F238E27FC236}">
                  <a16:creationId xmlns:a16="http://schemas.microsoft.com/office/drawing/2014/main" id="{B2A86502-A13A-5B4C-26B7-0D3F6051DC58}"/>
                </a:ext>
              </a:extLst>
            </p:cNvPr>
            <p:cNvGrpSpPr>
              <a:grpSpLocks noChangeAspect="1"/>
            </p:cNvGrpSpPr>
            <p:nvPr/>
          </p:nvGrpSpPr>
          <p:grpSpPr>
            <a:xfrm>
              <a:off x="8021475" y="6159816"/>
              <a:ext cx="349345" cy="360000"/>
              <a:chOff x="5194656" y="1887523"/>
              <a:chExt cx="3143037" cy="3238921"/>
            </a:xfrm>
          </p:grpSpPr>
          <p:grpSp>
            <p:nvGrpSpPr>
              <p:cNvPr id="19" name="Group 18">
                <a:extLst>
                  <a:ext uri="{FF2B5EF4-FFF2-40B4-BE49-F238E27FC236}">
                    <a16:creationId xmlns:a16="http://schemas.microsoft.com/office/drawing/2014/main" id="{91F9C1A2-953D-E3BC-27DA-D61A51B266D5}"/>
                  </a:ext>
                </a:extLst>
              </p:cNvPr>
              <p:cNvGrpSpPr/>
              <p:nvPr/>
            </p:nvGrpSpPr>
            <p:grpSpPr>
              <a:xfrm>
                <a:off x="5194656" y="1887523"/>
                <a:ext cx="3045384" cy="3238921"/>
                <a:chOff x="5194656" y="1887523"/>
                <a:chExt cx="3045384" cy="3238921"/>
              </a:xfrm>
            </p:grpSpPr>
            <p:pic>
              <p:nvPicPr>
                <p:cNvPr id="25" name="Picture 24">
                  <a:extLst>
                    <a:ext uri="{FF2B5EF4-FFF2-40B4-BE49-F238E27FC236}">
                      <a16:creationId xmlns:a16="http://schemas.microsoft.com/office/drawing/2014/main" id="{D1CCCD72-698D-1B53-B43C-639F5C34CC07}"/>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36" name="Picture 35">
                  <a:extLst>
                    <a:ext uri="{FF2B5EF4-FFF2-40B4-BE49-F238E27FC236}">
                      <a16:creationId xmlns:a16="http://schemas.microsoft.com/office/drawing/2014/main" id="{731CAD17-EAEB-53BF-FE57-DF30E7E89C25}"/>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21" name="Picture 20">
                <a:extLst>
                  <a:ext uri="{FF2B5EF4-FFF2-40B4-BE49-F238E27FC236}">
                    <a16:creationId xmlns:a16="http://schemas.microsoft.com/office/drawing/2014/main" id="{56DA4B78-60CD-9807-248D-BE8FD8785A64}"/>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41" name="Connector: Elbow 40">
            <a:extLst>
              <a:ext uri="{FF2B5EF4-FFF2-40B4-BE49-F238E27FC236}">
                <a16:creationId xmlns:a16="http://schemas.microsoft.com/office/drawing/2014/main" id="{FE599CA9-C13A-6E79-5DF7-959755A53466}"/>
              </a:ext>
            </a:extLst>
          </p:cNvPr>
          <p:cNvCxnSpPr>
            <a:cxnSpLocks/>
          </p:cNvCxnSpPr>
          <p:nvPr/>
        </p:nvCxnSpPr>
        <p:spPr>
          <a:xfrm rot="16200000" flipH="1">
            <a:off x="5170776" y="3664712"/>
            <a:ext cx="3403784" cy="463560"/>
          </a:xfrm>
          <a:prstGeom prst="bentConnector3">
            <a:avLst>
              <a:gd name="adj1" fmla="val 1823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C46EB49-385C-0691-0267-6F7BCFE961E7}"/>
              </a:ext>
            </a:extLst>
          </p:cNvPr>
          <p:cNvSpPr/>
          <p:nvPr/>
        </p:nvSpPr>
        <p:spPr>
          <a:xfrm>
            <a:off x="6515847" y="3693086"/>
            <a:ext cx="1188000" cy="71921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chemeClr val="tx1"/>
                </a:solidFill>
              </a:rPr>
              <a:t>NAG </a:t>
            </a:r>
            <a:r>
              <a:rPr lang="it-IT" sz="1000" kern="0" noProof="0">
                <a:solidFill>
                  <a:schemeClr val="tx1"/>
                </a:solidFill>
              </a:rPr>
              <a:t>Mancata aggiudicazione di procedura sotto soglia europea</a:t>
            </a:r>
          </a:p>
        </p:txBody>
      </p:sp>
      <p:cxnSp>
        <p:nvCxnSpPr>
          <p:cNvPr id="53" name="Connector: Elbow 52">
            <a:extLst>
              <a:ext uri="{FF2B5EF4-FFF2-40B4-BE49-F238E27FC236}">
                <a16:creationId xmlns:a16="http://schemas.microsoft.com/office/drawing/2014/main" id="{D44877A5-54EB-4A8F-432D-C6CEB7284123}"/>
              </a:ext>
            </a:extLst>
          </p:cNvPr>
          <p:cNvCxnSpPr>
            <a:cxnSpLocks/>
          </p:cNvCxnSpPr>
          <p:nvPr/>
        </p:nvCxnSpPr>
        <p:spPr>
          <a:xfrm rot="5400000">
            <a:off x="8260493" y="3369333"/>
            <a:ext cx="3399015" cy="1054853"/>
          </a:xfrm>
          <a:prstGeom prst="bentConnector3">
            <a:avLst>
              <a:gd name="adj1" fmla="val 18256"/>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ABC6E24-EB13-F6A5-9FCE-06408B32244A}"/>
              </a:ext>
            </a:extLst>
          </p:cNvPr>
          <p:cNvGrpSpPr/>
          <p:nvPr/>
        </p:nvGrpSpPr>
        <p:grpSpPr>
          <a:xfrm>
            <a:off x="8978489" y="5596267"/>
            <a:ext cx="978124" cy="817244"/>
            <a:chOff x="7392696" y="5702572"/>
            <a:chExt cx="978124" cy="817244"/>
          </a:xfrm>
        </p:grpSpPr>
        <p:sp>
          <p:nvSpPr>
            <p:cNvPr id="55" name="Rectangle 54">
              <a:extLst>
                <a:ext uri="{FF2B5EF4-FFF2-40B4-BE49-F238E27FC236}">
                  <a16:creationId xmlns:a16="http://schemas.microsoft.com/office/drawing/2014/main" id="{CB1AE358-9969-0C15-9EDB-23D8647B8AAA}"/>
                </a:ext>
              </a:extLst>
            </p:cNvPr>
            <p:cNvSpPr/>
            <p:nvPr/>
          </p:nvSpPr>
          <p:spPr>
            <a:xfrm>
              <a:off x="7392696" y="5702572"/>
              <a:ext cx="90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58" name="Group 57">
              <a:extLst>
                <a:ext uri="{FF2B5EF4-FFF2-40B4-BE49-F238E27FC236}">
                  <a16:creationId xmlns:a16="http://schemas.microsoft.com/office/drawing/2014/main" id="{7317A608-BBB6-2C88-7C8A-C21B1F77EE56}"/>
                </a:ext>
              </a:extLst>
            </p:cNvPr>
            <p:cNvGrpSpPr>
              <a:grpSpLocks noChangeAspect="1"/>
            </p:cNvGrpSpPr>
            <p:nvPr/>
          </p:nvGrpSpPr>
          <p:grpSpPr>
            <a:xfrm>
              <a:off x="8021475" y="6159816"/>
              <a:ext cx="349345" cy="360000"/>
              <a:chOff x="5194656" y="1887523"/>
              <a:chExt cx="3143037" cy="3238921"/>
            </a:xfrm>
          </p:grpSpPr>
          <p:grpSp>
            <p:nvGrpSpPr>
              <p:cNvPr id="66" name="Group 65">
                <a:extLst>
                  <a:ext uri="{FF2B5EF4-FFF2-40B4-BE49-F238E27FC236}">
                    <a16:creationId xmlns:a16="http://schemas.microsoft.com/office/drawing/2014/main" id="{2F6DBE7C-5836-6BDC-B31E-6E504D982806}"/>
                  </a:ext>
                </a:extLst>
              </p:cNvPr>
              <p:cNvGrpSpPr/>
              <p:nvPr/>
            </p:nvGrpSpPr>
            <p:grpSpPr>
              <a:xfrm>
                <a:off x="5194656" y="1887523"/>
                <a:ext cx="3045384" cy="3238921"/>
                <a:chOff x="5194656" y="1887523"/>
                <a:chExt cx="3045384" cy="3238921"/>
              </a:xfrm>
            </p:grpSpPr>
            <p:pic>
              <p:nvPicPr>
                <p:cNvPr id="71" name="Picture 70">
                  <a:extLst>
                    <a:ext uri="{FF2B5EF4-FFF2-40B4-BE49-F238E27FC236}">
                      <a16:creationId xmlns:a16="http://schemas.microsoft.com/office/drawing/2014/main" id="{4C4C5A73-171A-9EDE-9B02-ADE3DA3754BE}"/>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72" name="Picture 71">
                  <a:extLst>
                    <a:ext uri="{FF2B5EF4-FFF2-40B4-BE49-F238E27FC236}">
                      <a16:creationId xmlns:a16="http://schemas.microsoft.com/office/drawing/2014/main" id="{C07106D0-5CEA-FB95-741A-C0D639925CE7}"/>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67" name="Picture 66">
                <a:extLst>
                  <a:ext uri="{FF2B5EF4-FFF2-40B4-BE49-F238E27FC236}">
                    <a16:creationId xmlns:a16="http://schemas.microsoft.com/office/drawing/2014/main" id="{11BD5BC1-54F5-1848-1724-72B3A2897C69}"/>
                  </a:ext>
                </a:extLst>
              </p:cNvPr>
              <p:cNvPicPr>
                <a:picLocks noChangeAspect="1"/>
              </p:cNvPicPr>
              <p:nvPr/>
            </p:nvPicPr>
            <p:blipFill>
              <a:blip r:embed="rId4"/>
              <a:stretch>
                <a:fillRect/>
              </a:stretch>
            </p:blipFill>
            <p:spPr>
              <a:xfrm>
                <a:off x="7313222" y="3857618"/>
                <a:ext cx="1024471" cy="1024471"/>
              </a:xfrm>
              <a:prstGeom prst="rect">
                <a:avLst/>
              </a:prstGeom>
            </p:spPr>
          </p:pic>
        </p:grpSp>
      </p:grpSp>
      <p:sp>
        <p:nvSpPr>
          <p:cNvPr id="73" name="Rectangle 72">
            <a:extLst>
              <a:ext uri="{FF2B5EF4-FFF2-40B4-BE49-F238E27FC236}">
                <a16:creationId xmlns:a16="http://schemas.microsoft.com/office/drawing/2014/main" id="{EE84C9C2-2959-8FD6-B73A-75836948BBD8}"/>
              </a:ext>
            </a:extLst>
          </p:cNvPr>
          <p:cNvSpPr/>
          <p:nvPr/>
        </p:nvSpPr>
        <p:spPr>
          <a:xfrm>
            <a:off x="8876928" y="3691232"/>
            <a:ext cx="1117087" cy="72292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u="none" kern="0" cap="none" spc="0" normalizeH="0" baseline="0" noProof="0">
                <a:ln>
                  <a:noFill/>
                </a:ln>
                <a:solidFill>
                  <a:schemeClr val="tx1"/>
                </a:solidFill>
                <a:effectLst/>
                <a:uLnTx/>
                <a:uFillTx/>
              </a:rPr>
              <a:t>A2_29</a:t>
            </a:r>
            <a:r>
              <a:rPr kumimoji="0" lang="it-IT" sz="1000" u="none" kern="0" cap="none" spc="0" normalizeH="0" baseline="0" noProof="0">
                <a:ln>
                  <a:noFill/>
                </a:ln>
                <a:solidFill>
                  <a:schemeClr val="tx1"/>
                </a:solidFill>
                <a:effectLst/>
                <a:uLnTx/>
                <a:uFillTx/>
              </a:rPr>
              <a:t> Avviso aggiudicazione – dir. generale reg. ordinario</a:t>
            </a:r>
            <a:endParaRPr lang="it-IT" sz="1000" kern="0" noProof="0">
              <a:solidFill>
                <a:schemeClr val="tx1"/>
              </a:solidFill>
            </a:endParaRPr>
          </a:p>
        </p:txBody>
      </p:sp>
      <p:sp>
        <p:nvSpPr>
          <p:cNvPr id="37" name="Rectangle 36">
            <a:extLst>
              <a:ext uri="{FF2B5EF4-FFF2-40B4-BE49-F238E27FC236}">
                <a16:creationId xmlns:a16="http://schemas.microsoft.com/office/drawing/2014/main" id="{D4655722-464C-704F-0CB2-3EFB86AD73AE}"/>
              </a:ext>
            </a:extLst>
          </p:cNvPr>
          <p:cNvSpPr/>
          <p:nvPr/>
        </p:nvSpPr>
        <p:spPr>
          <a:xfrm>
            <a:off x="3140103" y="5596267"/>
            <a:ext cx="864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Generazione e acquisizione CIG</a:t>
            </a:r>
            <a:endParaRPr kumimoji="0" lang="it-IT" sz="1000" i="0" u="none" strike="noStrike" kern="0" cap="none" spc="0" normalizeH="0" baseline="0" noProof="0">
              <a:ln>
                <a:noFill/>
              </a:ln>
              <a:solidFill>
                <a:srgbClr val="000000"/>
              </a:solidFill>
              <a:effectLst/>
              <a:uLnTx/>
              <a:uFillTx/>
            </a:endParaRPr>
          </a:p>
        </p:txBody>
      </p:sp>
      <p:sp>
        <p:nvSpPr>
          <p:cNvPr id="74" name="Rectangle 73">
            <a:extLst>
              <a:ext uri="{FF2B5EF4-FFF2-40B4-BE49-F238E27FC236}">
                <a16:creationId xmlns:a16="http://schemas.microsoft.com/office/drawing/2014/main" id="{D09998BD-1CD0-81C5-C4D7-BB258C8E73BC}"/>
              </a:ext>
            </a:extLst>
          </p:cNvPr>
          <p:cNvSpPr/>
          <p:nvPr/>
        </p:nvSpPr>
        <p:spPr>
          <a:xfrm>
            <a:off x="4211773" y="1405252"/>
            <a:ext cx="740104"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75" name="Straight Arrow Connector 74">
            <a:extLst>
              <a:ext uri="{FF2B5EF4-FFF2-40B4-BE49-F238E27FC236}">
                <a16:creationId xmlns:a16="http://schemas.microsoft.com/office/drawing/2014/main" id="{1A87628B-318E-8264-D0D7-07EE0147A853}"/>
              </a:ext>
            </a:extLst>
          </p:cNvPr>
          <p:cNvCxnSpPr>
            <a:cxnSpLocks/>
            <a:stCxn id="79" idx="3"/>
            <a:endCxn id="74" idx="1"/>
          </p:cNvCxnSpPr>
          <p:nvPr/>
        </p:nvCxnSpPr>
        <p:spPr>
          <a:xfrm>
            <a:off x="4004103" y="1801252"/>
            <a:ext cx="20767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C10D3BA8-988F-A9CF-AD9E-DA5C41CA2BC4}"/>
              </a:ext>
            </a:extLst>
          </p:cNvPr>
          <p:cNvSpPr/>
          <p:nvPr/>
        </p:nvSpPr>
        <p:spPr>
          <a:xfrm>
            <a:off x="276760" y="1405252"/>
            <a:ext cx="1476001"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Configurazione DGUE </a:t>
            </a:r>
            <a:r>
              <a:rPr kumimoji="0" lang="it-IT" sz="1000" i="0" u="none" strike="noStrike" kern="0" cap="none" spc="0" normalizeH="0" baseline="0" noProof="0">
                <a:ln>
                  <a:noFill/>
                </a:ln>
                <a:solidFill>
                  <a:srgbClr val="000000"/>
                </a:solidFill>
                <a:effectLst/>
                <a:uLnTx/>
                <a:uFillTx/>
                <a:cs typeface="Arial"/>
              </a:rPr>
              <a:t>(opzionale)</a:t>
            </a:r>
          </a:p>
        </p:txBody>
      </p:sp>
      <p:cxnSp>
        <p:nvCxnSpPr>
          <p:cNvPr id="77" name="Straight Arrow Connector 76">
            <a:extLst>
              <a:ext uri="{FF2B5EF4-FFF2-40B4-BE49-F238E27FC236}">
                <a16:creationId xmlns:a16="http://schemas.microsoft.com/office/drawing/2014/main" id="{29CA58F1-34B9-EF41-8D4C-AC759E54DF58}"/>
              </a:ext>
            </a:extLst>
          </p:cNvPr>
          <p:cNvCxnSpPr>
            <a:cxnSpLocks/>
            <a:stCxn id="76" idx="3"/>
            <a:endCxn id="83" idx="1"/>
          </p:cNvCxnSpPr>
          <p:nvPr/>
        </p:nvCxnSpPr>
        <p:spPr>
          <a:xfrm>
            <a:off x="1752761" y="1801252"/>
            <a:ext cx="2076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D8FB265-22AA-C764-C66B-E69059A8D86C}"/>
              </a:ext>
            </a:extLst>
          </p:cNvPr>
          <p:cNvCxnSpPr>
            <a:cxnSpLocks/>
            <a:stCxn id="83" idx="3"/>
            <a:endCxn id="79" idx="1"/>
          </p:cNvCxnSpPr>
          <p:nvPr/>
        </p:nvCxnSpPr>
        <p:spPr>
          <a:xfrm>
            <a:off x="2932432" y="1801252"/>
            <a:ext cx="2076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8E393E60-19AF-8C26-EAB0-17C2BDC7E540}"/>
              </a:ext>
            </a:extLst>
          </p:cNvPr>
          <p:cNvSpPr/>
          <p:nvPr/>
        </p:nvSpPr>
        <p:spPr>
          <a:xfrm>
            <a:off x="3140103" y="1405252"/>
            <a:ext cx="86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83" name="Rectangle 82">
            <a:extLst>
              <a:ext uri="{FF2B5EF4-FFF2-40B4-BE49-F238E27FC236}">
                <a16:creationId xmlns:a16="http://schemas.microsoft.com/office/drawing/2014/main" id="{FE91B5C6-FBDF-25CE-B768-6299C6499815}"/>
              </a:ext>
            </a:extLst>
          </p:cNvPr>
          <p:cNvSpPr/>
          <p:nvPr/>
        </p:nvSpPr>
        <p:spPr>
          <a:xfrm>
            <a:off x="1960432" y="1405252"/>
            <a:ext cx="97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Destinatari</a:t>
            </a:r>
          </a:p>
        </p:txBody>
      </p:sp>
      <p:grpSp>
        <p:nvGrpSpPr>
          <p:cNvPr id="84" name="Group 83">
            <a:extLst>
              <a:ext uri="{FF2B5EF4-FFF2-40B4-BE49-F238E27FC236}">
                <a16:creationId xmlns:a16="http://schemas.microsoft.com/office/drawing/2014/main" id="{1AA0EB07-DBF5-172E-9523-40A93B06CFFC}"/>
              </a:ext>
            </a:extLst>
          </p:cNvPr>
          <p:cNvGrpSpPr/>
          <p:nvPr/>
        </p:nvGrpSpPr>
        <p:grpSpPr>
          <a:xfrm flipV="1">
            <a:off x="3481112" y="2206995"/>
            <a:ext cx="181983" cy="3398400"/>
            <a:chOff x="4081684" y="2379280"/>
            <a:chExt cx="171807" cy="2518540"/>
          </a:xfrm>
        </p:grpSpPr>
        <p:cxnSp>
          <p:nvCxnSpPr>
            <p:cNvPr id="85" name="Straight Arrow Connector 84">
              <a:extLst>
                <a:ext uri="{FF2B5EF4-FFF2-40B4-BE49-F238E27FC236}">
                  <a16:creationId xmlns:a16="http://schemas.microsoft.com/office/drawing/2014/main" id="{F7CAFA28-4F0F-4921-8B9B-403E5B908FE3}"/>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4CDC9CE-B51E-8257-920D-F9A323CE1891}"/>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FA3B4AB4-B7EE-C9CF-43C4-C5D8B07BB04C}"/>
              </a:ext>
            </a:extLst>
          </p:cNvPr>
          <p:cNvSpPr/>
          <p:nvPr/>
        </p:nvSpPr>
        <p:spPr>
          <a:xfrm>
            <a:off x="2895750" y="3770792"/>
            <a:ext cx="1336301" cy="563802"/>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defTabSz="762000">
              <a:lnSpc>
                <a:spcPct val="90000"/>
              </a:lnSpc>
              <a:spcBef>
                <a:spcPct val="0"/>
              </a:spcBef>
              <a:spcAft>
                <a:spcPct val="0"/>
              </a:spcAft>
              <a:defRPr/>
            </a:pPr>
            <a:r>
              <a:rPr kumimoji="0" lang="it-IT" sz="1000" b="1" i="0" u="none" strike="noStrike" kern="0" cap="none" spc="0" normalizeH="0" baseline="0" noProof="0">
                <a:ln>
                  <a:noFill/>
                </a:ln>
                <a:solidFill>
                  <a:schemeClr val="tx1"/>
                </a:solidFill>
                <a:effectLst/>
                <a:uLnTx/>
                <a:uFillTx/>
              </a:rPr>
              <a:t>P7_2</a:t>
            </a:r>
            <a:r>
              <a:rPr kumimoji="0" lang="it-IT" sz="1000" b="0" i="0" u="none" strike="noStrike" kern="0" cap="none" spc="0" normalizeH="0" baseline="0" noProof="0">
                <a:ln>
                  <a:noFill/>
                </a:ln>
                <a:solidFill>
                  <a:schemeClr val="tx1"/>
                </a:solidFill>
                <a:effectLst/>
                <a:uLnTx/>
                <a:uFillTx/>
              </a:rPr>
              <a:t> </a:t>
            </a:r>
            <a:r>
              <a:rPr lang="it-IT" sz="1000" kern="0">
                <a:solidFill>
                  <a:schemeClr val="tx1"/>
                </a:solidFill>
              </a:rPr>
              <a:t>Procedura negoziata senza bando</a:t>
            </a:r>
            <a:endParaRPr kumimoji="0" lang="it-IT" sz="10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195793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ED9F2F-EC3D-137B-8586-82F52473E11F}"/>
              </a:ext>
            </a:extLst>
          </p:cNvPr>
          <p:cNvSpPr>
            <a:spLocks noGrp="1"/>
          </p:cNvSpPr>
          <p:nvPr>
            <p:ph type="body" sz="quarter" idx="11"/>
          </p:nvPr>
        </p:nvSpPr>
        <p:spPr>
          <a:xfrm>
            <a:off x="516000" y="892176"/>
            <a:ext cx="11160000" cy="792000"/>
          </a:xfrm>
        </p:spPr>
        <p:txBody>
          <a:bodyPr/>
          <a:lstStyle/>
          <a:p>
            <a:pPr algn="just">
              <a:lnSpc>
                <a:spcPct val="130000"/>
              </a:lnSpc>
            </a:pPr>
            <a:r>
              <a:rPr lang="it-IT" noProof="0"/>
              <a:t>All’interno del presente documento, i processi relativi alle procedure di scelta del contraente e affidamenti diretti sono descritti attraverso flussi formati da diverse fasi, così rappresentate:</a:t>
            </a:r>
          </a:p>
        </p:txBody>
      </p:sp>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Note alla lettura del documento</a:t>
            </a:r>
          </a:p>
        </p:txBody>
      </p:sp>
      <p:sp>
        <p:nvSpPr>
          <p:cNvPr id="23" name="Text Placeholder 8">
            <a:extLst>
              <a:ext uri="{FF2B5EF4-FFF2-40B4-BE49-F238E27FC236}">
                <a16:creationId xmlns:a16="http://schemas.microsoft.com/office/drawing/2014/main" id="{921EE9B4-51CA-1849-4D2D-8DD9E4EF11C2}"/>
              </a:ext>
            </a:extLst>
          </p:cNvPr>
          <p:cNvSpPr txBox="1">
            <a:spLocks/>
          </p:cNvSpPr>
          <p:nvPr/>
        </p:nvSpPr>
        <p:spPr>
          <a:xfrm>
            <a:off x="516000" y="4806865"/>
            <a:ext cx="11160000" cy="79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noProof="0"/>
              <a:t>Le interazioni tra SATER e Piattaforma Contratti Pubblici sono descritte tramite frecce tratteggiate (      ) alle quali sono associate: </a:t>
            </a:r>
          </a:p>
        </p:txBody>
      </p:sp>
      <p:grpSp>
        <p:nvGrpSpPr>
          <p:cNvPr id="44" name="Group 43">
            <a:extLst>
              <a:ext uri="{FF2B5EF4-FFF2-40B4-BE49-F238E27FC236}">
                <a16:creationId xmlns:a16="http://schemas.microsoft.com/office/drawing/2014/main" id="{E7729ED6-E95C-DD08-38EE-64F460CBB417}"/>
              </a:ext>
            </a:extLst>
          </p:cNvPr>
          <p:cNvGrpSpPr/>
          <p:nvPr/>
        </p:nvGrpSpPr>
        <p:grpSpPr>
          <a:xfrm>
            <a:off x="699698" y="5519610"/>
            <a:ext cx="5256000" cy="900000"/>
            <a:chOff x="742259" y="5519610"/>
            <a:chExt cx="5256000" cy="900000"/>
          </a:xfrm>
        </p:grpSpPr>
        <p:sp>
          <p:nvSpPr>
            <p:cNvPr id="32" name="Rectangle 31">
              <a:extLst>
                <a:ext uri="{FF2B5EF4-FFF2-40B4-BE49-F238E27FC236}">
                  <a16:creationId xmlns:a16="http://schemas.microsoft.com/office/drawing/2014/main" id="{AD9ABA14-FA97-3959-F1C5-28DAA861F817}"/>
                </a:ext>
              </a:extLst>
            </p:cNvPr>
            <p:cNvSpPr/>
            <p:nvPr/>
          </p:nvSpPr>
          <p:spPr>
            <a:xfrm>
              <a:off x="742259" y="5519610"/>
              <a:ext cx="5256000" cy="900000"/>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7" name="Rectangle 26">
              <a:extLst>
                <a:ext uri="{FF2B5EF4-FFF2-40B4-BE49-F238E27FC236}">
                  <a16:creationId xmlns:a16="http://schemas.microsoft.com/office/drawing/2014/main" id="{10282364-2170-55D2-2ED1-9EF24F56FC3C}"/>
                </a:ext>
              </a:extLst>
            </p:cNvPr>
            <p:cNvSpPr/>
            <p:nvPr/>
          </p:nvSpPr>
          <p:spPr>
            <a:xfrm>
              <a:off x="843989" y="5591610"/>
              <a:ext cx="2076127" cy="756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rPr>
                <a:t>P1_16</a:t>
              </a:r>
              <a:r>
                <a:rPr lang="it-IT" sz="1000" kern="0" noProof="0">
                  <a:solidFill>
                    <a:schemeClr val="tx1"/>
                  </a:solidFill>
                </a:rPr>
                <a:t> Bando di gara – </a:t>
              </a:r>
            </a:p>
            <a:p>
              <a:pPr algn="ctr" defTabSz="762000">
                <a:lnSpc>
                  <a:spcPct val="90000"/>
                </a:lnSpc>
                <a:spcBef>
                  <a:spcPct val="0"/>
                </a:spcBef>
                <a:spcAft>
                  <a:spcPts val="600"/>
                </a:spcAft>
              </a:pPr>
              <a:r>
                <a:rPr lang="it-IT" sz="1000" kern="0" noProof="0">
                  <a:solidFill>
                    <a:schemeClr val="tx1"/>
                  </a:solidFill>
                </a:rPr>
                <a:t>dir. generale reg. ordinario </a:t>
              </a:r>
            </a:p>
            <a:p>
              <a:pPr algn="ctr" defTabSz="762000">
                <a:lnSpc>
                  <a:spcPct val="90000"/>
                </a:lnSpc>
                <a:spcBef>
                  <a:spcPct val="0"/>
                </a:spcBef>
                <a:spcAft>
                  <a:spcPct val="0"/>
                </a:spcAft>
              </a:pPr>
              <a:r>
                <a:rPr lang="it-IT" sz="1000" b="1" kern="0" noProof="0">
                  <a:solidFill>
                    <a:schemeClr val="tx1"/>
                  </a:solidFill>
                </a:rPr>
                <a:t>P1_19</a:t>
              </a:r>
              <a:r>
                <a:rPr lang="it-IT" sz="1000" kern="0" noProof="0">
                  <a:solidFill>
                    <a:schemeClr val="tx1"/>
                  </a:solidFill>
                </a:rPr>
                <a:t> Bando di concessione – dir. concessioni reg. ordinario</a:t>
              </a:r>
            </a:p>
          </p:txBody>
        </p:sp>
        <p:sp>
          <p:nvSpPr>
            <p:cNvPr id="28" name="Text Placeholder 8">
              <a:extLst>
                <a:ext uri="{FF2B5EF4-FFF2-40B4-BE49-F238E27FC236}">
                  <a16:creationId xmlns:a16="http://schemas.microsoft.com/office/drawing/2014/main" id="{5C5480D3-59B4-6F03-C5E7-14611EF89034}"/>
                </a:ext>
              </a:extLst>
            </p:cNvPr>
            <p:cNvSpPr txBox="1">
              <a:spLocks/>
            </p:cNvSpPr>
            <p:nvPr/>
          </p:nvSpPr>
          <p:spPr>
            <a:xfrm>
              <a:off x="3042899" y="5672090"/>
              <a:ext cx="2390861" cy="595041"/>
            </a:xfrm>
            <a:prstGeom prst="rect">
              <a:avLst/>
            </a:prstGeom>
          </p:spPr>
          <p:txBody>
            <a:bodyPr anchor="ctr"/>
            <a:lstStyle>
              <a:defPPr>
                <a:defRPr lang="it-IT"/>
              </a:defPPr>
              <a:lvl1pPr indent="0" algn="just">
                <a:lnSpc>
                  <a:spcPct val="110000"/>
                </a:lnSpc>
                <a:spcBef>
                  <a:spcPts val="1000"/>
                </a:spcBef>
                <a:buFont typeface="Arial" panose="020B0604020202020204" pitchFamily="34" charset="0"/>
                <a:buNone/>
                <a:defRPr sz="13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noProof="0"/>
                <a:t>Le schede PCP trasmesse nella fase del processo</a:t>
              </a:r>
            </a:p>
          </p:txBody>
        </p:sp>
      </p:grpSp>
      <p:grpSp>
        <p:nvGrpSpPr>
          <p:cNvPr id="45" name="Group 44">
            <a:extLst>
              <a:ext uri="{FF2B5EF4-FFF2-40B4-BE49-F238E27FC236}">
                <a16:creationId xmlns:a16="http://schemas.microsoft.com/office/drawing/2014/main" id="{0881F15B-90EC-45B0-D7BA-61D24F5CA000}"/>
              </a:ext>
            </a:extLst>
          </p:cNvPr>
          <p:cNvGrpSpPr/>
          <p:nvPr/>
        </p:nvGrpSpPr>
        <p:grpSpPr>
          <a:xfrm>
            <a:off x="6236303" y="5519610"/>
            <a:ext cx="5256000" cy="900000"/>
            <a:chOff x="6270915" y="5519610"/>
            <a:chExt cx="5256000" cy="900000"/>
          </a:xfrm>
        </p:grpSpPr>
        <p:sp>
          <p:nvSpPr>
            <p:cNvPr id="34" name="Rectangle 33">
              <a:extLst>
                <a:ext uri="{FF2B5EF4-FFF2-40B4-BE49-F238E27FC236}">
                  <a16:creationId xmlns:a16="http://schemas.microsoft.com/office/drawing/2014/main" id="{46A13B76-96DF-6452-80A8-E7BB9BD06DCC}"/>
                </a:ext>
              </a:extLst>
            </p:cNvPr>
            <p:cNvSpPr/>
            <p:nvPr/>
          </p:nvSpPr>
          <p:spPr>
            <a:xfrm>
              <a:off x="6270915" y="5519610"/>
              <a:ext cx="5256000" cy="900000"/>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9" name="Rectangle 28">
              <a:extLst>
                <a:ext uri="{FF2B5EF4-FFF2-40B4-BE49-F238E27FC236}">
                  <a16:creationId xmlns:a16="http://schemas.microsoft.com/office/drawing/2014/main" id="{893B7D0E-F3E2-D47D-7302-E4EFF62DA7EF}"/>
                </a:ext>
              </a:extLst>
            </p:cNvPr>
            <p:cNvSpPr/>
            <p:nvPr/>
          </p:nvSpPr>
          <p:spPr>
            <a:xfrm>
              <a:off x="6368041" y="5591610"/>
              <a:ext cx="1203297" cy="756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pPr>
              <a:r>
                <a:rPr lang="it-IT" sz="1000" kern="0" noProof="0">
                  <a:solidFill>
                    <a:srgbClr val="000000"/>
                  </a:solidFill>
                  <a:cs typeface="Arial"/>
                </a:rPr>
                <a:t>Generazione e acquisizione CIG</a:t>
              </a:r>
            </a:p>
          </p:txBody>
        </p:sp>
        <p:sp>
          <p:nvSpPr>
            <p:cNvPr id="30" name="Text Placeholder 8">
              <a:extLst>
                <a:ext uri="{FF2B5EF4-FFF2-40B4-BE49-F238E27FC236}">
                  <a16:creationId xmlns:a16="http://schemas.microsoft.com/office/drawing/2014/main" id="{C78B00E7-7BA6-1D86-693C-1A1B8EE42CA6}"/>
                </a:ext>
              </a:extLst>
            </p:cNvPr>
            <p:cNvSpPr txBox="1">
              <a:spLocks/>
            </p:cNvSpPr>
            <p:nvPr/>
          </p:nvSpPr>
          <p:spPr>
            <a:xfrm>
              <a:off x="7707180" y="5672090"/>
              <a:ext cx="3276000" cy="595041"/>
            </a:xfrm>
            <a:prstGeom prst="rect">
              <a:avLst/>
            </a:prstGeom>
          </p:spPr>
          <p:txBody>
            <a:bodyPr anchor="ctr"/>
            <a:lstStyle>
              <a:defPPr>
                <a:defRPr lang="it-IT"/>
              </a:defPPr>
              <a:lvl1pPr indent="0" algn="just">
                <a:lnSpc>
                  <a:spcPct val="110000"/>
                </a:lnSpc>
                <a:spcBef>
                  <a:spcPts val="1000"/>
                </a:spcBef>
                <a:buFont typeface="Arial" panose="020B0604020202020204" pitchFamily="34" charset="0"/>
                <a:buNone/>
                <a:defRPr sz="13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noProof="0"/>
                <a:t>Le attività svolte da PCP o da TED</a:t>
              </a:r>
            </a:p>
          </p:txBody>
        </p:sp>
      </p:grpSp>
      <p:grpSp>
        <p:nvGrpSpPr>
          <p:cNvPr id="40" name="Group 39">
            <a:extLst>
              <a:ext uri="{FF2B5EF4-FFF2-40B4-BE49-F238E27FC236}">
                <a16:creationId xmlns:a16="http://schemas.microsoft.com/office/drawing/2014/main" id="{8495EB52-5EBE-6299-F24E-501A05B3CFE7}"/>
              </a:ext>
            </a:extLst>
          </p:cNvPr>
          <p:cNvGrpSpPr/>
          <p:nvPr/>
        </p:nvGrpSpPr>
        <p:grpSpPr>
          <a:xfrm>
            <a:off x="699698" y="1816156"/>
            <a:ext cx="5256000" cy="1224000"/>
            <a:chOff x="734310" y="1816156"/>
            <a:chExt cx="5256000" cy="1224000"/>
          </a:xfrm>
        </p:grpSpPr>
        <p:sp>
          <p:nvSpPr>
            <p:cNvPr id="7" name="Rectangle 6">
              <a:extLst>
                <a:ext uri="{FF2B5EF4-FFF2-40B4-BE49-F238E27FC236}">
                  <a16:creationId xmlns:a16="http://schemas.microsoft.com/office/drawing/2014/main" id="{B0826E17-B563-EA4E-D3F2-B94E3AFE0097}"/>
                </a:ext>
              </a:extLst>
            </p:cNvPr>
            <p:cNvSpPr/>
            <p:nvPr/>
          </p:nvSpPr>
          <p:spPr>
            <a:xfrm>
              <a:off x="734310" y="1816156"/>
              <a:ext cx="5256000" cy="1224000"/>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E5C6EA68-6E64-81E9-24BF-A521DB379FA1}"/>
                </a:ext>
              </a:extLst>
            </p:cNvPr>
            <p:cNvSpPr/>
            <p:nvPr/>
          </p:nvSpPr>
          <p:spPr>
            <a:xfrm>
              <a:off x="854481" y="2140156"/>
              <a:ext cx="1645919" cy="576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procedura</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 </a:t>
              </a:r>
              <a:r>
                <a:rPr kumimoji="0" lang="it-IT" sz="1000" b="1" i="0" u="none" strike="noStrike" kern="0" cap="none" spc="0" normalizeH="0" baseline="0" noProof="0">
                  <a:ln>
                    <a:noFill/>
                  </a:ln>
                  <a:solidFill>
                    <a:srgbClr val="000000"/>
                  </a:solidFill>
                  <a:effectLst/>
                  <a:uLnTx/>
                  <a:uFillTx/>
                  <a:cs typeface="Arial"/>
                </a:rPr>
                <a:t>Configurazione DGUE </a:t>
              </a:r>
            </a:p>
          </p:txBody>
        </p:sp>
        <p:sp>
          <p:nvSpPr>
            <p:cNvPr id="14" name="Text Placeholder 8">
              <a:extLst>
                <a:ext uri="{FF2B5EF4-FFF2-40B4-BE49-F238E27FC236}">
                  <a16:creationId xmlns:a16="http://schemas.microsoft.com/office/drawing/2014/main" id="{B3541F12-E16E-2985-F99C-1884B791C429}"/>
                </a:ext>
              </a:extLst>
            </p:cNvPr>
            <p:cNvSpPr txBox="1">
              <a:spLocks/>
            </p:cNvSpPr>
            <p:nvPr/>
          </p:nvSpPr>
          <p:spPr>
            <a:xfrm>
              <a:off x="2606310" y="1888696"/>
              <a:ext cx="3384000" cy="1078921"/>
            </a:xfrm>
            <a:prstGeom prst="rect">
              <a:avLst/>
            </a:prstGeom>
          </p:spPr>
          <p:txBody>
            <a:bodyPr anchor="ctr"/>
            <a:lstStyle>
              <a:defPPr>
                <a:defRPr lang="it-IT"/>
              </a:defPPr>
              <a:lvl1pPr indent="0" algn="just">
                <a:lnSpc>
                  <a:spcPct val="110000"/>
                </a:lnSpc>
                <a:spcBef>
                  <a:spcPts val="1000"/>
                </a:spcBef>
                <a:buFont typeface="Arial" panose="020B0604020202020204" pitchFamily="34" charset="0"/>
                <a:buNone/>
                <a:defRPr sz="13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noProof="0"/>
                <a:t>Insieme di attività di compilazione delle maschere di SATER eseguite dall’utente, specifiche per il processo svolto</a:t>
              </a:r>
            </a:p>
          </p:txBody>
        </p:sp>
      </p:grpSp>
      <p:grpSp>
        <p:nvGrpSpPr>
          <p:cNvPr id="41" name="Group 40">
            <a:extLst>
              <a:ext uri="{FF2B5EF4-FFF2-40B4-BE49-F238E27FC236}">
                <a16:creationId xmlns:a16="http://schemas.microsoft.com/office/drawing/2014/main" id="{3C9B3B6A-859C-476C-B940-5B062025A68C}"/>
              </a:ext>
            </a:extLst>
          </p:cNvPr>
          <p:cNvGrpSpPr/>
          <p:nvPr/>
        </p:nvGrpSpPr>
        <p:grpSpPr>
          <a:xfrm>
            <a:off x="6236303" y="1816156"/>
            <a:ext cx="5256000" cy="1224000"/>
            <a:chOff x="6270915" y="1816156"/>
            <a:chExt cx="5256000" cy="1224000"/>
          </a:xfrm>
        </p:grpSpPr>
        <p:sp>
          <p:nvSpPr>
            <p:cNvPr id="26" name="Rectangle 25">
              <a:extLst>
                <a:ext uri="{FF2B5EF4-FFF2-40B4-BE49-F238E27FC236}">
                  <a16:creationId xmlns:a16="http://schemas.microsoft.com/office/drawing/2014/main" id="{164E37E0-A6D5-ABDC-49AA-239D86EA0857}"/>
                </a:ext>
              </a:extLst>
            </p:cNvPr>
            <p:cNvSpPr/>
            <p:nvPr/>
          </p:nvSpPr>
          <p:spPr>
            <a:xfrm>
              <a:off x="6270915" y="1816156"/>
              <a:ext cx="5256000" cy="1224000"/>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5" name="Rectangle 14">
              <a:extLst>
                <a:ext uri="{FF2B5EF4-FFF2-40B4-BE49-F238E27FC236}">
                  <a16:creationId xmlns:a16="http://schemas.microsoft.com/office/drawing/2014/main" id="{39A24F8B-A631-9876-AE09-F2ACDF9D5008}"/>
                </a:ext>
              </a:extLst>
            </p:cNvPr>
            <p:cNvSpPr/>
            <p:nvPr/>
          </p:nvSpPr>
          <p:spPr>
            <a:xfrm>
              <a:off x="6401909" y="2140156"/>
              <a:ext cx="1645920" cy="576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16" name="Text Placeholder 8">
              <a:extLst>
                <a:ext uri="{FF2B5EF4-FFF2-40B4-BE49-F238E27FC236}">
                  <a16:creationId xmlns:a16="http://schemas.microsoft.com/office/drawing/2014/main" id="{F2A7FBFA-1D55-A916-5788-9201624A6CDE}"/>
                </a:ext>
              </a:extLst>
            </p:cNvPr>
            <p:cNvSpPr txBox="1">
              <a:spLocks/>
            </p:cNvSpPr>
            <p:nvPr/>
          </p:nvSpPr>
          <p:spPr>
            <a:xfrm>
              <a:off x="8129007" y="1877122"/>
              <a:ext cx="3384000" cy="110206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it-IT" sz="1300" noProof="0"/>
                <a:t>Indicazione di un comando, tra quelli disponibili nel menu della procedura, che deve essere selezionato dall’utente perché il sistema esegua un’azione</a:t>
              </a:r>
            </a:p>
          </p:txBody>
        </p:sp>
      </p:grpSp>
      <p:grpSp>
        <p:nvGrpSpPr>
          <p:cNvPr id="39" name="Group 38">
            <a:extLst>
              <a:ext uri="{FF2B5EF4-FFF2-40B4-BE49-F238E27FC236}">
                <a16:creationId xmlns:a16="http://schemas.microsoft.com/office/drawing/2014/main" id="{301179A7-7972-00B6-B2DB-985CF8AA1B05}"/>
              </a:ext>
            </a:extLst>
          </p:cNvPr>
          <p:cNvGrpSpPr/>
          <p:nvPr/>
        </p:nvGrpSpPr>
        <p:grpSpPr>
          <a:xfrm>
            <a:off x="6236303" y="3320563"/>
            <a:ext cx="5256000" cy="1224000"/>
            <a:chOff x="6270915" y="3464502"/>
            <a:chExt cx="5256000" cy="1224000"/>
          </a:xfrm>
        </p:grpSpPr>
        <p:sp>
          <p:nvSpPr>
            <p:cNvPr id="25" name="Rectangle 24">
              <a:extLst>
                <a:ext uri="{FF2B5EF4-FFF2-40B4-BE49-F238E27FC236}">
                  <a16:creationId xmlns:a16="http://schemas.microsoft.com/office/drawing/2014/main" id="{2BE68261-752D-CA4C-D11A-DC835287D511}"/>
                </a:ext>
              </a:extLst>
            </p:cNvPr>
            <p:cNvSpPr/>
            <p:nvPr/>
          </p:nvSpPr>
          <p:spPr>
            <a:xfrm>
              <a:off x="6270915" y="3464502"/>
              <a:ext cx="5256000" cy="1224000"/>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7" name="Group 16">
              <a:extLst>
                <a:ext uri="{FF2B5EF4-FFF2-40B4-BE49-F238E27FC236}">
                  <a16:creationId xmlns:a16="http://schemas.microsoft.com/office/drawing/2014/main" id="{C08BC96C-3CF7-29E0-7325-497344321879}"/>
                </a:ext>
              </a:extLst>
            </p:cNvPr>
            <p:cNvGrpSpPr/>
            <p:nvPr/>
          </p:nvGrpSpPr>
          <p:grpSpPr>
            <a:xfrm rot="5400000">
              <a:off x="6936869" y="3253542"/>
              <a:ext cx="576000" cy="1645920"/>
              <a:chOff x="8131373" y="786277"/>
              <a:chExt cx="595041" cy="1645920"/>
            </a:xfrm>
          </p:grpSpPr>
          <p:sp>
            <p:nvSpPr>
              <p:cNvPr id="18" name="Rettangolo 59">
                <a:extLst>
                  <a:ext uri="{FF2B5EF4-FFF2-40B4-BE49-F238E27FC236}">
                    <a16:creationId xmlns:a16="http://schemas.microsoft.com/office/drawing/2014/main" id="{6586BE7B-D3E7-2DD3-54D6-C2B09C231257}"/>
                  </a:ext>
                </a:extLst>
              </p:cNvPr>
              <p:cNvSpPr/>
              <p:nvPr/>
            </p:nvSpPr>
            <p:spPr bwMode="ltGray">
              <a:xfrm>
                <a:off x="8131373" y="786277"/>
                <a:ext cx="595041" cy="1645920"/>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srgbClr val="FFFFFF"/>
                  </a:solidFill>
                  <a:effectLst/>
                  <a:uLnTx/>
                  <a:uFillTx/>
                  <a:ea typeface="+mn-ea"/>
                  <a:cs typeface="+mn-cs"/>
                </a:endParaRPr>
              </a:p>
            </p:txBody>
          </p:sp>
          <p:sp>
            <p:nvSpPr>
              <p:cNvPr id="21" name="CasellaDiTesto 60">
                <a:extLst>
                  <a:ext uri="{FF2B5EF4-FFF2-40B4-BE49-F238E27FC236}">
                    <a16:creationId xmlns:a16="http://schemas.microsoft.com/office/drawing/2014/main" id="{B1006738-A99B-96A1-1597-29A239064B63}"/>
                  </a:ext>
                </a:extLst>
              </p:cNvPr>
              <p:cNvSpPr txBox="1"/>
              <p:nvPr/>
            </p:nvSpPr>
            <p:spPr>
              <a:xfrm rot="16200000">
                <a:off x="7654894" y="1416130"/>
                <a:ext cx="1548000" cy="396000"/>
              </a:xfrm>
              <a:prstGeom prst="rect">
                <a:avLst/>
              </a:prstGeom>
              <a:solidFill>
                <a:srgbClr val="FFFFFF"/>
              </a:solidFill>
              <a:ln w="9525" algn="ctr">
                <a:solidFill>
                  <a:srgbClr val="000000">
                    <a:lumMod val="75000"/>
                    <a:lumOff val="25000"/>
                  </a:srgbClr>
                </a:solidFill>
                <a:miter lim="800000"/>
                <a:headEnd/>
                <a:tailEnd/>
              </a:ln>
              <a:effectLst/>
            </p:spPr>
            <p:txBody>
              <a:bodyPr lIns="0" tIns="0" rIns="0" bIns="0" anchor="ctr"/>
              <a:lstStyle>
                <a:defPPr>
                  <a:defRPr lang="en-US"/>
                </a:defPPr>
                <a:lvl1pPr algn="ctr" defTabSz="762000">
                  <a:lnSpc>
                    <a:spcPct val="90000"/>
                  </a:lnSpc>
                  <a:spcBef>
                    <a:spcPct val="0"/>
                  </a:spcBef>
                  <a:spcAft>
                    <a:spcPct val="0"/>
                  </a:spcAft>
                  <a:defRPr sz="800" kern="0">
                    <a:latin typeface="Calibri Light"/>
                    <a:cs typeface="Arial"/>
                  </a:defRPr>
                </a:lvl1pP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0" i="0" u="none" strike="noStrike" kern="0" cap="none" spc="0" normalizeH="0" baseline="0" noProof="0">
                    <a:ln>
                      <a:noFill/>
                    </a:ln>
                    <a:solidFill>
                      <a:srgbClr val="000000"/>
                    </a:solidFill>
                    <a:effectLst/>
                    <a:uLnTx/>
                    <a:uFillTx/>
                    <a:latin typeface="+mn-lt"/>
                    <a:cs typeface="Arial"/>
                  </a:rPr>
                  <a:t>Ricezione dell’offerta</a:t>
                </a:r>
              </a:p>
            </p:txBody>
          </p:sp>
        </p:grpSp>
        <p:sp>
          <p:nvSpPr>
            <p:cNvPr id="22" name="Text Placeholder 8">
              <a:extLst>
                <a:ext uri="{FF2B5EF4-FFF2-40B4-BE49-F238E27FC236}">
                  <a16:creationId xmlns:a16="http://schemas.microsoft.com/office/drawing/2014/main" id="{A35CB0C3-6018-156C-D001-CECAE43D5BA2}"/>
                </a:ext>
              </a:extLst>
            </p:cNvPr>
            <p:cNvSpPr txBox="1">
              <a:spLocks/>
            </p:cNvSpPr>
            <p:nvPr/>
          </p:nvSpPr>
          <p:spPr>
            <a:xfrm>
              <a:off x="8142915" y="3778982"/>
              <a:ext cx="3384000" cy="595041"/>
            </a:xfrm>
            <a:prstGeom prst="rect">
              <a:avLst/>
            </a:prstGeom>
          </p:spPr>
          <p:txBody>
            <a:bodyPr anchor="ctr"/>
            <a:lstStyle>
              <a:defPPr>
                <a:defRPr lang="it-IT"/>
              </a:defPPr>
              <a:lvl1pPr indent="0" algn="just">
                <a:lnSpc>
                  <a:spcPct val="110000"/>
                </a:lnSpc>
                <a:spcBef>
                  <a:spcPts val="1000"/>
                </a:spcBef>
                <a:buFont typeface="Arial" panose="020B0604020202020204" pitchFamily="34" charset="0"/>
                <a:buNone/>
                <a:defRPr sz="13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noProof="0"/>
                <a:t>Evento che non richiedono un’azione dell’utente</a:t>
              </a:r>
            </a:p>
          </p:txBody>
        </p:sp>
      </p:grpSp>
      <p:grpSp>
        <p:nvGrpSpPr>
          <p:cNvPr id="38" name="Group 37">
            <a:extLst>
              <a:ext uri="{FF2B5EF4-FFF2-40B4-BE49-F238E27FC236}">
                <a16:creationId xmlns:a16="http://schemas.microsoft.com/office/drawing/2014/main" id="{32650C53-E156-C234-CF77-B1663B4F1444}"/>
              </a:ext>
            </a:extLst>
          </p:cNvPr>
          <p:cNvGrpSpPr/>
          <p:nvPr/>
        </p:nvGrpSpPr>
        <p:grpSpPr>
          <a:xfrm>
            <a:off x="699698" y="3320563"/>
            <a:ext cx="5256000" cy="1224000"/>
            <a:chOff x="734310" y="3464502"/>
            <a:chExt cx="5256000" cy="1224000"/>
          </a:xfrm>
        </p:grpSpPr>
        <p:sp>
          <p:nvSpPr>
            <p:cNvPr id="31" name="Rectangle 30">
              <a:extLst>
                <a:ext uri="{FF2B5EF4-FFF2-40B4-BE49-F238E27FC236}">
                  <a16:creationId xmlns:a16="http://schemas.microsoft.com/office/drawing/2014/main" id="{C88D870E-7556-27DA-8791-1773DD1AE988}"/>
                </a:ext>
              </a:extLst>
            </p:cNvPr>
            <p:cNvSpPr/>
            <p:nvPr/>
          </p:nvSpPr>
          <p:spPr>
            <a:xfrm>
              <a:off x="734310" y="3464502"/>
              <a:ext cx="5256000" cy="1224000"/>
            </a:xfrm>
            <a:prstGeom prst="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 name="Rectangle 2">
              <a:extLst>
                <a:ext uri="{FF2B5EF4-FFF2-40B4-BE49-F238E27FC236}">
                  <a16:creationId xmlns:a16="http://schemas.microsoft.com/office/drawing/2014/main" id="{579C1188-E3CE-2B88-1A07-447136F69911}"/>
                </a:ext>
              </a:extLst>
            </p:cNvPr>
            <p:cNvSpPr/>
            <p:nvPr/>
          </p:nvSpPr>
          <p:spPr>
            <a:xfrm>
              <a:off x="854481" y="3788502"/>
              <a:ext cx="1645200" cy="576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BANDO / INVITI</a:t>
              </a:r>
              <a:endParaRPr lang="it-IT" sz="900" noProof="0"/>
            </a:p>
          </p:txBody>
        </p:sp>
        <p:sp>
          <p:nvSpPr>
            <p:cNvPr id="4" name="Text Placeholder 8">
              <a:extLst>
                <a:ext uri="{FF2B5EF4-FFF2-40B4-BE49-F238E27FC236}">
                  <a16:creationId xmlns:a16="http://schemas.microsoft.com/office/drawing/2014/main" id="{E4F1B182-CF79-77B3-0E4F-27AAA6F881CA}"/>
                </a:ext>
              </a:extLst>
            </p:cNvPr>
            <p:cNvSpPr txBox="1">
              <a:spLocks/>
            </p:cNvSpPr>
            <p:nvPr/>
          </p:nvSpPr>
          <p:spPr>
            <a:xfrm>
              <a:off x="2606310" y="3778982"/>
              <a:ext cx="3384000" cy="595041"/>
            </a:xfrm>
            <a:prstGeom prst="rect">
              <a:avLst/>
            </a:prstGeom>
          </p:spPr>
          <p:txBody>
            <a:bodyPr anchor="ctr"/>
            <a:lstStyle>
              <a:defPPr>
                <a:defRPr lang="it-IT"/>
              </a:defPPr>
              <a:lvl1pPr indent="0" algn="just">
                <a:lnSpc>
                  <a:spcPct val="110000"/>
                </a:lnSpc>
                <a:spcBef>
                  <a:spcPts val="1000"/>
                </a:spcBef>
                <a:buFont typeface="Arial" panose="020B0604020202020204" pitchFamily="34" charset="0"/>
                <a:buNone/>
                <a:defRPr sz="13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noProof="0"/>
                <a:t>Funzione di SATER dove si svolge l’insieme di attività o si trovano i comandi indicati </a:t>
              </a:r>
            </a:p>
          </p:txBody>
        </p:sp>
      </p:grpSp>
      <p:cxnSp>
        <p:nvCxnSpPr>
          <p:cNvPr id="47" name="Straight Arrow Connector 46">
            <a:extLst>
              <a:ext uri="{FF2B5EF4-FFF2-40B4-BE49-F238E27FC236}">
                <a16:creationId xmlns:a16="http://schemas.microsoft.com/office/drawing/2014/main" id="{0C473738-67F1-5D12-20F1-9AC1E3F3CF43}"/>
              </a:ext>
            </a:extLst>
          </p:cNvPr>
          <p:cNvCxnSpPr/>
          <p:nvPr/>
        </p:nvCxnSpPr>
        <p:spPr>
          <a:xfrm>
            <a:off x="10643768" y="5026999"/>
            <a:ext cx="396000" cy="0"/>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DC8C5F95-EF48-DA32-A3AB-A13404697C62}"/>
              </a:ext>
            </a:extLst>
          </p:cNvPr>
          <p:cNvSpPr>
            <a:spLocks noGrp="1"/>
          </p:cNvSpPr>
          <p:nvPr>
            <p:ph type="sldNum" sz="quarter" idx="10"/>
          </p:nvPr>
        </p:nvSpPr>
        <p:spPr/>
        <p:txBody>
          <a:bodyPr/>
          <a:lstStyle/>
          <a:p>
            <a:fld id="{58E4CE88-B864-4B2B-BBBC-E85082A18D58}" type="slidenum">
              <a:rPr lang="it-IT" noProof="0" smtClean="0"/>
              <a:pPr/>
              <a:t>4</a:t>
            </a:fld>
            <a:endParaRPr lang="it-IT" noProof="0"/>
          </a:p>
        </p:txBody>
      </p:sp>
      <p:grpSp>
        <p:nvGrpSpPr>
          <p:cNvPr id="20" name="Group 19">
            <a:extLst>
              <a:ext uri="{FF2B5EF4-FFF2-40B4-BE49-F238E27FC236}">
                <a16:creationId xmlns:a16="http://schemas.microsoft.com/office/drawing/2014/main" id="{B4DC71B1-9042-8298-319A-697B5E87122C}"/>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B2F09ED7-D23A-9B9E-7D27-9BCAFC18C14F}"/>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37053E-72A5-F04B-7677-1121D2F64CD6}"/>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Rectangle: Rounded Corners 4">
            <a:extLst>
              <a:ext uri="{FF2B5EF4-FFF2-40B4-BE49-F238E27FC236}">
                <a16:creationId xmlns:a16="http://schemas.microsoft.com/office/drawing/2014/main" id="{3FD685D5-018F-A1C5-4886-F23A05DC2A3D}"/>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400" b="1" i="0" u="none" strike="noStrike" kern="1200" cap="none" spc="0" normalizeH="0" baseline="0" noProof="0">
                <a:ln>
                  <a:noFill/>
                </a:ln>
                <a:solidFill>
                  <a:prstClr val="white"/>
                </a:solidFill>
                <a:effectLst/>
                <a:uLnTx/>
                <a:uFillTx/>
                <a:latin typeface="Century Gothic"/>
                <a:ea typeface="+mn-ea"/>
                <a:cs typeface="+mn-cs"/>
              </a:rPr>
              <a:t>V21</a:t>
            </a:r>
            <a:r>
              <a:rPr kumimoji="0" lang="it-IT" sz="900" b="1" i="0" u="none" strike="noStrike" kern="1200" cap="none" spc="0" normalizeH="0" baseline="0" noProof="0">
                <a:ln>
                  <a:noFill/>
                </a:ln>
                <a:solidFill>
                  <a:srgbClr val="FFFF00"/>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white"/>
                </a:solidFill>
                <a:effectLst/>
                <a:uLnTx/>
                <a:uFillTx/>
                <a:latin typeface="Century Gothic"/>
                <a:ea typeface="+mn-ea"/>
                <a:cs typeface="+mn-cs"/>
              </a:rPr>
              <a:t>31/10/2025</a:t>
            </a:r>
          </a:p>
        </p:txBody>
      </p:sp>
    </p:spTree>
    <p:extLst>
      <p:ext uri="{BB962C8B-B14F-4D97-AF65-F5344CB8AC3E}">
        <p14:creationId xmlns:p14="http://schemas.microsoft.com/office/powerpoint/2010/main" val="2361427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0DD7-1245-7CFF-6D41-1C61F9E11BC9}"/>
            </a:ext>
          </a:extLst>
        </p:cNvPr>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72A24532-09E7-16A5-6E26-35907501576A}"/>
              </a:ext>
            </a:extLst>
          </p:cNvPr>
          <p:cNvCxnSpPr>
            <a:cxnSpLocks/>
          </p:cNvCxnSpPr>
          <p:nvPr/>
        </p:nvCxnSpPr>
        <p:spPr>
          <a:xfrm flipH="1">
            <a:off x="510977" y="1732608"/>
            <a:ext cx="993" cy="47335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ABD4B1-42E0-466A-2013-312FCCFE75CA}"/>
              </a:ext>
            </a:extLst>
          </p:cNvPr>
          <p:cNvSpPr txBox="1"/>
          <p:nvPr/>
        </p:nvSpPr>
        <p:spPr>
          <a:xfrm>
            <a:off x="516914" y="743696"/>
            <a:ext cx="11160000" cy="98891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algn="just"/>
            <a:r>
              <a:rPr lang="it-IT"/>
              <a:t>La gestione delle richieste di offerta avviene attraverso la funzionalità </a:t>
            </a:r>
            <a:r>
              <a:rPr lang="it-IT" b="1" i="1" err="1"/>
              <a:t>RdO</a:t>
            </a:r>
            <a:r>
              <a:rPr lang="it-IT"/>
              <a:t> del gruppo funzionale </a:t>
            </a:r>
            <a:r>
              <a:rPr lang="it-IT" b="1" i="1"/>
              <a:t>Gestione </a:t>
            </a:r>
            <a:r>
              <a:rPr lang="it-IT" b="1" i="1" err="1"/>
              <a:t>RdO</a:t>
            </a:r>
            <a:r>
              <a:rPr lang="it-IT"/>
              <a:t> del Mercato Elettronico di SATER.</a:t>
            </a:r>
          </a:p>
          <a:p>
            <a:pPr algn="just"/>
            <a:r>
              <a:rPr lang="it-IT"/>
              <a:t>L’utente deve per prima cosa compilare la pagina </a:t>
            </a:r>
            <a:r>
              <a:rPr lang="it-IT" b="1" i="1"/>
              <a:t>Nuova </a:t>
            </a:r>
            <a:r>
              <a:rPr lang="it-IT" b="1" i="1" err="1"/>
              <a:t>RdO</a:t>
            </a:r>
            <a:r>
              <a:rPr lang="it-IT"/>
              <a:t>, nella quale i campi </a:t>
            </a:r>
            <a:r>
              <a:rPr lang="it-IT" i="1"/>
              <a:t>Tipo di procedura</a:t>
            </a:r>
            <a:r>
              <a:rPr lang="it-IT"/>
              <a:t> e </a:t>
            </a:r>
            <a:r>
              <a:rPr lang="it-IT" i="1"/>
              <a:t>Tipo documento</a:t>
            </a:r>
            <a:r>
              <a:rPr lang="it-IT"/>
              <a:t> saranno compilati automaticamente, mentre il campo </a:t>
            </a:r>
            <a:r>
              <a:rPr lang="it-IT" i="1"/>
              <a:t>Tipo gara </a:t>
            </a:r>
            <a:r>
              <a:rPr lang="it-IT"/>
              <a:t> deve essere valorizzato a ‘Sotto soglia’. </a:t>
            </a:r>
          </a:p>
          <a:p>
            <a:pPr algn="just">
              <a:defRPr/>
            </a:pPr>
            <a:r>
              <a:rPr lang="it-IT"/>
              <a:t>SATER restituisce l’indicazione della scheda PCP utilizzata (P7_2) nel campo </a:t>
            </a:r>
            <a:r>
              <a:rPr lang="it-IT" i="1"/>
              <a:t>Scheda PCP.</a:t>
            </a:r>
          </a:p>
        </p:txBody>
      </p:sp>
      <p:sp>
        <p:nvSpPr>
          <p:cNvPr id="6" name="Title 33">
            <a:extLst>
              <a:ext uri="{FF2B5EF4-FFF2-40B4-BE49-F238E27FC236}">
                <a16:creationId xmlns:a16="http://schemas.microsoft.com/office/drawing/2014/main" id="{89EE27F4-F3E5-E9BA-77FC-2BB180722785}"/>
              </a:ext>
            </a:extLst>
          </p:cNvPr>
          <p:cNvSpPr>
            <a:spLocks noGrp="1"/>
          </p:cNvSpPr>
          <p:nvPr>
            <p:ph type="title"/>
          </p:nvPr>
        </p:nvSpPr>
        <p:spPr>
          <a:xfrm>
            <a:off x="516000" y="74239"/>
            <a:ext cx="11160000" cy="503082"/>
          </a:xfrm>
        </p:spPr>
        <p:txBody>
          <a:bodyPr/>
          <a:lstStyle/>
          <a:p>
            <a:r>
              <a:rPr lang="it-IT" sz="2350" noProof="0"/>
              <a:t>RICHIESTA </a:t>
            </a:r>
            <a:r>
              <a:rPr lang="it-IT" sz="2350"/>
              <a:t>di offerta (RDO) DA MERCATO ELETTRONICO</a:t>
            </a:r>
            <a:endParaRPr lang="it-IT" sz="2350" noProof="0"/>
          </a:p>
        </p:txBody>
      </p:sp>
      <p:sp>
        <p:nvSpPr>
          <p:cNvPr id="7" name="Rectangle: Rounded Corners 6">
            <a:extLst>
              <a:ext uri="{FF2B5EF4-FFF2-40B4-BE49-F238E27FC236}">
                <a16:creationId xmlns:a16="http://schemas.microsoft.com/office/drawing/2014/main" id="{8D05DC57-A7D0-D122-EC48-0EAA2CA2FEE9}"/>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07</a:t>
            </a:r>
          </a:p>
        </p:txBody>
      </p:sp>
      <p:sp>
        <p:nvSpPr>
          <p:cNvPr id="2" name="Rectangle 1">
            <a:extLst>
              <a:ext uri="{FF2B5EF4-FFF2-40B4-BE49-F238E27FC236}">
                <a16:creationId xmlns:a16="http://schemas.microsoft.com/office/drawing/2014/main" id="{6FB91491-F622-3B8C-8B6F-476A9A30E9AB}"/>
              </a:ext>
            </a:extLst>
          </p:cNvPr>
          <p:cNvSpPr/>
          <p:nvPr/>
        </p:nvSpPr>
        <p:spPr>
          <a:xfrm>
            <a:off x="465770" y="767789"/>
            <a:ext cx="80695" cy="951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57" name="Group 56">
            <a:extLst>
              <a:ext uri="{FF2B5EF4-FFF2-40B4-BE49-F238E27FC236}">
                <a16:creationId xmlns:a16="http://schemas.microsoft.com/office/drawing/2014/main" id="{82ADBB91-BEC3-E4B7-F634-DE4ACED9F7B3}"/>
              </a:ext>
            </a:extLst>
          </p:cNvPr>
          <p:cNvGrpSpPr/>
          <p:nvPr/>
        </p:nvGrpSpPr>
        <p:grpSpPr>
          <a:xfrm>
            <a:off x="303439" y="1897918"/>
            <a:ext cx="11373475" cy="1692000"/>
            <a:chOff x="303439" y="1897918"/>
            <a:chExt cx="11373475" cy="1692000"/>
          </a:xfrm>
        </p:grpSpPr>
        <p:sp>
          <p:nvSpPr>
            <p:cNvPr id="77" name="Isosceles Triangle 76">
              <a:extLst>
                <a:ext uri="{FF2B5EF4-FFF2-40B4-BE49-F238E27FC236}">
                  <a16:creationId xmlns:a16="http://schemas.microsoft.com/office/drawing/2014/main" id="{DC809266-1AF7-009A-9711-77229D459AEE}"/>
                </a:ext>
              </a:extLst>
            </p:cNvPr>
            <p:cNvSpPr/>
            <p:nvPr/>
          </p:nvSpPr>
          <p:spPr>
            <a:xfrm rot="16200000">
              <a:off x="-71331" y="2467691"/>
              <a:ext cx="1692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7C0373D5-E188-81FF-E25F-07AC7AD897CA}"/>
                </a:ext>
              </a:extLst>
            </p:cNvPr>
            <p:cNvSpPr/>
            <p:nvPr/>
          </p:nvSpPr>
          <p:spPr>
            <a:xfrm>
              <a:off x="1050896" y="1897918"/>
              <a:ext cx="10626018" cy="169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spcBef>
                  <a:spcPts val="600"/>
                </a:spcBef>
                <a:defRPr/>
              </a:pPr>
              <a:r>
                <a:rPr lang="it-IT" sz="1300" b="1" dirty="0">
                  <a:solidFill>
                    <a:prstClr val="black"/>
                  </a:solidFill>
                  <a:latin typeface="Century Gothic"/>
                </a:rPr>
                <a:t>RDO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Nella compilazione della procedura, l’utente deve per prima cosa valorizzare la nuova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(ma non viceversa). Inoltre, l’utente configura il DGUE e seleziona i destinatari della richiesta di offerta attraverso la specifica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Destinatari</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Successivamente l’utente: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Conferma appalto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del menu Gestione PCP e attende lo svolgimento automatico delle operazioni di invio della scheda (P7_2) fino alla corretta visualizzazione del CIG. Le operazioni svolte da SATER sono visualizzate nella sezione </a:t>
              </a:r>
              <a:r>
                <a:rPr kumimoji="0" lang="it-IT" sz="1150" b="1" i="1" u="none" strike="noStrike" kern="1200" cap="none" spc="0" normalizeH="0" baseline="0" noProof="0" dirty="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dirty="0">
                  <a:ln>
                    <a:noFill/>
                  </a:ln>
                  <a:solidFill>
                    <a:prstClr val="black"/>
                  </a:solidFill>
                  <a:effectLst/>
                  <a:uLnTx/>
                  <a:uFillTx/>
                  <a:latin typeface="Century Gothic"/>
                  <a:ea typeface="+mn-ea"/>
                  <a:cs typeface="+mn-cs"/>
                </a:rPr>
                <a:t>esegue il comando </a:t>
              </a:r>
              <a:r>
                <a:rPr kumimoji="0" lang="it-IT" sz="1150" b="0" i="0" u="sng" strike="noStrike" kern="1200" cap="none" spc="0" normalizeH="0" baseline="0" noProof="0" dirty="0">
                  <a:ln>
                    <a:noFill/>
                  </a:ln>
                  <a:solidFill>
                    <a:prstClr val="black"/>
                  </a:solidFill>
                  <a:effectLst/>
                  <a:uLnTx/>
                  <a:uFillTx/>
                  <a:latin typeface="Century Gothic"/>
                  <a:ea typeface="+mn-ea"/>
                  <a:cs typeface="+mn-cs"/>
                </a:rPr>
                <a:t>Invio</a:t>
              </a:r>
              <a:r>
                <a:rPr kumimoji="0" lang="it-IT" sz="1150" b="0" i="0" u="none" strike="noStrike" kern="1200" cap="none" spc="0" normalizeH="0" baseline="0" noProof="0" dirty="0">
                  <a:ln>
                    <a:noFill/>
                  </a:ln>
                  <a:solidFill>
                    <a:prstClr val="black"/>
                  </a:solidFill>
                  <a:effectLst/>
                  <a:uLnTx/>
                  <a:uFillTx/>
                  <a:latin typeface="Century Gothic"/>
                  <a:ea typeface="+mn-ea"/>
                  <a:cs typeface="+mn-cs"/>
                </a:rPr>
                <a:t> per trasmettere la richiesta di offerta verso gli Operatori Economici selezionati.</a:t>
              </a:r>
            </a:p>
          </p:txBody>
        </p:sp>
        <p:grpSp>
          <p:nvGrpSpPr>
            <p:cNvPr id="67" name="Group 66">
              <a:extLst>
                <a:ext uri="{FF2B5EF4-FFF2-40B4-BE49-F238E27FC236}">
                  <a16:creationId xmlns:a16="http://schemas.microsoft.com/office/drawing/2014/main" id="{D891CC50-2C45-B4B5-BE16-39B7DFA65F23}"/>
                </a:ext>
              </a:extLst>
            </p:cNvPr>
            <p:cNvGrpSpPr/>
            <p:nvPr/>
          </p:nvGrpSpPr>
          <p:grpSpPr>
            <a:xfrm>
              <a:off x="303439" y="2527918"/>
              <a:ext cx="432000" cy="432000"/>
              <a:chOff x="296380" y="2745516"/>
              <a:chExt cx="432000" cy="432000"/>
            </a:xfrm>
          </p:grpSpPr>
          <p:sp>
            <p:nvSpPr>
              <p:cNvPr id="9" name="Oval 8">
                <a:extLst>
                  <a:ext uri="{FF2B5EF4-FFF2-40B4-BE49-F238E27FC236}">
                    <a16:creationId xmlns:a16="http://schemas.microsoft.com/office/drawing/2014/main" id="{9B3CCF1F-A99C-5F24-B577-FE3A476B5DE4}"/>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Oval 10">
                <a:extLst>
                  <a:ext uri="{FF2B5EF4-FFF2-40B4-BE49-F238E27FC236}">
                    <a16:creationId xmlns:a16="http://schemas.microsoft.com/office/drawing/2014/main" id="{639F98F7-6216-64C7-996A-497BD9649D13}"/>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aphic 4">
                <a:extLst>
                  <a:ext uri="{FF2B5EF4-FFF2-40B4-BE49-F238E27FC236}">
                    <a16:creationId xmlns:a16="http://schemas.microsoft.com/office/drawing/2014/main" id="{B372FAB0-547F-E796-AA4A-0318DE8E7BD8}"/>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761E9ABC-4E90-7155-79D7-293143D9F8EB}"/>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E797CA71-A495-0FE8-A237-EF3AA44F4420}"/>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E858AA3A-B264-EFBE-BEFE-DC42CECD4C6F}"/>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49" name="Group 48">
            <a:extLst>
              <a:ext uri="{FF2B5EF4-FFF2-40B4-BE49-F238E27FC236}">
                <a16:creationId xmlns:a16="http://schemas.microsoft.com/office/drawing/2014/main" id="{D14FF85C-A071-2A45-F486-15BAA00C1C2D}"/>
              </a:ext>
            </a:extLst>
          </p:cNvPr>
          <p:cNvGrpSpPr/>
          <p:nvPr/>
        </p:nvGrpSpPr>
        <p:grpSpPr>
          <a:xfrm>
            <a:off x="303439" y="5114806"/>
            <a:ext cx="11373475" cy="828000"/>
            <a:chOff x="303439" y="5147357"/>
            <a:chExt cx="11373475" cy="828000"/>
          </a:xfrm>
        </p:grpSpPr>
        <p:sp>
          <p:nvSpPr>
            <p:cNvPr id="30" name="Rectangle 29">
              <a:extLst>
                <a:ext uri="{FF2B5EF4-FFF2-40B4-BE49-F238E27FC236}">
                  <a16:creationId xmlns:a16="http://schemas.microsoft.com/office/drawing/2014/main" id="{62A36D05-5846-19D2-5AB1-3CBCAC137CC4}"/>
                </a:ext>
              </a:extLst>
            </p:cNvPr>
            <p:cNvSpPr/>
            <p:nvPr/>
          </p:nvSpPr>
          <p:spPr>
            <a:xfrm>
              <a:off x="1050896" y="5147357"/>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0" normalizeH="0" baseline="0" noProof="0" dirty="0">
                  <a:ln>
                    <a:noFill/>
                  </a:ln>
                  <a:solidFill>
                    <a:schemeClr val="tx1"/>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schemeClr val="tx1"/>
                  </a:solidFill>
                  <a:effectLst/>
                  <a:uLnTx/>
                  <a:uFillTx/>
                  <a:latin typeface="Century Gothic"/>
                  <a:ea typeface="+mn-ea"/>
                  <a:cs typeface="+mn-cs"/>
                </a:rPr>
                <a:t>funzionalità </a:t>
              </a:r>
              <a:r>
                <a:rPr kumimoji="0" lang="it-IT" sz="1150" b="1" u="none" strike="noStrike" kern="1200" cap="none" spc="0" normalizeH="0" baseline="0" noProof="0" dirty="0">
                  <a:ln>
                    <a:noFill/>
                  </a:ln>
                  <a:solidFill>
                    <a:schemeClr val="tx1"/>
                  </a:solidFill>
                  <a:effectLst/>
                  <a:uLnTx/>
                  <a:uFillTx/>
                  <a:latin typeface="Century Gothic"/>
                  <a:ea typeface="+mn-ea"/>
                  <a:cs typeface="+mn-cs"/>
                </a:rPr>
                <a:t>Valutazione gare</a:t>
              </a:r>
              <a:endParaRPr lang="it-IT" sz="1150" noProof="0" dirty="0">
                <a:solidFill>
                  <a:schemeClr val="tx1"/>
                </a:solidFill>
                <a:latin typeface="Century Gothic"/>
              </a:endParaRPr>
            </a:p>
            <a:p>
              <a:pPr lvl="0" algn="just">
                <a:defRPr/>
              </a:pPr>
              <a:r>
                <a:rPr lang="it-IT" sz="1150" dirty="0">
                  <a:solidFill>
                    <a:schemeClr val="tx1"/>
                  </a:solidFill>
                </a:rPr>
                <a:t>Entro 30 giorni dalla stipula, 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esegue 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Pubblica avviso aggiudicazione</a:t>
              </a:r>
              <a:r>
                <a:rPr lang="it-IT" sz="1150" u="sng" noProof="0" dirty="0">
                  <a:solidFill>
                    <a:schemeClr val="tx1"/>
                  </a:solidFill>
                  <a:latin typeface="Century Gothic"/>
                </a:rPr>
                <a:t> </a:t>
              </a:r>
              <a:r>
                <a:rPr lang="it-IT" sz="1150" noProof="0" dirty="0">
                  <a:solidFill>
                    <a:schemeClr val="tx1"/>
                  </a:solidFill>
                  <a:latin typeface="Century Gothic"/>
                </a:rPr>
                <a:t>e,</a:t>
              </a:r>
              <a:r>
                <a:rPr kumimoji="0" lang="it-IT" sz="1150" strike="noStrike" kern="1200" cap="none" spc="0" normalizeH="0" baseline="0" noProof="0" dirty="0">
                  <a:ln>
                    <a:noFill/>
                  </a:ln>
                  <a:solidFill>
                    <a:schemeClr val="tx1"/>
                  </a:solidFill>
                  <a:effectLst/>
                  <a:uLnTx/>
                  <a:uFillTx/>
                  <a:latin typeface="Century Gothic"/>
                  <a:ea typeface="+mn-ea"/>
                  <a:cs typeface="+mn-cs"/>
                </a:rPr>
                <a:t> per le procedure </a:t>
              </a:r>
              <a:r>
                <a:rPr kumimoji="0" lang="it-IT" sz="1150" strike="noStrike" kern="1200" cap="none" spc="0" normalizeH="0" baseline="0" noProof="0" dirty="0" err="1">
                  <a:ln>
                    <a:noFill/>
                  </a:ln>
                  <a:solidFill>
                    <a:schemeClr val="tx1"/>
                  </a:solidFill>
                  <a:effectLst/>
                  <a:uLnTx/>
                  <a:uFillTx/>
                  <a:latin typeface="Century Gothic"/>
                  <a:ea typeface="+mn-ea"/>
                  <a:cs typeface="+mn-cs"/>
                </a:rPr>
                <a:t>multilotto</a:t>
              </a:r>
              <a:r>
                <a:rPr kumimoji="0" lang="it-IT" sz="1150" strike="noStrike" kern="1200" cap="none" spc="0" normalizeH="0" baseline="0" noProof="0" dirty="0">
                  <a:ln>
                    <a:noFill/>
                  </a:ln>
                  <a:solidFill>
                    <a:schemeClr val="tx1"/>
                  </a:solidFill>
                  <a:effectLst/>
                  <a:uLnTx/>
                  <a:uFillTx/>
                  <a:latin typeface="Century Gothic"/>
                  <a:ea typeface="+mn-ea"/>
                  <a:cs typeface="+mn-cs"/>
                </a:rPr>
                <a:t>,</a:t>
              </a:r>
              <a:r>
                <a:rPr lang="it-IT" sz="1150" noProof="0" dirty="0">
                  <a:solidFill>
                    <a:schemeClr val="tx1"/>
                  </a:solidFill>
                  <a:latin typeface="Century Gothic"/>
                </a:rPr>
                <a:t> seleziona il/i lotto/i per cui vuole pubblicare l’avviso di aggiudicazione</a:t>
              </a:r>
              <a:r>
                <a:rPr lang="it-IT" sz="1150" dirty="0">
                  <a:solidFill>
                    <a:schemeClr val="tx1"/>
                  </a:solidFill>
                  <a:latin typeface="Century Gothic"/>
                </a:rPr>
                <a:t> </a:t>
              </a:r>
              <a:r>
                <a:rPr lang="it-IT" sz="1150" noProof="0" dirty="0">
                  <a:solidFill>
                    <a:schemeClr val="tx1"/>
                  </a:solidFill>
                  <a:latin typeface="Century Gothic"/>
                </a:rPr>
                <a:t>L’utente esegue infine </a:t>
              </a:r>
              <a:r>
                <a:rPr kumimoji="0" lang="it-IT" sz="1150" strike="noStrike" kern="1200" cap="none" spc="0" normalizeH="0" baseline="0" noProof="0" dirty="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dirty="0">
                  <a:ln>
                    <a:noFill/>
                  </a:ln>
                  <a:solidFill>
                    <a:schemeClr val="tx1"/>
                  </a:solidFill>
                  <a:effectLst/>
                  <a:uLnTx/>
                  <a:uFillTx/>
                  <a:latin typeface="Century Gothic"/>
                  <a:ea typeface="+mn-ea"/>
                  <a:cs typeface="+mn-cs"/>
                </a:rPr>
                <a:t>I</a:t>
              </a:r>
              <a:r>
                <a:rPr lang="it-IT" sz="1150" u="sng" noProof="0" dirty="0">
                  <a:solidFill>
                    <a:schemeClr val="tx1"/>
                  </a:solidFill>
                  <a:latin typeface="Century Gothic"/>
                </a:rPr>
                <a:t>nvio</a:t>
              </a:r>
              <a:r>
                <a:rPr lang="it-IT" sz="1150" noProof="0" dirty="0">
                  <a:solidFill>
                    <a:schemeClr val="tx1"/>
                  </a:solidFill>
                  <a:latin typeface="Century Gothic"/>
                </a:rPr>
                <a:t> per inviare la scheda (A2_29) ai fini della </a:t>
              </a:r>
              <a:r>
                <a:rPr kumimoji="0" lang="it-IT" sz="1150" b="0" i="0" u="none" strike="noStrike" kern="1200" cap="none" spc="0" normalizeH="0" baseline="0" noProof="0" dirty="0">
                  <a:ln>
                    <a:noFill/>
                  </a:ln>
                  <a:solidFill>
                    <a:schemeClr val="tx1"/>
                  </a:solidFill>
                  <a:effectLst/>
                  <a:uLnTx/>
                  <a:uFillTx/>
                  <a:latin typeface="Century Gothic"/>
                  <a:ea typeface="+mn-ea"/>
                  <a:cs typeface="+mn-cs"/>
                </a:rPr>
                <a:t>pubblicazione dell’avviso a livello nazionale. </a:t>
              </a:r>
              <a:endParaRPr kumimoji="0" lang="it-IT" sz="1150" b="0" i="0" u="none" strike="sngStrike" kern="1200" cap="none" spc="0" normalizeH="0" baseline="0" noProof="0" dirty="0">
                <a:ln>
                  <a:noFill/>
                </a:ln>
                <a:solidFill>
                  <a:srgbClr val="FF0000"/>
                </a:solidFill>
                <a:effectLst/>
                <a:uLnTx/>
                <a:uFillTx/>
                <a:latin typeface="Century Gothic"/>
                <a:ea typeface="+mn-ea"/>
                <a:cs typeface="+mn-cs"/>
              </a:endParaRPr>
            </a:p>
          </p:txBody>
        </p:sp>
        <p:sp>
          <p:nvSpPr>
            <p:cNvPr id="21" name="Isosceles Triangle 20">
              <a:extLst>
                <a:ext uri="{FF2B5EF4-FFF2-40B4-BE49-F238E27FC236}">
                  <a16:creationId xmlns:a16="http://schemas.microsoft.com/office/drawing/2014/main" id="{59D7F967-A37C-2255-7B37-4DD2F0DAF2EB}"/>
                </a:ext>
              </a:extLst>
            </p:cNvPr>
            <p:cNvSpPr/>
            <p:nvPr/>
          </p:nvSpPr>
          <p:spPr>
            <a:xfrm rot="16200000">
              <a:off x="360669" y="5285130"/>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E6B38472-B27E-0E69-26E1-3A5F0F0376EC}"/>
                </a:ext>
              </a:extLst>
            </p:cNvPr>
            <p:cNvGrpSpPr/>
            <p:nvPr/>
          </p:nvGrpSpPr>
          <p:grpSpPr>
            <a:xfrm>
              <a:off x="303439" y="5345357"/>
              <a:ext cx="432000" cy="432000"/>
              <a:chOff x="-129767" y="4329276"/>
              <a:chExt cx="432000" cy="432000"/>
            </a:xfrm>
          </p:grpSpPr>
          <p:sp>
            <p:nvSpPr>
              <p:cNvPr id="25" name="Oval 24">
                <a:extLst>
                  <a:ext uri="{FF2B5EF4-FFF2-40B4-BE49-F238E27FC236}">
                    <a16:creationId xmlns:a16="http://schemas.microsoft.com/office/drawing/2014/main" id="{BCA6FE64-11C2-B13C-CD40-5072B307633F}"/>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oup 25">
                <a:extLst>
                  <a:ext uri="{FF2B5EF4-FFF2-40B4-BE49-F238E27FC236}">
                    <a16:creationId xmlns:a16="http://schemas.microsoft.com/office/drawing/2014/main" id="{62D47712-CE2E-96DF-C455-7F98D611F82B}"/>
                  </a:ext>
                </a:extLst>
              </p:cNvPr>
              <p:cNvGrpSpPr/>
              <p:nvPr/>
            </p:nvGrpSpPr>
            <p:grpSpPr>
              <a:xfrm>
                <a:off x="-93767" y="4365276"/>
                <a:ext cx="360000" cy="360000"/>
                <a:chOff x="-793736" y="4488494"/>
                <a:chExt cx="468000" cy="468000"/>
              </a:xfrm>
            </p:grpSpPr>
            <p:sp>
              <p:nvSpPr>
                <p:cNvPr id="27" name="Oval 26">
                  <a:extLst>
                    <a:ext uri="{FF2B5EF4-FFF2-40B4-BE49-F238E27FC236}">
                      <a16:creationId xmlns:a16="http://schemas.microsoft.com/office/drawing/2014/main" id="{A4B0757F-24FC-A767-D5F0-63686A5CD1D8}"/>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8" name="Group 1765">
                  <a:extLst>
                    <a:ext uri="{FF2B5EF4-FFF2-40B4-BE49-F238E27FC236}">
                      <a16:creationId xmlns:a16="http://schemas.microsoft.com/office/drawing/2014/main" id="{7156DD00-7648-2270-746E-017E51B7DB19}"/>
                    </a:ext>
                  </a:extLst>
                </p:cNvPr>
                <p:cNvGrpSpPr>
                  <a:grpSpLocks/>
                </p:cNvGrpSpPr>
                <p:nvPr/>
              </p:nvGrpSpPr>
              <p:grpSpPr bwMode="auto">
                <a:xfrm>
                  <a:off x="-703732" y="4578494"/>
                  <a:ext cx="288001" cy="288000"/>
                  <a:chOff x="1709738" y="6567488"/>
                  <a:chExt cx="563562" cy="563563"/>
                </a:xfrm>
                <a:solidFill>
                  <a:schemeClr val="bg1"/>
                </a:solidFill>
              </p:grpSpPr>
              <p:sp>
                <p:nvSpPr>
                  <p:cNvPr id="31" name="Freeform 149">
                    <a:extLst>
                      <a:ext uri="{FF2B5EF4-FFF2-40B4-BE49-F238E27FC236}">
                        <a16:creationId xmlns:a16="http://schemas.microsoft.com/office/drawing/2014/main" id="{842AD737-3C4A-A1A1-2BCF-68082C1165AF}"/>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Freeform 150">
                    <a:extLst>
                      <a:ext uri="{FF2B5EF4-FFF2-40B4-BE49-F238E27FC236}">
                        <a16:creationId xmlns:a16="http://schemas.microsoft.com/office/drawing/2014/main" id="{925369BF-D50F-30D1-0B72-BD6D8FEBDEB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51" name="Group 50">
            <a:extLst>
              <a:ext uri="{FF2B5EF4-FFF2-40B4-BE49-F238E27FC236}">
                <a16:creationId xmlns:a16="http://schemas.microsoft.com/office/drawing/2014/main" id="{D3178958-0D9D-5269-EA28-2B331A1B6E5F}"/>
              </a:ext>
            </a:extLst>
          </p:cNvPr>
          <p:cNvGrpSpPr/>
          <p:nvPr/>
        </p:nvGrpSpPr>
        <p:grpSpPr>
          <a:xfrm>
            <a:off x="303439" y="6019104"/>
            <a:ext cx="11373475" cy="468000"/>
            <a:chOff x="303439" y="6019104"/>
            <a:chExt cx="11373475" cy="468000"/>
          </a:xfrm>
        </p:grpSpPr>
        <p:sp>
          <p:nvSpPr>
            <p:cNvPr id="44" name="Isosceles Triangle 43">
              <a:extLst>
                <a:ext uri="{FF2B5EF4-FFF2-40B4-BE49-F238E27FC236}">
                  <a16:creationId xmlns:a16="http://schemas.microsoft.com/office/drawing/2014/main" id="{1F6F72CC-B634-9A01-1C48-1ED740979E50}"/>
                </a:ext>
              </a:extLst>
            </p:cNvPr>
            <p:cNvSpPr/>
            <p:nvPr/>
          </p:nvSpPr>
          <p:spPr>
            <a:xfrm rot="16200000">
              <a:off x="540669" y="5976877"/>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45" name="Rectangle 44">
              <a:extLst>
                <a:ext uri="{FF2B5EF4-FFF2-40B4-BE49-F238E27FC236}">
                  <a16:creationId xmlns:a16="http://schemas.microsoft.com/office/drawing/2014/main" id="{E47A1F61-8CC1-9B7B-D2AD-A9C9428BECCF}"/>
                </a:ext>
              </a:extLst>
            </p:cNvPr>
            <p:cNvSpPr/>
            <p:nvPr/>
          </p:nvSpPr>
          <p:spPr>
            <a:xfrm>
              <a:off x="1050896" y="6019104"/>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Contratto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a:t>
              </a:r>
              <a:r>
                <a:rPr lang="it-IT" sz="1150" noProof="0" dirty="0">
                  <a:solidFill>
                    <a:schemeClr val="tx1"/>
                  </a:solidFill>
                  <a:latin typeface="Century Gothic"/>
                </a:rPr>
                <a:t>esegue il comando </a:t>
              </a:r>
              <a:r>
                <a:rPr lang="it-IT" sz="1150" u="sng" noProof="0" dirty="0">
                  <a:solidFill>
                    <a:schemeClr val="tx1"/>
                  </a:solidFill>
                  <a:latin typeface="Century Gothic"/>
                </a:rPr>
                <a:t>Invio Scheda Contratto</a:t>
              </a:r>
              <a:r>
                <a:rPr lang="it-IT" sz="1150" noProof="0" dirty="0">
                  <a:solidFill>
                    <a:schemeClr val="tx1"/>
                  </a:solidFill>
                  <a:latin typeface="Century Gothic"/>
                </a:rPr>
                <a:t> e SATER invia le schede SC1 e S3.</a:t>
              </a:r>
            </a:p>
          </p:txBody>
        </p:sp>
        <p:grpSp>
          <p:nvGrpSpPr>
            <p:cNvPr id="8" name="Group 7">
              <a:extLst>
                <a:ext uri="{FF2B5EF4-FFF2-40B4-BE49-F238E27FC236}">
                  <a16:creationId xmlns:a16="http://schemas.microsoft.com/office/drawing/2014/main" id="{BE993111-9635-CBC7-6590-FC0EA9E10A04}"/>
                </a:ext>
              </a:extLst>
            </p:cNvPr>
            <p:cNvGrpSpPr/>
            <p:nvPr/>
          </p:nvGrpSpPr>
          <p:grpSpPr>
            <a:xfrm>
              <a:off x="303439" y="6037104"/>
              <a:ext cx="432000" cy="432000"/>
              <a:chOff x="329701" y="6046629"/>
              <a:chExt cx="432000" cy="432000"/>
            </a:xfrm>
          </p:grpSpPr>
          <p:sp>
            <p:nvSpPr>
              <p:cNvPr id="33" name="Oval 32">
                <a:extLst>
                  <a:ext uri="{FF2B5EF4-FFF2-40B4-BE49-F238E27FC236}">
                    <a16:creationId xmlns:a16="http://schemas.microsoft.com/office/drawing/2014/main" id="{21B8D43E-50D2-8BD5-FE98-1EDF76B962E9}"/>
                  </a:ext>
                </a:extLst>
              </p:cNvPr>
              <p:cNvSpPr/>
              <p:nvPr/>
            </p:nvSpPr>
            <p:spPr>
              <a:xfrm>
                <a:off x="329701" y="604662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aphic 4">
                <a:extLst>
                  <a:ext uri="{FF2B5EF4-FFF2-40B4-BE49-F238E27FC236}">
                    <a16:creationId xmlns:a16="http://schemas.microsoft.com/office/drawing/2014/main" id="{5CAC1E9B-07A5-F4F7-F9E2-6BF1DD6061E3}"/>
                  </a:ext>
                </a:extLst>
              </p:cNvPr>
              <p:cNvGrpSpPr>
                <a:grpSpLocks noChangeAspect="1"/>
              </p:cNvGrpSpPr>
              <p:nvPr/>
            </p:nvGrpSpPr>
            <p:grpSpPr>
              <a:xfrm>
                <a:off x="365534" y="6082630"/>
                <a:ext cx="360335" cy="359998"/>
                <a:chOff x="4045469" y="918179"/>
                <a:chExt cx="362309" cy="361972"/>
              </a:xfrm>
              <a:solidFill>
                <a:schemeClr val="accent1"/>
              </a:solidFill>
            </p:grpSpPr>
            <p:sp>
              <p:nvSpPr>
                <p:cNvPr id="35" name="Graphic 4">
                  <a:extLst>
                    <a:ext uri="{FF2B5EF4-FFF2-40B4-BE49-F238E27FC236}">
                      <a16:creationId xmlns:a16="http://schemas.microsoft.com/office/drawing/2014/main" id="{57026D81-D23F-199E-9F15-8E0BFD178323}"/>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Graphic 4">
                  <a:extLst>
                    <a:ext uri="{FF2B5EF4-FFF2-40B4-BE49-F238E27FC236}">
                      <a16:creationId xmlns:a16="http://schemas.microsoft.com/office/drawing/2014/main" id="{95E7B459-7675-B8C5-0321-B6BB862D14A3}"/>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8" name="Graphic 4">
                  <a:extLst>
                    <a:ext uri="{FF2B5EF4-FFF2-40B4-BE49-F238E27FC236}">
                      <a16:creationId xmlns:a16="http://schemas.microsoft.com/office/drawing/2014/main" id="{F5B5E8A5-3990-EF2E-05C4-E6432DC85411}"/>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7" name="Group 16">
            <a:extLst>
              <a:ext uri="{FF2B5EF4-FFF2-40B4-BE49-F238E27FC236}">
                <a16:creationId xmlns:a16="http://schemas.microsoft.com/office/drawing/2014/main" id="{4CE53CB4-1ACE-D631-FE74-2061362079D4}"/>
              </a:ext>
            </a:extLst>
          </p:cNvPr>
          <p:cNvGrpSpPr/>
          <p:nvPr/>
        </p:nvGrpSpPr>
        <p:grpSpPr>
          <a:xfrm>
            <a:off x="11368098" y="0"/>
            <a:ext cx="42858" cy="684000"/>
            <a:chOff x="11072817" y="-4894"/>
            <a:chExt cx="42858" cy="626400"/>
          </a:xfrm>
        </p:grpSpPr>
        <p:cxnSp>
          <p:nvCxnSpPr>
            <p:cNvPr id="18" name="Straight Connector 17">
              <a:extLst>
                <a:ext uri="{FF2B5EF4-FFF2-40B4-BE49-F238E27FC236}">
                  <a16:creationId xmlns:a16="http://schemas.microsoft.com/office/drawing/2014/main" id="{9AE91891-68D6-C5B9-3315-BF3DE8B54DB3}"/>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76EB62-C350-E84D-B966-8ADEF0049BF4}"/>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ED4967DC-DF9D-A738-3DBA-37DA29B9B540}"/>
              </a:ext>
            </a:extLst>
          </p:cNvPr>
          <p:cNvSpPr>
            <a:spLocks noGrp="1"/>
          </p:cNvSpPr>
          <p:nvPr>
            <p:ph type="sldNum" sz="quarter" idx="10"/>
          </p:nvPr>
        </p:nvSpPr>
        <p:spPr/>
        <p:txBody>
          <a:bodyPr/>
          <a:lstStyle/>
          <a:p>
            <a:fld id="{58E4CE88-B864-4B2B-BBBC-E85082A18D58}" type="slidenum">
              <a:rPr lang="it-IT" noProof="0" smtClean="0"/>
              <a:pPr/>
              <a:t>40</a:t>
            </a:fld>
            <a:endParaRPr lang="it-IT" noProof="0"/>
          </a:p>
        </p:txBody>
      </p:sp>
      <p:sp>
        <p:nvSpPr>
          <p:cNvPr id="5" name="Rectangle: Rounded Corners 4">
            <a:extLst>
              <a:ext uri="{FF2B5EF4-FFF2-40B4-BE49-F238E27FC236}">
                <a16:creationId xmlns:a16="http://schemas.microsoft.com/office/drawing/2014/main" id="{29450246-4D94-E43A-9C1E-448CB39459D8}"/>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2" name="Group 21">
            <a:extLst>
              <a:ext uri="{FF2B5EF4-FFF2-40B4-BE49-F238E27FC236}">
                <a16:creationId xmlns:a16="http://schemas.microsoft.com/office/drawing/2014/main" id="{C9AB28DC-8A85-CAAA-1944-9AF14B96F79A}"/>
              </a:ext>
            </a:extLst>
          </p:cNvPr>
          <p:cNvGrpSpPr/>
          <p:nvPr/>
        </p:nvGrpSpPr>
        <p:grpSpPr>
          <a:xfrm>
            <a:off x="303439" y="3666214"/>
            <a:ext cx="11373475" cy="828000"/>
            <a:chOff x="303439" y="3744814"/>
            <a:chExt cx="11373475" cy="828000"/>
          </a:xfrm>
        </p:grpSpPr>
        <p:sp>
          <p:nvSpPr>
            <p:cNvPr id="29" name="Rectangle 28">
              <a:extLst>
                <a:ext uri="{FF2B5EF4-FFF2-40B4-BE49-F238E27FC236}">
                  <a16:creationId xmlns:a16="http://schemas.microsoft.com/office/drawing/2014/main" id="{1E1FF86A-7B8F-8D9D-E9AF-83F5F0032C41}"/>
                </a:ext>
              </a:extLst>
            </p:cNvPr>
            <p:cNvSpPr/>
            <p:nvPr/>
          </p:nvSpPr>
          <p:spPr>
            <a:xfrm>
              <a:off x="1050896" y="3744814"/>
              <a:ext cx="10626018" cy="82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defRPr/>
              </a:pPr>
              <a:r>
                <a:rPr kumimoji="0" lang="it-IT" sz="1300" b="1" i="0" u="none" strike="noStrike" kern="1200" cap="none" spc="-10" normalizeH="0" baseline="0" noProof="0" dirty="0">
                  <a:ln>
                    <a:noFill/>
                  </a:ln>
                  <a:solidFill>
                    <a:schemeClr val="tx1"/>
                  </a:solidFill>
                  <a:effectLst/>
                  <a:uLnTx/>
                  <a:uFillTx/>
                  <a:ea typeface="+mn-ea"/>
                  <a:cs typeface="+mn-cs"/>
                </a:rPr>
                <a:t>PROCEDURA DI AGGIUDICAZIONE - </a:t>
              </a:r>
              <a:r>
                <a:rPr kumimoji="0" lang="it-IT" sz="1150" b="0" u="none" strike="noStrike" kern="1200" cap="none" spc="-10" normalizeH="0" baseline="0" noProof="0" dirty="0">
                  <a:ln>
                    <a:noFill/>
                  </a:ln>
                  <a:solidFill>
                    <a:schemeClr val="tx1"/>
                  </a:solidFill>
                  <a:effectLst/>
                  <a:uLnTx/>
                  <a:uFillTx/>
                  <a:ea typeface="+mn-ea"/>
                  <a:cs typeface="+mn-cs"/>
                </a:rPr>
                <a:t>funzionalità </a:t>
              </a:r>
              <a:r>
                <a:rPr kumimoji="0" lang="it-IT" sz="1150" b="1" u="none" strike="noStrike" kern="1200" cap="none" spc="-10" normalizeH="0" baseline="0" noProof="0" dirty="0">
                  <a:ln>
                    <a:noFill/>
                  </a:ln>
                  <a:solidFill>
                    <a:schemeClr val="tx1"/>
                  </a:solidFill>
                  <a:effectLst/>
                  <a:uLnTx/>
                  <a:uFillTx/>
                  <a:ea typeface="+mn-ea"/>
                  <a:cs typeface="+mn-cs"/>
                </a:rPr>
                <a:t>Valutazione gare</a:t>
              </a:r>
              <a:endParaRPr lang="it-IT" sz="1150" spc="-10" noProof="0" dirty="0">
                <a:solidFill>
                  <a:schemeClr val="tx1"/>
                </a:solidFill>
              </a:endParaRPr>
            </a:p>
            <a:p>
              <a:pPr algn="just">
                <a:defRPr/>
              </a:pPr>
              <a:r>
                <a:rPr lang="it-IT" sz="1150" spc="-10" noProof="0" dirty="0">
                  <a:solidFill>
                    <a:schemeClr val="tx1"/>
                  </a:solidFill>
                </a:rPr>
                <a:t>Al termine della valutazione amministrativa, SATER invia in automatico la scheda S2. In caso di lotti deserti o non aggiudicabili, l’utente esegue il comando </a:t>
              </a:r>
              <a:r>
                <a:rPr lang="it-IT" sz="1150" u="sng" spc="-10" noProof="0" dirty="0">
                  <a:solidFill>
                    <a:schemeClr val="tx1"/>
                  </a:solidFill>
                </a:rPr>
                <a:t>Invio non aggiudicazione</a:t>
              </a:r>
              <a:r>
                <a:rPr lang="it-IT" sz="1150" spc="-10" noProof="0" dirty="0">
                  <a:solidFill>
                    <a:schemeClr val="tx1"/>
                  </a:solidFill>
                </a:rPr>
                <a:t> e, </a:t>
              </a:r>
              <a:r>
                <a:rPr kumimoji="0" lang="it-IT" sz="1150" strike="noStrike" kern="1200" cap="none" spc="-10" normalizeH="0" baseline="0" noProof="0" dirty="0">
                  <a:ln>
                    <a:noFill/>
                  </a:ln>
                  <a:solidFill>
                    <a:schemeClr val="tx1"/>
                  </a:solidFill>
                  <a:effectLst/>
                  <a:uLnTx/>
                  <a:uFillTx/>
                  <a:ea typeface="+mn-ea"/>
                  <a:cs typeface="+mn-cs"/>
                </a:rPr>
                <a:t>per le procedure </a:t>
              </a:r>
              <a:r>
                <a:rPr kumimoji="0" lang="it-IT" sz="1150" strike="noStrike" kern="1200" cap="none" spc="-10" normalizeH="0" baseline="0" noProof="0" dirty="0" err="1">
                  <a:ln>
                    <a:noFill/>
                  </a:ln>
                  <a:solidFill>
                    <a:schemeClr val="tx1"/>
                  </a:solidFill>
                  <a:effectLst/>
                  <a:uLnTx/>
                  <a:uFillTx/>
                  <a:ea typeface="+mn-ea"/>
                  <a:cs typeface="+mn-cs"/>
                </a:rPr>
                <a:t>multilotto</a:t>
              </a:r>
              <a:r>
                <a:rPr kumimoji="0" lang="it-IT" sz="1150" strike="noStrike" kern="1200" cap="none" spc="-10" normalizeH="0" baseline="0" noProof="0" dirty="0">
                  <a:ln>
                    <a:noFill/>
                  </a:ln>
                  <a:solidFill>
                    <a:schemeClr val="tx1"/>
                  </a:solidFill>
                  <a:effectLst/>
                  <a:uLnTx/>
                  <a:uFillTx/>
                  <a:ea typeface="+mn-ea"/>
                  <a:cs typeface="+mn-cs"/>
                </a:rPr>
                <a:t>, </a:t>
              </a:r>
              <a:r>
                <a:rPr lang="it-IT" sz="1150" spc="-10" noProof="0" dirty="0">
                  <a:solidFill>
                    <a:schemeClr val="tx1"/>
                  </a:solidFill>
                </a:rPr>
                <a:t>seleziona il/i lotto/i per cui vuole pubblicare l’avviso di mancata aggiudicazione (</a:t>
              </a:r>
              <a:r>
                <a:rPr lang="it-IT" sz="1150" spc="-10" dirty="0">
                  <a:solidFill>
                    <a:schemeClr val="tx1"/>
                  </a:solidFill>
                </a:rPr>
                <a:t>NAG</a:t>
              </a:r>
              <a:r>
                <a:rPr lang="it-IT" sz="1150" spc="-10" noProof="0" dirty="0">
                  <a:solidFill>
                    <a:schemeClr val="tx1"/>
                  </a:solidFill>
                </a:rPr>
                <a:t>). Per i lotti aggiudicati</a:t>
              </a:r>
              <a:r>
                <a:rPr lang="it-IT" sz="1150" spc="-10" dirty="0">
                  <a:solidFill>
                    <a:schemeClr val="tx1"/>
                  </a:solidFill>
                </a:rPr>
                <a:t> esegue </a:t>
              </a:r>
              <a:r>
                <a:rPr kumimoji="0" lang="it-IT" sz="1150" i="0" u="none" strike="noStrike" kern="1200" cap="none" spc="-10" normalizeH="0" baseline="0" noProof="0" dirty="0">
                  <a:ln>
                    <a:noFill/>
                  </a:ln>
                  <a:solidFill>
                    <a:schemeClr val="tx1"/>
                  </a:solidFill>
                  <a:effectLst/>
                  <a:uLnTx/>
                  <a:uFillTx/>
                  <a:ea typeface="+mn-ea"/>
                  <a:cs typeface="+mn-cs"/>
                </a:rPr>
                <a:t>il comando </a:t>
              </a:r>
              <a:r>
                <a:rPr kumimoji="0" lang="it-IT" sz="1150" i="0" u="sng" strike="noStrike" kern="0" cap="none" spc="-10" normalizeH="0" baseline="0" noProof="0" dirty="0">
                  <a:ln>
                    <a:noFill/>
                  </a:ln>
                  <a:solidFill>
                    <a:schemeClr val="tx1"/>
                  </a:solidFill>
                  <a:effectLst/>
                  <a:uLnTx/>
                  <a:uFillTx/>
                  <a:cs typeface="Arial"/>
                </a:rPr>
                <a:t>Agg. Def. Partecipanti PPB</a:t>
              </a:r>
              <a:r>
                <a:rPr kumimoji="0" lang="it-IT" sz="1150" i="0" u="none" strike="noStrike" kern="0" cap="none" spc="-10" normalizeH="0" baseline="0" noProof="0" dirty="0">
                  <a:ln>
                    <a:noFill/>
                  </a:ln>
                  <a:solidFill>
                    <a:schemeClr val="tx1"/>
                  </a:solidFill>
                  <a:effectLst/>
                  <a:uLnTx/>
                  <a:uFillTx/>
                  <a:cs typeface="Arial"/>
                </a:rPr>
                <a:t> per l’</a:t>
              </a:r>
              <a:r>
                <a:rPr lang="it-IT" sz="1150" spc="-10" dirty="0">
                  <a:solidFill>
                    <a:schemeClr val="tx1"/>
                  </a:solidFill>
                </a:rPr>
                <a:t>invio</a:t>
              </a:r>
              <a:r>
                <a:rPr lang="it-IT" sz="1150" spc="-10" noProof="0" dirty="0">
                  <a:solidFill>
                    <a:schemeClr val="tx1"/>
                  </a:solidFill>
                </a:rPr>
                <a:t> delle comunicazioni di esito definitivo.</a:t>
              </a:r>
              <a:endParaRPr kumimoji="0" lang="it-IT" sz="1150" b="0" i="0" u="none" strike="sngStrike" kern="1200" cap="none" spc="-10" normalizeH="0" baseline="0" noProof="0" dirty="0">
                <a:ln>
                  <a:noFill/>
                </a:ln>
                <a:solidFill>
                  <a:schemeClr val="tx1"/>
                </a:solidFill>
                <a:effectLst/>
                <a:uLnTx/>
                <a:uFillTx/>
                <a:ea typeface="+mn-ea"/>
                <a:cs typeface="+mn-cs"/>
              </a:endParaRPr>
            </a:p>
          </p:txBody>
        </p:sp>
        <p:sp>
          <p:nvSpPr>
            <p:cNvPr id="36" name="Isosceles Triangle 35">
              <a:extLst>
                <a:ext uri="{FF2B5EF4-FFF2-40B4-BE49-F238E27FC236}">
                  <a16:creationId xmlns:a16="http://schemas.microsoft.com/office/drawing/2014/main" id="{EEB164B3-AA09-B2E5-7EB7-CBE855E75CCA}"/>
                </a:ext>
              </a:extLst>
            </p:cNvPr>
            <p:cNvSpPr/>
            <p:nvPr/>
          </p:nvSpPr>
          <p:spPr>
            <a:xfrm rot="16200000">
              <a:off x="360669" y="3882587"/>
              <a:ext cx="82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7" name="Group 36">
              <a:extLst>
                <a:ext uri="{FF2B5EF4-FFF2-40B4-BE49-F238E27FC236}">
                  <a16:creationId xmlns:a16="http://schemas.microsoft.com/office/drawing/2014/main" id="{E506C06F-3741-2866-11EE-BC7FEB19D9B8}"/>
                </a:ext>
              </a:extLst>
            </p:cNvPr>
            <p:cNvGrpSpPr/>
            <p:nvPr/>
          </p:nvGrpSpPr>
          <p:grpSpPr>
            <a:xfrm>
              <a:off x="303439" y="3942814"/>
              <a:ext cx="432000" cy="432000"/>
              <a:chOff x="-129767" y="4329276"/>
              <a:chExt cx="432000" cy="432000"/>
            </a:xfrm>
          </p:grpSpPr>
          <p:sp>
            <p:nvSpPr>
              <p:cNvPr id="38" name="Oval 37">
                <a:extLst>
                  <a:ext uri="{FF2B5EF4-FFF2-40B4-BE49-F238E27FC236}">
                    <a16:creationId xmlns:a16="http://schemas.microsoft.com/office/drawing/2014/main" id="{27560031-C3B1-60E5-2D17-8EBC264BF613}"/>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425EA0A7-B478-7C53-2F9E-E10116B468F9}"/>
                  </a:ext>
                </a:extLst>
              </p:cNvPr>
              <p:cNvGrpSpPr/>
              <p:nvPr/>
            </p:nvGrpSpPr>
            <p:grpSpPr>
              <a:xfrm>
                <a:off x="-93767" y="4365276"/>
                <a:ext cx="360000" cy="360000"/>
                <a:chOff x="-793736" y="4488494"/>
                <a:chExt cx="468000" cy="468000"/>
              </a:xfrm>
            </p:grpSpPr>
            <p:sp>
              <p:nvSpPr>
                <p:cNvPr id="40" name="Oval 39">
                  <a:extLst>
                    <a:ext uri="{FF2B5EF4-FFF2-40B4-BE49-F238E27FC236}">
                      <a16:creationId xmlns:a16="http://schemas.microsoft.com/office/drawing/2014/main" id="{813273F1-A111-D06E-5F16-2B2998860EFA}"/>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1765">
                  <a:extLst>
                    <a:ext uri="{FF2B5EF4-FFF2-40B4-BE49-F238E27FC236}">
                      <a16:creationId xmlns:a16="http://schemas.microsoft.com/office/drawing/2014/main" id="{B374FEC8-5EC6-C370-79E5-FE2B54232E50}"/>
                    </a:ext>
                  </a:extLst>
                </p:cNvPr>
                <p:cNvGrpSpPr>
                  <a:grpSpLocks/>
                </p:cNvGrpSpPr>
                <p:nvPr/>
              </p:nvGrpSpPr>
              <p:grpSpPr bwMode="auto">
                <a:xfrm>
                  <a:off x="-703732" y="4578494"/>
                  <a:ext cx="288001" cy="288000"/>
                  <a:chOff x="1709738" y="6567488"/>
                  <a:chExt cx="563562" cy="563563"/>
                </a:xfrm>
                <a:solidFill>
                  <a:schemeClr val="bg1"/>
                </a:solidFill>
              </p:grpSpPr>
              <p:sp>
                <p:nvSpPr>
                  <p:cNvPr id="42" name="Freeform 149">
                    <a:extLst>
                      <a:ext uri="{FF2B5EF4-FFF2-40B4-BE49-F238E27FC236}">
                        <a16:creationId xmlns:a16="http://schemas.microsoft.com/office/drawing/2014/main" id="{C4987B3F-A067-3ABB-1EBC-5E3A22EAC561}"/>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Freeform 150">
                    <a:extLst>
                      <a:ext uri="{FF2B5EF4-FFF2-40B4-BE49-F238E27FC236}">
                        <a16:creationId xmlns:a16="http://schemas.microsoft.com/office/drawing/2014/main" id="{9A1BD1A5-909D-742C-E8D6-22495975E411}"/>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36000" rIns="36000" anchor="ct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43" name="Group 42">
            <a:extLst>
              <a:ext uri="{FF2B5EF4-FFF2-40B4-BE49-F238E27FC236}">
                <a16:creationId xmlns:a16="http://schemas.microsoft.com/office/drawing/2014/main" id="{80DA781A-4D4C-002A-A4DB-95F8D373A1CF}"/>
              </a:ext>
            </a:extLst>
          </p:cNvPr>
          <p:cNvGrpSpPr/>
          <p:nvPr/>
        </p:nvGrpSpPr>
        <p:grpSpPr>
          <a:xfrm>
            <a:off x="303439" y="4570510"/>
            <a:ext cx="11373475" cy="468000"/>
            <a:chOff x="303439" y="4626086"/>
            <a:chExt cx="11373475" cy="468000"/>
          </a:xfrm>
        </p:grpSpPr>
        <p:sp>
          <p:nvSpPr>
            <p:cNvPr id="52" name="Isosceles Triangle 51">
              <a:extLst>
                <a:ext uri="{FF2B5EF4-FFF2-40B4-BE49-F238E27FC236}">
                  <a16:creationId xmlns:a16="http://schemas.microsoft.com/office/drawing/2014/main" id="{6F300F53-0227-FE97-508F-F63588AD00DA}"/>
                </a:ext>
              </a:extLst>
            </p:cNvPr>
            <p:cNvSpPr/>
            <p:nvPr/>
          </p:nvSpPr>
          <p:spPr>
            <a:xfrm rot="16200000">
              <a:off x="540669" y="4583859"/>
              <a:ext cx="468000" cy="552454"/>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endParaRPr lang="it-IT" sz="1200" noProof="0">
                <a:solidFill>
                  <a:schemeClr val="bg2">
                    <a:lumMod val="90000"/>
                  </a:schemeClr>
                </a:solidFill>
                <a:latin typeface="Century Gothic"/>
              </a:endParaRPr>
            </a:p>
          </p:txBody>
        </p:sp>
        <p:sp>
          <p:nvSpPr>
            <p:cNvPr id="53" name="Rectangle 52">
              <a:extLst>
                <a:ext uri="{FF2B5EF4-FFF2-40B4-BE49-F238E27FC236}">
                  <a16:creationId xmlns:a16="http://schemas.microsoft.com/office/drawing/2014/main" id="{AF993F19-5357-EA48-32E2-CAA15B79B41B}"/>
                </a:ext>
              </a:extLst>
            </p:cNvPr>
            <p:cNvSpPr/>
            <p:nvPr/>
          </p:nvSpPr>
          <p:spPr>
            <a:xfrm>
              <a:off x="1050896" y="4626086"/>
              <a:ext cx="10626018" cy="46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lang="it-IT" sz="1300" b="1" noProof="0" dirty="0">
                  <a:solidFill>
                    <a:schemeClr val="tx1"/>
                  </a:solidFill>
                  <a:latin typeface="Century Gothic"/>
                </a:rPr>
                <a:t>CONTRATTO - </a:t>
              </a:r>
              <a:r>
                <a:rPr lang="it-IT" sz="1150" noProof="0" dirty="0">
                  <a:solidFill>
                    <a:schemeClr val="tx1"/>
                  </a:solidFill>
                  <a:latin typeface="Century Gothic"/>
                </a:rPr>
                <a:t>funzionalità </a:t>
              </a:r>
              <a:r>
                <a:rPr lang="it-IT" sz="1150" b="1" noProof="0" dirty="0">
                  <a:solidFill>
                    <a:schemeClr val="tx1"/>
                  </a:solidFill>
                  <a:latin typeface="Century Gothic"/>
                </a:rPr>
                <a:t>Aggiudicazioni in attesa di contratto/convenzione </a:t>
              </a:r>
            </a:p>
            <a:p>
              <a:pPr algn="just"/>
              <a:r>
                <a:rPr lang="it-IT" sz="1150" noProof="0" dirty="0">
                  <a:solidFill>
                    <a:schemeClr val="tx1"/>
                  </a:solidFill>
                  <a:latin typeface="Century Gothic"/>
                </a:rPr>
                <a:t>L</a:t>
              </a:r>
              <a:r>
                <a:rPr kumimoji="0" lang="it-IT" sz="1150" u="none" strike="noStrike" kern="1200" cap="none" spc="0" normalizeH="0" baseline="0" noProof="0" dirty="0">
                  <a:ln>
                    <a:noFill/>
                  </a:ln>
                  <a:solidFill>
                    <a:schemeClr val="tx1"/>
                  </a:solidFill>
                  <a:effectLst/>
                  <a:uLnTx/>
                  <a:uFillTx/>
                  <a:latin typeface="Century Gothic"/>
                  <a:ea typeface="+mn-ea"/>
                  <a:cs typeface="+mn-cs"/>
                </a:rPr>
                <a:t>’utente procede con la compilazione del contratto o della convenzione</a:t>
              </a:r>
              <a:r>
                <a:rPr lang="it-IT" sz="1150" noProof="0" dirty="0">
                  <a:solidFill>
                    <a:schemeClr val="tx1"/>
                  </a:solidFill>
                  <a:latin typeface="Century Gothic"/>
                </a:rPr>
                <a:t>, quindi esegue il comando </a:t>
              </a:r>
              <a:r>
                <a:rPr lang="it-IT" sz="1150" u="sng" noProof="0" dirty="0">
                  <a:solidFill>
                    <a:schemeClr val="tx1"/>
                  </a:solidFill>
                  <a:latin typeface="Century Gothic"/>
                </a:rPr>
                <a:t>Invio</a:t>
              </a:r>
              <a:r>
                <a:rPr lang="it-IT" sz="1150" noProof="0" dirty="0">
                  <a:solidFill>
                    <a:schemeClr val="tx1"/>
                  </a:solidFill>
                  <a:latin typeface="Century Gothic"/>
                </a:rPr>
                <a:t> del contratto/convenzione al fornitore.</a:t>
              </a:r>
            </a:p>
          </p:txBody>
        </p:sp>
        <p:grpSp>
          <p:nvGrpSpPr>
            <p:cNvPr id="73" name="Group 72">
              <a:extLst>
                <a:ext uri="{FF2B5EF4-FFF2-40B4-BE49-F238E27FC236}">
                  <a16:creationId xmlns:a16="http://schemas.microsoft.com/office/drawing/2014/main" id="{4EBF2C87-047D-0A77-108B-BE9B304566B3}"/>
                </a:ext>
              </a:extLst>
            </p:cNvPr>
            <p:cNvGrpSpPr/>
            <p:nvPr/>
          </p:nvGrpSpPr>
          <p:grpSpPr>
            <a:xfrm>
              <a:off x="303439" y="4644086"/>
              <a:ext cx="432000" cy="432000"/>
              <a:chOff x="294977" y="5555031"/>
              <a:chExt cx="432000" cy="432000"/>
            </a:xfrm>
          </p:grpSpPr>
          <p:sp>
            <p:nvSpPr>
              <p:cNvPr id="54" name="Oval 53">
                <a:extLst>
                  <a:ext uri="{FF2B5EF4-FFF2-40B4-BE49-F238E27FC236}">
                    <a16:creationId xmlns:a16="http://schemas.microsoft.com/office/drawing/2014/main" id="{1B615691-A876-1B32-6390-FEA4A0E4778A}"/>
                  </a:ext>
                </a:extLst>
              </p:cNvPr>
              <p:cNvSpPr/>
              <p:nvPr/>
            </p:nvSpPr>
            <p:spPr>
              <a:xfrm>
                <a:off x="294977" y="5555031"/>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5" name="Graphic 4">
                <a:extLst>
                  <a:ext uri="{FF2B5EF4-FFF2-40B4-BE49-F238E27FC236}">
                    <a16:creationId xmlns:a16="http://schemas.microsoft.com/office/drawing/2014/main" id="{BC3B2037-F28B-C351-6853-BF99D5D2265E}"/>
                  </a:ext>
                </a:extLst>
              </p:cNvPr>
              <p:cNvGrpSpPr>
                <a:grpSpLocks noChangeAspect="1"/>
              </p:cNvGrpSpPr>
              <p:nvPr/>
            </p:nvGrpSpPr>
            <p:grpSpPr>
              <a:xfrm>
                <a:off x="330810" y="5591032"/>
                <a:ext cx="360335" cy="359998"/>
                <a:chOff x="4045469" y="918179"/>
                <a:chExt cx="362309" cy="361972"/>
              </a:xfrm>
              <a:solidFill>
                <a:schemeClr val="accent1"/>
              </a:solidFill>
            </p:grpSpPr>
            <p:sp>
              <p:nvSpPr>
                <p:cNvPr id="56" name="Graphic 4">
                  <a:extLst>
                    <a:ext uri="{FF2B5EF4-FFF2-40B4-BE49-F238E27FC236}">
                      <a16:creationId xmlns:a16="http://schemas.microsoft.com/office/drawing/2014/main" id="{970D5703-99C6-1F3A-39A6-BC8A2C6DBF83}"/>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8" name="Graphic 4">
                  <a:extLst>
                    <a:ext uri="{FF2B5EF4-FFF2-40B4-BE49-F238E27FC236}">
                      <a16:creationId xmlns:a16="http://schemas.microsoft.com/office/drawing/2014/main" id="{D13E0B17-8299-5F01-889B-F35E5512924C}"/>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9" name="Graphic 4">
                  <a:extLst>
                    <a:ext uri="{FF2B5EF4-FFF2-40B4-BE49-F238E27FC236}">
                      <a16:creationId xmlns:a16="http://schemas.microsoft.com/office/drawing/2014/main" id="{96A183F5-8655-91AB-0E38-ECC6A7884EE9}"/>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271589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D9FF3C12-68E3-A3EB-61CF-EFC47F7366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p:txBody>
          <a:bodyPr/>
          <a:lstStyle/>
          <a:p>
            <a:r>
              <a:rPr lang="it-IT" sz="2350" noProof="0"/>
              <a:t>Bando istitutivo SDA sopra soglia</a:t>
            </a:r>
          </a:p>
        </p:txBody>
      </p:sp>
      <p:sp>
        <p:nvSpPr>
          <p:cNvPr id="43" name="Rectangle: Rounded Corners 42">
            <a:extLst>
              <a:ext uri="{FF2B5EF4-FFF2-40B4-BE49-F238E27FC236}">
                <a16:creationId xmlns:a16="http://schemas.microsoft.com/office/drawing/2014/main" id="{EB31F29F-1746-CFC1-C27A-CC0C1AA52125}"/>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14</a:t>
            </a:r>
          </a:p>
        </p:txBody>
      </p:sp>
      <p:sp>
        <p:nvSpPr>
          <p:cNvPr id="81" name="Rectangle 80">
            <a:extLst>
              <a:ext uri="{FF2B5EF4-FFF2-40B4-BE49-F238E27FC236}">
                <a16:creationId xmlns:a16="http://schemas.microsoft.com/office/drawing/2014/main" id="{7FE67302-111C-7B88-BA92-48501132F160}"/>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24" name="Group 23">
            <a:extLst>
              <a:ext uri="{FF2B5EF4-FFF2-40B4-BE49-F238E27FC236}">
                <a16:creationId xmlns:a16="http://schemas.microsoft.com/office/drawing/2014/main" id="{19C747AD-DCE1-7858-7E4D-AA93903AFE1B}"/>
              </a:ext>
            </a:extLst>
          </p:cNvPr>
          <p:cNvGrpSpPr/>
          <p:nvPr/>
        </p:nvGrpSpPr>
        <p:grpSpPr>
          <a:xfrm>
            <a:off x="11368098" y="0"/>
            <a:ext cx="42858" cy="684000"/>
            <a:chOff x="11072817" y="-4894"/>
            <a:chExt cx="42858" cy="626400"/>
          </a:xfrm>
        </p:grpSpPr>
        <p:cxnSp>
          <p:nvCxnSpPr>
            <p:cNvPr id="25" name="Straight Connector 24">
              <a:extLst>
                <a:ext uri="{FF2B5EF4-FFF2-40B4-BE49-F238E27FC236}">
                  <a16:creationId xmlns:a16="http://schemas.microsoft.com/office/drawing/2014/main" id="{AC2C180F-F3DA-64B3-7D48-CF2E6F8BB74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05D3868-433D-C1B2-62F2-430BC0321BC8}"/>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egnaposto numero diapositiva 2">
            <a:extLst>
              <a:ext uri="{FF2B5EF4-FFF2-40B4-BE49-F238E27FC236}">
                <a16:creationId xmlns:a16="http://schemas.microsoft.com/office/drawing/2014/main" id="{66961676-04FB-E27A-BD07-D8C535B20EEE}"/>
              </a:ext>
            </a:extLst>
          </p:cNvPr>
          <p:cNvSpPr>
            <a:spLocks noGrp="1"/>
          </p:cNvSpPr>
          <p:nvPr>
            <p:ph type="sldNum" sz="quarter" idx="10"/>
          </p:nvPr>
        </p:nvSpPr>
        <p:spPr/>
        <p:txBody>
          <a:bodyPr/>
          <a:lstStyle/>
          <a:p>
            <a:fld id="{58E4CE88-B864-4B2B-BBBC-E85082A18D58}" type="slidenum">
              <a:rPr lang="it-IT" noProof="0" smtClean="0"/>
              <a:pPr/>
              <a:t>41</a:t>
            </a:fld>
            <a:endParaRPr lang="it-IT" noProof="0"/>
          </a:p>
        </p:txBody>
      </p:sp>
      <p:sp>
        <p:nvSpPr>
          <p:cNvPr id="4" name="Rectangle: Rounded Corners 3">
            <a:extLst>
              <a:ext uri="{FF2B5EF4-FFF2-40B4-BE49-F238E27FC236}">
                <a16:creationId xmlns:a16="http://schemas.microsoft.com/office/drawing/2014/main" id="{E6BEAE90-14FC-4631-B926-0D1C66F2388B}"/>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8" name="Rectangle 37">
            <a:extLst>
              <a:ext uri="{FF2B5EF4-FFF2-40B4-BE49-F238E27FC236}">
                <a16:creationId xmlns:a16="http://schemas.microsoft.com/office/drawing/2014/main" id="{5FF669C9-B604-93CB-1ABD-8D4BA606E6AF}"/>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7" name="Rectangle 46">
            <a:extLst>
              <a:ext uri="{FF2B5EF4-FFF2-40B4-BE49-F238E27FC236}">
                <a16:creationId xmlns:a16="http://schemas.microsoft.com/office/drawing/2014/main" id="{4283DDB7-B0A0-5F09-4E41-B8EFCE7EC73F}"/>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err="1">
                <a:solidFill>
                  <a:srgbClr val="FFFFFF"/>
                </a:solidFill>
                <a:cs typeface="Calibri"/>
              </a:rPr>
              <a:t>SATER</a:t>
            </a:r>
            <a:r>
              <a:rPr lang="it-IT" sz="1400" b="1" kern="0" noProof="0">
                <a:solidFill>
                  <a:srgbClr val="FFFFFF"/>
                </a:solidFill>
                <a:cs typeface="Calibri"/>
              </a:rPr>
              <a:t> (SA)</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82" name="Rectangle 81">
            <a:extLst>
              <a:ext uri="{FF2B5EF4-FFF2-40B4-BE49-F238E27FC236}">
                <a16:creationId xmlns:a16="http://schemas.microsoft.com/office/drawing/2014/main" id="{2BAC9507-FBF8-5741-A498-EB885A141834}"/>
              </a:ext>
            </a:extLst>
          </p:cNvPr>
          <p:cNvSpPr/>
          <p:nvPr/>
        </p:nvSpPr>
        <p:spPr>
          <a:xfrm>
            <a:off x="201342" y="1092364"/>
            <a:ext cx="546780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BANDI SDA</a:t>
            </a:r>
            <a:endParaRPr lang="it-IT" sz="900" noProof="0"/>
          </a:p>
        </p:txBody>
      </p:sp>
      <p:cxnSp>
        <p:nvCxnSpPr>
          <p:cNvPr id="40" name="Straight Arrow Connector 39">
            <a:extLst>
              <a:ext uri="{FF2B5EF4-FFF2-40B4-BE49-F238E27FC236}">
                <a16:creationId xmlns:a16="http://schemas.microsoft.com/office/drawing/2014/main" id="{D636B2BE-5AC4-24A9-E653-DC5D932D9962}"/>
              </a:ext>
            </a:extLst>
          </p:cNvPr>
          <p:cNvCxnSpPr>
            <a:cxnSpLocks/>
            <a:stCxn id="45" idx="3"/>
            <a:endCxn id="48" idx="1"/>
          </p:cNvCxnSpPr>
          <p:nvPr/>
        </p:nvCxnSpPr>
        <p:spPr>
          <a:xfrm>
            <a:off x="2990695" y="1809058"/>
            <a:ext cx="31376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2088096-1E95-5478-2809-50DE46A19304}"/>
              </a:ext>
            </a:extLst>
          </p:cNvPr>
          <p:cNvSpPr/>
          <p:nvPr/>
        </p:nvSpPr>
        <p:spPr>
          <a:xfrm>
            <a:off x="264927" y="1413058"/>
            <a:ext cx="144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Compilazione bando istitutivo SDA </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e</a:t>
            </a: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1" u="none" strike="noStrike" kern="0" cap="none" spc="0" normalizeH="0" baseline="0" noProof="0">
                <a:ln>
                  <a:noFill/>
                </a:ln>
                <a:solidFill>
                  <a:srgbClr val="000000"/>
                </a:solidFill>
                <a:effectLst/>
                <a:uLnTx/>
                <a:uFillTx/>
                <a:cs typeface="Arial"/>
              </a:rPr>
              <a:t> </a:t>
            </a:r>
            <a:r>
              <a:rPr kumimoji="0" lang="it-IT" sz="1000" b="1" i="0" u="none" strike="noStrike" kern="0" cap="none" spc="0" normalizeH="0" baseline="0" noProof="0">
                <a:ln>
                  <a:noFill/>
                </a:ln>
                <a:solidFill>
                  <a:srgbClr val="000000"/>
                </a:solidFill>
                <a:effectLst/>
                <a:uLnTx/>
                <a:uFillTx/>
                <a:cs typeface="Arial"/>
              </a:rPr>
              <a:t>Configurazione DGUE </a:t>
            </a:r>
            <a:r>
              <a:rPr kumimoji="0" lang="it-IT" sz="1000" i="1" u="none" strike="noStrike" kern="0" cap="none" spc="0" normalizeH="0" baseline="0" noProof="0">
                <a:ln>
                  <a:noFill/>
                </a:ln>
                <a:solidFill>
                  <a:srgbClr val="000000"/>
                </a:solidFill>
                <a:effectLst/>
                <a:uLnTx/>
                <a:uFillTx/>
                <a:cs typeface="Arial"/>
              </a:rPr>
              <a:t>(opzionale)</a:t>
            </a:r>
            <a:r>
              <a:rPr lang="it-IT" sz="1000" b="1" kern="0" noProof="0">
                <a:solidFill>
                  <a:srgbClr val="000000"/>
                </a:solidFill>
                <a:cs typeface="Arial"/>
              </a:rPr>
              <a:t> </a:t>
            </a:r>
            <a:endParaRPr kumimoji="0" lang="it-IT" sz="1000" b="1" i="0" u="none" strike="noStrike" kern="0" cap="none" spc="0" normalizeH="0" baseline="0" noProof="0">
              <a:ln>
                <a:noFill/>
              </a:ln>
              <a:solidFill>
                <a:srgbClr val="000000"/>
              </a:solidFill>
              <a:effectLst/>
              <a:uLnTx/>
              <a:uFillTx/>
              <a:cs typeface="Arial"/>
            </a:endParaRPr>
          </a:p>
        </p:txBody>
      </p:sp>
      <p:cxnSp>
        <p:nvCxnSpPr>
          <p:cNvPr id="42" name="Straight Arrow Connector 41">
            <a:extLst>
              <a:ext uri="{FF2B5EF4-FFF2-40B4-BE49-F238E27FC236}">
                <a16:creationId xmlns:a16="http://schemas.microsoft.com/office/drawing/2014/main" id="{B4710551-A14C-A39E-7F82-ECB41A0C02DC}"/>
              </a:ext>
            </a:extLst>
          </p:cNvPr>
          <p:cNvCxnSpPr>
            <a:cxnSpLocks/>
            <a:stCxn id="41" idx="3"/>
            <a:endCxn id="45" idx="1"/>
          </p:cNvCxnSpPr>
          <p:nvPr/>
        </p:nvCxnSpPr>
        <p:spPr>
          <a:xfrm>
            <a:off x="1704927" y="1809058"/>
            <a:ext cx="31376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C3EAE26-702D-E76A-3610-A0B4C029D5FB}"/>
              </a:ext>
            </a:extLst>
          </p:cNvPr>
          <p:cNvSpPr/>
          <p:nvPr/>
        </p:nvSpPr>
        <p:spPr>
          <a:xfrm>
            <a:off x="2018695" y="1413058"/>
            <a:ext cx="972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Gestione PCP</a:t>
            </a:r>
          </a:p>
          <a:p>
            <a:pPr algn="ctr" defTabSz="762000">
              <a:lnSpc>
                <a:spcPct val="90000"/>
              </a:lnSpc>
              <a:spcBef>
                <a:spcPct val="0"/>
              </a:spcBef>
              <a:spcAft>
                <a:spcPct val="0"/>
              </a:spcAft>
              <a:defRPr/>
            </a:pPr>
            <a:r>
              <a:rPr lang="it-IT" sz="1000" kern="0" noProof="0">
                <a:solidFill>
                  <a:schemeClr val="tx1"/>
                </a:solidFill>
                <a:cs typeface="Arial"/>
              </a:rPr>
              <a:t>▼</a:t>
            </a:r>
            <a:endParaRPr lang="it-IT" sz="1000" b="1" kern="0" noProof="0">
              <a:solidFill>
                <a:schemeClr val="tx1"/>
              </a:solidFill>
              <a:cs typeface="Arial"/>
            </a:endParaRPr>
          </a:p>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chemeClr val="tx1"/>
                </a:solidFill>
                <a:effectLst/>
                <a:uLnTx/>
                <a:uFillTx/>
                <a:cs typeface="Arial"/>
              </a:rPr>
              <a:t>Conferma </a:t>
            </a:r>
            <a:r>
              <a:rPr lang="it-IT" sz="1000" b="1" kern="0" noProof="0">
                <a:solidFill>
                  <a:schemeClr val="tx1"/>
                </a:solidFill>
                <a:cs typeface="Arial"/>
              </a:rPr>
              <a:t>appalto</a:t>
            </a:r>
            <a:endParaRPr kumimoji="0" lang="it-IT" sz="1000" b="1" i="0" u="none" strike="noStrike" kern="0" cap="none" spc="0" normalizeH="0" baseline="0" noProof="0">
              <a:ln>
                <a:noFill/>
              </a:ln>
              <a:solidFill>
                <a:schemeClr val="tx1"/>
              </a:solidFill>
              <a:effectLst/>
              <a:uLnTx/>
              <a:uFillTx/>
              <a:cs typeface="Arial"/>
            </a:endParaRPr>
          </a:p>
        </p:txBody>
      </p:sp>
      <p:sp>
        <p:nvSpPr>
          <p:cNvPr id="46" name="Rectangle 45">
            <a:extLst>
              <a:ext uri="{FF2B5EF4-FFF2-40B4-BE49-F238E27FC236}">
                <a16:creationId xmlns:a16="http://schemas.microsoft.com/office/drawing/2014/main" id="{C1AB3F53-3FA1-F393-8119-11133FD35537}"/>
              </a:ext>
            </a:extLst>
          </p:cNvPr>
          <p:cNvSpPr/>
          <p:nvPr/>
        </p:nvSpPr>
        <p:spPr>
          <a:xfrm>
            <a:off x="4590231" y="1413058"/>
            <a:ext cx="972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48" name="Rectangle 47">
            <a:extLst>
              <a:ext uri="{FF2B5EF4-FFF2-40B4-BE49-F238E27FC236}">
                <a16:creationId xmlns:a16="http://schemas.microsoft.com/office/drawing/2014/main" id="{ABCB36F8-FCB8-2791-1B77-EA696B8034FD}"/>
              </a:ext>
            </a:extLst>
          </p:cNvPr>
          <p:cNvSpPr/>
          <p:nvPr/>
        </p:nvSpPr>
        <p:spPr>
          <a:xfrm>
            <a:off x="3304463" y="1413058"/>
            <a:ext cx="972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Gestione PCP</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Pubblica avviso</a:t>
            </a:r>
          </a:p>
        </p:txBody>
      </p:sp>
      <p:cxnSp>
        <p:nvCxnSpPr>
          <p:cNvPr id="49" name="Straight Arrow Connector 48">
            <a:extLst>
              <a:ext uri="{FF2B5EF4-FFF2-40B4-BE49-F238E27FC236}">
                <a16:creationId xmlns:a16="http://schemas.microsoft.com/office/drawing/2014/main" id="{3C0251B7-F0AA-F661-097A-4681185333E7}"/>
              </a:ext>
            </a:extLst>
          </p:cNvPr>
          <p:cNvCxnSpPr>
            <a:cxnSpLocks/>
            <a:stCxn id="48" idx="3"/>
            <a:endCxn id="46" idx="1"/>
          </p:cNvCxnSpPr>
          <p:nvPr/>
        </p:nvCxnSpPr>
        <p:spPr>
          <a:xfrm>
            <a:off x="4276463" y="1809058"/>
            <a:ext cx="31376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6C96BB-9F6A-C70E-FB49-2452AC73BC1B}"/>
              </a:ext>
            </a:extLst>
          </p:cNvPr>
          <p:cNvCxnSpPr>
            <a:cxnSpLocks/>
            <a:stCxn id="48" idx="2"/>
            <a:endCxn id="37" idx="0"/>
          </p:cNvCxnSpPr>
          <p:nvPr/>
        </p:nvCxnSpPr>
        <p:spPr>
          <a:xfrm>
            <a:off x="3790463" y="2205058"/>
            <a:ext cx="0" cy="336353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C9C906C-EDD6-E707-95D1-CD5E929053EB}"/>
              </a:ext>
            </a:extLst>
          </p:cNvPr>
          <p:cNvGrpSpPr/>
          <p:nvPr/>
        </p:nvGrpSpPr>
        <p:grpSpPr>
          <a:xfrm>
            <a:off x="3304463" y="5568594"/>
            <a:ext cx="2314029" cy="817244"/>
            <a:chOff x="2415090" y="5596267"/>
            <a:chExt cx="2314029" cy="817244"/>
          </a:xfrm>
        </p:grpSpPr>
        <p:grpSp>
          <p:nvGrpSpPr>
            <p:cNvPr id="22" name="Group 21">
              <a:extLst>
                <a:ext uri="{FF2B5EF4-FFF2-40B4-BE49-F238E27FC236}">
                  <a16:creationId xmlns:a16="http://schemas.microsoft.com/office/drawing/2014/main" id="{75571178-AD63-EAC0-3373-2E0A4F1A69F6}"/>
                </a:ext>
              </a:extLst>
            </p:cNvPr>
            <p:cNvGrpSpPr/>
            <p:nvPr/>
          </p:nvGrpSpPr>
          <p:grpSpPr>
            <a:xfrm>
              <a:off x="2415090" y="5596267"/>
              <a:ext cx="1142206" cy="796583"/>
              <a:chOff x="3888680" y="5596267"/>
              <a:chExt cx="1142206" cy="796583"/>
            </a:xfrm>
          </p:grpSpPr>
          <p:sp>
            <p:nvSpPr>
              <p:cNvPr id="37" name="Rectangle 36">
                <a:extLst>
                  <a:ext uri="{FF2B5EF4-FFF2-40B4-BE49-F238E27FC236}">
                    <a16:creationId xmlns:a16="http://schemas.microsoft.com/office/drawing/2014/main" id="{3F857B6A-DCD5-99D2-B5F7-C6637087AD29}"/>
                  </a:ext>
                </a:extLst>
              </p:cNvPr>
              <p:cNvSpPr/>
              <p:nvPr/>
            </p:nvSpPr>
            <p:spPr>
              <a:xfrm>
                <a:off x="3888680"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TED</a:t>
                </a:r>
                <a:endParaRPr kumimoji="0" lang="it-IT" sz="1000" i="0" u="none" strike="noStrike" kern="0" cap="none" spc="0" normalizeH="0" baseline="0" noProof="0">
                  <a:ln>
                    <a:noFill/>
                  </a:ln>
                  <a:solidFill>
                    <a:srgbClr val="000000"/>
                  </a:solidFill>
                  <a:effectLst/>
                  <a:uLnTx/>
                  <a:uFillTx/>
                </a:endParaRPr>
              </a:p>
            </p:txBody>
          </p:sp>
          <p:grpSp>
            <p:nvGrpSpPr>
              <p:cNvPr id="39" name="Group 38">
                <a:extLst>
                  <a:ext uri="{FF2B5EF4-FFF2-40B4-BE49-F238E27FC236}">
                    <a16:creationId xmlns:a16="http://schemas.microsoft.com/office/drawing/2014/main" id="{8C302051-C0ED-D854-9E08-A24898921764}"/>
                  </a:ext>
                </a:extLst>
              </p:cNvPr>
              <p:cNvGrpSpPr>
                <a:grpSpLocks noChangeAspect="1"/>
              </p:cNvGrpSpPr>
              <p:nvPr/>
            </p:nvGrpSpPr>
            <p:grpSpPr>
              <a:xfrm>
                <a:off x="4686595" y="6068850"/>
                <a:ext cx="344291" cy="324000"/>
                <a:chOff x="2414307" y="2064809"/>
                <a:chExt cx="3060345" cy="2880000"/>
              </a:xfrm>
            </p:grpSpPr>
            <p:pic>
              <p:nvPicPr>
                <p:cNvPr id="44" name="Picture 43">
                  <a:extLst>
                    <a:ext uri="{FF2B5EF4-FFF2-40B4-BE49-F238E27FC236}">
                      <a16:creationId xmlns:a16="http://schemas.microsoft.com/office/drawing/2014/main" id="{8C1FDA52-BEF7-EF89-75F2-1A76B431A2C0}"/>
                    </a:ext>
                  </a:extLst>
                </p:cNvPr>
                <p:cNvPicPr>
                  <a:picLocks noChangeAspect="1"/>
                </p:cNvPicPr>
                <p:nvPr/>
              </p:nvPicPr>
              <p:blipFill>
                <a:blip r:embed="rId3"/>
                <a:stretch>
                  <a:fillRect/>
                </a:stretch>
              </p:blipFill>
              <p:spPr>
                <a:xfrm>
                  <a:off x="2414307" y="2064809"/>
                  <a:ext cx="2880000" cy="2880000"/>
                </a:xfrm>
                <a:prstGeom prst="rect">
                  <a:avLst/>
                </a:prstGeom>
              </p:spPr>
            </p:pic>
            <p:pic>
              <p:nvPicPr>
                <p:cNvPr id="50" name="Picture 49">
                  <a:extLst>
                    <a:ext uri="{FF2B5EF4-FFF2-40B4-BE49-F238E27FC236}">
                      <a16:creationId xmlns:a16="http://schemas.microsoft.com/office/drawing/2014/main" id="{F68F8345-75AA-BEBD-C700-0ABBAFA16F88}"/>
                    </a:ext>
                  </a:extLst>
                </p:cNvPr>
                <p:cNvPicPr>
                  <a:picLocks noChangeAspect="1"/>
                </p:cNvPicPr>
                <p:nvPr/>
              </p:nvPicPr>
              <p:blipFill>
                <a:blip r:embed="rId4"/>
                <a:stretch>
                  <a:fillRect/>
                </a:stretch>
              </p:blipFill>
              <p:spPr>
                <a:xfrm>
                  <a:off x="4450181" y="3799916"/>
                  <a:ext cx="1024471" cy="1024471"/>
                </a:xfrm>
                <a:prstGeom prst="rect">
                  <a:avLst/>
                </a:prstGeom>
              </p:spPr>
            </p:pic>
          </p:grpSp>
        </p:grpSp>
        <p:grpSp>
          <p:nvGrpSpPr>
            <p:cNvPr id="23" name="Group 22">
              <a:extLst>
                <a:ext uri="{FF2B5EF4-FFF2-40B4-BE49-F238E27FC236}">
                  <a16:creationId xmlns:a16="http://schemas.microsoft.com/office/drawing/2014/main" id="{C7E1B506-136E-2614-341D-F1C0110CFB5E}"/>
                </a:ext>
              </a:extLst>
            </p:cNvPr>
            <p:cNvGrpSpPr/>
            <p:nvPr/>
          </p:nvGrpSpPr>
          <p:grpSpPr>
            <a:xfrm>
              <a:off x="3583224" y="5596267"/>
              <a:ext cx="1145895" cy="817244"/>
              <a:chOff x="5077934" y="5596267"/>
              <a:chExt cx="1145895" cy="817244"/>
            </a:xfrm>
          </p:grpSpPr>
          <p:sp>
            <p:nvSpPr>
              <p:cNvPr id="29" name="Rectangle 28">
                <a:extLst>
                  <a:ext uri="{FF2B5EF4-FFF2-40B4-BE49-F238E27FC236}">
                    <a16:creationId xmlns:a16="http://schemas.microsoft.com/office/drawing/2014/main" id="{28311675-CEB1-A280-953E-7552616A7CA2}"/>
                  </a:ext>
                </a:extLst>
              </p:cNvPr>
              <p:cNvSpPr/>
              <p:nvPr/>
            </p:nvSpPr>
            <p:spPr>
              <a:xfrm>
                <a:off x="5077934"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bando </a:t>
                </a:r>
                <a:r>
                  <a:rPr lang="it-IT" sz="1000" kern="0" noProof="0">
                    <a:solidFill>
                      <a:srgbClr val="000000"/>
                    </a:solidFill>
                    <a:cs typeface="Arial"/>
                  </a:rPr>
                  <a:t>PVL</a:t>
                </a:r>
                <a:endParaRPr kumimoji="0" lang="it-IT" sz="1000" i="0" u="none" strike="noStrike" kern="0" cap="none" spc="0" normalizeH="0" baseline="0" noProof="0">
                  <a:ln>
                    <a:noFill/>
                  </a:ln>
                  <a:solidFill>
                    <a:srgbClr val="000000"/>
                  </a:solidFill>
                  <a:effectLst/>
                  <a:uLnTx/>
                  <a:uFillTx/>
                </a:endParaRPr>
              </a:p>
            </p:txBody>
          </p:sp>
          <p:grpSp>
            <p:nvGrpSpPr>
              <p:cNvPr id="31" name="Group 30">
                <a:extLst>
                  <a:ext uri="{FF2B5EF4-FFF2-40B4-BE49-F238E27FC236}">
                    <a16:creationId xmlns:a16="http://schemas.microsoft.com/office/drawing/2014/main" id="{33F10833-8043-5FB3-A013-41D0158085F0}"/>
                  </a:ext>
                </a:extLst>
              </p:cNvPr>
              <p:cNvGrpSpPr>
                <a:grpSpLocks noChangeAspect="1"/>
              </p:cNvGrpSpPr>
              <p:nvPr/>
            </p:nvGrpSpPr>
            <p:grpSpPr>
              <a:xfrm>
                <a:off x="5874484" y="6053511"/>
                <a:ext cx="349345" cy="360000"/>
                <a:chOff x="5194656" y="1887523"/>
                <a:chExt cx="3143037" cy="3238921"/>
              </a:xfrm>
            </p:grpSpPr>
            <p:grpSp>
              <p:nvGrpSpPr>
                <p:cNvPr id="32" name="Group 31">
                  <a:extLst>
                    <a:ext uri="{FF2B5EF4-FFF2-40B4-BE49-F238E27FC236}">
                      <a16:creationId xmlns:a16="http://schemas.microsoft.com/office/drawing/2014/main" id="{BE9CA3DF-5DD4-CD09-57B1-79510E7C8190}"/>
                    </a:ext>
                  </a:extLst>
                </p:cNvPr>
                <p:cNvGrpSpPr/>
                <p:nvPr/>
              </p:nvGrpSpPr>
              <p:grpSpPr>
                <a:xfrm>
                  <a:off x="5194656" y="1887523"/>
                  <a:ext cx="3045384" cy="3238921"/>
                  <a:chOff x="5194656" y="1887523"/>
                  <a:chExt cx="3045384" cy="3238921"/>
                </a:xfrm>
              </p:grpSpPr>
              <p:pic>
                <p:nvPicPr>
                  <p:cNvPr id="35" name="Picture 34">
                    <a:extLst>
                      <a:ext uri="{FF2B5EF4-FFF2-40B4-BE49-F238E27FC236}">
                        <a16:creationId xmlns:a16="http://schemas.microsoft.com/office/drawing/2014/main" id="{897224B5-4904-2A1C-04B9-AB4977DEC1BC}"/>
                      </a:ext>
                    </a:extLst>
                  </p:cNvPr>
                  <p:cNvPicPr>
                    <a:picLocks noChangeAspect="1"/>
                  </p:cNvPicPr>
                  <p:nvPr/>
                </p:nvPicPr>
                <p:blipFill>
                  <a:blip r:embed="rId5"/>
                  <a:stretch>
                    <a:fillRect/>
                  </a:stretch>
                </p:blipFill>
                <p:spPr>
                  <a:xfrm>
                    <a:off x="5194656" y="1887523"/>
                    <a:ext cx="3045384" cy="3045384"/>
                  </a:xfrm>
                  <a:prstGeom prst="rect">
                    <a:avLst/>
                  </a:prstGeom>
                </p:spPr>
              </p:pic>
              <p:pic>
                <p:nvPicPr>
                  <p:cNvPr id="36" name="Picture 35">
                    <a:extLst>
                      <a:ext uri="{FF2B5EF4-FFF2-40B4-BE49-F238E27FC236}">
                        <a16:creationId xmlns:a16="http://schemas.microsoft.com/office/drawing/2014/main" id="{634F8D3A-F426-A2ED-89D3-43BC27B493EE}"/>
                      </a:ext>
                    </a:extLst>
                  </p:cNvPr>
                  <p:cNvPicPr>
                    <a:picLocks noChangeAspect="1"/>
                  </p:cNvPicPr>
                  <p:nvPr/>
                </p:nvPicPr>
                <p:blipFill rotWithShape="1">
                  <a:blip r:embed="rId5"/>
                  <a:srcRect t="63287"/>
                  <a:stretch/>
                </p:blipFill>
                <p:spPr>
                  <a:xfrm>
                    <a:off x="5194656" y="4008381"/>
                    <a:ext cx="3045384" cy="1118063"/>
                  </a:xfrm>
                  <a:prstGeom prst="rect">
                    <a:avLst/>
                  </a:prstGeom>
                </p:spPr>
              </p:pic>
            </p:grpSp>
            <p:pic>
              <p:nvPicPr>
                <p:cNvPr id="33" name="Picture 32">
                  <a:extLst>
                    <a:ext uri="{FF2B5EF4-FFF2-40B4-BE49-F238E27FC236}">
                      <a16:creationId xmlns:a16="http://schemas.microsoft.com/office/drawing/2014/main" id="{F399D718-8EF6-F437-80BF-7FF44ACF8421}"/>
                    </a:ext>
                  </a:extLst>
                </p:cNvPr>
                <p:cNvPicPr>
                  <a:picLocks noChangeAspect="1"/>
                </p:cNvPicPr>
                <p:nvPr/>
              </p:nvPicPr>
              <p:blipFill>
                <a:blip r:embed="rId4"/>
                <a:stretch>
                  <a:fillRect/>
                </a:stretch>
              </p:blipFill>
              <p:spPr>
                <a:xfrm>
                  <a:off x="7313222" y="3857618"/>
                  <a:ext cx="1024471" cy="1024471"/>
                </a:xfrm>
                <a:prstGeom prst="rect">
                  <a:avLst/>
                </a:prstGeom>
              </p:spPr>
            </p:pic>
          </p:grpSp>
        </p:grpSp>
        <p:cxnSp>
          <p:nvCxnSpPr>
            <p:cNvPr id="27" name="Straight Arrow Connector 26">
              <a:extLst>
                <a:ext uri="{FF2B5EF4-FFF2-40B4-BE49-F238E27FC236}">
                  <a16:creationId xmlns:a16="http://schemas.microsoft.com/office/drawing/2014/main" id="{1633C66D-017A-C6C0-1A9E-6DFAFE7FBCEB}"/>
                </a:ext>
              </a:extLst>
            </p:cNvPr>
            <p:cNvCxnSpPr>
              <a:cxnSpLocks/>
              <a:stCxn id="37" idx="3"/>
              <a:endCxn id="29" idx="1"/>
            </p:cNvCxnSpPr>
            <p:nvPr/>
          </p:nvCxnSpPr>
          <p:spPr>
            <a:xfrm>
              <a:off x="3387090" y="5920267"/>
              <a:ext cx="19613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a:extLst>
              <a:ext uri="{FF2B5EF4-FFF2-40B4-BE49-F238E27FC236}">
                <a16:creationId xmlns:a16="http://schemas.microsoft.com/office/drawing/2014/main" id="{16B6126E-BE22-9644-0F94-1CF42E0CD6C3}"/>
              </a:ext>
            </a:extLst>
          </p:cNvPr>
          <p:cNvCxnSpPr>
            <a:cxnSpLocks/>
            <a:stCxn id="45" idx="2"/>
          </p:cNvCxnSpPr>
          <p:nvPr/>
        </p:nvCxnSpPr>
        <p:spPr>
          <a:xfrm>
            <a:off x="2504695" y="2205058"/>
            <a:ext cx="0" cy="3365584"/>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ACBE9F1-F1F9-19D2-84C4-371A820D642C}"/>
              </a:ext>
            </a:extLst>
          </p:cNvPr>
          <p:cNvSpPr/>
          <p:nvPr/>
        </p:nvSpPr>
        <p:spPr>
          <a:xfrm>
            <a:off x="1794323" y="3314685"/>
            <a:ext cx="1428099" cy="803305"/>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rPr>
              <a:t>ISDA1</a:t>
            </a:r>
            <a:r>
              <a:rPr lang="it-IT" sz="1000" kern="0" noProof="0">
                <a:solidFill>
                  <a:schemeClr val="tx1"/>
                </a:solidFill>
              </a:rPr>
              <a:t> Istituzione Sistema Dinamico di Acquisizione Sopra Soglia</a:t>
            </a:r>
          </a:p>
        </p:txBody>
      </p:sp>
      <p:sp>
        <p:nvSpPr>
          <p:cNvPr id="15" name="Rectangle 14">
            <a:extLst>
              <a:ext uri="{FF2B5EF4-FFF2-40B4-BE49-F238E27FC236}">
                <a16:creationId xmlns:a16="http://schemas.microsoft.com/office/drawing/2014/main" id="{99250908-FB68-4B9D-8F3B-92C7FE1C12ED}"/>
              </a:ext>
            </a:extLst>
          </p:cNvPr>
          <p:cNvSpPr/>
          <p:nvPr/>
        </p:nvSpPr>
        <p:spPr>
          <a:xfrm>
            <a:off x="5608407" y="2725055"/>
            <a:ext cx="3059840" cy="1440000"/>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1A34AB08-3DF7-F3C7-6810-103E15B91737}"/>
              </a:ext>
            </a:extLst>
          </p:cNvPr>
          <p:cNvSpPr/>
          <p:nvPr/>
        </p:nvSpPr>
        <p:spPr>
          <a:xfrm>
            <a:off x="5608407" y="2604659"/>
            <a:ext cx="1695600" cy="2880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err="1">
                <a:solidFill>
                  <a:srgbClr val="FFFFFF"/>
                </a:solidFill>
                <a:cs typeface="Calibri"/>
              </a:rPr>
              <a:t>SATER</a:t>
            </a:r>
            <a:r>
              <a:rPr lang="it-IT" sz="1400" b="1" kern="0" noProof="0">
                <a:solidFill>
                  <a:srgbClr val="FFFFFF"/>
                </a:solidFill>
                <a:cs typeface="Calibri"/>
              </a:rPr>
              <a:t> (OE)</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8" name="Rectangle 17">
            <a:extLst>
              <a:ext uri="{FF2B5EF4-FFF2-40B4-BE49-F238E27FC236}">
                <a16:creationId xmlns:a16="http://schemas.microsoft.com/office/drawing/2014/main" id="{446B7C38-27D9-CF4E-085C-4AAD091C41FA}"/>
              </a:ext>
            </a:extLst>
          </p:cNvPr>
          <p:cNvSpPr/>
          <p:nvPr/>
        </p:nvSpPr>
        <p:spPr>
          <a:xfrm>
            <a:off x="5672225" y="2938821"/>
            <a:ext cx="2918102" cy="1188000"/>
          </a:xfrm>
          <a:prstGeom prst="rect">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BANDI SDA PUBBLICATI</a:t>
            </a:r>
            <a:endParaRPr lang="it-IT" sz="900" noProof="0"/>
          </a:p>
        </p:txBody>
      </p:sp>
      <p:sp>
        <p:nvSpPr>
          <p:cNvPr id="19" name="Rectangle 18">
            <a:extLst>
              <a:ext uri="{FF2B5EF4-FFF2-40B4-BE49-F238E27FC236}">
                <a16:creationId xmlns:a16="http://schemas.microsoft.com/office/drawing/2014/main" id="{8E8FA198-EEAE-AF95-3986-DC72373E4890}"/>
              </a:ext>
            </a:extLst>
          </p:cNvPr>
          <p:cNvSpPr/>
          <p:nvPr/>
        </p:nvSpPr>
        <p:spPr>
          <a:xfrm>
            <a:off x="5817276" y="3214063"/>
            <a:ext cx="1259721"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latin typeface="+mn-lt"/>
                <a:cs typeface="Arial"/>
              </a:rPr>
              <a:t>Compilazione istanza di </a:t>
            </a:r>
            <a:r>
              <a:rPr lang="it-IT" sz="1000" b="1" kern="0">
                <a:solidFill>
                  <a:srgbClr val="000000"/>
                </a:solidFill>
                <a:cs typeface="Arial"/>
              </a:rPr>
              <a:t>abilitazione</a:t>
            </a:r>
            <a:r>
              <a:rPr kumimoji="0" lang="it-IT" sz="1000" b="1" i="0" u="none" strike="noStrike" kern="0" cap="none" spc="0" normalizeH="0" baseline="0" noProof="0">
                <a:ln>
                  <a:noFill/>
                </a:ln>
                <a:solidFill>
                  <a:srgbClr val="000000"/>
                </a:solidFill>
                <a:effectLst/>
                <a:uLnTx/>
                <a:uFillTx/>
                <a:latin typeface="+mn-lt"/>
                <a:cs typeface="Arial"/>
              </a:rPr>
              <a:t> al Bando SDA</a:t>
            </a:r>
          </a:p>
        </p:txBody>
      </p:sp>
      <p:sp>
        <p:nvSpPr>
          <p:cNvPr id="28" name="Rectangle 27">
            <a:extLst>
              <a:ext uri="{FF2B5EF4-FFF2-40B4-BE49-F238E27FC236}">
                <a16:creationId xmlns:a16="http://schemas.microsoft.com/office/drawing/2014/main" id="{40D3E48C-BA0C-FE50-8F37-0C9A5F8EF353}"/>
              </a:ext>
            </a:extLst>
          </p:cNvPr>
          <p:cNvSpPr/>
          <p:nvPr/>
        </p:nvSpPr>
        <p:spPr>
          <a:xfrm>
            <a:off x="7499822" y="3214063"/>
            <a:ext cx="972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55" name="Straight Arrow Connector 54">
            <a:extLst>
              <a:ext uri="{FF2B5EF4-FFF2-40B4-BE49-F238E27FC236}">
                <a16:creationId xmlns:a16="http://schemas.microsoft.com/office/drawing/2014/main" id="{A99C157B-3AD5-13D7-5561-6E7EDF809F10}"/>
              </a:ext>
            </a:extLst>
          </p:cNvPr>
          <p:cNvCxnSpPr>
            <a:cxnSpLocks/>
            <a:stCxn id="19" idx="3"/>
            <a:endCxn id="28" idx="1"/>
          </p:cNvCxnSpPr>
          <p:nvPr/>
        </p:nvCxnSpPr>
        <p:spPr>
          <a:xfrm>
            <a:off x="7076997" y="3610063"/>
            <a:ext cx="4228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F152677-F032-E980-6D29-1256311A0F96}"/>
              </a:ext>
            </a:extLst>
          </p:cNvPr>
          <p:cNvSpPr/>
          <p:nvPr/>
        </p:nvSpPr>
        <p:spPr>
          <a:xfrm>
            <a:off x="8617913" y="1070203"/>
            <a:ext cx="332835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BANDI SDA</a:t>
            </a:r>
            <a:endParaRPr lang="it-IT" sz="900" noProof="0"/>
          </a:p>
        </p:txBody>
      </p:sp>
      <p:sp>
        <p:nvSpPr>
          <p:cNvPr id="71" name="Rectangle 70">
            <a:extLst>
              <a:ext uri="{FF2B5EF4-FFF2-40B4-BE49-F238E27FC236}">
                <a16:creationId xmlns:a16="http://schemas.microsoft.com/office/drawing/2014/main" id="{3BEB7775-79A6-205C-0540-EE512C04A0D9}"/>
              </a:ext>
            </a:extLst>
          </p:cNvPr>
          <p:cNvSpPr/>
          <p:nvPr/>
        </p:nvSpPr>
        <p:spPr>
          <a:xfrm>
            <a:off x="8735256" y="1413058"/>
            <a:ext cx="828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cs typeface="Arial"/>
              </a:rPr>
              <a:t>Valutazione istanza di abilitazione </a:t>
            </a:r>
          </a:p>
        </p:txBody>
      </p:sp>
      <p:sp>
        <p:nvSpPr>
          <p:cNvPr id="60" name="Rectangle 59">
            <a:extLst>
              <a:ext uri="{FF2B5EF4-FFF2-40B4-BE49-F238E27FC236}">
                <a16:creationId xmlns:a16="http://schemas.microsoft.com/office/drawing/2014/main" id="{90FC6BA1-8001-595D-7970-80D597407D51}"/>
              </a:ext>
            </a:extLst>
          </p:cNvPr>
          <p:cNvSpPr/>
          <p:nvPr/>
        </p:nvSpPr>
        <p:spPr>
          <a:xfrm>
            <a:off x="11018792" y="1413058"/>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Chiudi seduta</a:t>
            </a:r>
          </a:p>
        </p:txBody>
      </p:sp>
      <p:cxnSp>
        <p:nvCxnSpPr>
          <p:cNvPr id="61" name="Straight Arrow Connector 60">
            <a:extLst>
              <a:ext uri="{FF2B5EF4-FFF2-40B4-BE49-F238E27FC236}">
                <a16:creationId xmlns:a16="http://schemas.microsoft.com/office/drawing/2014/main" id="{590DCC1B-A65C-D9CF-0C8D-50BA4139D049}"/>
              </a:ext>
            </a:extLst>
          </p:cNvPr>
          <p:cNvCxnSpPr>
            <a:cxnSpLocks/>
            <a:stCxn id="59" idx="3"/>
            <a:endCxn id="60" idx="1"/>
          </p:cNvCxnSpPr>
          <p:nvPr/>
        </p:nvCxnSpPr>
        <p:spPr>
          <a:xfrm>
            <a:off x="10705024" y="1809058"/>
            <a:ext cx="31376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32EC43C-F32A-6D4F-6A7D-CDB7D3A94594}"/>
              </a:ext>
            </a:extLst>
          </p:cNvPr>
          <p:cNvCxnSpPr>
            <a:cxnSpLocks/>
          </p:cNvCxnSpPr>
          <p:nvPr/>
        </p:nvCxnSpPr>
        <p:spPr>
          <a:xfrm flipH="1">
            <a:off x="11432023" y="2172242"/>
            <a:ext cx="1538" cy="33984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E611140-6D36-0714-C2A0-558FBCAD9261}"/>
              </a:ext>
            </a:extLst>
          </p:cNvPr>
          <p:cNvSpPr/>
          <p:nvPr/>
        </p:nvSpPr>
        <p:spPr>
          <a:xfrm>
            <a:off x="10804501" y="4440775"/>
            <a:ext cx="1260000" cy="648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latin typeface="+mj-lt"/>
              </a:rPr>
              <a:t>S0</a:t>
            </a:r>
            <a:r>
              <a:rPr lang="it-IT" sz="1000" kern="0" noProof="0">
                <a:solidFill>
                  <a:schemeClr val="tx1"/>
                </a:solidFill>
                <a:latin typeface="+mj-lt"/>
              </a:rPr>
              <a:t> </a:t>
            </a:r>
            <a:r>
              <a:rPr lang="it-IT" sz="1000" b="0" i="0">
                <a:solidFill>
                  <a:schemeClr val="tx1"/>
                </a:solidFill>
                <a:effectLst/>
                <a:latin typeface="+mj-lt"/>
              </a:rPr>
              <a:t>Elenco richieste di adesione SDA</a:t>
            </a:r>
            <a:endParaRPr lang="it-IT" sz="1000" kern="0" noProof="0">
              <a:solidFill>
                <a:schemeClr val="tx1"/>
              </a:solidFill>
              <a:latin typeface="+mj-lt"/>
            </a:endParaRPr>
          </a:p>
        </p:txBody>
      </p:sp>
      <p:sp>
        <p:nvSpPr>
          <p:cNvPr id="59" name="Rectangle 58">
            <a:extLst>
              <a:ext uri="{FF2B5EF4-FFF2-40B4-BE49-F238E27FC236}">
                <a16:creationId xmlns:a16="http://schemas.microsoft.com/office/drawing/2014/main" id="{CF430656-576B-D7A1-ABDA-C711F9684FAF}"/>
              </a:ext>
            </a:extLst>
          </p:cNvPr>
          <p:cNvSpPr/>
          <p:nvPr/>
        </p:nvSpPr>
        <p:spPr>
          <a:xfrm>
            <a:off x="9877024" y="1413058"/>
            <a:ext cx="828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Seduta</a:t>
            </a:r>
          </a:p>
        </p:txBody>
      </p:sp>
      <p:cxnSp>
        <p:nvCxnSpPr>
          <p:cNvPr id="78" name="Straight Arrow Connector 77">
            <a:extLst>
              <a:ext uri="{FF2B5EF4-FFF2-40B4-BE49-F238E27FC236}">
                <a16:creationId xmlns:a16="http://schemas.microsoft.com/office/drawing/2014/main" id="{A7266BFA-8AA9-7B71-A52C-6C1388597FC0}"/>
              </a:ext>
            </a:extLst>
          </p:cNvPr>
          <p:cNvCxnSpPr>
            <a:cxnSpLocks/>
            <a:stCxn id="71" idx="3"/>
            <a:endCxn id="59" idx="1"/>
          </p:cNvCxnSpPr>
          <p:nvPr/>
        </p:nvCxnSpPr>
        <p:spPr>
          <a:xfrm>
            <a:off x="9563256" y="1809058"/>
            <a:ext cx="31376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514D2E-093A-07C2-F1C0-13A3F1B855A4}"/>
              </a:ext>
            </a:extLst>
          </p:cNvPr>
          <p:cNvCxnSpPr>
            <a:cxnSpLocks/>
            <a:stCxn id="28" idx="2"/>
          </p:cNvCxnSpPr>
          <p:nvPr/>
        </p:nvCxnSpPr>
        <p:spPr>
          <a:xfrm>
            <a:off x="7985822" y="4006063"/>
            <a:ext cx="0" cy="156253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F5630B7-1806-AB02-FC98-C832EFB43875}"/>
              </a:ext>
            </a:extLst>
          </p:cNvPr>
          <p:cNvSpPr/>
          <p:nvPr/>
        </p:nvSpPr>
        <p:spPr>
          <a:xfrm>
            <a:off x="7364444" y="4428268"/>
            <a:ext cx="1260000" cy="648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latin typeface="+mj-lt"/>
              </a:rPr>
              <a:t>S0</a:t>
            </a:r>
            <a:r>
              <a:rPr lang="it-IT" sz="1000" kern="0" noProof="0">
                <a:solidFill>
                  <a:schemeClr val="tx1"/>
                </a:solidFill>
                <a:latin typeface="+mj-lt"/>
              </a:rPr>
              <a:t> </a:t>
            </a:r>
            <a:r>
              <a:rPr lang="it-IT" sz="1000" b="0" i="0">
                <a:solidFill>
                  <a:schemeClr val="tx1"/>
                </a:solidFill>
                <a:effectLst/>
                <a:latin typeface="+mj-lt"/>
              </a:rPr>
              <a:t>Elenco richieste di adesione SDA</a:t>
            </a:r>
            <a:endParaRPr lang="it-IT" sz="1000" kern="0" noProof="0">
              <a:solidFill>
                <a:schemeClr val="tx1"/>
              </a:solidFill>
              <a:latin typeface="+mj-lt"/>
            </a:endParaRPr>
          </a:p>
        </p:txBody>
      </p:sp>
    </p:spTree>
    <p:extLst>
      <p:ext uri="{BB962C8B-B14F-4D97-AF65-F5344CB8AC3E}">
        <p14:creationId xmlns:p14="http://schemas.microsoft.com/office/powerpoint/2010/main" val="1376088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9E24002E-45E7-B02E-9100-4518846BA082}"/>
              </a:ext>
            </a:extLst>
          </p:cNvPr>
          <p:cNvCxnSpPr>
            <a:cxnSpLocks/>
          </p:cNvCxnSpPr>
          <p:nvPr/>
        </p:nvCxnSpPr>
        <p:spPr>
          <a:xfrm flipH="1">
            <a:off x="504408" y="1875572"/>
            <a:ext cx="7562" cy="4761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DD59276F-DCB2-C451-568C-A0818E2CA22D}"/>
              </a:ext>
            </a:extLst>
          </p:cNvPr>
          <p:cNvGrpSpPr/>
          <p:nvPr/>
        </p:nvGrpSpPr>
        <p:grpSpPr>
          <a:xfrm>
            <a:off x="297835" y="2071480"/>
            <a:ext cx="11365147" cy="1661206"/>
            <a:chOff x="297835" y="2861599"/>
            <a:chExt cx="11365147" cy="1661206"/>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47161" y="3435424"/>
              <a:ext cx="1661205" cy="513557"/>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0" name="Group 9">
              <a:extLst>
                <a:ext uri="{FF2B5EF4-FFF2-40B4-BE49-F238E27FC236}">
                  <a16:creationId xmlns:a16="http://schemas.microsoft.com/office/drawing/2014/main" id="{EAFFA249-A4BE-9053-8E7A-CF8CEC29121E}"/>
                </a:ext>
              </a:extLst>
            </p:cNvPr>
            <p:cNvGrpSpPr/>
            <p:nvPr/>
          </p:nvGrpSpPr>
          <p:grpSpPr>
            <a:xfrm>
              <a:off x="297835" y="3527599"/>
              <a:ext cx="432000" cy="432000"/>
              <a:chOff x="297835" y="2949395"/>
              <a:chExt cx="432000" cy="432000"/>
            </a:xfrm>
          </p:grpSpPr>
          <p:sp>
            <p:nvSpPr>
              <p:cNvPr id="8" name="Oval 7">
                <a:extLst>
                  <a:ext uri="{FF2B5EF4-FFF2-40B4-BE49-F238E27FC236}">
                    <a16:creationId xmlns:a16="http://schemas.microsoft.com/office/drawing/2014/main" id="{B3ECDF4B-6C9E-980C-8CF1-4BDD11510563}"/>
                  </a:ext>
                </a:extLst>
              </p:cNvPr>
              <p:cNvSpPr/>
              <p:nvPr/>
            </p:nvSpPr>
            <p:spPr>
              <a:xfrm>
                <a:off x="297835" y="2949395"/>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 name="Group 5">
                <a:extLst>
                  <a:ext uri="{FF2B5EF4-FFF2-40B4-BE49-F238E27FC236}">
                    <a16:creationId xmlns:a16="http://schemas.microsoft.com/office/drawing/2014/main" id="{E31A6626-1A8E-D544-2B0C-99622807DD6E}"/>
                  </a:ext>
                </a:extLst>
              </p:cNvPr>
              <p:cNvGrpSpPr/>
              <p:nvPr/>
            </p:nvGrpSpPr>
            <p:grpSpPr>
              <a:xfrm>
                <a:off x="333835" y="2985396"/>
                <a:ext cx="360000" cy="359998"/>
                <a:chOff x="278512" y="3049163"/>
                <a:chExt cx="468000" cy="467997"/>
              </a:xfrm>
            </p:grpSpPr>
            <p:sp>
              <p:nvSpPr>
                <p:cNvPr id="18" name="Oval 17">
                  <a:extLst>
                    <a:ext uri="{FF2B5EF4-FFF2-40B4-BE49-F238E27FC236}">
                      <a16:creationId xmlns:a16="http://schemas.microsoft.com/office/drawing/2014/main" id="{91FB45D0-9ECF-0702-A734-9E4288DCC8DF}"/>
                    </a:ext>
                  </a:extLst>
                </p:cNvPr>
                <p:cNvSpPr/>
                <p:nvPr/>
              </p:nvSpPr>
              <p:spPr>
                <a:xfrm>
                  <a:off x="325064" y="3079837"/>
                  <a:ext cx="374894" cy="40504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4" name="Graphic 4">
                  <a:extLst>
                    <a:ext uri="{FF2B5EF4-FFF2-40B4-BE49-F238E27FC236}">
                      <a16:creationId xmlns:a16="http://schemas.microsoft.com/office/drawing/2014/main" id="{035EFF97-998F-B6B0-E202-369B24B5A965}"/>
                    </a:ext>
                  </a:extLst>
                </p:cNvPr>
                <p:cNvGrpSpPr>
                  <a:grpSpLocks noChangeAspect="1"/>
                </p:cNvGrpSpPr>
                <p:nvPr/>
              </p:nvGrpSpPr>
              <p:grpSpPr>
                <a:xfrm>
                  <a:off x="278512" y="3049163"/>
                  <a:ext cx="468000" cy="467997"/>
                  <a:chOff x="905454" y="2371173"/>
                  <a:chExt cx="362309" cy="362610"/>
                </a:xfrm>
                <a:solidFill>
                  <a:srgbClr val="007680"/>
                </a:solidFill>
              </p:grpSpPr>
              <p:sp>
                <p:nvSpPr>
                  <p:cNvPr id="15" name="Graphic 4">
                    <a:extLst>
                      <a:ext uri="{FF2B5EF4-FFF2-40B4-BE49-F238E27FC236}">
                        <a16:creationId xmlns:a16="http://schemas.microsoft.com/office/drawing/2014/main" id="{D661179D-1954-D008-8826-37FF9317F92E}"/>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6" name="Graphic 4">
                    <a:extLst>
                      <a:ext uri="{FF2B5EF4-FFF2-40B4-BE49-F238E27FC236}">
                        <a16:creationId xmlns:a16="http://schemas.microsoft.com/office/drawing/2014/main" id="{DDE0AEBE-A191-1396-0B50-ABFAA19FFDA0}"/>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7" name="Graphic 4">
                    <a:extLst>
                      <a:ext uri="{FF2B5EF4-FFF2-40B4-BE49-F238E27FC236}">
                        <a16:creationId xmlns:a16="http://schemas.microsoft.com/office/drawing/2014/main" id="{21496719-054F-B8AC-22BB-A626005119DB}"/>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21" name="Rectangle 20">
              <a:extLst>
                <a:ext uri="{FF2B5EF4-FFF2-40B4-BE49-F238E27FC236}">
                  <a16:creationId xmlns:a16="http://schemas.microsoft.com/office/drawing/2014/main" id="{009D80B1-22E7-3773-1B64-CF2FDC19C98F}"/>
                </a:ext>
              </a:extLst>
            </p:cNvPr>
            <p:cNvSpPr/>
            <p:nvPr/>
          </p:nvSpPr>
          <p:spPr>
            <a:xfrm>
              <a:off x="1036214" y="2861599"/>
              <a:ext cx="10626768" cy="1661206"/>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spAutoFit/>
            </a:bodyP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BANDI SDA </a:t>
              </a:r>
              <a:r>
                <a:rPr kumimoji="0" lang="it-IT" sz="1150" i="0" u="none" strike="noStrike" kern="1200" cap="none" spc="0" normalizeH="0" baseline="0" noProof="0">
                  <a:ln>
                    <a:noFill/>
                  </a:ln>
                  <a:solidFill>
                    <a:prstClr val="black"/>
                  </a:solidFill>
                  <a:effectLst/>
                  <a:uLnTx/>
                  <a:uFillTx/>
                  <a:latin typeface="Century Gothic"/>
                  <a:ea typeface="+mn-ea"/>
                  <a:cs typeface="+mn-cs"/>
                </a:rPr>
                <a:t>(Stazione Appaltante)</a:t>
              </a:r>
              <a:endParaRPr kumimoji="0" lang="it-IT" sz="115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150" b="0" i="0" u="none" strike="noStrike" kern="1200" cap="none" spc="0" normalizeH="0" baseline="0" noProof="0">
                  <a:ln>
                    <a:noFill/>
                  </a:ln>
                  <a:solidFill>
                    <a:schemeClr val="tx1"/>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a:ln>
                    <a:noFill/>
                  </a:ln>
                  <a:solidFill>
                    <a:schemeClr val="tx1"/>
                  </a:solidFill>
                  <a:effectLst/>
                  <a:uLnTx/>
                  <a:uFillTx/>
                  <a:latin typeface="Century Gothic"/>
                  <a:ea typeface="+mn-ea"/>
                  <a:cs typeface="+mn-cs"/>
                </a:rPr>
                <a:t>Interoperabilità</a:t>
              </a:r>
              <a:r>
                <a:rPr kumimoji="0" lang="it-IT" sz="1150" b="0" i="0" u="none" strike="noStrike" kern="1200" cap="none" spc="0" normalizeH="0" baseline="0" noProof="0">
                  <a:ln>
                    <a:noFill/>
                  </a:ln>
                  <a:solidFill>
                    <a:schemeClr val="tx1"/>
                  </a:solidFill>
                  <a:effectLst/>
                  <a:uLnTx/>
                  <a:uFillTx/>
                  <a:latin typeface="Century Gothic"/>
                  <a:ea typeface="+mn-ea"/>
                  <a:cs typeface="+mn-cs"/>
                </a:rPr>
                <a:t>, necessaria per la comunicazione dei dati a PCP. </a:t>
              </a:r>
              <a:r>
                <a:rPr lang="it-IT" sz="1150" noProof="0">
                  <a:solidFill>
                    <a:schemeClr val="tx1"/>
                  </a:solidFill>
                  <a:latin typeface="Century Gothic"/>
                </a:rPr>
                <a:t>Inoltre, l’utente </a:t>
              </a:r>
              <a:r>
                <a:rPr lang="it-IT" sz="1150">
                  <a:solidFill>
                    <a:schemeClr val="tx1"/>
                  </a:solidFill>
                  <a:latin typeface="Century Gothic"/>
                </a:rPr>
                <a:t>può</a:t>
              </a:r>
              <a:r>
                <a:rPr lang="it-IT" sz="1150" noProof="0">
                  <a:solidFill>
                    <a:schemeClr val="tx1"/>
                  </a:solidFill>
                  <a:latin typeface="Century Gothic"/>
                </a:rPr>
                <a:t> configurare il </a:t>
              </a:r>
              <a:r>
                <a:rPr kumimoji="0" lang="it-IT" sz="1150" b="0" i="0" u="none" strike="noStrike" kern="1200" cap="none" spc="0" normalizeH="0" baseline="0" noProof="0">
                  <a:ln>
                    <a:noFill/>
                  </a:ln>
                  <a:solidFill>
                    <a:schemeClr val="tx1"/>
                  </a:solidFill>
                  <a:effectLst/>
                  <a:uLnTx/>
                  <a:uFillTx/>
                  <a:latin typeface="Century Gothic"/>
                  <a:ea typeface="+mn-ea"/>
                  <a:cs typeface="+mn-cs"/>
                </a:rPr>
                <a:t>DGUE</a:t>
              </a:r>
              <a:r>
                <a:rPr lang="it-IT" sz="1150" noProof="0">
                  <a:solidFill>
                    <a:schemeClr val="tx1"/>
                  </a:solidFill>
                  <a:latin typeface="Century Gothic"/>
                </a:rPr>
                <a:t>.</a:t>
              </a:r>
            </a:p>
            <a:p>
              <a:pPr marR="0" lvl="0" algn="just" defTabSz="914400" rtl="0" eaLnBrk="1" fontAlgn="auto" latinLnBrk="0" hangingPunct="1">
                <a:lnSpc>
                  <a:spcPct val="100000"/>
                </a:lnSpc>
                <a:spcAft>
                  <a:spcPts val="0"/>
                </a:spcAft>
                <a:buClrTx/>
                <a:buSzTx/>
                <a:tabLst/>
                <a:defRPr/>
              </a:pPr>
              <a:r>
                <a:rPr lang="it-IT" sz="1150" noProof="0">
                  <a:solidFill>
                    <a:schemeClr val="tx1"/>
                  </a:solidFill>
                  <a:latin typeface="Century Gothic"/>
                </a:rPr>
                <a:t>Successivamente l’utente:</a:t>
              </a:r>
              <a:endParaRPr kumimoji="0" lang="it-IT" sz="1150" b="0" i="0" u="none" strike="noStrike" kern="1200" cap="none" spc="0" normalizeH="0" baseline="0" noProof="0">
                <a:ln>
                  <a:noFill/>
                </a:ln>
                <a:solidFill>
                  <a:schemeClr val="tx1"/>
                </a:solidFill>
                <a:effectLst/>
                <a:uLnTx/>
                <a:uFillTx/>
                <a:latin typeface="Century Gothic"/>
                <a:ea typeface="+mn-ea"/>
                <a:cs typeface="+mn-cs"/>
              </a:endParaRP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it-IT" sz="1150" noProof="0">
                  <a:solidFill>
                    <a:schemeClr val="tx1"/>
                  </a:solidFill>
                  <a:latin typeface="Century Gothic"/>
                </a:rPr>
                <a:t>esegue </a:t>
              </a:r>
              <a:r>
                <a:rPr kumimoji="0" lang="it-IT" sz="1150" b="0" i="0" u="none" strike="noStrike" kern="1200" cap="none" spc="0" normalizeH="0" baseline="0" noProof="0">
                  <a:ln>
                    <a:noFill/>
                  </a:ln>
                  <a:solidFill>
                    <a:schemeClr val="tx1"/>
                  </a:solidFill>
                  <a:effectLst/>
                  <a:uLnTx/>
                  <a:uFillTx/>
                  <a:latin typeface="Century Gothic"/>
                  <a:ea typeface="+mn-ea"/>
                  <a:cs typeface="+mn-cs"/>
                </a:rPr>
                <a:t>il comando </a:t>
              </a:r>
              <a:r>
                <a:rPr kumimoji="0" lang="it-IT" sz="1150" u="sng" strike="noStrike" kern="1200" cap="none" spc="0" normalizeH="0" baseline="0" noProof="0">
                  <a:ln>
                    <a:noFill/>
                  </a:ln>
                  <a:solidFill>
                    <a:schemeClr val="tx1"/>
                  </a:solidFill>
                  <a:effectLst/>
                  <a:uLnTx/>
                  <a:uFillTx/>
                  <a:latin typeface="Century Gothic"/>
                  <a:ea typeface="+mn-ea"/>
                  <a:cs typeface="+mn-cs"/>
                </a:rPr>
                <a:t>Conferma appalto</a:t>
              </a:r>
              <a:r>
                <a:rPr kumimoji="0" lang="it-IT" sz="1150" b="0" i="0" u="none" strike="noStrike" kern="1200" cap="none" spc="0" normalizeH="0" baseline="0" noProof="0">
                  <a:ln>
                    <a:noFill/>
                  </a:ln>
                  <a:solidFill>
                    <a:schemeClr val="tx1"/>
                  </a:solidFill>
                  <a:effectLst/>
                  <a:uLnTx/>
                  <a:uFillTx/>
                  <a:latin typeface="Century Gothic"/>
                  <a:ea typeface="+mn-ea"/>
                  <a:cs typeface="+mn-cs"/>
                </a:rPr>
                <a:t> del menu Gestione PCP e attende lo svolgimento automatico delle operazioni di invio della </a:t>
              </a:r>
              <a:r>
                <a:rPr lang="it-IT" sz="1150" noProof="0">
                  <a:solidFill>
                    <a:schemeClr val="tx1"/>
                  </a:solidFill>
                  <a:latin typeface="Century Gothic"/>
                </a:rPr>
                <a:t>scheda (ISDA1) a PCP</a:t>
              </a:r>
              <a:r>
                <a:rPr kumimoji="0" lang="it-IT" sz="1150" b="0" i="0" u="none" strike="noStrike" kern="1200" cap="none" spc="0" normalizeH="0" baseline="0" noProof="0">
                  <a:ln>
                    <a:noFill/>
                  </a:ln>
                  <a:solidFill>
                    <a:schemeClr val="tx1"/>
                  </a:solidFill>
                  <a:effectLst/>
                  <a:uLnTx/>
                  <a:uFillTx/>
                  <a:latin typeface="Century Gothic"/>
                  <a:ea typeface="+mn-ea"/>
                  <a:cs typeface="+mn-cs"/>
                </a:rPr>
                <a:t>. </a:t>
              </a:r>
              <a:r>
                <a:rPr kumimoji="0" lang="it-IT" sz="1150" b="0" i="0" u="none" strike="noStrike" kern="1200" cap="none" spc="-20" normalizeH="0" baseline="0" noProof="0">
                  <a:ln>
                    <a:noFill/>
                  </a:ln>
                  <a:solidFill>
                    <a:schemeClr val="tx1"/>
                  </a:solidFill>
                  <a:effectLst/>
                  <a:uLnTx/>
                  <a:uFillTx/>
                  <a:latin typeface="Century Gothic"/>
                  <a:ea typeface="+mn-ea"/>
                  <a:cs typeface="+mn-cs"/>
                </a:rPr>
                <a:t>Le operazioni svolte da SATER sono visualizzate nella </a:t>
              </a:r>
              <a:r>
                <a:rPr kumimoji="0" lang="it-IT" sz="1150" i="0" strike="noStrike" kern="1200" cap="none" spc="-20" normalizeH="0" baseline="0" noProof="0">
                  <a:ln>
                    <a:noFill/>
                  </a:ln>
                  <a:solidFill>
                    <a:schemeClr val="tx1"/>
                  </a:solidFill>
                  <a:effectLst/>
                  <a:uLnTx/>
                  <a:uFillTx/>
                  <a:latin typeface="Century Gothic"/>
                  <a:ea typeface="+mn-ea"/>
                  <a:cs typeface="+mn-cs"/>
                </a:rPr>
                <a:t>nuova</a:t>
              </a:r>
              <a:r>
                <a:rPr kumimoji="0" lang="it-IT" sz="1150" b="1" i="0" u="none" strike="noStrike" kern="1200" cap="none" spc="-20" normalizeH="0" baseline="0" noProof="0">
                  <a:ln>
                    <a:noFill/>
                  </a:ln>
                  <a:solidFill>
                    <a:schemeClr val="tx1"/>
                  </a:solidFill>
                  <a:effectLst/>
                  <a:uLnTx/>
                  <a:uFillTx/>
                  <a:latin typeface="Century Gothic"/>
                  <a:ea typeface="+mn-ea"/>
                  <a:cs typeface="+mn-cs"/>
                </a:rPr>
                <a:t> </a:t>
              </a:r>
              <a:r>
                <a:rPr kumimoji="0" lang="it-IT" sz="1150" b="0" i="0" u="none" strike="noStrike" kern="1200" cap="none" spc="-20" normalizeH="0" baseline="0" noProof="0">
                  <a:ln>
                    <a:noFill/>
                  </a:ln>
                  <a:solidFill>
                    <a:schemeClr val="tx1"/>
                  </a:solidFill>
                  <a:effectLst/>
                  <a:uLnTx/>
                  <a:uFillTx/>
                  <a:latin typeface="Century Gothic"/>
                  <a:ea typeface="+mn-ea"/>
                  <a:cs typeface="+mn-cs"/>
                </a:rPr>
                <a:t>sezione </a:t>
              </a:r>
              <a:r>
                <a:rPr kumimoji="0" lang="it-IT" sz="1150" b="1" i="1" u="none" strike="noStrike" kern="1200" cap="none" spc="-20" normalizeH="0" noProof="0">
                  <a:ln>
                    <a:noFill/>
                  </a:ln>
                  <a:solidFill>
                    <a:schemeClr val="tx1"/>
                  </a:solidFill>
                  <a:effectLst/>
                  <a:uLnTx/>
                  <a:uFillTx/>
                  <a:latin typeface="Century Gothic"/>
                  <a:ea typeface="+mn-ea"/>
                  <a:cs typeface="+mn-cs"/>
                </a:rPr>
                <a:t>Cronologia PCP</a:t>
              </a:r>
              <a:r>
                <a:rPr kumimoji="0" lang="it-IT" sz="1150" b="0" i="0" u="none" strike="noStrike" kern="1200" cap="none" spc="-20" normalizeH="0" noProof="0">
                  <a:ln>
                    <a:noFill/>
                  </a:ln>
                  <a:solidFill>
                    <a:schemeClr val="tx1"/>
                  </a:solidFill>
                  <a:effectLst/>
                  <a:uLnTx/>
                  <a:uFillTx/>
                  <a:latin typeface="Century Gothic"/>
                  <a:ea typeface="+mn-ea"/>
                  <a:cs typeface="+mn-cs"/>
                </a:rPr>
                <a:t>. </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it-IT" sz="1150" b="0" i="0" u="none" strike="noStrike" kern="1200" cap="none" spc="0" normalizeH="0" baseline="0" noProof="0">
                  <a:ln>
                    <a:noFill/>
                  </a:ln>
                  <a:solidFill>
                    <a:schemeClr val="tx1"/>
                  </a:solidFill>
                  <a:effectLst/>
                  <a:uLnTx/>
                  <a:uFillTx/>
                  <a:latin typeface="Century Gothic"/>
                  <a:ea typeface="+mn-ea"/>
                  <a:cs typeface="+mn-cs"/>
                </a:rPr>
                <a:t>Esegue il comando </a:t>
              </a:r>
              <a:r>
                <a:rPr kumimoji="0" lang="it-IT" sz="1150" b="0" i="0" u="sng" strike="noStrike" kern="1200" cap="none" spc="0" normalizeH="0" baseline="0" noProof="0">
                  <a:ln>
                    <a:noFill/>
                  </a:ln>
                  <a:solidFill>
                    <a:schemeClr val="tx1"/>
                  </a:solidFill>
                  <a:effectLst/>
                  <a:uLnTx/>
                  <a:uFillTx/>
                  <a:latin typeface="Century Gothic"/>
                  <a:ea typeface="+mn-ea"/>
                  <a:cs typeface="+mn-cs"/>
                </a:rPr>
                <a:t>Pubblica avviso</a:t>
              </a:r>
              <a:r>
                <a:rPr kumimoji="0" lang="it-IT" sz="1150" b="0" i="0" u="none" strike="noStrike" kern="1200" cap="none" spc="0" normalizeH="0" baseline="0" noProof="0">
                  <a:ln>
                    <a:noFill/>
                  </a:ln>
                  <a:solidFill>
                    <a:schemeClr val="tx1"/>
                  </a:solidFill>
                  <a:effectLst/>
                  <a:uLnTx/>
                  <a:uFillTx/>
                  <a:latin typeface="Century Gothic"/>
                  <a:ea typeface="+mn-ea"/>
                  <a:cs typeface="+mn-cs"/>
                </a:rPr>
                <a:t> </a:t>
              </a:r>
              <a:r>
                <a:rPr kumimoji="0" lang="it-IT" sz="1150" b="0" i="0" strike="noStrike" kern="1200" cap="none" spc="0" normalizeH="0" baseline="0" noProof="0">
                  <a:ln>
                    <a:noFill/>
                  </a:ln>
                  <a:solidFill>
                    <a:schemeClr val="tx1"/>
                  </a:solidFill>
                  <a:effectLst/>
                  <a:uLnTx/>
                  <a:uFillTx/>
                  <a:latin typeface="Century Gothic"/>
                  <a:ea typeface="+mn-ea"/>
                  <a:cs typeface="+mn-cs"/>
                </a:rPr>
                <a:t>del menu Gestione PCP </a:t>
              </a:r>
              <a:r>
                <a:rPr kumimoji="0" lang="it-IT" sz="1150" b="0" i="0" u="none" strike="noStrike" kern="1200" cap="none" spc="0" normalizeH="0" baseline="0" noProof="0">
                  <a:ln>
                    <a:noFill/>
                  </a:ln>
                  <a:solidFill>
                    <a:schemeClr val="tx1"/>
                  </a:solidFill>
                  <a:effectLst/>
                  <a:uLnTx/>
                  <a:uFillTx/>
                  <a:latin typeface="Century Gothic"/>
                  <a:ea typeface="+mn-ea"/>
                  <a:cs typeface="+mn-cs"/>
                </a:rPr>
                <a:t>per la pubblicazione del bando istitutivo SDA a livello europeo e nazionale.</a:t>
              </a:r>
            </a:p>
            <a:p>
              <a:pPr marL="2520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it-IT" sz="1150" noProof="0">
                  <a:solidFill>
                    <a:schemeClr val="tx1"/>
                  </a:solidFill>
                  <a:latin typeface="Century Gothic"/>
                </a:rPr>
                <a:t>Successivamente alla pubblicazione europea e nazionale, esegue</a:t>
              </a:r>
              <a:r>
                <a:rPr kumimoji="0" lang="it-IT" sz="1150" b="0" i="0" u="none" strike="noStrike" kern="1200" cap="none" spc="0" normalizeH="0" baseline="0" noProof="0">
                  <a:ln>
                    <a:noFill/>
                  </a:ln>
                  <a:solidFill>
                    <a:schemeClr val="tx1"/>
                  </a:solidFill>
                  <a:effectLst/>
                  <a:uLnTx/>
                  <a:uFillTx/>
                  <a:latin typeface="Century Gothic"/>
                  <a:ea typeface="+mn-ea"/>
                  <a:cs typeface="+mn-cs"/>
                </a:rPr>
                <a:t> il comando </a:t>
              </a:r>
              <a:r>
                <a:rPr lang="it-IT" sz="1150" u="sng" noProof="0">
                  <a:solidFill>
                    <a:schemeClr val="tx1"/>
                  </a:solidFill>
                  <a:latin typeface="Century Gothic"/>
                </a:rPr>
                <a:t>Invio</a:t>
              </a:r>
              <a:r>
                <a:rPr lang="it-IT" sz="1150" noProof="0">
                  <a:solidFill>
                    <a:schemeClr val="tx1"/>
                  </a:solidFill>
                  <a:latin typeface="Century Gothic"/>
                </a:rPr>
                <a:t> per la pubblicazione del bando istitutivo SDA in SATER.</a:t>
              </a:r>
            </a:p>
          </p:txBody>
        </p:sp>
      </p:grpSp>
      <p:sp>
        <p:nvSpPr>
          <p:cNvPr id="52" name="Title 33">
            <a:extLst>
              <a:ext uri="{FF2B5EF4-FFF2-40B4-BE49-F238E27FC236}">
                <a16:creationId xmlns:a16="http://schemas.microsoft.com/office/drawing/2014/main" id="{81EA09FB-3E23-A916-963D-F34EBFC0FEDB}"/>
              </a:ext>
            </a:extLst>
          </p:cNvPr>
          <p:cNvSpPr txBox="1">
            <a:spLocks/>
          </p:cNvSpPr>
          <p:nvPr/>
        </p:nvSpPr>
        <p:spPr>
          <a:xfrm>
            <a:off x="516000" y="74239"/>
            <a:ext cx="11160000"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it-IT" sz="2350" noProof="0"/>
              <a:t>Bando istitutivo sda sopra soglia</a:t>
            </a:r>
            <a:endParaRPr kumimoji="0" lang="it-IT" sz="2350" b="1" i="0" u="none" strike="noStrike" kern="1200" cap="all" spc="0" normalizeH="0" baseline="0" noProof="0">
              <a:ln>
                <a:noFill/>
              </a:ln>
              <a:solidFill>
                <a:prstClr val="white"/>
              </a:solidFill>
              <a:effectLst/>
              <a:uLnTx/>
              <a:uFillTx/>
              <a:latin typeface="Century Gothic"/>
              <a:ea typeface="+mj-ea"/>
              <a:cs typeface="+mj-cs"/>
            </a:endParaRPr>
          </a:p>
        </p:txBody>
      </p:sp>
      <p:sp>
        <p:nvSpPr>
          <p:cNvPr id="3" name="TextBox 2">
            <a:extLst>
              <a:ext uri="{FF2B5EF4-FFF2-40B4-BE49-F238E27FC236}">
                <a16:creationId xmlns:a16="http://schemas.microsoft.com/office/drawing/2014/main" id="{2A80C023-22D1-C04B-66A6-2B231FFF8C10}"/>
              </a:ext>
            </a:extLst>
          </p:cNvPr>
          <p:cNvSpPr txBox="1">
            <a:spLocks/>
          </p:cNvSpPr>
          <p:nvPr/>
        </p:nvSpPr>
        <p:spPr>
          <a:xfrm>
            <a:off x="512512" y="746487"/>
            <a:ext cx="11159998" cy="1151026"/>
          </a:xfrm>
          <a:prstGeom prst="rect">
            <a:avLst/>
          </a:prstGeom>
          <a:ln w="28575">
            <a:prstDash val="solid"/>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p>
            <a:pPr marR="0" lvl="0" algn="just" defTabSz="914400" rtl="0" eaLnBrk="1" fontAlgn="auto" latinLnBrk="0" hangingPunct="1">
              <a:lnSpc>
                <a:spcPct val="100000"/>
              </a:lnSpc>
              <a:spcBef>
                <a:spcPts val="600"/>
              </a:spcBef>
              <a:spcAft>
                <a:spcPts val="0"/>
              </a:spcAft>
              <a:buClrTx/>
              <a:buSzTx/>
              <a:tabLst/>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La gestione di un Bando Istitutivo SDA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Bandi SDA </a:t>
            </a:r>
            <a:r>
              <a:rPr kumimoji="0" lang="it-IT" sz="1200" b="0" i="0" u="none" strike="noStrike" kern="1200" cap="none" spc="0" normalizeH="0" baseline="0" noProof="0">
                <a:ln>
                  <a:noFill/>
                </a:ln>
                <a:solidFill>
                  <a:prstClr val="black"/>
                </a:solidFill>
                <a:effectLst/>
                <a:uLnTx/>
                <a:uFillTx/>
                <a:latin typeface="Century Gothic"/>
                <a:ea typeface="+mn-ea"/>
                <a:cs typeface="+mn-cs"/>
              </a:rPr>
              <a:t>del gruppo funzionale </a:t>
            </a:r>
            <a:r>
              <a:rPr lang="it-IT" sz="1200" b="1" i="1" noProof="0">
                <a:solidFill>
                  <a:prstClr val="black"/>
                </a:solidFill>
                <a:latin typeface="Century Gothic"/>
              </a:rPr>
              <a:t>Gestione SDA</a:t>
            </a:r>
            <a:r>
              <a:rPr kumimoji="0" lang="it-IT" sz="1200" b="0" i="0" u="none" strike="noStrike" kern="1200" cap="none" spc="0" normalizeH="0" baseline="0" noProof="0">
                <a:ln>
                  <a:noFill/>
                </a:ln>
                <a:solidFill>
                  <a:prstClr val="black"/>
                </a:solidFill>
                <a:effectLst/>
                <a:uLnTx/>
                <a:uFillTx/>
                <a:latin typeface="Century Gothic"/>
                <a:ea typeface="+mn-ea"/>
                <a:cs typeface="+mn-cs"/>
              </a:rPr>
              <a:t> di </a:t>
            </a:r>
            <a:r>
              <a:rPr kumimoji="0" lang="it-IT" sz="1200" b="0" i="0" u="none" strike="noStrike" kern="1200" cap="none" spc="0" normalizeH="0" baseline="0" noProof="0" err="1">
                <a:ln>
                  <a:noFill/>
                </a:ln>
                <a:solidFill>
                  <a:prstClr val="black"/>
                </a:solidFill>
                <a:effectLst/>
                <a:uLnTx/>
                <a:uFillTx/>
                <a:latin typeface="Century Gothic"/>
                <a:ea typeface="+mn-ea"/>
                <a:cs typeface="+mn-cs"/>
              </a:rPr>
              <a:t>SATER</a:t>
            </a:r>
            <a:r>
              <a:rPr lang="it-IT" sz="1200">
                <a:solidFill>
                  <a:prstClr val="black"/>
                </a:solidFill>
                <a:latin typeface="Century Gothic"/>
              </a:rPr>
              <a:t>, disponibile per gli utenti abilitati al profilo «SDA». </a:t>
            </a:r>
            <a:r>
              <a:rPr lang="it-IT" sz="1200" noProof="0">
                <a:latin typeface="Century Gothic"/>
              </a:rPr>
              <a:t>All’apertura di un nuovo bando istitutivo SDA, </a:t>
            </a:r>
            <a:r>
              <a:rPr lang="it-IT" sz="1200" noProof="0" err="1">
                <a:latin typeface="Century Gothic"/>
              </a:rPr>
              <a:t>SATER</a:t>
            </a:r>
            <a:r>
              <a:rPr lang="it-IT" sz="1200" noProof="0">
                <a:latin typeface="Century Gothic"/>
              </a:rPr>
              <a:t> restituisce l’indicazione della scheda </a:t>
            </a:r>
            <a:r>
              <a:rPr lang="it-IT" sz="1200" noProof="0" err="1">
                <a:latin typeface="Century Gothic"/>
              </a:rPr>
              <a:t>PCP</a:t>
            </a:r>
            <a:r>
              <a:rPr lang="it-IT" sz="1200" noProof="0">
                <a:latin typeface="Century Gothic"/>
              </a:rPr>
              <a:t> utilizzata (ISDA1) nel campo </a:t>
            </a:r>
            <a:r>
              <a:rPr lang="it-IT" sz="1200" i="1" noProof="0">
                <a:latin typeface="Century Gothic"/>
              </a:rPr>
              <a:t>Scheda </a:t>
            </a:r>
            <a:r>
              <a:rPr lang="it-IT" sz="1200" i="1" noProof="0" err="1">
                <a:latin typeface="Century Gothic"/>
              </a:rPr>
              <a:t>PCP</a:t>
            </a:r>
            <a:r>
              <a:rPr lang="it-IT" sz="1200" i="1" noProof="0">
                <a:latin typeface="Century Gothic"/>
              </a:rPr>
              <a:t>. </a:t>
            </a:r>
            <a:r>
              <a:rPr lang="it-IT" sz="1200">
                <a:latin typeface="Century Gothic"/>
              </a:rPr>
              <a:t>L’operatore Economico può presentare l’istanza di abilitazione al Bando SDA tramite </a:t>
            </a:r>
            <a:r>
              <a:rPr lang="it-IT" sz="1200" noProof="0">
                <a:solidFill>
                  <a:schemeClr val="tx1"/>
                </a:solidFill>
                <a:latin typeface="Century Gothic"/>
              </a:rPr>
              <a:t>la funzionalità </a:t>
            </a:r>
            <a:r>
              <a:rPr lang="it-IT" sz="1200" b="1" i="1" noProof="0">
                <a:solidFill>
                  <a:schemeClr val="tx1"/>
                </a:solidFill>
                <a:latin typeface="Century Gothic"/>
              </a:rPr>
              <a:t>Bandi SDA Pubblicati </a:t>
            </a:r>
            <a:r>
              <a:rPr lang="it-IT" sz="1200" noProof="0">
                <a:solidFill>
                  <a:schemeClr val="tx1"/>
                </a:solidFill>
                <a:latin typeface="Century Gothic"/>
              </a:rPr>
              <a:t>del gruppo funzionale </a:t>
            </a:r>
            <a:r>
              <a:rPr lang="it-IT" sz="1200" b="1" i="1" noProof="0">
                <a:solidFill>
                  <a:schemeClr val="tx1"/>
                </a:solidFill>
                <a:latin typeface="Century Gothic"/>
              </a:rPr>
              <a:t>Abilitazione SDA. </a:t>
            </a:r>
            <a:endParaRPr kumimoji="0" lang="it-IT" sz="1200" b="0" u="none" strike="noStrike" kern="1200" cap="none" spc="0" normalizeH="0" baseline="0" noProof="0">
              <a:ln>
                <a:noFill/>
              </a:ln>
              <a:effectLst/>
              <a:uLnTx/>
              <a:uFillTx/>
              <a:latin typeface="Century Gothic"/>
              <a:ea typeface="+mn-ea"/>
              <a:cs typeface="+mn-cs"/>
            </a:endParaRPr>
          </a:p>
        </p:txBody>
      </p:sp>
      <p:sp>
        <p:nvSpPr>
          <p:cNvPr id="2" name="Rectangle 1">
            <a:extLst>
              <a:ext uri="{FF2B5EF4-FFF2-40B4-BE49-F238E27FC236}">
                <a16:creationId xmlns:a16="http://schemas.microsoft.com/office/drawing/2014/main" id="{68CB58EB-CEB1-CCAB-2B92-69E926FABFF4}"/>
              </a:ext>
            </a:extLst>
          </p:cNvPr>
          <p:cNvSpPr/>
          <p:nvPr/>
        </p:nvSpPr>
        <p:spPr>
          <a:xfrm>
            <a:off x="460616" y="765489"/>
            <a:ext cx="110043" cy="1104074"/>
          </a:xfrm>
          <a:prstGeom prst="rect">
            <a:avLst/>
          </a:prstGeom>
          <a:solidFill>
            <a:schemeClr val="bg1"/>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3" name="Group 22">
            <a:extLst>
              <a:ext uri="{FF2B5EF4-FFF2-40B4-BE49-F238E27FC236}">
                <a16:creationId xmlns:a16="http://schemas.microsoft.com/office/drawing/2014/main" id="{02597A5C-0159-D80B-7EF4-69F1DA12AF72}"/>
              </a:ext>
            </a:extLst>
          </p:cNvPr>
          <p:cNvGrpSpPr/>
          <p:nvPr/>
        </p:nvGrpSpPr>
        <p:grpSpPr>
          <a:xfrm>
            <a:off x="11368098" y="0"/>
            <a:ext cx="42858" cy="684000"/>
            <a:chOff x="11072817" y="-4894"/>
            <a:chExt cx="42858" cy="626400"/>
          </a:xfrm>
        </p:grpSpPr>
        <p:cxnSp>
          <p:nvCxnSpPr>
            <p:cNvPr id="24" name="Straight Connector 23">
              <a:extLst>
                <a:ext uri="{FF2B5EF4-FFF2-40B4-BE49-F238E27FC236}">
                  <a16:creationId xmlns:a16="http://schemas.microsoft.com/office/drawing/2014/main" id="{F8B7C6D8-AB1E-3536-A34F-DA9654DF0E8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1A922-E7CF-2BE7-FCE7-871D71F57D9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Segnaposto numero diapositiva 8">
            <a:extLst>
              <a:ext uri="{FF2B5EF4-FFF2-40B4-BE49-F238E27FC236}">
                <a16:creationId xmlns:a16="http://schemas.microsoft.com/office/drawing/2014/main" id="{1476D1AA-2BC0-179E-7706-F79BF6010885}"/>
              </a:ext>
            </a:extLst>
          </p:cNvPr>
          <p:cNvSpPr>
            <a:spLocks noGrp="1"/>
          </p:cNvSpPr>
          <p:nvPr>
            <p:ph type="sldNum" sz="quarter" idx="10"/>
          </p:nvPr>
        </p:nvSpPr>
        <p:spPr/>
        <p:txBody>
          <a:bodyPr/>
          <a:lstStyle/>
          <a:p>
            <a:fld id="{58E4CE88-B864-4B2B-BBBC-E85082A18D58}" type="slidenum">
              <a:rPr lang="it-IT" noProof="0" smtClean="0"/>
              <a:pPr/>
              <a:t>42</a:t>
            </a:fld>
            <a:endParaRPr lang="it-IT" noProof="0"/>
          </a:p>
        </p:txBody>
      </p:sp>
      <p:sp>
        <p:nvSpPr>
          <p:cNvPr id="5" name="Rectangle: Rounded Corners 4">
            <a:extLst>
              <a:ext uri="{FF2B5EF4-FFF2-40B4-BE49-F238E27FC236}">
                <a16:creationId xmlns:a16="http://schemas.microsoft.com/office/drawing/2014/main" id="{A4427D89-4DE0-62DB-7564-87300F6AB6B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12" name="Rectangle: Rounded Corners 11">
            <a:extLst>
              <a:ext uri="{FF2B5EF4-FFF2-40B4-BE49-F238E27FC236}">
                <a16:creationId xmlns:a16="http://schemas.microsoft.com/office/drawing/2014/main" id="{8FE6C5F6-AA9B-4D95-F3AB-B2A877491380}"/>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14</a:t>
            </a:r>
            <a:endParaRPr lang="it-IT" sz="1200" b="1" noProof="0">
              <a:solidFill>
                <a:schemeClr val="accent1"/>
              </a:solidFill>
            </a:endParaRPr>
          </a:p>
        </p:txBody>
      </p:sp>
      <p:sp>
        <p:nvSpPr>
          <p:cNvPr id="11" name="Isosceles Triangle 10">
            <a:extLst>
              <a:ext uri="{FF2B5EF4-FFF2-40B4-BE49-F238E27FC236}">
                <a16:creationId xmlns:a16="http://schemas.microsoft.com/office/drawing/2014/main" id="{E0087E11-947D-8AEC-1BDF-38C45D03BC80}"/>
              </a:ext>
            </a:extLst>
          </p:cNvPr>
          <p:cNvSpPr/>
          <p:nvPr/>
        </p:nvSpPr>
        <p:spPr>
          <a:xfrm rot="16200000">
            <a:off x="237464" y="4186479"/>
            <a:ext cx="1088226" cy="513557"/>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7" name="Group 6">
            <a:extLst>
              <a:ext uri="{FF2B5EF4-FFF2-40B4-BE49-F238E27FC236}">
                <a16:creationId xmlns:a16="http://schemas.microsoft.com/office/drawing/2014/main" id="{19E1A468-A679-97AC-4648-E1EB8203A70F}"/>
              </a:ext>
            </a:extLst>
          </p:cNvPr>
          <p:cNvGrpSpPr/>
          <p:nvPr/>
        </p:nvGrpSpPr>
        <p:grpSpPr>
          <a:xfrm>
            <a:off x="299938" y="4219882"/>
            <a:ext cx="432000" cy="432001"/>
            <a:chOff x="299938" y="4219882"/>
            <a:chExt cx="432000" cy="432001"/>
          </a:xfrm>
        </p:grpSpPr>
        <p:sp>
          <p:nvSpPr>
            <p:cNvPr id="26" name="Oval 25">
              <a:extLst>
                <a:ext uri="{FF2B5EF4-FFF2-40B4-BE49-F238E27FC236}">
                  <a16:creationId xmlns:a16="http://schemas.microsoft.com/office/drawing/2014/main" id="{F69BA207-BEC0-CA90-5CBE-27CB63711E71}"/>
                </a:ext>
              </a:extLst>
            </p:cNvPr>
            <p:cNvSpPr/>
            <p:nvPr/>
          </p:nvSpPr>
          <p:spPr>
            <a:xfrm>
              <a:off x="299938" y="4219882"/>
              <a:ext cx="432000" cy="4320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Oval 27">
              <a:extLst>
                <a:ext uri="{FF2B5EF4-FFF2-40B4-BE49-F238E27FC236}">
                  <a16:creationId xmlns:a16="http://schemas.microsoft.com/office/drawing/2014/main" id="{EAC92937-1793-5AEE-4348-898AA00EE1E8}"/>
                </a:ext>
              </a:extLst>
            </p:cNvPr>
            <p:cNvSpPr/>
            <p:nvPr/>
          </p:nvSpPr>
          <p:spPr>
            <a:xfrm>
              <a:off x="367779" y="4280111"/>
              <a:ext cx="288380" cy="3115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9" name="Graphic 4">
              <a:extLst>
                <a:ext uri="{FF2B5EF4-FFF2-40B4-BE49-F238E27FC236}">
                  <a16:creationId xmlns:a16="http://schemas.microsoft.com/office/drawing/2014/main" id="{42FCBE22-7064-9DB6-BFDD-E068C296223A}"/>
                </a:ext>
              </a:extLst>
            </p:cNvPr>
            <p:cNvGrpSpPr>
              <a:grpSpLocks noChangeAspect="1"/>
            </p:cNvGrpSpPr>
            <p:nvPr/>
          </p:nvGrpSpPr>
          <p:grpSpPr>
            <a:xfrm>
              <a:off x="331978" y="4256449"/>
              <a:ext cx="360003" cy="359997"/>
              <a:chOff x="905454" y="1914285"/>
              <a:chExt cx="362309" cy="362610"/>
            </a:xfrm>
            <a:solidFill>
              <a:srgbClr val="007680"/>
            </a:solidFill>
          </p:grpSpPr>
          <p:sp>
            <p:nvSpPr>
              <p:cNvPr id="30" name="Graphic 4">
                <a:extLst>
                  <a:ext uri="{FF2B5EF4-FFF2-40B4-BE49-F238E27FC236}">
                    <a16:creationId xmlns:a16="http://schemas.microsoft.com/office/drawing/2014/main" id="{7128421C-3327-856B-DEC4-2CF90992060D}"/>
                  </a:ext>
                </a:extLst>
              </p:cNvPr>
              <p:cNvSpPr/>
              <p:nvPr/>
            </p:nvSpPr>
            <p:spPr>
              <a:xfrm>
                <a:off x="1111402" y="2005020"/>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1" name="Graphic 4">
                <a:extLst>
                  <a:ext uri="{FF2B5EF4-FFF2-40B4-BE49-F238E27FC236}">
                    <a16:creationId xmlns:a16="http://schemas.microsoft.com/office/drawing/2014/main" id="{A72FED50-E729-D9E1-2CA9-878B41EE4241}"/>
                  </a:ext>
                </a:extLst>
              </p:cNvPr>
              <p:cNvSpPr/>
              <p:nvPr/>
            </p:nvSpPr>
            <p:spPr>
              <a:xfrm>
                <a:off x="1020472" y="1999216"/>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2" name="Graphic 4">
                <a:extLst>
                  <a:ext uri="{FF2B5EF4-FFF2-40B4-BE49-F238E27FC236}">
                    <a16:creationId xmlns:a16="http://schemas.microsoft.com/office/drawing/2014/main" id="{8C5D1631-D3FA-FE7E-2C85-EF26E422DF8B}"/>
                  </a:ext>
                </a:extLst>
              </p:cNvPr>
              <p:cNvSpPr/>
              <p:nvPr/>
            </p:nvSpPr>
            <p:spPr>
              <a:xfrm>
                <a:off x="905454" y="1914285"/>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sp>
        <p:nvSpPr>
          <p:cNvPr id="25" name="Rectangle 24">
            <a:extLst>
              <a:ext uri="{FF2B5EF4-FFF2-40B4-BE49-F238E27FC236}">
                <a16:creationId xmlns:a16="http://schemas.microsoft.com/office/drawing/2014/main" id="{EA941D2C-0524-0121-0505-428BE08372F8}"/>
              </a:ext>
            </a:extLst>
          </p:cNvPr>
          <p:cNvSpPr/>
          <p:nvPr/>
        </p:nvSpPr>
        <p:spPr>
          <a:xfrm>
            <a:off x="1034349" y="3899145"/>
            <a:ext cx="10626768" cy="1087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noAutofit/>
          </a:bodyP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BANDI SDA PUBBLICATI </a:t>
            </a:r>
            <a:r>
              <a:rPr kumimoji="0" lang="it-IT" sz="1150" i="0" u="none" strike="noStrike" kern="1200" cap="none" spc="0" normalizeH="0" baseline="0" noProof="0">
                <a:ln>
                  <a:noFill/>
                </a:ln>
                <a:solidFill>
                  <a:prstClr val="black"/>
                </a:solidFill>
                <a:effectLst/>
                <a:uLnTx/>
                <a:uFillTx/>
                <a:latin typeface="Century Gothic"/>
                <a:ea typeface="+mn-ea"/>
                <a:cs typeface="+mn-cs"/>
              </a:rPr>
              <a:t>(Operatore Economico)</a:t>
            </a:r>
          </a:p>
          <a:p>
            <a:pPr algn="just">
              <a:lnSpc>
                <a:spcPct val="107000"/>
              </a:lnSpc>
              <a:spcBef>
                <a:spcPts val="600"/>
              </a:spcBef>
            </a:pPr>
            <a:r>
              <a:rPr lang="it-IT" sz="1150">
                <a:solidFill>
                  <a:schemeClr val="tx1"/>
                </a:solidFill>
                <a:latin typeface="Century Gothic"/>
              </a:rPr>
              <a:t>L’Operatore Economico può compilare l’istanza di abilitazione al Bando SDA a partire dalla sua pubblicazione fino alla scadenza dello SDA. A seguito della compilazione, l’utente esegue il comando </a:t>
            </a:r>
            <a:r>
              <a:rPr lang="it-IT" sz="1150" u="sng">
                <a:solidFill>
                  <a:schemeClr val="tx1"/>
                </a:solidFill>
                <a:latin typeface="Century Gothic"/>
              </a:rPr>
              <a:t>Invio</a:t>
            </a:r>
            <a:r>
              <a:rPr lang="it-IT" sz="1150">
                <a:solidFill>
                  <a:schemeClr val="tx1"/>
                </a:solidFill>
                <a:latin typeface="Century Gothic"/>
              </a:rPr>
              <a:t> </a:t>
            </a:r>
            <a:r>
              <a:rPr kumimoji="0" lang="it-IT" sz="1150" b="0" i="0" u="none" strike="noStrike" kern="1200" cap="none" spc="0" normalizeH="0" baseline="0" noProof="0">
                <a:ln>
                  <a:noFill/>
                </a:ln>
                <a:solidFill>
                  <a:prstClr val="black"/>
                </a:solidFill>
                <a:effectLst/>
                <a:uLnTx/>
                <a:uFillTx/>
                <a:latin typeface="Century Gothic"/>
                <a:ea typeface="+mn-ea"/>
                <a:cs typeface="+mn-cs"/>
              </a:rPr>
              <a:t>per trasmettere alla SA </a:t>
            </a:r>
            <a:r>
              <a:rPr lang="it-IT" sz="1150" noProof="0">
                <a:solidFill>
                  <a:prstClr val="black"/>
                </a:solidFill>
                <a:latin typeface="Century Gothic"/>
              </a:rPr>
              <a:t>l’istanza di abilitazione allo SDA</a:t>
            </a:r>
            <a:r>
              <a:rPr lang="it-IT" sz="1150">
                <a:solidFill>
                  <a:prstClr val="black"/>
                </a:solidFill>
                <a:latin typeface="Century Gothic"/>
              </a:rPr>
              <a:t> e</a:t>
            </a:r>
            <a:r>
              <a:rPr lang="it-IT" sz="1150" noProof="0">
                <a:solidFill>
                  <a:prstClr val="black"/>
                </a:solidFill>
                <a:latin typeface="Century Gothic"/>
              </a:rPr>
              <a:t> </a:t>
            </a:r>
            <a:r>
              <a:rPr lang="it-IT" sz="1150" noProof="0" err="1">
                <a:solidFill>
                  <a:prstClr val="black"/>
                </a:solidFill>
                <a:latin typeface="Century Gothic"/>
              </a:rPr>
              <a:t>SATER</a:t>
            </a:r>
            <a:r>
              <a:rPr lang="it-IT" sz="1150" noProof="0">
                <a:solidFill>
                  <a:prstClr val="black"/>
                </a:solidFill>
                <a:latin typeface="Century Gothic"/>
              </a:rPr>
              <a:t> invia</a:t>
            </a:r>
            <a:r>
              <a:rPr lang="it-IT" sz="1150">
                <a:solidFill>
                  <a:schemeClr val="tx1"/>
                </a:solidFill>
                <a:latin typeface="Century Gothic"/>
              </a:rPr>
              <a:t> automaticamente la scheda contenente la richiesta di abilitazione allo SDA (S0) per informare dell’inserimento della richiesta di abilitazione. </a:t>
            </a:r>
            <a:endParaRPr lang="en-US" sz="1150">
              <a:solidFill>
                <a:schemeClr val="tx1"/>
              </a:solidFill>
              <a:latin typeface="Century Gothic"/>
            </a:endParaRPr>
          </a:p>
        </p:txBody>
      </p:sp>
      <p:sp>
        <p:nvSpPr>
          <p:cNvPr id="34" name="Isosceles Triangle 33">
            <a:extLst>
              <a:ext uri="{FF2B5EF4-FFF2-40B4-BE49-F238E27FC236}">
                <a16:creationId xmlns:a16="http://schemas.microsoft.com/office/drawing/2014/main" id="{EDF8FF03-6410-F63E-A526-F79A32B8946E}"/>
              </a:ext>
            </a:extLst>
          </p:cNvPr>
          <p:cNvSpPr/>
          <p:nvPr/>
        </p:nvSpPr>
        <p:spPr>
          <a:xfrm rot="16200000">
            <a:off x="127947" y="5572711"/>
            <a:ext cx="1307261" cy="513557"/>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6" name="Group 35">
            <a:extLst>
              <a:ext uri="{FF2B5EF4-FFF2-40B4-BE49-F238E27FC236}">
                <a16:creationId xmlns:a16="http://schemas.microsoft.com/office/drawing/2014/main" id="{49876F87-8E04-2AC6-9830-B9EDD2D221A2}"/>
              </a:ext>
            </a:extLst>
          </p:cNvPr>
          <p:cNvGrpSpPr/>
          <p:nvPr/>
        </p:nvGrpSpPr>
        <p:grpSpPr>
          <a:xfrm>
            <a:off x="295970" y="5613491"/>
            <a:ext cx="432000" cy="432000"/>
            <a:chOff x="297835" y="2949395"/>
            <a:chExt cx="432000" cy="432000"/>
          </a:xfrm>
        </p:grpSpPr>
        <p:sp>
          <p:nvSpPr>
            <p:cNvPr id="38" name="Oval 37">
              <a:extLst>
                <a:ext uri="{FF2B5EF4-FFF2-40B4-BE49-F238E27FC236}">
                  <a16:creationId xmlns:a16="http://schemas.microsoft.com/office/drawing/2014/main" id="{F4E2D991-3159-9DA5-1167-F9910B6A2ABC}"/>
                </a:ext>
              </a:extLst>
            </p:cNvPr>
            <p:cNvSpPr/>
            <p:nvPr/>
          </p:nvSpPr>
          <p:spPr>
            <a:xfrm>
              <a:off x="297835" y="2949395"/>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oup 38">
              <a:extLst>
                <a:ext uri="{FF2B5EF4-FFF2-40B4-BE49-F238E27FC236}">
                  <a16:creationId xmlns:a16="http://schemas.microsoft.com/office/drawing/2014/main" id="{071BDE35-F228-8513-412B-DFAAD54DF400}"/>
                </a:ext>
              </a:extLst>
            </p:cNvPr>
            <p:cNvGrpSpPr/>
            <p:nvPr/>
          </p:nvGrpSpPr>
          <p:grpSpPr>
            <a:xfrm>
              <a:off x="333835" y="2985396"/>
              <a:ext cx="360000" cy="359998"/>
              <a:chOff x="278512" y="3049163"/>
              <a:chExt cx="468000" cy="467997"/>
            </a:xfrm>
          </p:grpSpPr>
          <p:sp>
            <p:nvSpPr>
              <p:cNvPr id="40" name="Oval 39">
                <a:extLst>
                  <a:ext uri="{FF2B5EF4-FFF2-40B4-BE49-F238E27FC236}">
                    <a16:creationId xmlns:a16="http://schemas.microsoft.com/office/drawing/2014/main" id="{15637682-9FB9-A13E-56DA-3482D8310DBC}"/>
                  </a:ext>
                </a:extLst>
              </p:cNvPr>
              <p:cNvSpPr/>
              <p:nvPr/>
            </p:nvSpPr>
            <p:spPr>
              <a:xfrm>
                <a:off x="325064" y="3079837"/>
                <a:ext cx="374894" cy="40504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aphic 4">
                <a:extLst>
                  <a:ext uri="{FF2B5EF4-FFF2-40B4-BE49-F238E27FC236}">
                    <a16:creationId xmlns:a16="http://schemas.microsoft.com/office/drawing/2014/main" id="{C1C1E2F6-5745-A6DE-6B67-4E6EF81CD555}"/>
                  </a:ext>
                </a:extLst>
              </p:cNvPr>
              <p:cNvGrpSpPr>
                <a:grpSpLocks noChangeAspect="1"/>
              </p:cNvGrpSpPr>
              <p:nvPr/>
            </p:nvGrpSpPr>
            <p:grpSpPr>
              <a:xfrm>
                <a:off x="278512" y="3049163"/>
                <a:ext cx="468000" cy="467997"/>
                <a:chOff x="905454" y="2371173"/>
                <a:chExt cx="362309" cy="362610"/>
              </a:xfrm>
              <a:solidFill>
                <a:srgbClr val="007680"/>
              </a:solidFill>
            </p:grpSpPr>
            <p:sp>
              <p:nvSpPr>
                <p:cNvPr id="42" name="Graphic 4">
                  <a:extLst>
                    <a:ext uri="{FF2B5EF4-FFF2-40B4-BE49-F238E27FC236}">
                      <a16:creationId xmlns:a16="http://schemas.microsoft.com/office/drawing/2014/main" id="{0603FB14-7E84-47AB-ACB4-72723460F179}"/>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3" name="Graphic 4">
                  <a:extLst>
                    <a:ext uri="{FF2B5EF4-FFF2-40B4-BE49-F238E27FC236}">
                      <a16:creationId xmlns:a16="http://schemas.microsoft.com/office/drawing/2014/main" id="{A12D1F77-F0DC-C51D-B8D4-AFD7E9B91281}"/>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4" name="Graphic 4">
                  <a:extLst>
                    <a:ext uri="{FF2B5EF4-FFF2-40B4-BE49-F238E27FC236}">
                      <a16:creationId xmlns:a16="http://schemas.microsoft.com/office/drawing/2014/main" id="{2A0F7F58-9254-6028-8D51-F4D93B62733F}"/>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37" name="Rectangle 36">
            <a:extLst>
              <a:ext uri="{FF2B5EF4-FFF2-40B4-BE49-F238E27FC236}">
                <a16:creationId xmlns:a16="http://schemas.microsoft.com/office/drawing/2014/main" id="{9BE60FA1-39DE-B5F4-7FB5-32CF8D22B9A5}"/>
              </a:ext>
            </a:extLst>
          </p:cNvPr>
          <p:cNvSpPr/>
          <p:nvPr/>
        </p:nvSpPr>
        <p:spPr>
          <a:xfrm>
            <a:off x="1034349" y="5175860"/>
            <a:ext cx="10626768" cy="1307263"/>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t">
            <a:spAutoFit/>
          </a:bodyP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BANDI SDA </a:t>
            </a:r>
            <a:r>
              <a:rPr kumimoji="0" lang="it-IT" sz="1150" i="0" u="none" strike="noStrike" kern="1200" cap="none" spc="0" normalizeH="0" baseline="0" noProof="0">
                <a:ln>
                  <a:noFill/>
                </a:ln>
                <a:solidFill>
                  <a:prstClr val="black"/>
                </a:solidFill>
                <a:effectLst/>
                <a:uLnTx/>
                <a:uFillTx/>
                <a:latin typeface="Century Gothic"/>
                <a:ea typeface="+mn-ea"/>
                <a:cs typeface="+mn-cs"/>
              </a:rPr>
              <a:t>(Stazione Appaltante)</a:t>
            </a:r>
          </a:p>
          <a:p>
            <a:pPr algn="just">
              <a:spcBef>
                <a:spcPts val="600"/>
              </a:spcBef>
              <a:defRPr/>
            </a:pPr>
            <a:r>
              <a:rPr lang="it-IT" sz="1150">
                <a:solidFill>
                  <a:prstClr val="black"/>
                </a:solidFill>
                <a:latin typeface="Century Gothic"/>
              </a:rPr>
              <a:t>A valle della ricezione dell’istanza di abilitazione, l’utente può accedere al relativo </a:t>
            </a:r>
            <a:r>
              <a:rPr lang="it-IT" sz="1150" err="1">
                <a:solidFill>
                  <a:prstClr val="black"/>
                </a:solidFill>
                <a:latin typeface="Century Gothic"/>
              </a:rPr>
              <a:t>FVOE</a:t>
            </a:r>
            <a:r>
              <a:rPr lang="it-IT" sz="1150">
                <a:solidFill>
                  <a:prstClr val="black"/>
                </a:solidFill>
                <a:latin typeface="Century Gothic"/>
              </a:rPr>
              <a:t> per l’esecuzione delle attività di verifica dei requisiti per l’abilitazione allo SDA. A seguito della valutazione delle istanze, l’utente avvia una seduta per lo SDA attraverso cui risponde alle richieste di abilitazione degli OE (conferma / rifiuto). Al termine dell’attività, l’utente esegue la chiusura della seduta e </a:t>
            </a:r>
            <a:r>
              <a:rPr lang="it-IT" sz="1150" err="1">
                <a:solidFill>
                  <a:prstClr val="black"/>
                </a:solidFill>
                <a:latin typeface="Century Gothic"/>
              </a:rPr>
              <a:t>SATER</a:t>
            </a:r>
            <a:r>
              <a:rPr lang="it-IT" sz="1150">
                <a:solidFill>
                  <a:prstClr val="black"/>
                </a:solidFill>
                <a:latin typeface="Century Gothic"/>
              </a:rPr>
              <a:t> invia automaticamente una scheda S0 contenente l’esito delle valutazioni svolte nella seduta, con l’indicazione degli OE iscritti (stato OE «confermato»)o non iscritti (stato OE «cancellato») allo SDA.</a:t>
            </a:r>
            <a:endParaRPr kumimoji="0" lang="it-IT" sz="1300" b="1"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244095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a:t>AFFIDAMENTI DIRETTI CON NEGOZIAZIONE</a:t>
            </a:r>
          </a:p>
        </p:txBody>
      </p:sp>
    </p:spTree>
    <p:extLst>
      <p:ext uri="{BB962C8B-B14F-4D97-AF65-F5344CB8AC3E}">
        <p14:creationId xmlns:p14="http://schemas.microsoft.com/office/powerpoint/2010/main" val="4085612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50" noProof="0"/>
              <a:t>Affidamenti diretti di importo &gt; alla soglia MINIMA* e &lt; soglia UE** </a:t>
            </a:r>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6" name="Rectangle 25">
            <a:extLst>
              <a:ext uri="{FF2B5EF4-FFF2-40B4-BE49-F238E27FC236}">
                <a16:creationId xmlns:a16="http://schemas.microsoft.com/office/drawing/2014/main" id="{DEA2F30C-709A-307F-60E4-6D51763CF24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4" name="Rectangle 13">
            <a:extLst>
              <a:ext uri="{FF2B5EF4-FFF2-40B4-BE49-F238E27FC236}">
                <a16:creationId xmlns:a16="http://schemas.microsoft.com/office/drawing/2014/main" id="{9C0B9BED-CF4D-A914-1B79-7C42EC6A1B5D}"/>
              </a:ext>
            </a:extLst>
          </p:cNvPr>
          <p:cNvSpPr/>
          <p:nvPr/>
        </p:nvSpPr>
        <p:spPr>
          <a:xfrm>
            <a:off x="198234" y="1080609"/>
            <a:ext cx="292969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BANDO / INVITI</a:t>
            </a:r>
            <a:endParaRPr lang="it-IT" sz="900" noProof="0"/>
          </a:p>
        </p:txBody>
      </p:sp>
      <p:sp>
        <p:nvSpPr>
          <p:cNvPr id="2" name="Rectangle 1">
            <a:extLst>
              <a:ext uri="{FF2B5EF4-FFF2-40B4-BE49-F238E27FC236}">
                <a16:creationId xmlns:a16="http://schemas.microsoft.com/office/drawing/2014/main" id="{04C6E3FE-541B-C3D5-2877-4EFC7BF5E427}"/>
              </a:ext>
            </a:extLst>
          </p:cNvPr>
          <p:cNvSpPr/>
          <p:nvPr/>
        </p:nvSpPr>
        <p:spPr>
          <a:xfrm>
            <a:off x="2182229" y="1407600"/>
            <a:ext cx="90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sp>
        <p:nvSpPr>
          <p:cNvPr id="8" name="Rectangle 7">
            <a:extLst>
              <a:ext uri="{FF2B5EF4-FFF2-40B4-BE49-F238E27FC236}">
                <a16:creationId xmlns:a16="http://schemas.microsoft.com/office/drawing/2014/main" id="{414DF758-7530-F16F-1EF9-57BC7C01B64D}"/>
              </a:ext>
            </a:extLst>
          </p:cNvPr>
          <p:cNvSpPr/>
          <p:nvPr/>
        </p:nvSpPr>
        <p:spPr>
          <a:xfrm>
            <a:off x="243930"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a:t>
            </a:r>
          </a:p>
          <a:p>
            <a:pPr algn="ctr" defTabSz="762000">
              <a:lnSpc>
                <a:spcPct val="90000"/>
              </a:lnSpc>
              <a:spcBef>
                <a:spcPct val="0"/>
              </a:spcBef>
              <a:spcAft>
                <a:spcPct val="0"/>
              </a:spcAft>
            </a:pPr>
            <a:r>
              <a:rPr lang="it-IT" sz="1000" kern="0" noProof="0">
                <a:solidFill>
                  <a:srgbClr val="000000"/>
                </a:solidFill>
                <a:cs typeface="Arial"/>
              </a:rPr>
              <a:t>e</a:t>
            </a:r>
            <a:r>
              <a:rPr lang="it-IT" sz="1000" b="1" kern="0" noProof="0">
                <a:solidFill>
                  <a:srgbClr val="000000"/>
                </a:solidFill>
                <a:cs typeface="Arial"/>
              </a:rPr>
              <a:t> </a:t>
            </a:r>
          </a:p>
          <a:p>
            <a:pPr algn="ctr" defTabSz="762000">
              <a:lnSpc>
                <a:spcPct val="90000"/>
              </a:lnSpc>
              <a:spcBef>
                <a:spcPct val="0"/>
              </a:spcBef>
              <a:spcAft>
                <a:spcPct val="0"/>
              </a:spcAft>
            </a:pPr>
            <a:r>
              <a:rPr lang="it-IT" sz="1000" b="1" kern="0" noProof="0">
                <a:solidFill>
                  <a:srgbClr val="000000"/>
                </a:solidFill>
                <a:cs typeface="Arial"/>
              </a:rPr>
              <a:t>Configurazione DGUE </a:t>
            </a:r>
          </a:p>
        </p:txBody>
      </p:sp>
      <p:cxnSp>
        <p:nvCxnSpPr>
          <p:cNvPr id="52" name="Straight Arrow Connector 51">
            <a:extLst>
              <a:ext uri="{FF2B5EF4-FFF2-40B4-BE49-F238E27FC236}">
                <a16:creationId xmlns:a16="http://schemas.microsoft.com/office/drawing/2014/main" id="{935241A9-528D-AB13-7C6C-F1FA35122342}"/>
              </a:ext>
            </a:extLst>
          </p:cNvPr>
          <p:cNvCxnSpPr>
            <a:cxnSpLocks/>
            <a:stCxn id="8" idx="3"/>
            <a:endCxn id="2" idx="1"/>
          </p:cNvCxnSpPr>
          <p:nvPr/>
        </p:nvCxnSpPr>
        <p:spPr>
          <a:xfrm>
            <a:off x="1827930" y="1803600"/>
            <a:ext cx="3542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CF6DE4E-ABF0-9438-2775-EDF57538932E}"/>
              </a:ext>
            </a:extLst>
          </p:cNvPr>
          <p:cNvSpPr/>
          <p:nvPr/>
        </p:nvSpPr>
        <p:spPr>
          <a:xfrm>
            <a:off x="9126269" y="1080609"/>
            <a:ext cx="286749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CONTRATTO</a:t>
            </a:r>
          </a:p>
        </p:txBody>
      </p:sp>
      <p:grpSp>
        <p:nvGrpSpPr>
          <p:cNvPr id="11" name="Group 10">
            <a:extLst>
              <a:ext uri="{FF2B5EF4-FFF2-40B4-BE49-F238E27FC236}">
                <a16:creationId xmlns:a16="http://schemas.microsoft.com/office/drawing/2014/main" id="{161F5131-096A-1304-3D53-6864AD25C082}"/>
              </a:ext>
            </a:extLst>
          </p:cNvPr>
          <p:cNvGrpSpPr/>
          <p:nvPr/>
        </p:nvGrpSpPr>
        <p:grpSpPr>
          <a:xfrm>
            <a:off x="3622088" y="786276"/>
            <a:ext cx="540000" cy="1645920"/>
            <a:chOff x="3348425" y="786276"/>
            <a:chExt cx="540000" cy="1645920"/>
          </a:xfrm>
        </p:grpSpPr>
        <p:sp>
          <p:nvSpPr>
            <p:cNvPr id="20" name="Rettangolo 59">
              <a:extLst>
                <a:ext uri="{FF2B5EF4-FFF2-40B4-BE49-F238E27FC236}">
                  <a16:creationId xmlns:a16="http://schemas.microsoft.com/office/drawing/2014/main" id="{42344478-BBE6-C90A-E411-CB714F97AF56}"/>
                </a:ext>
              </a:extLst>
            </p:cNvPr>
            <p:cNvSpPr/>
            <p:nvPr/>
          </p:nvSpPr>
          <p:spPr bwMode="ltGray">
            <a:xfrm>
              <a:off x="3348425" y="786276"/>
              <a:ext cx="540000" cy="1645920"/>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srgbClr val="FFFFFF"/>
                </a:solidFill>
                <a:effectLst/>
                <a:uLnTx/>
                <a:uFillTx/>
                <a:ea typeface="+mn-ea"/>
                <a:cs typeface="+mn-cs"/>
              </a:endParaRPr>
            </a:p>
          </p:txBody>
        </p:sp>
        <p:sp>
          <p:nvSpPr>
            <p:cNvPr id="23" name="CasellaDiTesto 60">
              <a:extLst>
                <a:ext uri="{FF2B5EF4-FFF2-40B4-BE49-F238E27FC236}">
                  <a16:creationId xmlns:a16="http://schemas.microsoft.com/office/drawing/2014/main" id="{CA1A5E47-FDAF-A3A7-E0DB-6732EC37B6C7}"/>
                </a:ext>
              </a:extLst>
            </p:cNvPr>
            <p:cNvSpPr txBox="1"/>
            <p:nvPr/>
          </p:nvSpPr>
          <p:spPr>
            <a:xfrm rot="16200000">
              <a:off x="2844425" y="1416130"/>
              <a:ext cx="1548000" cy="396000"/>
            </a:xfrm>
            <a:prstGeom prst="rect">
              <a:avLst/>
            </a:prstGeom>
            <a:solidFill>
              <a:srgbClr val="FFFFFF"/>
            </a:solidFill>
            <a:ln w="9525" algn="ctr">
              <a:solidFill>
                <a:srgbClr val="000000">
                  <a:lumMod val="75000"/>
                  <a:lumOff val="25000"/>
                </a:srgbClr>
              </a:solidFill>
              <a:miter lim="800000"/>
              <a:headEnd/>
              <a:tailEnd/>
            </a:ln>
            <a:effectLst/>
          </p:spPr>
          <p:txBody>
            <a:bodyPr lIns="0" tIns="0" rIns="0" bIns="0" anchor="ctr"/>
            <a:lstStyle>
              <a:defPPr>
                <a:defRPr lang="en-US"/>
              </a:defPPr>
              <a:lvl1pPr algn="ctr" defTabSz="762000">
                <a:lnSpc>
                  <a:spcPct val="90000"/>
                </a:lnSpc>
                <a:spcBef>
                  <a:spcPct val="0"/>
                </a:spcBef>
                <a:spcAft>
                  <a:spcPct val="0"/>
                </a:spcAft>
                <a:defRPr sz="800" kern="0">
                  <a:latin typeface="Calibri Light"/>
                  <a:cs typeface="Arial"/>
                </a:defRPr>
              </a:lvl1pPr>
            </a:lstStyle>
            <a:p>
              <a:pPr marL="0" marR="0" lvl="0" indent="0" defTabSz="762000" eaLnBrk="1" fontAlgn="auto" latinLnBrk="0" hangingPunct="1">
                <a:lnSpc>
                  <a:spcPct val="90000"/>
                </a:lnSpc>
                <a:spcBef>
                  <a:spcPct val="0"/>
                </a:spcBef>
                <a:spcAft>
                  <a:spcPct val="0"/>
                </a:spcAft>
                <a:buClrTx/>
                <a:buSzTx/>
                <a:buFontTx/>
                <a:buNone/>
                <a:tabLst/>
                <a:defRPr/>
              </a:pPr>
              <a:r>
                <a:rPr kumimoji="0" lang="it-IT" sz="1000" b="0" i="0" u="none" strike="noStrike" kern="0" cap="none" spc="0" normalizeH="0" baseline="0" noProof="0">
                  <a:ln>
                    <a:noFill/>
                  </a:ln>
                  <a:solidFill>
                    <a:srgbClr val="000000"/>
                  </a:solidFill>
                  <a:effectLst/>
                  <a:uLnTx/>
                  <a:uFillTx/>
                  <a:latin typeface="+mn-lt"/>
                  <a:cs typeface="Arial"/>
                </a:rPr>
                <a:t>Ricezione dell’offerta</a:t>
              </a:r>
            </a:p>
          </p:txBody>
        </p:sp>
      </p:grpSp>
      <p:sp>
        <p:nvSpPr>
          <p:cNvPr id="16" name="Rectangle 15">
            <a:extLst>
              <a:ext uri="{FF2B5EF4-FFF2-40B4-BE49-F238E27FC236}">
                <a16:creationId xmlns:a16="http://schemas.microsoft.com/office/drawing/2014/main" id="{159E3AB0-6FB2-F396-E6D7-AA66569F2EC1}"/>
              </a:ext>
            </a:extLst>
          </p:cNvPr>
          <p:cNvSpPr/>
          <p:nvPr/>
        </p:nvSpPr>
        <p:spPr>
          <a:xfrm>
            <a:off x="4630088" y="1080609"/>
            <a:ext cx="402818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noProof="0">
                <a:solidFill>
                  <a:srgbClr val="000000"/>
                </a:solidFill>
                <a:cs typeface="Arial"/>
              </a:rPr>
              <a:t>PROCEDURA DI AGGIUDICAZIONE</a:t>
            </a:r>
          </a:p>
        </p:txBody>
      </p:sp>
      <p:sp>
        <p:nvSpPr>
          <p:cNvPr id="10" name="Rectangle 9">
            <a:extLst>
              <a:ext uri="{FF2B5EF4-FFF2-40B4-BE49-F238E27FC236}">
                <a16:creationId xmlns:a16="http://schemas.microsoft.com/office/drawing/2014/main" id="{E948C1CA-F5C5-3149-4DBC-F3AB59DE5670}"/>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8" name="Rectangle 37">
            <a:extLst>
              <a:ext uri="{FF2B5EF4-FFF2-40B4-BE49-F238E27FC236}">
                <a16:creationId xmlns:a16="http://schemas.microsoft.com/office/drawing/2014/main" id="{5D29FE1E-C78E-75BF-8A36-A2A4D98BD793}"/>
              </a:ext>
            </a:extLst>
          </p:cNvPr>
          <p:cNvSpPr/>
          <p:nvPr/>
        </p:nvSpPr>
        <p:spPr>
          <a:xfrm>
            <a:off x="6474755"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a:t>
            </a:r>
            <a:endParaRPr kumimoji="0" lang="it-IT" sz="1000" i="0" u="none" strike="noStrike" kern="0" cap="none" spc="0" normalizeH="0" baseline="0" noProof="0">
              <a:ln>
                <a:noFill/>
              </a:ln>
              <a:solidFill>
                <a:srgbClr val="000000"/>
              </a:solidFill>
              <a:effectLst/>
              <a:uLnTx/>
              <a:uFillTx/>
            </a:endParaRPr>
          </a:p>
        </p:txBody>
      </p:sp>
      <p:sp>
        <p:nvSpPr>
          <p:cNvPr id="33" name="Rectangle 32">
            <a:extLst>
              <a:ext uri="{FF2B5EF4-FFF2-40B4-BE49-F238E27FC236}">
                <a16:creationId xmlns:a16="http://schemas.microsoft.com/office/drawing/2014/main" id="{D087154C-1D78-A19D-6937-F376616652E0}"/>
              </a:ext>
            </a:extLst>
          </p:cNvPr>
          <p:cNvSpPr/>
          <p:nvPr/>
        </p:nvSpPr>
        <p:spPr>
          <a:xfrm>
            <a:off x="4702516" y="1407600"/>
            <a:ext cx="115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Aggiudicazione lotti</a:t>
            </a:r>
          </a:p>
        </p:txBody>
      </p:sp>
      <p:cxnSp>
        <p:nvCxnSpPr>
          <p:cNvPr id="63" name="Straight Arrow Connector 62">
            <a:extLst>
              <a:ext uri="{FF2B5EF4-FFF2-40B4-BE49-F238E27FC236}">
                <a16:creationId xmlns:a16="http://schemas.microsoft.com/office/drawing/2014/main" id="{5F52DD23-19A5-00A8-18C4-8214B41FADA8}"/>
              </a:ext>
            </a:extLst>
          </p:cNvPr>
          <p:cNvCxnSpPr>
            <a:cxnSpLocks/>
            <a:stCxn id="33" idx="3"/>
            <a:endCxn id="39" idx="1"/>
          </p:cNvCxnSpPr>
          <p:nvPr/>
        </p:nvCxnSpPr>
        <p:spPr>
          <a:xfrm>
            <a:off x="5854516" y="1803600"/>
            <a:ext cx="6073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BB1F3BE-171C-8463-3846-B719EA041FFD}"/>
              </a:ext>
            </a:extLst>
          </p:cNvPr>
          <p:cNvSpPr/>
          <p:nvPr/>
        </p:nvSpPr>
        <p:spPr>
          <a:xfrm>
            <a:off x="6461841" y="1407600"/>
            <a:ext cx="21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Riepilogo finale</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grpSp>
        <p:nvGrpSpPr>
          <p:cNvPr id="40" name="Group 39">
            <a:extLst>
              <a:ext uri="{FF2B5EF4-FFF2-40B4-BE49-F238E27FC236}">
                <a16:creationId xmlns:a16="http://schemas.microsoft.com/office/drawing/2014/main" id="{72314843-2E9A-A5B1-95DF-045E20C977CA}"/>
              </a:ext>
            </a:extLst>
          </p:cNvPr>
          <p:cNvGrpSpPr/>
          <p:nvPr/>
        </p:nvGrpSpPr>
        <p:grpSpPr>
          <a:xfrm flipV="1">
            <a:off x="6871000" y="2199600"/>
            <a:ext cx="181983" cy="3398400"/>
            <a:chOff x="4081684" y="2379280"/>
            <a:chExt cx="171807" cy="2518540"/>
          </a:xfrm>
        </p:grpSpPr>
        <p:cxnSp>
          <p:nvCxnSpPr>
            <p:cNvPr id="47" name="Straight Arrow Connector 46">
              <a:extLst>
                <a:ext uri="{FF2B5EF4-FFF2-40B4-BE49-F238E27FC236}">
                  <a16:creationId xmlns:a16="http://schemas.microsoft.com/office/drawing/2014/main" id="{2C11A22D-0FEA-8854-54CE-00A22EE5430B}"/>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7C7574F-2AD3-9B20-1249-B44CC78F5915}"/>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ACCC4AAB-6EAC-4B8C-F86F-8C5AAAE53DF0}"/>
              </a:ext>
            </a:extLst>
          </p:cNvPr>
          <p:cNvSpPr/>
          <p:nvPr/>
        </p:nvSpPr>
        <p:spPr>
          <a:xfrm>
            <a:off x="7617884"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rgbClr val="000000"/>
                </a:solidFill>
                <a:effectLst/>
                <a:uLnTx/>
                <a:uFillTx/>
                <a:cs typeface="Arial"/>
              </a:rPr>
              <a:t>Pubblicazione avviso PVL</a:t>
            </a:r>
            <a:endParaRPr kumimoji="0" lang="it-IT" sz="1000" i="0" u="none" strike="noStrike" kern="0" cap="none" spc="0" normalizeH="0" baseline="0" noProof="0">
              <a:ln>
                <a:noFill/>
              </a:ln>
              <a:solidFill>
                <a:srgbClr val="000000"/>
              </a:solidFill>
              <a:effectLst/>
              <a:uLnTx/>
              <a:uFillTx/>
            </a:endParaRPr>
          </a:p>
        </p:txBody>
      </p:sp>
      <p:grpSp>
        <p:nvGrpSpPr>
          <p:cNvPr id="42" name="Group 41">
            <a:extLst>
              <a:ext uri="{FF2B5EF4-FFF2-40B4-BE49-F238E27FC236}">
                <a16:creationId xmlns:a16="http://schemas.microsoft.com/office/drawing/2014/main" id="{A9E5B97C-0765-C571-DC6B-CCD96A529903}"/>
              </a:ext>
            </a:extLst>
          </p:cNvPr>
          <p:cNvGrpSpPr/>
          <p:nvPr/>
        </p:nvGrpSpPr>
        <p:grpSpPr>
          <a:xfrm flipV="1">
            <a:off x="8014129" y="2199600"/>
            <a:ext cx="181983" cy="3396651"/>
            <a:chOff x="4081684" y="2379280"/>
            <a:chExt cx="171807" cy="2518540"/>
          </a:xfrm>
        </p:grpSpPr>
        <p:cxnSp>
          <p:nvCxnSpPr>
            <p:cNvPr id="44" name="Straight Arrow Connector 43">
              <a:extLst>
                <a:ext uri="{FF2B5EF4-FFF2-40B4-BE49-F238E27FC236}">
                  <a16:creationId xmlns:a16="http://schemas.microsoft.com/office/drawing/2014/main" id="{8A1DA817-E835-A371-B319-5DD0A0F308EF}"/>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C66D474-A788-3B2C-583C-1990C2F5D7B0}"/>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CFDCA7BA-2B23-9ABC-D19D-C0F25ECE89FC}"/>
              </a:ext>
            </a:extLst>
          </p:cNvPr>
          <p:cNvSpPr/>
          <p:nvPr/>
        </p:nvSpPr>
        <p:spPr>
          <a:xfrm>
            <a:off x="6111107" y="3640973"/>
            <a:ext cx="1713181" cy="788294"/>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AD2_25 </a:t>
            </a:r>
            <a:r>
              <a:rPr kumimoji="0" lang="it-IT" sz="1000" i="0" u="none" strike="noStrike" kern="0" cap="none" spc="0" normalizeH="0" baseline="0" noProof="0">
                <a:ln>
                  <a:noFill/>
                </a:ln>
                <a:solidFill>
                  <a:srgbClr val="000000"/>
                </a:solidFill>
                <a:effectLst/>
                <a:uLnTx/>
                <a:uFillTx/>
              </a:rPr>
              <a:t>Affidamento diretto sopra la soglia minima e &gt;= limite massimo dell'affidamento diretto, generale</a:t>
            </a:r>
          </a:p>
        </p:txBody>
      </p:sp>
      <p:grpSp>
        <p:nvGrpSpPr>
          <p:cNvPr id="4" name="Group 3">
            <a:extLst>
              <a:ext uri="{FF2B5EF4-FFF2-40B4-BE49-F238E27FC236}">
                <a16:creationId xmlns:a16="http://schemas.microsoft.com/office/drawing/2014/main" id="{7CA0552B-F998-425B-AF1C-A82ACE036BB3}"/>
              </a:ext>
            </a:extLst>
          </p:cNvPr>
          <p:cNvGrpSpPr>
            <a:grpSpLocks noChangeAspect="1"/>
          </p:cNvGrpSpPr>
          <p:nvPr/>
        </p:nvGrpSpPr>
        <p:grpSpPr>
          <a:xfrm>
            <a:off x="8412385" y="6053511"/>
            <a:ext cx="349345" cy="360000"/>
            <a:chOff x="5194656" y="1887523"/>
            <a:chExt cx="3143037" cy="3238921"/>
          </a:xfrm>
        </p:grpSpPr>
        <p:grpSp>
          <p:nvGrpSpPr>
            <p:cNvPr id="5" name="Group 4">
              <a:extLst>
                <a:ext uri="{FF2B5EF4-FFF2-40B4-BE49-F238E27FC236}">
                  <a16:creationId xmlns:a16="http://schemas.microsoft.com/office/drawing/2014/main" id="{CDCB39A9-C4F5-6D09-2316-9FE7E2ADB076}"/>
                </a:ext>
              </a:extLst>
            </p:cNvPr>
            <p:cNvGrpSpPr/>
            <p:nvPr/>
          </p:nvGrpSpPr>
          <p:grpSpPr>
            <a:xfrm>
              <a:off x="5194656" y="1887523"/>
              <a:ext cx="3045384" cy="3238921"/>
              <a:chOff x="5194656" y="1887523"/>
              <a:chExt cx="3045384" cy="3238921"/>
            </a:xfrm>
          </p:grpSpPr>
          <p:pic>
            <p:nvPicPr>
              <p:cNvPr id="9" name="Picture 8">
                <a:extLst>
                  <a:ext uri="{FF2B5EF4-FFF2-40B4-BE49-F238E27FC236}">
                    <a16:creationId xmlns:a16="http://schemas.microsoft.com/office/drawing/2014/main" id="{CE3F3C6A-0382-904D-9A46-B9DD363FD03C}"/>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2" name="Picture 11">
                <a:extLst>
                  <a:ext uri="{FF2B5EF4-FFF2-40B4-BE49-F238E27FC236}">
                    <a16:creationId xmlns:a16="http://schemas.microsoft.com/office/drawing/2014/main" id="{FC4BB2E1-B0B9-F558-1C13-BD80FA691495}"/>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6" name="Picture 5">
              <a:extLst>
                <a:ext uri="{FF2B5EF4-FFF2-40B4-BE49-F238E27FC236}">
                  <a16:creationId xmlns:a16="http://schemas.microsoft.com/office/drawing/2014/main" id="{E5A5F65F-5C12-FBBF-1B2D-F2D5BFC19D4D}"/>
                </a:ext>
              </a:extLst>
            </p:cNvPr>
            <p:cNvPicPr>
              <a:picLocks noChangeAspect="1"/>
            </p:cNvPicPr>
            <p:nvPr/>
          </p:nvPicPr>
          <p:blipFill>
            <a:blip r:embed="rId4"/>
            <a:stretch>
              <a:fillRect/>
            </a:stretch>
          </p:blipFill>
          <p:spPr>
            <a:xfrm>
              <a:off x="7313222" y="3857618"/>
              <a:ext cx="1024471" cy="1024471"/>
            </a:xfrm>
            <a:prstGeom prst="rect">
              <a:avLst/>
            </a:prstGeom>
          </p:spPr>
        </p:pic>
      </p:grpSp>
      <p:cxnSp>
        <p:nvCxnSpPr>
          <p:cNvPr id="21" name="Straight Arrow Connector 20">
            <a:extLst>
              <a:ext uri="{FF2B5EF4-FFF2-40B4-BE49-F238E27FC236}">
                <a16:creationId xmlns:a16="http://schemas.microsoft.com/office/drawing/2014/main" id="{88A259A2-CB97-64FF-3DF7-A17A71D85B9A}"/>
              </a:ext>
            </a:extLst>
          </p:cNvPr>
          <p:cNvCxnSpPr>
            <a:cxnSpLocks/>
            <a:stCxn id="28" idx="2"/>
          </p:cNvCxnSpPr>
          <p:nvPr/>
        </p:nvCxnSpPr>
        <p:spPr>
          <a:xfrm>
            <a:off x="11403680"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AB98A4E-904E-54CA-64C7-27F110004857}"/>
              </a:ext>
            </a:extLst>
          </p:cNvPr>
          <p:cNvSpPr/>
          <p:nvPr/>
        </p:nvSpPr>
        <p:spPr>
          <a:xfrm>
            <a:off x="10863680" y="3439983"/>
            <a:ext cx="1080000" cy="122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sp>
        <p:nvSpPr>
          <p:cNvPr id="3" name="Rectangle 2">
            <a:extLst>
              <a:ext uri="{FF2B5EF4-FFF2-40B4-BE49-F238E27FC236}">
                <a16:creationId xmlns:a16="http://schemas.microsoft.com/office/drawing/2014/main" id="{DCFDB6B2-0205-6864-BD40-B4B35E00E92C}"/>
              </a:ext>
            </a:extLst>
          </p:cNvPr>
          <p:cNvSpPr/>
          <p:nvPr/>
        </p:nvSpPr>
        <p:spPr>
          <a:xfrm>
            <a:off x="156076" y="6399641"/>
            <a:ext cx="8568000" cy="38412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it-IT" sz="1050" i="1" noProof="0">
                <a:solidFill>
                  <a:schemeClr val="tx1"/>
                </a:solidFill>
              </a:rPr>
              <a:t>* 140.000 € per forniture e servizi, 150.000 € per lavori (d.lgs. 36/2023, art. 50, lett. a e b)      ** vedi d.lgs. 36/2023, art. 14</a:t>
            </a:r>
          </a:p>
        </p:txBody>
      </p:sp>
      <p:sp>
        <p:nvSpPr>
          <p:cNvPr id="17" name="Rectangle: Rounded Corners 16">
            <a:extLst>
              <a:ext uri="{FF2B5EF4-FFF2-40B4-BE49-F238E27FC236}">
                <a16:creationId xmlns:a16="http://schemas.microsoft.com/office/drawing/2014/main" id="{0CCDADCA-0890-BE5A-1793-3ECC5321299F}"/>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08</a:t>
            </a:r>
          </a:p>
        </p:txBody>
      </p:sp>
      <p:cxnSp>
        <p:nvCxnSpPr>
          <p:cNvPr id="30" name="Straight Arrow Connector 29">
            <a:extLst>
              <a:ext uri="{FF2B5EF4-FFF2-40B4-BE49-F238E27FC236}">
                <a16:creationId xmlns:a16="http://schemas.microsoft.com/office/drawing/2014/main" id="{AE09DB77-2FE0-9F22-06DB-6448317412B6}"/>
              </a:ext>
            </a:extLst>
          </p:cNvPr>
          <p:cNvCxnSpPr>
            <a:cxnSpLocks/>
            <a:stCxn id="39" idx="3"/>
            <a:endCxn id="62" idx="1"/>
          </p:cNvCxnSpPr>
          <p:nvPr/>
        </p:nvCxnSpPr>
        <p:spPr>
          <a:xfrm>
            <a:off x="8585841" y="1803600"/>
            <a:ext cx="59051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FF50CCA3-D9C8-88CD-5ADC-F8792A9C50CD}"/>
              </a:ext>
            </a:extLst>
          </p:cNvPr>
          <p:cNvSpPr/>
          <p:nvPr/>
        </p:nvSpPr>
        <p:spPr>
          <a:xfrm>
            <a:off x="9176356"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contratto</a:t>
            </a:r>
          </a:p>
        </p:txBody>
      </p:sp>
      <p:sp>
        <p:nvSpPr>
          <p:cNvPr id="28" name="Rectangle 27">
            <a:extLst>
              <a:ext uri="{FF2B5EF4-FFF2-40B4-BE49-F238E27FC236}">
                <a16:creationId xmlns:a16="http://schemas.microsoft.com/office/drawing/2014/main" id="{8526B404-5F3C-26A8-D52A-EA5D43CD0958}"/>
              </a:ext>
            </a:extLst>
          </p:cNvPr>
          <p:cNvSpPr/>
          <p:nvPr/>
        </p:nvSpPr>
        <p:spPr>
          <a:xfrm>
            <a:off x="1086368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36" name="Straight Arrow Connector 35">
            <a:extLst>
              <a:ext uri="{FF2B5EF4-FFF2-40B4-BE49-F238E27FC236}">
                <a16:creationId xmlns:a16="http://schemas.microsoft.com/office/drawing/2014/main" id="{118B7360-E88F-6C6A-B9BE-5E85D86B9C22}"/>
              </a:ext>
            </a:extLst>
          </p:cNvPr>
          <p:cNvCxnSpPr>
            <a:cxnSpLocks/>
            <a:stCxn id="62" idx="3"/>
            <a:endCxn id="28" idx="1"/>
          </p:cNvCxnSpPr>
          <p:nvPr/>
        </p:nvCxnSpPr>
        <p:spPr>
          <a:xfrm>
            <a:off x="10256356" y="1803600"/>
            <a:ext cx="60732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1A4972F-A1C5-9E2B-8E79-0933B34D98B5}"/>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Segnaposto numero diapositiva 14">
            <a:extLst>
              <a:ext uri="{FF2B5EF4-FFF2-40B4-BE49-F238E27FC236}">
                <a16:creationId xmlns:a16="http://schemas.microsoft.com/office/drawing/2014/main" id="{D65002D3-9229-0B94-7EA9-458E0DDA4BB2}"/>
              </a:ext>
            </a:extLst>
          </p:cNvPr>
          <p:cNvSpPr>
            <a:spLocks noGrp="1"/>
          </p:cNvSpPr>
          <p:nvPr>
            <p:ph type="sldNum" sz="quarter" idx="10"/>
          </p:nvPr>
        </p:nvSpPr>
        <p:spPr/>
        <p:txBody>
          <a:bodyPr/>
          <a:lstStyle/>
          <a:p>
            <a:fld id="{58E4CE88-B864-4B2B-BBBC-E85082A18D58}" type="slidenum">
              <a:rPr lang="it-IT" noProof="0" smtClean="0"/>
              <a:pPr/>
              <a:t>44</a:t>
            </a:fld>
            <a:endParaRPr lang="it-IT" noProof="0"/>
          </a:p>
        </p:txBody>
      </p:sp>
      <p:grpSp>
        <p:nvGrpSpPr>
          <p:cNvPr id="32" name="Group 31">
            <a:extLst>
              <a:ext uri="{FF2B5EF4-FFF2-40B4-BE49-F238E27FC236}">
                <a16:creationId xmlns:a16="http://schemas.microsoft.com/office/drawing/2014/main" id="{19BDFCC7-2E5E-F0CD-6C7A-B59714B29996}"/>
              </a:ext>
            </a:extLst>
          </p:cNvPr>
          <p:cNvGrpSpPr/>
          <p:nvPr/>
        </p:nvGrpSpPr>
        <p:grpSpPr>
          <a:xfrm>
            <a:off x="11368098" y="0"/>
            <a:ext cx="42858" cy="684000"/>
            <a:chOff x="11072817" y="-4894"/>
            <a:chExt cx="42858" cy="626400"/>
          </a:xfrm>
        </p:grpSpPr>
        <p:cxnSp>
          <p:nvCxnSpPr>
            <p:cNvPr id="35" name="Straight Connector 34">
              <a:extLst>
                <a:ext uri="{FF2B5EF4-FFF2-40B4-BE49-F238E27FC236}">
                  <a16:creationId xmlns:a16="http://schemas.microsoft.com/office/drawing/2014/main" id="{9AD9E25F-0C2D-6E60-0141-B9F721C90394}"/>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EB2EFF-BC45-503F-53FB-127AD0766F33}"/>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BFC260DB-13EE-3396-B575-02ED303D1DB5}"/>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359145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flipH="1">
            <a:off x="514350" y="1730085"/>
            <a:ext cx="4051" cy="4891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itle 33">
            <a:extLst>
              <a:ext uri="{FF2B5EF4-FFF2-40B4-BE49-F238E27FC236}">
                <a16:creationId xmlns:a16="http://schemas.microsoft.com/office/drawing/2014/main" id="{B816F810-9A2C-6A6A-63C8-34D1E4D61EA5}"/>
              </a:ext>
            </a:extLst>
          </p:cNvPr>
          <p:cNvSpPr>
            <a:spLocks noGrp="1"/>
          </p:cNvSpPr>
          <p:nvPr>
            <p:ph type="title"/>
          </p:nvPr>
        </p:nvSpPr>
        <p:spPr>
          <a:xfrm>
            <a:off x="516000" y="74239"/>
            <a:ext cx="10761600" cy="503082"/>
          </a:xfrm>
        </p:spPr>
        <p:txBody>
          <a:bodyPr/>
          <a:lstStyle/>
          <a:p>
            <a:r>
              <a:rPr lang="it-IT" sz="2350" spc="-50" noProof="0"/>
              <a:t>Affidamenti diretti di importo &gt; alla soglia MINIMA e &lt; soglia UE </a:t>
            </a:r>
          </a:p>
        </p:txBody>
      </p:sp>
      <p:sp>
        <p:nvSpPr>
          <p:cNvPr id="6" name="Rectangle: Rounded Corners 5">
            <a:extLst>
              <a:ext uri="{FF2B5EF4-FFF2-40B4-BE49-F238E27FC236}">
                <a16:creationId xmlns:a16="http://schemas.microsoft.com/office/drawing/2014/main" id="{D8FCAA18-3031-6CD3-5D07-406AC9405583}"/>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7600"/>
                </a:solidFill>
                <a:effectLst/>
                <a:uLnTx/>
                <a:uFillTx/>
                <a:latin typeface="Century Gothic"/>
                <a:ea typeface="+mn-ea"/>
                <a:cs typeface="+mn-cs"/>
              </a:rPr>
              <a:t>08</a:t>
            </a:r>
          </a:p>
        </p:txBody>
      </p:sp>
      <p:sp>
        <p:nvSpPr>
          <p:cNvPr id="42" name="TextBox 41">
            <a:extLst>
              <a:ext uri="{FF2B5EF4-FFF2-40B4-BE49-F238E27FC236}">
                <a16:creationId xmlns:a16="http://schemas.microsoft.com/office/drawing/2014/main" id="{B1801F11-C8A2-0796-F488-B6CDD13C66F4}"/>
              </a:ext>
            </a:extLst>
          </p:cNvPr>
          <p:cNvSpPr txBox="1"/>
          <p:nvPr/>
        </p:nvSpPr>
        <p:spPr>
          <a:xfrm>
            <a:off x="513599" y="745200"/>
            <a:ext cx="11160000" cy="984885"/>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lang="it-IT" noProof="0"/>
              <a:t> del gruppo funzionale </a:t>
            </a:r>
            <a:r>
              <a:rPr lang="it-IT" b="1" i="1" noProof="0"/>
              <a:t>Procedure di gara </a:t>
            </a:r>
            <a:r>
              <a:rPr lang="it-IT" noProof="0"/>
              <a:t>di </a:t>
            </a:r>
            <a:r>
              <a:rPr lang="it-IT" noProof="0" err="1"/>
              <a:t>SATER</a:t>
            </a:r>
            <a:r>
              <a:rPr lang="it-IT" noProof="0"/>
              <a:t>.</a:t>
            </a:r>
          </a:p>
          <a:p>
            <a:pPr algn="just">
              <a:spcBef>
                <a:spcPts val="600"/>
              </a:spcBef>
              <a:defRPr/>
            </a:pPr>
            <a:r>
              <a:rPr lang="it-IT" sz="1200" noProof="0">
                <a:solidFill>
                  <a:prstClr val="black"/>
                </a:solidFill>
                <a:latin typeface="Century Gothic"/>
              </a:rPr>
              <a:t>L’utente 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 </a:t>
            </a:r>
            <a:r>
              <a:rPr kumimoji="0" lang="it-IT" sz="1200" b="0" u="none" strike="noStrike" kern="1200" cap="none" spc="0" normalizeH="0" baseline="0" noProof="0">
                <a:ln>
                  <a:noFill/>
                </a:ln>
                <a:solidFill>
                  <a:prstClr val="black"/>
                </a:solidFill>
                <a:effectLst/>
                <a:uLnTx/>
                <a:uFillTx/>
                <a:latin typeface="Century Gothic"/>
                <a:ea typeface="+mn-ea"/>
                <a:cs typeface="+mn-cs"/>
              </a:rPr>
              <a:t>e</a:t>
            </a:r>
            <a:r>
              <a:rPr kumimoji="0" lang="it-IT" sz="1200" b="0" i="1" u="none" strike="noStrike" kern="1200" cap="none" spc="0" normalizeH="0" baseline="0" noProof="0">
                <a:ln>
                  <a:noFill/>
                </a:ln>
                <a:solidFill>
                  <a:prstClr val="black"/>
                </a:solidFill>
                <a:effectLst/>
                <a:uLnTx/>
                <a:uFillTx/>
                <a:latin typeface="Century Gothic"/>
                <a:ea typeface="+mn-ea"/>
                <a:cs typeface="+mn-cs"/>
              </a:rPr>
              <a:t> Tipo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rispettivamente con ‘Affidamento diretto’, ‘Invito’ e ‘Sotto soglia</a:t>
            </a:r>
            <a:r>
              <a:rPr kumimoji="0" lang="it-IT" sz="1200" b="0" i="0" u="none" strike="noStrike" kern="1200" cap="none" spc="0" normalizeH="0" baseline="0" noProof="0">
                <a:ln>
                  <a:noFill/>
                </a:ln>
                <a:solidFill>
                  <a:schemeClr val="tx1"/>
                </a:solidFill>
                <a:effectLst/>
                <a:uLnTx/>
                <a:uFillTx/>
                <a:latin typeface="Century Gothic"/>
                <a:ea typeface="+mn-ea"/>
                <a:cs typeface="+mn-cs"/>
              </a:rPr>
              <a:t>’ e inserire i diversi importi nei relativi campi. </a:t>
            </a:r>
            <a:endParaRPr lang="it-IT" noProof="0">
              <a:solidFill>
                <a:schemeClr val="tx1"/>
              </a:solidFill>
            </a:endParaRPr>
          </a:p>
          <a:p>
            <a:pPr algn="just">
              <a:spcBef>
                <a:spcPts val="600"/>
              </a:spcBef>
              <a:defRPr/>
            </a:pPr>
            <a:r>
              <a:rPr kumimoji="0" lang="it-IT" sz="1200" b="0" i="0" u="none" strike="noStrike" kern="1200" cap="none" spc="0" normalizeH="0" baseline="0" noProof="0" err="1">
                <a:ln>
                  <a:noFill/>
                </a:ln>
                <a:solidFill>
                  <a:schemeClr val="tx1"/>
                </a:solidFill>
                <a:effectLst/>
                <a:uLnTx/>
                <a:uFillTx/>
                <a:latin typeface="Century Gothic"/>
                <a:ea typeface="+mn-ea"/>
                <a:cs typeface="+mn-cs"/>
              </a:rPr>
              <a:t>SATER</a:t>
            </a:r>
            <a:r>
              <a:rPr kumimoji="0" lang="it-IT" sz="1200" b="0" i="0" u="none" strike="noStrike" kern="1200" cap="none" spc="0" normalizeH="0" baseline="0" noProof="0">
                <a:ln>
                  <a:noFill/>
                </a:ln>
                <a:solidFill>
                  <a:schemeClr val="tx1"/>
                </a:solidFill>
                <a:effectLst/>
                <a:uLnTx/>
                <a:uFillTx/>
                <a:latin typeface="Century Gothic"/>
                <a:ea typeface="+mn-ea"/>
                <a:cs typeface="+mn-cs"/>
              </a:rPr>
              <a:t> </a:t>
            </a:r>
            <a:r>
              <a:rPr lang="it-IT" sz="1200" noProof="0">
                <a:solidFill>
                  <a:schemeClr val="tx1"/>
                </a:solidFill>
                <a:latin typeface="Century Gothic"/>
              </a:rPr>
              <a:t>restituisce l’indicazione della scheda </a:t>
            </a:r>
            <a:r>
              <a:rPr lang="it-IT" sz="1200" noProof="0" err="1">
                <a:solidFill>
                  <a:schemeClr val="tx1"/>
                </a:solidFill>
                <a:latin typeface="Century Gothic"/>
              </a:rPr>
              <a:t>PCP</a:t>
            </a:r>
            <a:r>
              <a:rPr lang="it-IT" sz="1200" noProof="0">
                <a:solidFill>
                  <a:schemeClr val="tx1"/>
                </a:solidFill>
                <a:latin typeface="Century Gothic"/>
              </a:rPr>
              <a:t> utilizzata (AD2_25) nel campo </a:t>
            </a:r>
            <a:r>
              <a:rPr lang="it-IT" sz="1200" i="1" noProof="0">
                <a:solidFill>
                  <a:schemeClr val="tx1"/>
                </a:solidFill>
                <a:latin typeface="Century Gothic"/>
              </a:rPr>
              <a:t>Scheda </a:t>
            </a:r>
            <a:r>
              <a:rPr lang="it-IT" sz="1200" i="1" noProof="0" err="1">
                <a:solidFill>
                  <a:schemeClr val="tx1"/>
                </a:solidFill>
                <a:latin typeface="Century Gothic"/>
              </a:rPr>
              <a:t>PCP</a:t>
            </a:r>
            <a:r>
              <a:rPr lang="it-IT" sz="1200" i="1" noProof="0">
                <a:solidFill>
                  <a:schemeClr val="tx1"/>
                </a:solidFill>
                <a:latin typeface="Century Gothic"/>
              </a:rPr>
              <a:t>.</a:t>
            </a:r>
          </a:p>
        </p:txBody>
      </p:sp>
      <p:grpSp>
        <p:nvGrpSpPr>
          <p:cNvPr id="67" name="Group 66">
            <a:extLst>
              <a:ext uri="{FF2B5EF4-FFF2-40B4-BE49-F238E27FC236}">
                <a16:creationId xmlns:a16="http://schemas.microsoft.com/office/drawing/2014/main" id="{C7D606B0-F02C-4EB8-9B7D-B7E2F5D87F90}"/>
              </a:ext>
            </a:extLst>
          </p:cNvPr>
          <p:cNvGrpSpPr/>
          <p:nvPr/>
        </p:nvGrpSpPr>
        <p:grpSpPr>
          <a:xfrm>
            <a:off x="294977" y="2483563"/>
            <a:ext cx="11378622" cy="1152000"/>
            <a:chOff x="294977" y="2230350"/>
            <a:chExt cx="11378622" cy="115200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99219" y="2529150"/>
              <a:ext cx="1152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46399" y="2230350"/>
              <a:ext cx="10627200" cy="115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BANDO/INVITI</a:t>
              </a: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e </a:t>
              </a:r>
              <a:r>
                <a:rPr kumimoji="0" lang="it-IT" sz="1150" b="1" i="1" u="none" strike="noStrike" kern="1200" cap="none" spc="0" normalizeH="0" baseline="0" noProof="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a:ln>
                    <a:noFill/>
                  </a:ln>
                  <a:solidFill>
                    <a:prstClr val="black"/>
                  </a:solidFill>
                  <a:effectLst/>
                  <a:uLnTx/>
                  <a:uFillTx/>
                  <a:latin typeface="Century Gothic"/>
                  <a:ea typeface="+mn-ea"/>
                  <a:cs typeface="+mn-cs"/>
                </a:rPr>
                <a:t> (ma non viceversa). </a:t>
              </a:r>
              <a:r>
                <a:rPr lang="it-IT" sz="1150" noProof="0">
                  <a:solidFill>
                    <a:prstClr val="black"/>
                  </a:solidFill>
                  <a:latin typeface="Century Gothic"/>
                </a:rPr>
                <a:t>Inoltre, l’utente deve configurare il </a:t>
              </a:r>
              <a:r>
                <a:rPr kumimoji="0" lang="it-IT" sz="1150" b="0" i="0" u="none" strike="noStrike" kern="1200" cap="none" spc="0" normalizeH="0" baseline="0" noProof="0">
                  <a:ln>
                    <a:noFill/>
                  </a:ln>
                  <a:solidFill>
                    <a:prstClr val="black"/>
                  </a:solidFill>
                  <a:effectLst/>
                  <a:uLnTx/>
                  <a:uFillTx/>
                  <a:latin typeface="Century Gothic"/>
                  <a:ea typeface="+mn-ea"/>
                  <a:cs typeface="+mn-cs"/>
                </a:rPr>
                <a:t>DGUE</a:t>
              </a:r>
              <a:r>
                <a:rPr lang="it-IT" sz="1150" noProof="0">
                  <a:solidFill>
                    <a:prstClr val="black"/>
                  </a:solidFill>
                  <a:latin typeface="Century Gothic"/>
                </a:rPr>
                <a:t>.</a:t>
              </a:r>
            </a:p>
            <a:p>
              <a:pPr marR="0" lvl="0" algn="l" defTabSz="914400" rtl="0" eaLnBrk="1" fontAlgn="auto" latinLnBrk="0" hangingPunct="1">
                <a:lnSpc>
                  <a:spcPct val="100000"/>
                </a:lnSpc>
                <a:spcBef>
                  <a:spcPts val="600"/>
                </a:spcBef>
                <a:spcAft>
                  <a:spcPts val="0"/>
                </a:spcAft>
                <a:buClrTx/>
                <a:buSzTx/>
                <a:tabLst/>
                <a:defRPr/>
              </a:pPr>
              <a:r>
                <a:rPr lang="it-IT" sz="1150" noProof="0">
                  <a:solidFill>
                    <a:prstClr val="black"/>
                  </a:solidFill>
                  <a:latin typeface="Century Gothic"/>
                </a:rPr>
                <a:t>Successivamente l’utente esegue</a:t>
              </a:r>
              <a:r>
                <a:rPr kumimoji="0" lang="it-IT" sz="1150" b="0" i="0" u="none" strike="noStrike" kern="1200" cap="none" spc="0" normalizeH="0" baseline="0" noProof="0">
                  <a:ln>
                    <a:noFill/>
                  </a:ln>
                  <a:solidFill>
                    <a:prstClr val="black"/>
                  </a:solidFill>
                  <a:effectLst/>
                  <a:uLnTx/>
                  <a:uFillTx/>
                  <a:latin typeface="Century Gothic"/>
                  <a:ea typeface="+mn-ea"/>
                  <a:cs typeface="+mn-cs"/>
                </a:rPr>
                <a:t> il comando di </a:t>
              </a:r>
              <a:r>
                <a:rPr kumimoji="0" lang="it-IT" sz="1150" b="0" i="0" u="sng" strike="noStrike" kern="1200" cap="none" spc="0" normalizeH="0" baseline="0" noProof="0">
                  <a:ln>
                    <a:noFill/>
                  </a:ln>
                  <a:solidFill>
                    <a:prstClr val="black"/>
                  </a:solidFill>
                  <a:effectLst/>
                  <a:uLnTx/>
                  <a:uFillTx/>
                  <a:latin typeface="Century Gothic"/>
                  <a:ea typeface="+mn-ea"/>
                  <a:cs typeface="+mn-cs"/>
                </a:rPr>
                <a:t>Invio</a:t>
              </a:r>
              <a:r>
                <a:rPr kumimoji="0" lang="it-IT" sz="1150" b="0" i="0" strike="noStrike" kern="1200" cap="none" spc="0" normalizeH="0" baseline="0" noProof="0">
                  <a:ln>
                    <a:noFill/>
                  </a:ln>
                  <a:solidFill>
                    <a:prstClr val="black"/>
                  </a:solidFill>
                  <a:effectLst/>
                  <a:uLnTx/>
                  <a:uFillTx/>
                  <a:latin typeface="Century Gothic"/>
                  <a:ea typeface="+mn-ea"/>
                  <a:cs typeface="+mn-cs"/>
                </a:rPr>
                <a:t> della richiesta di preventivo al destinatario</a:t>
              </a:r>
              <a:r>
                <a:rPr kumimoji="0" lang="it-IT" sz="1150" b="0" i="0" u="none" strike="noStrike" kern="1200" cap="none" spc="0" normalizeH="0" baseline="0" noProof="0">
                  <a:ln>
                    <a:noFill/>
                  </a:ln>
                  <a:solidFill>
                    <a:prstClr val="black"/>
                  </a:solidFill>
                  <a:effectLst/>
                  <a:uLnTx/>
                  <a:uFillTx/>
                  <a:latin typeface="Century Gothic"/>
                  <a:ea typeface="+mn-ea"/>
                  <a:cs typeface="+mn-cs"/>
                </a:rPr>
                <a:t>.</a:t>
              </a:r>
            </a:p>
          </p:txBody>
        </p:sp>
        <p:grpSp>
          <p:nvGrpSpPr>
            <p:cNvPr id="8" name="Group 7">
              <a:extLst>
                <a:ext uri="{FF2B5EF4-FFF2-40B4-BE49-F238E27FC236}">
                  <a16:creationId xmlns:a16="http://schemas.microsoft.com/office/drawing/2014/main" id="{FF93311E-CB61-556C-F9E0-FAFE89AD48B1}"/>
                </a:ext>
              </a:extLst>
            </p:cNvPr>
            <p:cNvGrpSpPr/>
            <p:nvPr/>
          </p:nvGrpSpPr>
          <p:grpSpPr>
            <a:xfrm>
              <a:off x="294977" y="2590350"/>
              <a:ext cx="432000" cy="432000"/>
              <a:chOff x="296380" y="2745516"/>
              <a:chExt cx="432000" cy="432000"/>
            </a:xfrm>
          </p:grpSpPr>
          <p:sp>
            <p:nvSpPr>
              <p:cNvPr id="9" name="Oval 8">
                <a:extLst>
                  <a:ext uri="{FF2B5EF4-FFF2-40B4-BE49-F238E27FC236}">
                    <a16:creationId xmlns:a16="http://schemas.microsoft.com/office/drawing/2014/main" id="{6835FD55-0DFD-59B8-1877-04CB319B6349}"/>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Oval 9">
                <a:extLst>
                  <a:ext uri="{FF2B5EF4-FFF2-40B4-BE49-F238E27FC236}">
                    <a16:creationId xmlns:a16="http://schemas.microsoft.com/office/drawing/2014/main" id="{AF5A8DCB-18A1-6D4E-1342-AF7DD3BBBB12}"/>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1" name="Graphic 4">
                <a:extLst>
                  <a:ext uri="{FF2B5EF4-FFF2-40B4-BE49-F238E27FC236}">
                    <a16:creationId xmlns:a16="http://schemas.microsoft.com/office/drawing/2014/main" id="{5A8B2880-B9CA-948D-C7B7-39B8701D801B}"/>
                  </a:ext>
                </a:extLst>
              </p:cNvPr>
              <p:cNvGrpSpPr>
                <a:grpSpLocks noChangeAspect="1"/>
              </p:cNvGrpSpPr>
              <p:nvPr/>
            </p:nvGrpSpPr>
            <p:grpSpPr>
              <a:xfrm>
                <a:off x="332388" y="2781506"/>
                <a:ext cx="360003" cy="359997"/>
                <a:chOff x="905454" y="2371173"/>
                <a:chExt cx="362309" cy="362610"/>
              </a:xfrm>
              <a:solidFill>
                <a:srgbClr val="007680"/>
              </a:solidFill>
            </p:grpSpPr>
            <p:sp>
              <p:nvSpPr>
                <p:cNvPr id="13" name="Graphic 4">
                  <a:extLst>
                    <a:ext uri="{FF2B5EF4-FFF2-40B4-BE49-F238E27FC236}">
                      <a16:creationId xmlns:a16="http://schemas.microsoft.com/office/drawing/2014/main" id="{E7C10F33-8CBA-AF2B-B285-6DD4C8F9922F}"/>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4" name="Graphic 4">
                  <a:extLst>
                    <a:ext uri="{FF2B5EF4-FFF2-40B4-BE49-F238E27FC236}">
                      <a16:creationId xmlns:a16="http://schemas.microsoft.com/office/drawing/2014/main" id="{10D5ACE7-8819-7006-2B6A-C81AC7773817}"/>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12821CDF-6571-6F21-41D1-00804B498913}"/>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65" name="Group 64">
            <a:extLst>
              <a:ext uri="{FF2B5EF4-FFF2-40B4-BE49-F238E27FC236}">
                <a16:creationId xmlns:a16="http://schemas.microsoft.com/office/drawing/2014/main" id="{3D74B80A-F801-F4D1-3A71-E9E18FB1FD4A}"/>
              </a:ext>
            </a:extLst>
          </p:cNvPr>
          <p:cNvGrpSpPr/>
          <p:nvPr/>
        </p:nvGrpSpPr>
        <p:grpSpPr>
          <a:xfrm>
            <a:off x="299938" y="5558400"/>
            <a:ext cx="11373661" cy="720000"/>
            <a:chOff x="299938" y="5648031"/>
            <a:chExt cx="11373661" cy="720000"/>
          </a:xfrm>
        </p:grpSpPr>
        <p:sp>
          <p:nvSpPr>
            <p:cNvPr id="44" name="Isosceles Triangle 43">
              <a:extLst>
                <a:ext uri="{FF2B5EF4-FFF2-40B4-BE49-F238E27FC236}">
                  <a16:creationId xmlns:a16="http://schemas.microsoft.com/office/drawing/2014/main" id="{6E1C04D9-91D8-7A21-E4C4-1DDC53589F19}"/>
                </a:ext>
              </a:extLst>
            </p:cNvPr>
            <p:cNvSpPr/>
            <p:nvPr/>
          </p:nvSpPr>
          <p:spPr>
            <a:xfrm rot="16200000">
              <a:off x="415220" y="5730831"/>
              <a:ext cx="720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a:extLst>
                <a:ext uri="{FF2B5EF4-FFF2-40B4-BE49-F238E27FC236}">
                  <a16:creationId xmlns:a16="http://schemas.microsoft.com/office/drawing/2014/main" id="{0B83D2D4-E585-53B8-00E6-4F7EB97FB96D}"/>
                </a:ext>
              </a:extLst>
            </p:cNvPr>
            <p:cNvSpPr/>
            <p:nvPr/>
          </p:nvSpPr>
          <p:spPr>
            <a:xfrm>
              <a:off x="1046399" y="5648031"/>
              <a:ext cx="10627200" cy="72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CONTRATTO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Aggiudicazioni in attesa di contratto </a:t>
              </a:r>
              <a:endParaRPr kumimoji="0" lang="it-IT" sz="1150" b="0" u="none" strike="noStrike" kern="1200" cap="none" spc="0" normalizeH="0" baseline="0" noProof="0">
                <a:ln>
                  <a:noFill/>
                </a:ln>
                <a:solidFill>
                  <a:prstClr val="black"/>
                </a:solidFill>
                <a:effectLst/>
                <a:uLnTx/>
                <a:uFillTx/>
                <a:latin typeface="Century Goth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noProof="0">
                  <a:solidFill>
                    <a:prstClr val="black"/>
                  </a:solidFill>
                  <a:latin typeface="Century Gothic"/>
                </a:rPr>
                <a:t>L</a:t>
              </a:r>
              <a:r>
                <a:rPr kumimoji="0" lang="it-IT" sz="1150" u="none" strike="noStrike" kern="1200" cap="none" spc="0" normalizeH="0" baseline="0" noProof="0">
                  <a:ln>
                    <a:noFill/>
                  </a:ln>
                  <a:solidFill>
                    <a:prstClr val="black"/>
                  </a:solidFill>
                  <a:effectLst/>
                  <a:uLnTx/>
                  <a:uFillTx/>
                  <a:latin typeface="Century Gothic"/>
                  <a:ea typeface="+mn-ea"/>
                  <a:cs typeface="+mn-cs"/>
                </a:rPr>
                <a:t>’utente procede con la compilazione del contratto, quindi esegue </a:t>
              </a:r>
              <a:r>
                <a:rPr lang="it-IT" sz="1150" noProof="0">
                  <a:solidFill>
                    <a:prstClr val="black"/>
                  </a:solidFill>
                  <a:latin typeface="Century Gothic"/>
                </a:rPr>
                <a:t>il comando </a:t>
              </a:r>
              <a:r>
                <a:rPr lang="it-IT" sz="1150" u="sng" noProof="0">
                  <a:solidFill>
                    <a:prstClr val="black"/>
                  </a:solidFill>
                  <a:latin typeface="Century Gothic"/>
                </a:rPr>
                <a:t>Invio</a:t>
              </a:r>
              <a:r>
                <a:rPr lang="it-IT" sz="1150" noProof="0">
                  <a:solidFill>
                    <a:prstClr val="black"/>
                  </a:solidFill>
                  <a:latin typeface="Century Gothic"/>
                </a:rPr>
                <a:t> del contratto e SATER</a:t>
              </a:r>
              <a:r>
                <a:rPr lang="it-IT" sz="1150" noProof="0">
                  <a:solidFill>
                    <a:schemeClr val="tx1"/>
                  </a:solidFill>
                  <a:latin typeface="Century Gothic"/>
                </a:rPr>
                <a:t>, a seguito del conferma da parte del fornitore,</a:t>
              </a:r>
              <a:r>
                <a:rPr lang="it-IT" sz="1150" noProof="0">
                  <a:solidFill>
                    <a:prstClr val="black"/>
                  </a:solidFill>
                  <a:latin typeface="Century Gothic"/>
                </a:rPr>
                <a:t> invia automaticamente le</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i="0" u="none" strike="noStrike" kern="1200" cap="none" spc="0" normalizeH="0" baseline="0" noProof="0">
                  <a:ln>
                    <a:noFill/>
                  </a:ln>
                  <a:solidFill>
                    <a:prstClr val="black"/>
                  </a:solidFill>
                  <a:effectLst/>
                  <a:uLnTx/>
                  <a:uFillTx/>
                  <a:latin typeface="Century Gothic"/>
                  <a:ea typeface="+mn-ea"/>
                  <a:cs typeface="+mn-cs"/>
                </a:rPr>
                <a:t>schede SC1 e S3.</a:t>
              </a:r>
            </a:p>
          </p:txBody>
        </p:sp>
        <p:grpSp>
          <p:nvGrpSpPr>
            <p:cNvPr id="58" name="Group 57">
              <a:extLst>
                <a:ext uri="{FF2B5EF4-FFF2-40B4-BE49-F238E27FC236}">
                  <a16:creationId xmlns:a16="http://schemas.microsoft.com/office/drawing/2014/main" id="{2BC4519C-C1BB-95ED-0152-B85C84819CDD}"/>
                </a:ext>
              </a:extLst>
            </p:cNvPr>
            <p:cNvGrpSpPr/>
            <p:nvPr/>
          </p:nvGrpSpPr>
          <p:grpSpPr>
            <a:xfrm>
              <a:off x="299938" y="5792031"/>
              <a:ext cx="432000" cy="432000"/>
              <a:chOff x="297835" y="5875556"/>
              <a:chExt cx="432000" cy="432000"/>
            </a:xfrm>
          </p:grpSpPr>
          <p:sp>
            <p:nvSpPr>
              <p:cNvPr id="59" name="Oval 58">
                <a:extLst>
                  <a:ext uri="{FF2B5EF4-FFF2-40B4-BE49-F238E27FC236}">
                    <a16:creationId xmlns:a16="http://schemas.microsoft.com/office/drawing/2014/main" id="{0C7172F0-C449-74E0-246B-20F0C4CF2524}"/>
                  </a:ext>
                </a:extLst>
              </p:cNvPr>
              <p:cNvSpPr/>
              <p:nvPr/>
            </p:nvSpPr>
            <p:spPr>
              <a:xfrm>
                <a:off x="297835" y="587555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0" name="Graphic 4">
                <a:extLst>
                  <a:ext uri="{FF2B5EF4-FFF2-40B4-BE49-F238E27FC236}">
                    <a16:creationId xmlns:a16="http://schemas.microsoft.com/office/drawing/2014/main" id="{7DC287E0-08FD-1F9D-15B8-2B315C079C70}"/>
                  </a:ext>
                </a:extLst>
              </p:cNvPr>
              <p:cNvGrpSpPr>
                <a:grpSpLocks noChangeAspect="1"/>
              </p:cNvGrpSpPr>
              <p:nvPr/>
            </p:nvGrpSpPr>
            <p:grpSpPr>
              <a:xfrm>
                <a:off x="333668" y="5911557"/>
                <a:ext cx="360335" cy="359998"/>
                <a:chOff x="4045469" y="918179"/>
                <a:chExt cx="362309" cy="361972"/>
              </a:xfrm>
              <a:solidFill>
                <a:schemeClr val="accent1"/>
              </a:solidFill>
            </p:grpSpPr>
            <p:sp>
              <p:nvSpPr>
                <p:cNvPr id="61" name="Graphic 4">
                  <a:extLst>
                    <a:ext uri="{FF2B5EF4-FFF2-40B4-BE49-F238E27FC236}">
                      <a16:creationId xmlns:a16="http://schemas.microsoft.com/office/drawing/2014/main" id="{EBE85D8C-7C04-A305-4587-C8CAEE7574BF}"/>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2" name="Graphic 4">
                  <a:extLst>
                    <a:ext uri="{FF2B5EF4-FFF2-40B4-BE49-F238E27FC236}">
                      <a16:creationId xmlns:a16="http://schemas.microsoft.com/office/drawing/2014/main" id="{22F0CD51-185A-7F9A-780C-5AB9A70148F3}"/>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3" name="Graphic 4">
                  <a:extLst>
                    <a:ext uri="{FF2B5EF4-FFF2-40B4-BE49-F238E27FC236}">
                      <a16:creationId xmlns:a16="http://schemas.microsoft.com/office/drawing/2014/main" id="{ECB5CE64-EA2C-0ADE-F09F-C3BFCE7917AB}"/>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66" name="Group 65">
            <a:extLst>
              <a:ext uri="{FF2B5EF4-FFF2-40B4-BE49-F238E27FC236}">
                <a16:creationId xmlns:a16="http://schemas.microsoft.com/office/drawing/2014/main" id="{87AD6A33-6FC9-C0CB-2155-90A6B6D7F08D}"/>
              </a:ext>
            </a:extLst>
          </p:cNvPr>
          <p:cNvGrpSpPr/>
          <p:nvPr/>
        </p:nvGrpSpPr>
        <p:grpSpPr>
          <a:xfrm>
            <a:off x="294977" y="3912981"/>
            <a:ext cx="11378622" cy="1368000"/>
            <a:chOff x="294977" y="3815605"/>
            <a:chExt cx="11378622" cy="1368000"/>
          </a:xfrm>
        </p:grpSpPr>
        <p:sp>
          <p:nvSpPr>
            <p:cNvPr id="30" name="Rectangle 29">
              <a:extLst>
                <a:ext uri="{FF2B5EF4-FFF2-40B4-BE49-F238E27FC236}">
                  <a16:creationId xmlns:a16="http://schemas.microsoft.com/office/drawing/2014/main" id="{4E0DF506-0098-06E8-43AA-F3F5E0EE1FB9}"/>
                </a:ext>
              </a:extLst>
            </p:cNvPr>
            <p:cNvSpPr/>
            <p:nvPr/>
          </p:nvSpPr>
          <p:spPr>
            <a:xfrm>
              <a:off x="1046399" y="3851605"/>
              <a:ext cx="10627200" cy="129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a:ln>
                    <a:noFill/>
                  </a:ln>
                  <a:solidFill>
                    <a:prstClr val="black"/>
                  </a:solidFill>
                  <a:effectLst/>
                  <a:uLnTx/>
                  <a:uFillTx/>
                  <a:latin typeface="Century Gothic"/>
                  <a:ea typeface="+mn-ea"/>
                  <a:cs typeface="+mn-cs"/>
                </a:rPr>
                <a:t> </a:t>
              </a:r>
              <a:endParaRPr lang="it-IT" sz="1150" noProof="0">
                <a:solidFill>
                  <a:prstClr val="black"/>
                </a:solidFill>
                <a:latin typeface="Century Gothic"/>
              </a:endParaRP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A seguito della ricezione dell’offerta, viene eseguita la procedura di aggiudicazione dell’affidamento diretto. Al termine della valutazione amministrativa dell’offerta e l’apertura della busta economica, l’utente esegue il comando </a:t>
              </a:r>
              <a:r>
                <a:rPr kumimoji="0" lang="it-IT" sz="115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150" b="0" i="0" u="none" strike="noStrike" kern="1200" cap="none" spc="0" normalizeH="0" baseline="0" noProof="0">
                  <a:ln>
                    <a:noFill/>
                  </a:ln>
                  <a:solidFill>
                    <a:prstClr val="black"/>
                  </a:solidFill>
                  <a:effectLst/>
                  <a:uLnTx/>
                  <a:uFillTx/>
                  <a:latin typeface="Century Gothic"/>
                  <a:ea typeface="+mn-ea"/>
                  <a:cs typeface="+mn-cs"/>
                </a:rPr>
                <a:t> disponibile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Riepilogo finale </a:t>
              </a:r>
              <a:r>
                <a:rPr kumimoji="0" lang="it-IT" sz="115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AD2_25 fino alla corretta visualizzazione del CIG. </a:t>
              </a:r>
              <a:r>
                <a:rPr kumimoji="0" lang="it-IT" sz="1150" b="0" i="0" u="none" strike="noStrike" kern="1200" cap="none" spc="0" normalizeH="0" baseline="0" noProof="0">
                  <a:ln>
                    <a:noFill/>
                  </a:ln>
                  <a:solidFill>
                    <a:prstClr val="black"/>
                  </a:solidFill>
                  <a:effectLst/>
                  <a:uLnTx/>
                  <a:uFillTx/>
                  <a:latin typeface="Century Gothic"/>
                  <a:ea typeface="+mn-ea"/>
                  <a:cs typeface="+mn-cs"/>
                </a:rPr>
                <a:t>Questo comando </a:t>
              </a:r>
              <a:r>
                <a:rPr lang="it-IT" sz="1150" noProof="0">
                  <a:solidFill>
                    <a:prstClr val="black"/>
                  </a:solidFill>
                  <a:latin typeface="Century Gothic"/>
                </a:rPr>
                <a:t>esegue anche l’operazione di pubblicazione dell’avviso a livello nazionale. </a:t>
              </a:r>
              <a:r>
                <a:rPr kumimoji="0" lang="it-IT" sz="115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p>
          </p:txBody>
        </p:sp>
        <p:sp>
          <p:nvSpPr>
            <p:cNvPr id="64" name="Isosceles Triangle 63">
              <a:extLst>
                <a:ext uri="{FF2B5EF4-FFF2-40B4-BE49-F238E27FC236}">
                  <a16:creationId xmlns:a16="http://schemas.microsoft.com/office/drawing/2014/main" id="{B326FA28-EEED-2D74-F214-ACF3AA949182}"/>
                </a:ext>
              </a:extLst>
            </p:cNvPr>
            <p:cNvSpPr/>
            <p:nvPr/>
          </p:nvSpPr>
          <p:spPr>
            <a:xfrm rot="16200000">
              <a:off x="91219" y="4222405"/>
              <a:ext cx="1368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6" name="Group 15">
              <a:extLst>
                <a:ext uri="{FF2B5EF4-FFF2-40B4-BE49-F238E27FC236}">
                  <a16:creationId xmlns:a16="http://schemas.microsoft.com/office/drawing/2014/main" id="{566E3C41-4BC4-88F3-B8F6-99680D5B47CA}"/>
                </a:ext>
              </a:extLst>
            </p:cNvPr>
            <p:cNvGrpSpPr/>
            <p:nvPr/>
          </p:nvGrpSpPr>
          <p:grpSpPr>
            <a:xfrm>
              <a:off x="294977" y="4283605"/>
              <a:ext cx="432000" cy="432000"/>
              <a:chOff x="-129767" y="4329276"/>
              <a:chExt cx="432000" cy="432000"/>
            </a:xfrm>
          </p:grpSpPr>
          <p:sp>
            <p:nvSpPr>
              <p:cNvPr id="17" name="Oval 16">
                <a:extLst>
                  <a:ext uri="{FF2B5EF4-FFF2-40B4-BE49-F238E27FC236}">
                    <a16:creationId xmlns:a16="http://schemas.microsoft.com/office/drawing/2014/main" id="{5C52BE6C-9C19-6E4A-0049-999E892ED9D7}"/>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8" name="Group 17">
                <a:extLst>
                  <a:ext uri="{FF2B5EF4-FFF2-40B4-BE49-F238E27FC236}">
                    <a16:creationId xmlns:a16="http://schemas.microsoft.com/office/drawing/2014/main" id="{9BCDC124-BBF8-AAA6-60AE-47EEE7A65276}"/>
                  </a:ext>
                </a:extLst>
              </p:cNvPr>
              <p:cNvGrpSpPr/>
              <p:nvPr/>
            </p:nvGrpSpPr>
            <p:grpSpPr>
              <a:xfrm>
                <a:off x="-93767" y="4365276"/>
                <a:ext cx="360000" cy="360000"/>
                <a:chOff x="-793736" y="4488494"/>
                <a:chExt cx="468000" cy="468000"/>
              </a:xfrm>
            </p:grpSpPr>
            <p:sp>
              <p:nvSpPr>
                <p:cNvPr id="19" name="Oval 18">
                  <a:extLst>
                    <a:ext uri="{FF2B5EF4-FFF2-40B4-BE49-F238E27FC236}">
                      <a16:creationId xmlns:a16="http://schemas.microsoft.com/office/drawing/2014/main" id="{D3245689-5454-4DB7-5BDC-8F098DA7B68D}"/>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7" name="Group 1765">
                  <a:extLst>
                    <a:ext uri="{FF2B5EF4-FFF2-40B4-BE49-F238E27FC236}">
                      <a16:creationId xmlns:a16="http://schemas.microsoft.com/office/drawing/2014/main" id="{81BE7721-FCE5-5790-1E73-0D9FAA6B6B88}"/>
                    </a:ext>
                  </a:extLst>
                </p:cNvPr>
                <p:cNvGrpSpPr>
                  <a:grpSpLocks/>
                </p:cNvGrpSpPr>
                <p:nvPr/>
              </p:nvGrpSpPr>
              <p:grpSpPr bwMode="auto">
                <a:xfrm>
                  <a:off x="-703732" y="4578494"/>
                  <a:ext cx="288001" cy="288000"/>
                  <a:chOff x="1709738" y="6567488"/>
                  <a:chExt cx="563562" cy="563563"/>
                </a:xfrm>
                <a:solidFill>
                  <a:schemeClr val="bg1"/>
                </a:solidFill>
              </p:grpSpPr>
              <p:sp>
                <p:nvSpPr>
                  <p:cNvPr id="56" name="Freeform 149">
                    <a:extLst>
                      <a:ext uri="{FF2B5EF4-FFF2-40B4-BE49-F238E27FC236}">
                        <a16:creationId xmlns:a16="http://schemas.microsoft.com/office/drawing/2014/main" id="{A9E80CCA-DAA2-2116-B483-93F7E61692D8}"/>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7" name="Freeform 150">
                    <a:extLst>
                      <a:ext uri="{FF2B5EF4-FFF2-40B4-BE49-F238E27FC236}">
                        <a16:creationId xmlns:a16="http://schemas.microsoft.com/office/drawing/2014/main" id="{56FCB3F1-56FC-776B-7B97-9F88DF2D9F90}"/>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12" name="Rectangle 11">
            <a:extLst>
              <a:ext uri="{FF2B5EF4-FFF2-40B4-BE49-F238E27FC236}">
                <a16:creationId xmlns:a16="http://schemas.microsoft.com/office/drawing/2014/main" id="{723A484D-B709-157B-62FE-CA06060BC205}"/>
              </a:ext>
            </a:extLst>
          </p:cNvPr>
          <p:cNvSpPr/>
          <p:nvPr/>
        </p:nvSpPr>
        <p:spPr>
          <a:xfrm>
            <a:off x="457681" y="769289"/>
            <a:ext cx="87168" cy="93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 name="Segnaposto numero diapositiva 1">
            <a:extLst>
              <a:ext uri="{FF2B5EF4-FFF2-40B4-BE49-F238E27FC236}">
                <a16:creationId xmlns:a16="http://schemas.microsoft.com/office/drawing/2014/main" id="{0F1A8C7A-3AFA-40EA-4049-2AE3D91FF5E4}"/>
              </a:ext>
            </a:extLst>
          </p:cNvPr>
          <p:cNvSpPr>
            <a:spLocks noGrp="1"/>
          </p:cNvSpPr>
          <p:nvPr>
            <p:ph type="sldNum" sz="quarter" idx="10"/>
          </p:nvPr>
        </p:nvSpPr>
        <p:spPr/>
        <p:txBody>
          <a:bodyPr/>
          <a:lstStyle/>
          <a:p>
            <a:fld id="{58E4CE88-B864-4B2B-BBBC-E85082A18D58}" type="slidenum">
              <a:rPr lang="it-IT" noProof="0" smtClean="0"/>
              <a:pPr/>
              <a:t>45</a:t>
            </a:fld>
            <a:endParaRPr lang="it-IT" noProof="0"/>
          </a:p>
        </p:txBody>
      </p:sp>
      <p:grpSp>
        <p:nvGrpSpPr>
          <p:cNvPr id="24" name="Group 23">
            <a:extLst>
              <a:ext uri="{FF2B5EF4-FFF2-40B4-BE49-F238E27FC236}">
                <a16:creationId xmlns:a16="http://schemas.microsoft.com/office/drawing/2014/main" id="{38CAE50B-4EDD-9BD3-48C8-675D5648103C}"/>
              </a:ext>
            </a:extLst>
          </p:cNvPr>
          <p:cNvGrpSpPr/>
          <p:nvPr/>
        </p:nvGrpSpPr>
        <p:grpSpPr>
          <a:xfrm>
            <a:off x="11368098" y="0"/>
            <a:ext cx="42858" cy="684000"/>
            <a:chOff x="11072817" y="-4894"/>
            <a:chExt cx="42858" cy="626400"/>
          </a:xfrm>
        </p:grpSpPr>
        <p:cxnSp>
          <p:nvCxnSpPr>
            <p:cNvPr id="27" name="Straight Connector 26">
              <a:extLst>
                <a:ext uri="{FF2B5EF4-FFF2-40B4-BE49-F238E27FC236}">
                  <a16:creationId xmlns:a16="http://schemas.microsoft.com/office/drawing/2014/main" id="{BBA6C117-3AE3-9991-8890-61693BB19FDF}"/>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82931C-6742-B539-53E5-E20FF623996C}"/>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Rectangle: Rounded Corners 2">
            <a:extLst>
              <a:ext uri="{FF2B5EF4-FFF2-40B4-BE49-F238E27FC236}">
                <a16:creationId xmlns:a16="http://schemas.microsoft.com/office/drawing/2014/main" id="{3B7F4638-7DFC-9089-2112-C8153DFED20E}"/>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88694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 name="Rectangle 4">
            <a:extLst>
              <a:ext uri="{FF2B5EF4-FFF2-40B4-BE49-F238E27FC236}">
                <a16:creationId xmlns:a16="http://schemas.microsoft.com/office/drawing/2014/main" id="{E67E306D-BFEA-6C68-381F-6D62B5E1FADF}"/>
              </a:ext>
            </a:extLst>
          </p:cNvPr>
          <p:cNvSpPr/>
          <p:nvPr/>
        </p:nvSpPr>
        <p:spPr>
          <a:xfrm>
            <a:off x="156076" y="6399641"/>
            <a:ext cx="8568000" cy="260338"/>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it-IT" sz="1050" i="1" noProof="0">
                <a:solidFill>
                  <a:schemeClr val="tx1"/>
                </a:solidFill>
              </a:rPr>
              <a:t>* 140.000 € per forniture e servizi, 150.000 € per lavori (d.lgs. 36/2023, art. 50, lett. a e b)</a:t>
            </a:r>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515999" y="74239"/>
            <a:ext cx="11220281" cy="503082"/>
          </a:xfrm>
        </p:spPr>
        <p:txBody>
          <a:bodyPr/>
          <a:lstStyle/>
          <a:p>
            <a:r>
              <a:rPr lang="it-IT" sz="2350" spc="-140" noProof="0"/>
              <a:t>Affidamenti diretti con negoziazione importo &gt; 5.000 € e &lt; soglia MINIMA*</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09</a:t>
            </a:r>
            <a:r>
              <a:rPr lang="it-IT" sz="1200" b="1" noProof="0">
                <a:solidFill>
                  <a:schemeClr val="accent1"/>
                </a:solidFill>
              </a:rPr>
              <a:t>a</a:t>
            </a:r>
            <a:endParaRPr lang="it-IT" b="1" noProof="0">
              <a:solidFill>
                <a:schemeClr val="accent1"/>
              </a:solidFill>
            </a:endParaRPr>
          </a:p>
        </p:txBody>
      </p:sp>
      <p:sp>
        <p:nvSpPr>
          <p:cNvPr id="44" name="Rectangle 43">
            <a:extLst>
              <a:ext uri="{FF2B5EF4-FFF2-40B4-BE49-F238E27FC236}">
                <a16:creationId xmlns:a16="http://schemas.microsoft.com/office/drawing/2014/main" id="{AC4123FA-3CE7-A26C-3A50-5D153AF5B60D}"/>
              </a:ext>
            </a:extLst>
          </p:cNvPr>
          <p:cNvSpPr/>
          <p:nvPr/>
        </p:nvSpPr>
        <p:spPr>
          <a:xfrm>
            <a:off x="6474755"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a:t>
            </a:r>
            <a:endParaRPr kumimoji="0" lang="it-IT" sz="1000" i="0" u="none" strike="noStrike" kern="0" cap="none" spc="0" normalizeH="0" baseline="0" noProof="0">
              <a:ln>
                <a:noFill/>
              </a:ln>
              <a:solidFill>
                <a:srgbClr val="000000"/>
              </a:solidFill>
              <a:effectLst/>
              <a:uLnTx/>
              <a:uFillTx/>
            </a:endParaRPr>
          </a:p>
        </p:txBody>
      </p:sp>
      <p:sp>
        <p:nvSpPr>
          <p:cNvPr id="49" name="Rectangle 48">
            <a:extLst>
              <a:ext uri="{FF2B5EF4-FFF2-40B4-BE49-F238E27FC236}">
                <a16:creationId xmlns:a16="http://schemas.microsoft.com/office/drawing/2014/main" id="{65AB6CE4-D1E9-2D38-38FC-A22E405EF2D0}"/>
              </a:ext>
            </a:extLst>
          </p:cNvPr>
          <p:cNvSpPr/>
          <p:nvPr/>
        </p:nvSpPr>
        <p:spPr>
          <a:xfrm>
            <a:off x="7617884"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chemeClr val="tx1"/>
                </a:solidFill>
                <a:effectLst/>
                <a:uLnTx/>
                <a:uFillTx/>
                <a:cs typeface="Arial"/>
              </a:rPr>
              <a:t>Pubblicazione avviso PVL</a:t>
            </a:r>
          </a:p>
        </p:txBody>
      </p:sp>
      <p:grpSp>
        <p:nvGrpSpPr>
          <p:cNvPr id="54" name="Group 53">
            <a:extLst>
              <a:ext uri="{FF2B5EF4-FFF2-40B4-BE49-F238E27FC236}">
                <a16:creationId xmlns:a16="http://schemas.microsoft.com/office/drawing/2014/main" id="{70BF690F-85DC-40F3-6D43-D72271CDD4F1}"/>
              </a:ext>
            </a:extLst>
          </p:cNvPr>
          <p:cNvGrpSpPr>
            <a:grpSpLocks noChangeAspect="1"/>
          </p:cNvGrpSpPr>
          <p:nvPr/>
        </p:nvGrpSpPr>
        <p:grpSpPr>
          <a:xfrm>
            <a:off x="8412385" y="6053511"/>
            <a:ext cx="349345" cy="360000"/>
            <a:chOff x="5194656" y="1887523"/>
            <a:chExt cx="3143037" cy="3238921"/>
          </a:xfrm>
        </p:grpSpPr>
        <p:grpSp>
          <p:nvGrpSpPr>
            <p:cNvPr id="55" name="Group 54">
              <a:extLst>
                <a:ext uri="{FF2B5EF4-FFF2-40B4-BE49-F238E27FC236}">
                  <a16:creationId xmlns:a16="http://schemas.microsoft.com/office/drawing/2014/main" id="{E0E3E21D-FB7C-AFA1-947C-F765A4C4D399}"/>
                </a:ext>
              </a:extLst>
            </p:cNvPr>
            <p:cNvGrpSpPr/>
            <p:nvPr/>
          </p:nvGrpSpPr>
          <p:grpSpPr>
            <a:xfrm>
              <a:off x="5194656" y="1887523"/>
              <a:ext cx="3045384" cy="3238921"/>
              <a:chOff x="5194656" y="1887523"/>
              <a:chExt cx="3045384" cy="3238921"/>
            </a:xfrm>
          </p:grpSpPr>
          <p:pic>
            <p:nvPicPr>
              <p:cNvPr id="57" name="Picture 56">
                <a:extLst>
                  <a:ext uri="{FF2B5EF4-FFF2-40B4-BE49-F238E27FC236}">
                    <a16:creationId xmlns:a16="http://schemas.microsoft.com/office/drawing/2014/main" id="{4F1ADA8E-2EFA-8FCB-51DB-3A3A336F5E07}"/>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58" name="Picture 57">
                <a:extLst>
                  <a:ext uri="{FF2B5EF4-FFF2-40B4-BE49-F238E27FC236}">
                    <a16:creationId xmlns:a16="http://schemas.microsoft.com/office/drawing/2014/main" id="{5EA0A6CE-D3FB-A4B1-616A-6C1EBE2A7D3C}"/>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56" name="Picture 55">
              <a:extLst>
                <a:ext uri="{FF2B5EF4-FFF2-40B4-BE49-F238E27FC236}">
                  <a16:creationId xmlns:a16="http://schemas.microsoft.com/office/drawing/2014/main" id="{4E28AD8B-1137-EFD4-C745-B8D98C651901}"/>
                </a:ext>
              </a:extLst>
            </p:cNvPr>
            <p:cNvPicPr>
              <a:picLocks noChangeAspect="1"/>
            </p:cNvPicPr>
            <p:nvPr/>
          </p:nvPicPr>
          <p:blipFill>
            <a:blip r:embed="rId4"/>
            <a:stretch>
              <a:fillRect/>
            </a:stretch>
          </p:blipFill>
          <p:spPr>
            <a:xfrm>
              <a:off x="7313222" y="3857618"/>
              <a:ext cx="1024471" cy="1024471"/>
            </a:xfrm>
            <a:prstGeom prst="rect">
              <a:avLst/>
            </a:prstGeom>
          </p:spPr>
        </p:pic>
      </p:gr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198234" y="1080609"/>
            <a:ext cx="292969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BANDO / INVITI</a:t>
            </a:r>
            <a:endParaRPr lang="it-IT" sz="900" noProof="0"/>
          </a:p>
        </p:txBody>
      </p:sp>
      <p:sp>
        <p:nvSpPr>
          <p:cNvPr id="24" name="Rectangle 23">
            <a:extLst>
              <a:ext uri="{FF2B5EF4-FFF2-40B4-BE49-F238E27FC236}">
                <a16:creationId xmlns:a16="http://schemas.microsoft.com/office/drawing/2014/main" id="{5FF9BAC9-B3AD-938F-5ACD-F057DFBBD0EC}"/>
              </a:ext>
            </a:extLst>
          </p:cNvPr>
          <p:cNvSpPr/>
          <p:nvPr/>
        </p:nvSpPr>
        <p:spPr>
          <a:xfrm>
            <a:off x="2182229" y="1407600"/>
            <a:ext cx="90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sp>
        <p:nvSpPr>
          <p:cNvPr id="25" name="Rectangle 24">
            <a:extLst>
              <a:ext uri="{FF2B5EF4-FFF2-40B4-BE49-F238E27FC236}">
                <a16:creationId xmlns:a16="http://schemas.microsoft.com/office/drawing/2014/main" id="{5CB3ED94-7D4E-1C4D-B173-8C932E00A282}"/>
              </a:ext>
            </a:extLst>
          </p:cNvPr>
          <p:cNvSpPr/>
          <p:nvPr/>
        </p:nvSpPr>
        <p:spPr>
          <a:xfrm>
            <a:off x="243930"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a:t>
            </a:r>
          </a:p>
          <a:p>
            <a:pPr algn="ctr" defTabSz="762000">
              <a:lnSpc>
                <a:spcPct val="90000"/>
              </a:lnSpc>
              <a:spcBef>
                <a:spcPct val="0"/>
              </a:spcBef>
              <a:spcAft>
                <a:spcPct val="0"/>
              </a:spcAft>
            </a:pPr>
            <a:r>
              <a:rPr lang="it-IT" sz="1000" kern="0" noProof="0">
                <a:solidFill>
                  <a:srgbClr val="000000"/>
                </a:solidFill>
                <a:cs typeface="Arial"/>
              </a:rPr>
              <a:t>e</a:t>
            </a:r>
            <a:r>
              <a:rPr lang="it-IT" sz="1000" b="1" kern="0" noProof="0">
                <a:solidFill>
                  <a:srgbClr val="000000"/>
                </a:solidFill>
                <a:cs typeface="Arial"/>
              </a:rPr>
              <a:t> </a:t>
            </a:r>
          </a:p>
          <a:p>
            <a:pPr algn="ctr" defTabSz="762000">
              <a:lnSpc>
                <a:spcPct val="90000"/>
              </a:lnSpc>
              <a:spcBef>
                <a:spcPct val="0"/>
              </a:spcBef>
              <a:spcAft>
                <a:spcPct val="0"/>
              </a:spcAft>
            </a:pPr>
            <a:r>
              <a:rPr lang="it-IT" sz="1000" b="1" kern="0" noProof="0">
                <a:solidFill>
                  <a:srgbClr val="000000"/>
                </a:solidFill>
                <a:cs typeface="Arial"/>
              </a:rPr>
              <a:t>Configurazione DGUE </a:t>
            </a:r>
          </a:p>
          <a:p>
            <a:pPr algn="ctr" defTabSz="762000">
              <a:lnSpc>
                <a:spcPct val="90000"/>
              </a:lnSpc>
              <a:spcBef>
                <a:spcPct val="0"/>
              </a:spcBef>
              <a:spcAft>
                <a:spcPct val="0"/>
              </a:spcAft>
            </a:pPr>
            <a:r>
              <a:rPr lang="it-IT" sz="1000" kern="0" noProof="0">
                <a:solidFill>
                  <a:srgbClr val="000000"/>
                </a:solidFill>
                <a:cs typeface="Arial"/>
              </a:rPr>
              <a:t>(opzionale)</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827930" y="1803600"/>
            <a:ext cx="3542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71480CD-BE3F-701C-6C24-542ADC70435E}"/>
              </a:ext>
            </a:extLst>
          </p:cNvPr>
          <p:cNvSpPr/>
          <p:nvPr/>
        </p:nvSpPr>
        <p:spPr>
          <a:xfrm>
            <a:off x="9126269" y="1080609"/>
            <a:ext cx="286749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CONTRATTO</a:t>
            </a:r>
          </a:p>
        </p:txBody>
      </p:sp>
      <p:grpSp>
        <p:nvGrpSpPr>
          <p:cNvPr id="31" name="Group 30">
            <a:extLst>
              <a:ext uri="{FF2B5EF4-FFF2-40B4-BE49-F238E27FC236}">
                <a16:creationId xmlns:a16="http://schemas.microsoft.com/office/drawing/2014/main" id="{FC728925-BCEE-7997-C3B7-F11FB25C5941}"/>
              </a:ext>
            </a:extLst>
          </p:cNvPr>
          <p:cNvGrpSpPr/>
          <p:nvPr/>
        </p:nvGrpSpPr>
        <p:grpSpPr>
          <a:xfrm>
            <a:off x="3622088" y="786276"/>
            <a:ext cx="540000" cy="1645920"/>
            <a:chOff x="3348425" y="786276"/>
            <a:chExt cx="540000" cy="1645920"/>
          </a:xfrm>
        </p:grpSpPr>
        <p:sp>
          <p:nvSpPr>
            <p:cNvPr id="32" name="Rettangolo 59">
              <a:extLst>
                <a:ext uri="{FF2B5EF4-FFF2-40B4-BE49-F238E27FC236}">
                  <a16:creationId xmlns:a16="http://schemas.microsoft.com/office/drawing/2014/main" id="{A5FEEF03-32CD-3312-3CC2-E660C0A7DEA7}"/>
                </a:ext>
              </a:extLst>
            </p:cNvPr>
            <p:cNvSpPr/>
            <p:nvPr/>
          </p:nvSpPr>
          <p:spPr bwMode="ltGray">
            <a:xfrm>
              <a:off x="3348425" y="786276"/>
              <a:ext cx="540000" cy="1645920"/>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srgbClr val="FFFFFF"/>
                </a:solidFill>
                <a:effectLst/>
                <a:uLnTx/>
                <a:uFillTx/>
                <a:ea typeface="+mn-ea"/>
                <a:cs typeface="+mn-cs"/>
              </a:endParaRPr>
            </a:p>
          </p:txBody>
        </p:sp>
        <p:sp>
          <p:nvSpPr>
            <p:cNvPr id="34" name="CasellaDiTesto 60">
              <a:extLst>
                <a:ext uri="{FF2B5EF4-FFF2-40B4-BE49-F238E27FC236}">
                  <a16:creationId xmlns:a16="http://schemas.microsoft.com/office/drawing/2014/main" id="{08E6FD38-F981-2181-11F6-4A810802E710}"/>
                </a:ext>
              </a:extLst>
            </p:cNvPr>
            <p:cNvSpPr txBox="1"/>
            <p:nvPr/>
          </p:nvSpPr>
          <p:spPr>
            <a:xfrm rot="16200000">
              <a:off x="2844425" y="1416130"/>
              <a:ext cx="1548000" cy="396000"/>
            </a:xfrm>
            <a:prstGeom prst="rect">
              <a:avLst/>
            </a:prstGeom>
            <a:solidFill>
              <a:srgbClr val="FFFFFF"/>
            </a:solidFill>
            <a:ln w="9525" algn="ctr">
              <a:solidFill>
                <a:srgbClr val="000000">
                  <a:lumMod val="75000"/>
                  <a:lumOff val="25000"/>
                </a:srgbClr>
              </a:solidFill>
              <a:miter lim="800000"/>
              <a:headEnd/>
              <a:tailEnd/>
            </a:ln>
            <a:effectLst/>
          </p:spPr>
          <p:txBody>
            <a:bodyPr lIns="0" tIns="0" rIns="0" bIns="0" anchor="ctr"/>
            <a:lstStyle>
              <a:defPPr>
                <a:defRPr lang="en-US"/>
              </a:defPPr>
              <a:lvl1pPr algn="ctr" defTabSz="762000">
                <a:lnSpc>
                  <a:spcPct val="90000"/>
                </a:lnSpc>
                <a:spcBef>
                  <a:spcPct val="0"/>
                </a:spcBef>
                <a:spcAft>
                  <a:spcPct val="0"/>
                </a:spcAft>
                <a:defRPr sz="800" kern="0">
                  <a:latin typeface="Calibri Light"/>
                  <a:cs typeface="Arial"/>
                </a:defRPr>
              </a:lvl1pPr>
            </a:lstStyle>
            <a:p>
              <a:pPr marL="0" marR="0" lvl="0" indent="0" defTabSz="762000" eaLnBrk="1" fontAlgn="auto" latinLnBrk="0" hangingPunct="1">
                <a:lnSpc>
                  <a:spcPct val="90000"/>
                </a:lnSpc>
                <a:spcBef>
                  <a:spcPct val="0"/>
                </a:spcBef>
                <a:spcAft>
                  <a:spcPct val="0"/>
                </a:spcAft>
                <a:buClrTx/>
                <a:buSzTx/>
                <a:buFontTx/>
                <a:buNone/>
                <a:tabLst/>
                <a:defRPr/>
              </a:pPr>
              <a:r>
                <a:rPr kumimoji="0" lang="it-IT" sz="1000" b="0" i="0" u="none" strike="noStrike" kern="0" cap="none" spc="0" normalizeH="0" baseline="0" noProof="0">
                  <a:ln>
                    <a:noFill/>
                  </a:ln>
                  <a:solidFill>
                    <a:srgbClr val="000000"/>
                  </a:solidFill>
                  <a:effectLst/>
                  <a:uLnTx/>
                  <a:uFillTx/>
                  <a:latin typeface="+mn-lt"/>
                  <a:cs typeface="Arial"/>
                </a:rPr>
                <a:t>Ricezione dell’offerta</a:t>
              </a:r>
            </a:p>
          </p:txBody>
        </p:sp>
      </p:grpSp>
      <p:sp>
        <p:nvSpPr>
          <p:cNvPr id="35" name="Rectangle 34">
            <a:extLst>
              <a:ext uri="{FF2B5EF4-FFF2-40B4-BE49-F238E27FC236}">
                <a16:creationId xmlns:a16="http://schemas.microsoft.com/office/drawing/2014/main" id="{88A94466-6E1F-D3F4-13AC-5AC8B745FBC7}"/>
              </a:ext>
            </a:extLst>
          </p:cNvPr>
          <p:cNvSpPr/>
          <p:nvPr/>
        </p:nvSpPr>
        <p:spPr>
          <a:xfrm>
            <a:off x="4630088" y="1080609"/>
            <a:ext cx="402818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noProof="0">
                <a:solidFill>
                  <a:srgbClr val="000000"/>
                </a:solidFill>
                <a:cs typeface="Arial"/>
              </a:rPr>
              <a:t>PROCEDURA DI AGGIUDICAZIONE</a:t>
            </a:r>
          </a:p>
        </p:txBody>
      </p: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702516" y="1407600"/>
            <a:ext cx="115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Aggiudicazione lotti</a:t>
            </a: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9" idx="1"/>
          </p:cNvCxnSpPr>
          <p:nvPr/>
        </p:nvCxnSpPr>
        <p:spPr>
          <a:xfrm>
            <a:off x="5854516" y="1803600"/>
            <a:ext cx="6073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E21B370-C5B0-E90F-2A75-4E8AC58F76DF}"/>
              </a:ext>
            </a:extLst>
          </p:cNvPr>
          <p:cNvSpPr/>
          <p:nvPr/>
        </p:nvSpPr>
        <p:spPr>
          <a:xfrm>
            <a:off x="6461841" y="1407600"/>
            <a:ext cx="21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Riepilogo finale</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cxnSp>
        <p:nvCxnSpPr>
          <p:cNvPr id="40" name="Straight Arrow Connector 39">
            <a:extLst>
              <a:ext uri="{FF2B5EF4-FFF2-40B4-BE49-F238E27FC236}">
                <a16:creationId xmlns:a16="http://schemas.microsoft.com/office/drawing/2014/main" id="{DF5B14C3-8E7B-3F09-4374-AC6888836DC4}"/>
              </a:ext>
            </a:extLst>
          </p:cNvPr>
          <p:cNvCxnSpPr>
            <a:cxnSpLocks/>
            <a:stCxn id="39" idx="3"/>
            <a:endCxn id="41" idx="1"/>
          </p:cNvCxnSpPr>
          <p:nvPr/>
        </p:nvCxnSpPr>
        <p:spPr>
          <a:xfrm>
            <a:off x="8585841" y="1803600"/>
            <a:ext cx="59051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4326242-2754-09E3-3817-6AAB745FFC75}"/>
              </a:ext>
            </a:extLst>
          </p:cNvPr>
          <p:cNvSpPr/>
          <p:nvPr/>
        </p:nvSpPr>
        <p:spPr>
          <a:xfrm>
            <a:off x="9176356"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contratto</a:t>
            </a:r>
          </a:p>
        </p:txBody>
      </p:sp>
      <p:sp>
        <p:nvSpPr>
          <p:cNvPr id="43" name="Rectangle 42">
            <a:extLst>
              <a:ext uri="{FF2B5EF4-FFF2-40B4-BE49-F238E27FC236}">
                <a16:creationId xmlns:a16="http://schemas.microsoft.com/office/drawing/2014/main" id="{3AB4AD9E-CE53-761F-0259-677EC50DE46E}"/>
              </a:ext>
            </a:extLst>
          </p:cNvPr>
          <p:cNvSpPr/>
          <p:nvPr/>
        </p:nvSpPr>
        <p:spPr>
          <a:xfrm>
            <a:off x="1086368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65" name="Straight Arrow Connector 64">
            <a:extLst>
              <a:ext uri="{FF2B5EF4-FFF2-40B4-BE49-F238E27FC236}">
                <a16:creationId xmlns:a16="http://schemas.microsoft.com/office/drawing/2014/main" id="{7D4BC630-6F83-821B-76D6-0202F4F3728C}"/>
              </a:ext>
            </a:extLst>
          </p:cNvPr>
          <p:cNvCxnSpPr>
            <a:cxnSpLocks/>
            <a:stCxn id="41" idx="3"/>
            <a:endCxn id="43" idx="1"/>
          </p:cNvCxnSpPr>
          <p:nvPr/>
        </p:nvCxnSpPr>
        <p:spPr>
          <a:xfrm>
            <a:off x="10256356" y="1803600"/>
            <a:ext cx="60732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47EA02D-E145-A767-7ADF-17CD51697BE3}"/>
              </a:ext>
            </a:extLst>
          </p:cNvPr>
          <p:cNvGrpSpPr/>
          <p:nvPr/>
        </p:nvGrpSpPr>
        <p:grpSpPr>
          <a:xfrm flipV="1">
            <a:off x="8014129" y="2199599"/>
            <a:ext cx="181983" cy="3396651"/>
            <a:chOff x="4081684" y="2379280"/>
            <a:chExt cx="171807" cy="2518540"/>
          </a:xfrm>
        </p:grpSpPr>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3454D9D-62B0-E0CC-04CB-AD5D74E30FC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3432AC4A-10F3-58CA-945D-C9064E3C4EBB}"/>
              </a:ext>
            </a:extLst>
          </p:cNvPr>
          <p:cNvCxnSpPr>
            <a:cxnSpLocks/>
          </p:cNvCxnSpPr>
          <p:nvPr/>
        </p:nvCxnSpPr>
        <p:spPr>
          <a:xfrm>
            <a:off x="11403680"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6D31668-B531-4717-A7BD-C8403BB1ECD9}"/>
              </a:ext>
            </a:extLst>
          </p:cNvPr>
          <p:cNvSpPr/>
          <p:nvPr/>
        </p:nvSpPr>
        <p:spPr>
          <a:xfrm>
            <a:off x="10863680" y="3439983"/>
            <a:ext cx="1080000" cy="122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grpSp>
        <p:nvGrpSpPr>
          <p:cNvPr id="21" name="Group 20">
            <a:extLst>
              <a:ext uri="{FF2B5EF4-FFF2-40B4-BE49-F238E27FC236}">
                <a16:creationId xmlns:a16="http://schemas.microsoft.com/office/drawing/2014/main" id="{064EBFBB-CC3E-560C-30CE-B7A1BF503C7B}"/>
              </a:ext>
            </a:extLst>
          </p:cNvPr>
          <p:cNvGrpSpPr/>
          <p:nvPr/>
        </p:nvGrpSpPr>
        <p:grpSpPr>
          <a:xfrm flipV="1">
            <a:off x="6871000" y="2199600"/>
            <a:ext cx="181983" cy="3398400"/>
            <a:chOff x="4081684" y="2379280"/>
            <a:chExt cx="171807" cy="2518540"/>
          </a:xfrm>
        </p:grpSpPr>
        <p:cxnSp>
          <p:nvCxnSpPr>
            <p:cNvPr id="22" name="Straight Arrow Connector 21">
              <a:extLst>
                <a:ext uri="{FF2B5EF4-FFF2-40B4-BE49-F238E27FC236}">
                  <a16:creationId xmlns:a16="http://schemas.microsoft.com/office/drawing/2014/main" id="{0BF02375-32B0-7A0A-21D6-44956AAA8FC0}"/>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B9E348-1DCE-2DA3-8D89-E7104C311C20}"/>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8D48AA0A-6571-0865-8683-5EA31915667E}"/>
              </a:ext>
            </a:extLst>
          </p:cNvPr>
          <p:cNvSpPr/>
          <p:nvPr/>
        </p:nvSpPr>
        <p:spPr>
          <a:xfrm>
            <a:off x="6127985" y="3681837"/>
            <a:ext cx="1679425" cy="706566"/>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AD3</a:t>
            </a:r>
            <a:r>
              <a:rPr kumimoji="0" lang="it-IT" sz="1000" i="0" u="none" strike="noStrike" kern="0" cap="none" spc="0" normalizeH="0" baseline="0" noProof="0">
                <a:ln>
                  <a:noFill/>
                </a:ln>
                <a:solidFill>
                  <a:srgbClr val="000000"/>
                </a:solidFill>
                <a:effectLst/>
                <a:uLnTx/>
                <a:uFillTx/>
              </a:rPr>
              <a:t>Affidamento diretto &gt;= 5k € e &lt; limite massimo dell'affidamento diretto</a:t>
            </a:r>
          </a:p>
        </p:txBody>
      </p:sp>
      <p:sp>
        <p:nvSpPr>
          <p:cNvPr id="8" name="Segnaposto numero diapositiva 7">
            <a:extLst>
              <a:ext uri="{FF2B5EF4-FFF2-40B4-BE49-F238E27FC236}">
                <a16:creationId xmlns:a16="http://schemas.microsoft.com/office/drawing/2014/main" id="{8F695F41-131A-561C-3E9E-63B0A602EC5E}"/>
              </a:ext>
            </a:extLst>
          </p:cNvPr>
          <p:cNvSpPr>
            <a:spLocks noGrp="1"/>
          </p:cNvSpPr>
          <p:nvPr>
            <p:ph type="sldNum" sz="quarter" idx="10"/>
          </p:nvPr>
        </p:nvSpPr>
        <p:spPr/>
        <p:txBody>
          <a:bodyPr/>
          <a:lstStyle/>
          <a:p>
            <a:fld id="{58E4CE88-B864-4B2B-BBBC-E85082A18D58}" type="slidenum">
              <a:rPr lang="it-IT" noProof="0" smtClean="0"/>
              <a:pPr/>
              <a:t>46</a:t>
            </a:fld>
            <a:endParaRPr lang="it-IT" noProof="0"/>
          </a:p>
        </p:txBody>
      </p:sp>
      <p:grpSp>
        <p:nvGrpSpPr>
          <p:cNvPr id="13" name="Group 12">
            <a:extLst>
              <a:ext uri="{FF2B5EF4-FFF2-40B4-BE49-F238E27FC236}">
                <a16:creationId xmlns:a16="http://schemas.microsoft.com/office/drawing/2014/main" id="{66188CB7-AB33-6167-EFBA-D7811C07F6DB}"/>
              </a:ext>
            </a:extLst>
          </p:cNvPr>
          <p:cNvGrpSpPr/>
          <p:nvPr/>
        </p:nvGrpSpPr>
        <p:grpSpPr>
          <a:xfrm>
            <a:off x="11368098" y="0"/>
            <a:ext cx="42858" cy="684000"/>
            <a:chOff x="11072817" y="-4894"/>
            <a:chExt cx="42858" cy="626400"/>
          </a:xfrm>
        </p:grpSpPr>
        <p:cxnSp>
          <p:nvCxnSpPr>
            <p:cNvPr id="14" name="Straight Connector 13">
              <a:extLst>
                <a:ext uri="{FF2B5EF4-FFF2-40B4-BE49-F238E27FC236}">
                  <a16:creationId xmlns:a16="http://schemas.microsoft.com/office/drawing/2014/main" id="{BB265D38-E8A8-96CC-7CB6-D4F865F1CE6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91D0FA-CC41-BDAF-D166-A8AF4A62D36F}"/>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Rounded Corners 5">
            <a:extLst>
              <a:ext uri="{FF2B5EF4-FFF2-40B4-BE49-F238E27FC236}">
                <a16:creationId xmlns:a16="http://schemas.microsoft.com/office/drawing/2014/main" id="{11F98419-6856-4078-B77C-2E6D1605B70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endParaRPr lang="it-IT" sz="900" b="1" noProof="0">
              <a:solidFill>
                <a:schemeClr val="bg1"/>
              </a:solidFill>
            </a:endParaRPr>
          </a:p>
          <a:p>
            <a:pPr algn="ctr"/>
            <a:r>
              <a:rPr lang="it-IT" sz="900" noProof="0">
                <a:solidFill>
                  <a:schemeClr val="bg1"/>
                </a:solidFill>
              </a:rPr>
              <a:t>31/10/2025</a:t>
            </a:r>
          </a:p>
        </p:txBody>
      </p:sp>
    </p:spTree>
    <p:extLst>
      <p:ext uri="{BB962C8B-B14F-4D97-AF65-F5344CB8AC3E}">
        <p14:creationId xmlns:p14="http://schemas.microsoft.com/office/powerpoint/2010/main" val="2082815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263D21A8-7B2A-B823-AFE2-9FCE88A45B59}"/>
              </a:ext>
            </a:extLst>
          </p:cNvPr>
          <p:cNvSpPr/>
          <p:nvPr/>
        </p:nvSpPr>
        <p:spPr>
          <a:xfrm>
            <a:off x="3126792" y="5896800"/>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Title 33">
            <a:extLst>
              <a:ext uri="{FF2B5EF4-FFF2-40B4-BE49-F238E27FC236}">
                <a16:creationId xmlns:a16="http://schemas.microsoft.com/office/drawing/2014/main" id="{B8201EEA-4A30-590D-F734-AF62643B4653}"/>
              </a:ext>
            </a:extLst>
          </p:cNvPr>
          <p:cNvSpPr>
            <a:spLocks noGrp="1"/>
          </p:cNvSpPr>
          <p:nvPr>
            <p:ph type="title"/>
          </p:nvPr>
        </p:nvSpPr>
        <p:spPr>
          <a:xfrm>
            <a:off x="515999" y="74239"/>
            <a:ext cx="11220281" cy="503082"/>
          </a:xfrm>
        </p:spPr>
        <p:txBody>
          <a:bodyPr/>
          <a:lstStyle/>
          <a:p>
            <a:r>
              <a:rPr lang="it-IT" sz="2350" spc="-140" noProof="0"/>
              <a:t>Affidamenti diretti con negoziazione importo &gt; 5.000 € e &lt; soglia MINIMA</a:t>
            </a:r>
          </a:p>
        </p:txBody>
      </p:sp>
      <p:sp>
        <p:nvSpPr>
          <p:cNvPr id="16" name="Rectangle: Rounded Corners 15">
            <a:extLst>
              <a:ext uri="{FF2B5EF4-FFF2-40B4-BE49-F238E27FC236}">
                <a16:creationId xmlns:a16="http://schemas.microsoft.com/office/drawing/2014/main" id="{0D74532A-E9FC-9607-E90A-FE13FBEA896E}"/>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09</a:t>
            </a:r>
            <a:r>
              <a:rPr lang="it-IT" sz="1200" b="1" noProof="0">
                <a:solidFill>
                  <a:schemeClr val="accent1"/>
                </a:solidFill>
              </a:rPr>
              <a:t>a</a:t>
            </a:r>
            <a:endParaRPr lang="it-IT" b="1" noProof="0">
              <a:solidFill>
                <a:schemeClr val="accent1"/>
              </a:solidFill>
            </a:endParaRPr>
          </a:p>
        </p:txBody>
      </p:sp>
      <p:cxnSp>
        <p:nvCxnSpPr>
          <p:cNvPr id="70" name="Straight Arrow Connector 69">
            <a:extLst>
              <a:ext uri="{FF2B5EF4-FFF2-40B4-BE49-F238E27FC236}">
                <a16:creationId xmlns:a16="http://schemas.microsoft.com/office/drawing/2014/main" id="{4D258993-7CF6-8AA9-88F8-50F3BF405502}"/>
              </a:ext>
            </a:extLst>
          </p:cNvPr>
          <p:cNvCxnSpPr>
            <a:cxnSpLocks/>
            <a:stCxn id="17" idx="2"/>
          </p:cNvCxnSpPr>
          <p:nvPr/>
        </p:nvCxnSpPr>
        <p:spPr>
          <a:xfrm>
            <a:off x="501265" y="1705289"/>
            <a:ext cx="6733" cy="49254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3E4F4B23-16A6-B9EF-B967-36D7C191C240}"/>
              </a:ext>
            </a:extLst>
          </p:cNvPr>
          <p:cNvSpPr txBox="1"/>
          <p:nvPr/>
        </p:nvSpPr>
        <p:spPr>
          <a:xfrm>
            <a:off x="507247" y="745200"/>
            <a:ext cx="11160000" cy="984885"/>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lang="it-IT" noProof="0"/>
              <a:t> del gruppo funzionale </a:t>
            </a:r>
            <a:r>
              <a:rPr lang="it-IT" b="1" i="1" noProof="0"/>
              <a:t>Procedure di gara </a:t>
            </a:r>
            <a:r>
              <a:rPr lang="it-IT" noProof="0"/>
              <a:t>di </a:t>
            </a:r>
            <a:r>
              <a:rPr lang="it-IT" noProof="0" err="1"/>
              <a:t>SATER</a:t>
            </a:r>
            <a:r>
              <a:rPr lang="it-IT" noProof="0"/>
              <a:t>.</a:t>
            </a:r>
          </a:p>
          <a:p>
            <a:pPr algn="just">
              <a:spcBef>
                <a:spcPts val="600"/>
              </a:spcBef>
              <a:defRPr/>
            </a:pPr>
            <a:r>
              <a:rPr lang="it-IT" sz="1200" noProof="0">
                <a:solidFill>
                  <a:prstClr val="black"/>
                </a:solidFill>
                <a:latin typeface="Century Gothic"/>
              </a:rPr>
              <a:t>L’utente 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 e Tipo gara</a:t>
            </a:r>
            <a:r>
              <a:rPr kumimoji="0" lang="it-IT" sz="1200" b="0" i="0" u="none" strike="noStrike" kern="1200" cap="none" spc="0" normalizeH="0" baseline="0" noProof="0">
                <a:ln>
                  <a:noFill/>
                </a:ln>
                <a:solidFill>
                  <a:prstClr val="black"/>
                </a:solidFill>
                <a:effectLst/>
                <a:uLnTx/>
                <a:uFillTx/>
                <a:latin typeface="Century Gothic"/>
                <a:ea typeface="+mn-ea"/>
                <a:cs typeface="+mn-cs"/>
              </a:rPr>
              <a:t> rispettivamente con ‘Affidamento diretto’, ‘Invito’ e ‘Sotto </a:t>
            </a:r>
            <a:r>
              <a:rPr kumimoji="0" lang="it-IT" sz="1200" b="0" i="0" u="none" strike="noStrike" kern="1200" cap="none" spc="0" normalizeH="0" baseline="0" noProof="0">
                <a:ln>
                  <a:noFill/>
                </a:ln>
                <a:solidFill>
                  <a:schemeClr val="tx1"/>
                </a:solidFill>
                <a:effectLst/>
                <a:uLnTx/>
                <a:uFillTx/>
                <a:latin typeface="Century Gothic"/>
                <a:ea typeface="+mn-ea"/>
                <a:cs typeface="+mn-cs"/>
              </a:rPr>
              <a:t>soglia’ e inserire i diversi importi nei relativi campi. </a:t>
            </a:r>
            <a:endParaRPr lang="it-IT" noProof="0">
              <a:solidFill>
                <a:schemeClr val="tx1"/>
              </a:solidFill>
            </a:endParaRPr>
          </a:p>
          <a:p>
            <a:pPr algn="just">
              <a:spcBef>
                <a:spcPts val="600"/>
              </a:spcBef>
              <a:defRPr/>
            </a:pPr>
            <a:r>
              <a:rPr kumimoji="0" lang="it-IT" sz="1200" b="0" i="0" u="none" strike="noStrike" kern="1200" cap="none" spc="0" normalizeH="0" baseline="0" noProof="0" err="1">
                <a:ln>
                  <a:noFill/>
                </a:ln>
                <a:solidFill>
                  <a:schemeClr val="tx1"/>
                </a:solidFill>
                <a:effectLst/>
                <a:uLnTx/>
                <a:uFillTx/>
                <a:latin typeface="Century Gothic"/>
                <a:ea typeface="+mn-ea"/>
                <a:cs typeface="+mn-cs"/>
              </a:rPr>
              <a:t>SATER</a:t>
            </a:r>
            <a:r>
              <a:rPr lang="it-IT" noProof="0">
                <a:solidFill>
                  <a:schemeClr val="tx1"/>
                </a:solidFill>
              </a:rPr>
              <a:t> </a:t>
            </a:r>
            <a:r>
              <a:rPr lang="it-IT" sz="1200" noProof="0">
                <a:solidFill>
                  <a:schemeClr val="tx1"/>
                </a:solidFill>
                <a:latin typeface="Century Gothic"/>
              </a:rPr>
              <a:t>restituisce l’indicazione della scheda </a:t>
            </a:r>
            <a:r>
              <a:rPr lang="it-IT" sz="1200" noProof="0" err="1">
                <a:solidFill>
                  <a:schemeClr val="tx1"/>
                </a:solidFill>
                <a:latin typeface="Century Gothic"/>
              </a:rPr>
              <a:t>PCP</a:t>
            </a:r>
            <a:r>
              <a:rPr lang="it-IT" sz="1200" noProof="0">
                <a:solidFill>
                  <a:schemeClr val="tx1"/>
                </a:solidFill>
                <a:latin typeface="Century Gothic"/>
              </a:rPr>
              <a:t> utilizzata (AD3) nel campo </a:t>
            </a:r>
            <a:r>
              <a:rPr lang="it-IT" sz="1200" i="1" noProof="0">
                <a:solidFill>
                  <a:schemeClr val="tx1"/>
                </a:solidFill>
                <a:latin typeface="Century Gothic"/>
              </a:rPr>
              <a:t>Scheda </a:t>
            </a:r>
            <a:r>
              <a:rPr lang="it-IT" sz="1200" i="1" noProof="0" err="1">
                <a:solidFill>
                  <a:schemeClr val="tx1"/>
                </a:solidFill>
                <a:latin typeface="Century Gothic"/>
              </a:rPr>
              <a:t>PCP</a:t>
            </a:r>
            <a:r>
              <a:rPr lang="it-IT" sz="1200" i="1" noProof="0">
                <a:solidFill>
                  <a:schemeClr val="tx1"/>
                </a:solidFill>
                <a:latin typeface="Century Gothic"/>
              </a:rPr>
              <a:t>.</a:t>
            </a:r>
          </a:p>
        </p:txBody>
      </p:sp>
      <p:grpSp>
        <p:nvGrpSpPr>
          <p:cNvPr id="34" name="Group 33">
            <a:extLst>
              <a:ext uri="{FF2B5EF4-FFF2-40B4-BE49-F238E27FC236}">
                <a16:creationId xmlns:a16="http://schemas.microsoft.com/office/drawing/2014/main" id="{A2B8F4BA-B71E-B843-2257-6230FFC166BA}"/>
              </a:ext>
            </a:extLst>
          </p:cNvPr>
          <p:cNvGrpSpPr/>
          <p:nvPr/>
        </p:nvGrpSpPr>
        <p:grpSpPr>
          <a:xfrm>
            <a:off x="294977" y="2385930"/>
            <a:ext cx="11396276" cy="1152000"/>
            <a:chOff x="294977" y="2385930"/>
            <a:chExt cx="11396276" cy="1152000"/>
          </a:xfrm>
        </p:grpSpPr>
        <p:sp>
          <p:nvSpPr>
            <p:cNvPr id="89" name="Isosceles Triangle 88">
              <a:extLst>
                <a:ext uri="{FF2B5EF4-FFF2-40B4-BE49-F238E27FC236}">
                  <a16:creationId xmlns:a16="http://schemas.microsoft.com/office/drawing/2014/main" id="{C29D5AAD-2A34-F31D-89CC-22039D837C5D}"/>
                </a:ext>
              </a:extLst>
            </p:cNvPr>
            <p:cNvSpPr/>
            <p:nvPr/>
          </p:nvSpPr>
          <p:spPr>
            <a:xfrm rot="16200000">
              <a:off x="217989" y="2684730"/>
              <a:ext cx="1152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0" name="Rectangle 89">
              <a:extLst>
                <a:ext uri="{FF2B5EF4-FFF2-40B4-BE49-F238E27FC236}">
                  <a16:creationId xmlns:a16="http://schemas.microsoft.com/office/drawing/2014/main" id="{34DE704E-99A1-4704-30BE-912A17ED6316}"/>
                </a:ext>
              </a:extLst>
            </p:cNvPr>
            <p:cNvSpPr/>
            <p:nvPr/>
          </p:nvSpPr>
          <p:spPr>
            <a:xfrm>
              <a:off x="1064053" y="2385930"/>
              <a:ext cx="10627200" cy="115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BANDO/INVITI</a:t>
              </a: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e </a:t>
              </a:r>
              <a:r>
                <a:rPr kumimoji="0" lang="it-IT" sz="1150" b="1" i="1" u="none" strike="noStrike" kern="1200" cap="none" spc="0" normalizeH="0" baseline="0" noProof="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a:ln>
                    <a:noFill/>
                  </a:ln>
                  <a:solidFill>
                    <a:prstClr val="black"/>
                  </a:solidFill>
                  <a:effectLst/>
                  <a:uLnTx/>
                  <a:uFillTx/>
                  <a:latin typeface="Century Gothic"/>
                  <a:ea typeface="+mn-ea"/>
                  <a:cs typeface="+mn-cs"/>
                </a:rPr>
                <a:t> (ma non viceversa). </a:t>
              </a:r>
              <a:r>
                <a:rPr lang="it-IT" sz="1150" noProof="0">
                  <a:solidFill>
                    <a:prstClr val="black"/>
                  </a:solidFill>
                  <a:latin typeface="Century Gothic"/>
                </a:rPr>
                <a:t>Inoltre, l’utente configura il </a:t>
              </a:r>
              <a:r>
                <a:rPr kumimoji="0" lang="it-IT" sz="1150" b="0" i="0" u="none" strike="noStrike" kern="1200" cap="none" spc="0" normalizeH="0" baseline="0" noProof="0">
                  <a:ln>
                    <a:noFill/>
                  </a:ln>
                  <a:solidFill>
                    <a:prstClr val="black"/>
                  </a:solidFill>
                  <a:effectLst/>
                  <a:uLnTx/>
                  <a:uFillTx/>
                  <a:latin typeface="Century Gothic"/>
                  <a:ea typeface="+mn-ea"/>
                  <a:cs typeface="+mn-cs"/>
                </a:rPr>
                <a:t>DGUE (opzionale)</a:t>
              </a:r>
              <a:r>
                <a:rPr lang="it-IT" sz="1150" noProof="0">
                  <a:solidFill>
                    <a:prstClr val="black"/>
                  </a:solidFill>
                  <a:latin typeface="Century Gothic"/>
                </a:rPr>
                <a:t>.</a:t>
              </a:r>
            </a:p>
            <a:p>
              <a:pPr marR="0" lvl="0" algn="just" defTabSz="914400" rtl="0" eaLnBrk="1" fontAlgn="auto" latinLnBrk="0" hangingPunct="1">
                <a:lnSpc>
                  <a:spcPct val="100000"/>
                </a:lnSpc>
                <a:spcBef>
                  <a:spcPts val="600"/>
                </a:spcBef>
                <a:spcAft>
                  <a:spcPts val="0"/>
                </a:spcAft>
                <a:buClrTx/>
                <a:buSzTx/>
                <a:tabLst/>
                <a:defRPr/>
              </a:pPr>
              <a:r>
                <a:rPr lang="it-IT" sz="1150" noProof="0">
                  <a:solidFill>
                    <a:prstClr val="black"/>
                  </a:solidFill>
                  <a:latin typeface="Century Gothic"/>
                </a:rPr>
                <a:t>Successivamente l’utente esegue</a:t>
              </a:r>
              <a:r>
                <a:rPr kumimoji="0" lang="it-IT" sz="1150" b="0" i="0" u="none" strike="noStrike" kern="1200" cap="none" spc="0" normalizeH="0" baseline="0" noProof="0">
                  <a:ln>
                    <a:noFill/>
                  </a:ln>
                  <a:solidFill>
                    <a:prstClr val="black"/>
                  </a:solidFill>
                  <a:effectLst/>
                  <a:uLnTx/>
                  <a:uFillTx/>
                  <a:latin typeface="Century Gothic"/>
                  <a:ea typeface="+mn-ea"/>
                  <a:cs typeface="+mn-cs"/>
                </a:rPr>
                <a:t> il comando di </a:t>
              </a:r>
              <a:r>
                <a:rPr kumimoji="0" lang="it-IT" sz="1150" b="0" i="0" u="sng" strike="noStrike" kern="1200" cap="none" spc="0" normalizeH="0" baseline="0" noProof="0">
                  <a:ln>
                    <a:noFill/>
                  </a:ln>
                  <a:solidFill>
                    <a:prstClr val="black"/>
                  </a:solidFill>
                  <a:effectLst/>
                  <a:uLnTx/>
                  <a:uFillTx/>
                  <a:latin typeface="Century Gothic"/>
                  <a:ea typeface="+mn-ea"/>
                  <a:cs typeface="+mn-cs"/>
                </a:rPr>
                <a:t>Invio</a:t>
              </a:r>
              <a:r>
                <a:rPr kumimoji="0" lang="it-IT" sz="1150" b="0" i="0" strike="noStrike" kern="1200" cap="none" spc="0" normalizeH="0" baseline="0" noProof="0">
                  <a:ln>
                    <a:noFill/>
                  </a:ln>
                  <a:solidFill>
                    <a:prstClr val="black"/>
                  </a:solidFill>
                  <a:effectLst/>
                  <a:uLnTx/>
                  <a:uFillTx/>
                  <a:latin typeface="Century Gothic"/>
                  <a:ea typeface="+mn-ea"/>
                  <a:cs typeface="+mn-cs"/>
                </a:rPr>
                <a:t> della richiesta di preventivo al destinatario</a:t>
              </a:r>
              <a:r>
                <a:rPr kumimoji="0" lang="it-IT" sz="1150" b="0" i="0" u="none" strike="noStrike" kern="1200" cap="none" spc="0" normalizeH="0" baseline="0" noProof="0">
                  <a:ln>
                    <a:noFill/>
                  </a:ln>
                  <a:solidFill>
                    <a:prstClr val="black"/>
                  </a:solidFill>
                  <a:effectLst/>
                  <a:uLnTx/>
                  <a:uFillTx/>
                  <a:latin typeface="Century Gothic"/>
                  <a:ea typeface="+mn-ea"/>
                  <a:cs typeface="+mn-cs"/>
                </a:rPr>
                <a:t>.</a:t>
              </a:r>
            </a:p>
          </p:txBody>
        </p:sp>
        <p:grpSp>
          <p:nvGrpSpPr>
            <p:cNvPr id="3" name="Group 2">
              <a:extLst>
                <a:ext uri="{FF2B5EF4-FFF2-40B4-BE49-F238E27FC236}">
                  <a16:creationId xmlns:a16="http://schemas.microsoft.com/office/drawing/2014/main" id="{BB9C0D11-EDF1-BFDF-CAA6-BBF98DE02001}"/>
                </a:ext>
              </a:extLst>
            </p:cNvPr>
            <p:cNvGrpSpPr/>
            <p:nvPr/>
          </p:nvGrpSpPr>
          <p:grpSpPr>
            <a:xfrm>
              <a:off x="294977" y="2745930"/>
              <a:ext cx="432000" cy="432000"/>
              <a:chOff x="296380" y="2745516"/>
              <a:chExt cx="432000" cy="432000"/>
            </a:xfrm>
          </p:grpSpPr>
          <p:sp>
            <p:nvSpPr>
              <p:cNvPr id="4" name="Oval 3">
                <a:extLst>
                  <a:ext uri="{FF2B5EF4-FFF2-40B4-BE49-F238E27FC236}">
                    <a16:creationId xmlns:a16="http://schemas.microsoft.com/office/drawing/2014/main" id="{DA011F37-CB59-727E-FF5E-7471B7A92CB0}"/>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Oval 4">
                <a:extLst>
                  <a:ext uri="{FF2B5EF4-FFF2-40B4-BE49-F238E27FC236}">
                    <a16:creationId xmlns:a16="http://schemas.microsoft.com/office/drawing/2014/main" id="{B137539F-D793-B9A1-75EE-AE8A107811A9}"/>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 name="Graphic 4">
                <a:extLst>
                  <a:ext uri="{FF2B5EF4-FFF2-40B4-BE49-F238E27FC236}">
                    <a16:creationId xmlns:a16="http://schemas.microsoft.com/office/drawing/2014/main" id="{AF3F348E-B4C2-5096-1B16-C0EBB6494F58}"/>
                  </a:ext>
                </a:extLst>
              </p:cNvPr>
              <p:cNvGrpSpPr>
                <a:grpSpLocks noChangeAspect="1"/>
              </p:cNvGrpSpPr>
              <p:nvPr/>
            </p:nvGrpSpPr>
            <p:grpSpPr>
              <a:xfrm>
                <a:off x="332388" y="2781503"/>
                <a:ext cx="360003" cy="359997"/>
                <a:chOff x="905454" y="2371173"/>
                <a:chExt cx="362309" cy="362610"/>
              </a:xfrm>
              <a:solidFill>
                <a:srgbClr val="007680"/>
              </a:solidFill>
            </p:grpSpPr>
            <p:sp>
              <p:nvSpPr>
                <p:cNvPr id="7" name="Graphic 4">
                  <a:extLst>
                    <a:ext uri="{FF2B5EF4-FFF2-40B4-BE49-F238E27FC236}">
                      <a16:creationId xmlns:a16="http://schemas.microsoft.com/office/drawing/2014/main" id="{6B8815B3-3D6A-4036-4F26-9FBEEF8814D5}"/>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Graphic 4">
                  <a:extLst>
                    <a:ext uri="{FF2B5EF4-FFF2-40B4-BE49-F238E27FC236}">
                      <a16:creationId xmlns:a16="http://schemas.microsoft.com/office/drawing/2014/main" id="{211B5375-608A-6E91-C6A7-BD125837DCAD}"/>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Graphic 4">
                  <a:extLst>
                    <a:ext uri="{FF2B5EF4-FFF2-40B4-BE49-F238E27FC236}">
                      <a16:creationId xmlns:a16="http://schemas.microsoft.com/office/drawing/2014/main" id="{5B3CF404-CE85-531B-B83F-CCBAD0C0308F}"/>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35" name="Group 34">
            <a:extLst>
              <a:ext uri="{FF2B5EF4-FFF2-40B4-BE49-F238E27FC236}">
                <a16:creationId xmlns:a16="http://schemas.microsoft.com/office/drawing/2014/main" id="{1F65B8FB-41F8-C701-C043-087BA446E161}"/>
              </a:ext>
            </a:extLst>
          </p:cNvPr>
          <p:cNvGrpSpPr/>
          <p:nvPr/>
        </p:nvGrpSpPr>
        <p:grpSpPr>
          <a:xfrm>
            <a:off x="294977" y="3900165"/>
            <a:ext cx="11396276" cy="1296000"/>
            <a:chOff x="294977" y="4009109"/>
            <a:chExt cx="11396276" cy="1296000"/>
          </a:xfrm>
        </p:grpSpPr>
        <p:sp>
          <p:nvSpPr>
            <p:cNvPr id="71" name="Isosceles Triangle 70">
              <a:extLst>
                <a:ext uri="{FF2B5EF4-FFF2-40B4-BE49-F238E27FC236}">
                  <a16:creationId xmlns:a16="http://schemas.microsoft.com/office/drawing/2014/main" id="{A51B2435-98A1-2241-44AF-14F41BD69F93}"/>
                </a:ext>
              </a:extLst>
            </p:cNvPr>
            <p:cNvSpPr/>
            <p:nvPr/>
          </p:nvSpPr>
          <p:spPr>
            <a:xfrm rot="16200000">
              <a:off x="145988" y="4379909"/>
              <a:ext cx="1296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2" name="Rectangle 71">
              <a:extLst>
                <a:ext uri="{FF2B5EF4-FFF2-40B4-BE49-F238E27FC236}">
                  <a16:creationId xmlns:a16="http://schemas.microsoft.com/office/drawing/2014/main" id="{74FA4794-2211-6832-D90C-9E104D2C1A74}"/>
                </a:ext>
              </a:extLst>
            </p:cNvPr>
            <p:cNvSpPr/>
            <p:nvPr/>
          </p:nvSpPr>
          <p:spPr>
            <a:xfrm>
              <a:off x="1064053" y="4009109"/>
              <a:ext cx="10627200" cy="129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a:ln>
                    <a:noFill/>
                  </a:ln>
                  <a:solidFill>
                    <a:prstClr val="black"/>
                  </a:solidFill>
                  <a:effectLst/>
                  <a:uLnTx/>
                  <a:uFillTx/>
                  <a:latin typeface="Century Gothic"/>
                  <a:ea typeface="+mn-ea"/>
                  <a:cs typeface="+mn-cs"/>
                </a:rPr>
                <a:t> </a:t>
              </a:r>
              <a:endParaRPr lang="it-IT" sz="1150" noProof="0">
                <a:solidFill>
                  <a:prstClr val="black"/>
                </a:solidFill>
                <a:latin typeface="Century Gothic"/>
              </a:endParaRP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A seguito della ricezione dell’offerta, viene eseguita la procedura di aggiudicazione dell’affidamento diretto. Al termine della valutazione amministrativa dell’offerta e l’apertura della busta economica, l’utente esegue il comando </a:t>
              </a:r>
              <a:r>
                <a:rPr kumimoji="0" lang="it-IT" sz="115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150" b="0" i="0" u="none" strike="noStrike" kern="1200" cap="none" spc="0" normalizeH="0" baseline="0" noProof="0">
                  <a:ln>
                    <a:noFill/>
                  </a:ln>
                  <a:solidFill>
                    <a:prstClr val="black"/>
                  </a:solidFill>
                  <a:effectLst/>
                  <a:uLnTx/>
                  <a:uFillTx/>
                  <a:latin typeface="Century Gothic"/>
                  <a:ea typeface="+mn-ea"/>
                  <a:cs typeface="+mn-cs"/>
                </a:rPr>
                <a:t> disponibile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Riepilogo finale </a:t>
              </a:r>
              <a:r>
                <a:rPr kumimoji="0" lang="it-IT" sz="115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AD3 fino alla corretta visualizzazione del CIG. </a:t>
              </a:r>
              <a:r>
                <a:rPr kumimoji="0" lang="it-IT" sz="1150" b="0" i="0" u="none" strike="noStrike" kern="1200" cap="none" spc="0" normalizeH="0" baseline="0" noProof="0">
                  <a:ln>
                    <a:noFill/>
                  </a:ln>
                  <a:solidFill>
                    <a:prstClr val="black"/>
                  </a:solidFill>
                  <a:effectLst/>
                  <a:uLnTx/>
                  <a:uFillTx/>
                  <a:latin typeface="Century Gothic"/>
                  <a:ea typeface="+mn-ea"/>
                  <a:cs typeface="+mn-cs"/>
                </a:rPr>
                <a:t>Questo comando </a:t>
              </a:r>
              <a:r>
                <a:rPr lang="it-IT" sz="1150" noProof="0">
                  <a:solidFill>
                    <a:prstClr val="black"/>
                  </a:solidFill>
                  <a:latin typeface="Century Gothic"/>
                </a:rPr>
                <a:t>esegue anche l’operazione di pubblicazione dell’avviso a livello nazionale. </a:t>
              </a:r>
              <a:r>
                <a:rPr kumimoji="0" lang="it-IT" sz="115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11" name="Group 10">
              <a:extLst>
                <a:ext uri="{FF2B5EF4-FFF2-40B4-BE49-F238E27FC236}">
                  <a16:creationId xmlns:a16="http://schemas.microsoft.com/office/drawing/2014/main" id="{0508007B-5122-0164-6523-2C96D8F827B8}"/>
                </a:ext>
              </a:extLst>
            </p:cNvPr>
            <p:cNvGrpSpPr/>
            <p:nvPr/>
          </p:nvGrpSpPr>
          <p:grpSpPr>
            <a:xfrm>
              <a:off x="294977" y="4441109"/>
              <a:ext cx="432000" cy="432000"/>
              <a:chOff x="-129767" y="4329276"/>
              <a:chExt cx="432000" cy="432000"/>
            </a:xfrm>
          </p:grpSpPr>
          <p:sp>
            <p:nvSpPr>
              <p:cNvPr id="12" name="Oval 11">
                <a:extLst>
                  <a:ext uri="{FF2B5EF4-FFF2-40B4-BE49-F238E27FC236}">
                    <a16:creationId xmlns:a16="http://schemas.microsoft.com/office/drawing/2014/main" id="{09B88EB8-049A-F4F3-F9DF-E252EA16B141}"/>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3" name="Group 12">
                <a:extLst>
                  <a:ext uri="{FF2B5EF4-FFF2-40B4-BE49-F238E27FC236}">
                    <a16:creationId xmlns:a16="http://schemas.microsoft.com/office/drawing/2014/main" id="{94991E7D-4781-B9D0-9EBF-5B9262542F5F}"/>
                  </a:ext>
                </a:extLst>
              </p:cNvPr>
              <p:cNvGrpSpPr/>
              <p:nvPr/>
            </p:nvGrpSpPr>
            <p:grpSpPr>
              <a:xfrm>
                <a:off x="-93767" y="4365276"/>
                <a:ext cx="360000" cy="360000"/>
                <a:chOff x="-793736" y="4488494"/>
                <a:chExt cx="468000" cy="468000"/>
              </a:xfrm>
            </p:grpSpPr>
            <p:sp>
              <p:nvSpPr>
                <p:cNvPr id="14" name="Oval 13">
                  <a:extLst>
                    <a:ext uri="{FF2B5EF4-FFF2-40B4-BE49-F238E27FC236}">
                      <a16:creationId xmlns:a16="http://schemas.microsoft.com/office/drawing/2014/main" id="{C7683377-E7AC-23A0-C318-856F94F0D694}"/>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0" name="Group 1765">
                  <a:extLst>
                    <a:ext uri="{FF2B5EF4-FFF2-40B4-BE49-F238E27FC236}">
                      <a16:creationId xmlns:a16="http://schemas.microsoft.com/office/drawing/2014/main" id="{0BD8D3F7-9956-701A-CE55-54971290E88B}"/>
                    </a:ext>
                  </a:extLst>
                </p:cNvPr>
                <p:cNvGrpSpPr>
                  <a:grpSpLocks/>
                </p:cNvGrpSpPr>
                <p:nvPr/>
              </p:nvGrpSpPr>
              <p:grpSpPr bwMode="auto">
                <a:xfrm>
                  <a:off x="-703732" y="4578494"/>
                  <a:ext cx="288001" cy="288000"/>
                  <a:chOff x="1709738" y="6567488"/>
                  <a:chExt cx="563562" cy="563563"/>
                </a:xfrm>
                <a:solidFill>
                  <a:schemeClr val="bg1"/>
                </a:solidFill>
              </p:grpSpPr>
              <p:sp>
                <p:nvSpPr>
                  <p:cNvPr id="21" name="Freeform 149">
                    <a:extLst>
                      <a:ext uri="{FF2B5EF4-FFF2-40B4-BE49-F238E27FC236}">
                        <a16:creationId xmlns:a16="http://schemas.microsoft.com/office/drawing/2014/main" id="{94CE370B-468E-7771-98F4-9B0B2062B720}"/>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 name="Freeform 150">
                    <a:extLst>
                      <a:ext uri="{FF2B5EF4-FFF2-40B4-BE49-F238E27FC236}">
                        <a16:creationId xmlns:a16="http://schemas.microsoft.com/office/drawing/2014/main" id="{10A6BD86-5FC0-D4F3-FA83-CD88D3E3AFA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17" name="Rectangle 16">
            <a:extLst>
              <a:ext uri="{FF2B5EF4-FFF2-40B4-BE49-F238E27FC236}">
                <a16:creationId xmlns:a16="http://schemas.microsoft.com/office/drawing/2014/main" id="{1692E6FB-091F-F673-EC27-EB14D10F5DD7}"/>
              </a:ext>
            </a:extLst>
          </p:cNvPr>
          <p:cNvSpPr/>
          <p:nvPr/>
        </p:nvSpPr>
        <p:spPr>
          <a:xfrm>
            <a:off x="457681" y="769289"/>
            <a:ext cx="87168" cy="93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33" name="Group 32">
            <a:extLst>
              <a:ext uri="{FF2B5EF4-FFF2-40B4-BE49-F238E27FC236}">
                <a16:creationId xmlns:a16="http://schemas.microsoft.com/office/drawing/2014/main" id="{4629145C-A820-3ED9-5984-83B325E988DE}"/>
              </a:ext>
            </a:extLst>
          </p:cNvPr>
          <p:cNvGrpSpPr/>
          <p:nvPr/>
        </p:nvGrpSpPr>
        <p:grpSpPr>
          <a:xfrm>
            <a:off x="284747" y="5558400"/>
            <a:ext cx="11406506" cy="720000"/>
            <a:chOff x="284747" y="5776288"/>
            <a:chExt cx="11406506" cy="720000"/>
          </a:xfrm>
        </p:grpSpPr>
        <p:sp>
          <p:nvSpPr>
            <p:cNvPr id="81" name="Isosceles Triangle 80">
              <a:extLst>
                <a:ext uri="{FF2B5EF4-FFF2-40B4-BE49-F238E27FC236}">
                  <a16:creationId xmlns:a16="http://schemas.microsoft.com/office/drawing/2014/main" id="{E8D7BCCD-6762-940B-5633-3ECC32051C7A}"/>
                </a:ext>
              </a:extLst>
            </p:cNvPr>
            <p:cNvSpPr/>
            <p:nvPr/>
          </p:nvSpPr>
          <p:spPr>
            <a:xfrm rot="16200000">
              <a:off x="433988" y="5859088"/>
              <a:ext cx="720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2" name="Rectangle 81">
              <a:extLst>
                <a:ext uri="{FF2B5EF4-FFF2-40B4-BE49-F238E27FC236}">
                  <a16:creationId xmlns:a16="http://schemas.microsoft.com/office/drawing/2014/main" id="{19D94123-DB55-1225-1008-B3D0E59BFEE7}"/>
                </a:ext>
              </a:extLst>
            </p:cNvPr>
            <p:cNvSpPr/>
            <p:nvPr/>
          </p:nvSpPr>
          <p:spPr>
            <a:xfrm>
              <a:off x="1064053" y="5776288"/>
              <a:ext cx="10627200" cy="72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CONTRATTO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Aggiudicazioni in attesa di contratto </a:t>
              </a:r>
              <a:endParaRPr kumimoji="0" lang="it-IT" sz="1150" b="0" u="none" strike="noStrike" kern="1200" cap="none" spc="0" normalizeH="0" baseline="0" noProof="0">
                <a:ln>
                  <a:noFill/>
                </a:ln>
                <a:solidFill>
                  <a:prstClr val="black"/>
                </a:solidFill>
                <a:effectLst/>
                <a:uLnTx/>
                <a:uFillTx/>
                <a:latin typeface="Century Goth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noProof="0">
                  <a:solidFill>
                    <a:prstClr val="black"/>
                  </a:solidFill>
                  <a:latin typeface="Century Gothic"/>
                </a:rPr>
                <a:t>L</a:t>
              </a:r>
              <a:r>
                <a:rPr kumimoji="0" lang="it-IT" sz="1150" u="none" strike="noStrike" kern="1200" cap="none" spc="0" normalizeH="0" baseline="0" noProof="0">
                  <a:ln>
                    <a:noFill/>
                  </a:ln>
                  <a:solidFill>
                    <a:prstClr val="black"/>
                  </a:solidFill>
                  <a:effectLst/>
                  <a:uLnTx/>
                  <a:uFillTx/>
                  <a:latin typeface="Century Gothic"/>
                  <a:ea typeface="+mn-ea"/>
                  <a:cs typeface="+mn-cs"/>
                </a:rPr>
                <a:t>’utente procede con la compilazione del contratto, quindi esegue </a:t>
              </a:r>
              <a:r>
                <a:rPr lang="it-IT" sz="1150" noProof="0">
                  <a:solidFill>
                    <a:prstClr val="black"/>
                  </a:solidFill>
                  <a:latin typeface="Century Gothic"/>
                </a:rPr>
                <a:t>il comando </a:t>
              </a:r>
              <a:r>
                <a:rPr lang="it-IT" sz="1150" u="sng" noProof="0">
                  <a:solidFill>
                    <a:prstClr val="black"/>
                  </a:solidFill>
                  <a:latin typeface="Century Gothic"/>
                </a:rPr>
                <a:t>Invio</a:t>
              </a:r>
              <a:r>
                <a:rPr lang="it-IT" sz="1150" noProof="0">
                  <a:solidFill>
                    <a:prstClr val="black"/>
                  </a:solidFill>
                  <a:latin typeface="Century Gothic"/>
                </a:rPr>
                <a:t> del contratto e SATER</a:t>
              </a:r>
              <a:r>
                <a:rPr lang="it-IT" sz="1150" noProof="0">
                  <a:solidFill>
                    <a:schemeClr val="tx1"/>
                  </a:solidFill>
                  <a:latin typeface="Century Gothic"/>
                </a:rPr>
                <a:t>, a seguito del conferma da parte del fornitore,</a:t>
              </a:r>
              <a:r>
                <a:rPr lang="it-IT" sz="1150" noProof="0">
                  <a:solidFill>
                    <a:prstClr val="black"/>
                  </a:solidFill>
                  <a:latin typeface="Century Gothic"/>
                </a:rPr>
                <a:t> invia automaticamente le</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i="0" u="none" strike="noStrike" kern="1200" cap="none" spc="0" normalizeH="0" baseline="0" noProof="0">
                  <a:ln>
                    <a:noFill/>
                  </a:ln>
                  <a:solidFill>
                    <a:prstClr val="black"/>
                  </a:solidFill>
                  <a:effectLst/>
                  <a:uLnTx/>
                  <a:uFillTx/>
                  <a:latin typeface="Century Gothic"/>
                  <a:ea typeface="+mn-ea"/>
                  <a:cs typeface="+mn-cs"/>
                </a:rPr>
                <a:t>schede SC1 e S3.</a:t>
              </a:r>
            </a:p>
          </p:txBody>
        </p:sp>
        <p:grpSp>
          <p:nvGrpSpPr>
            <p:cNvPr id="24" name="Group 23">
              <a:extLst>
                <a:ext uri="{FF2B5EF4-FFF2-40B4-BE49-F238E27FC236}">
                  <a16:creationId xmlns:a16="http://schemas.microsoft.com/office/drawing/2014/main" id="{3B7F9857-5E20-AE11-C432-B2354D2F80E1}"/>
                </a:ext>
              </a:extLst>
            </p:cNvPr>
            <p:cNvGrpSpPr/>
            <p:nvPr/>
          </p:nvGrpSpPr>
          <p:grpSpPr>
            <a:xfrm>
              <a:off x="284747" y="5909521"/>
              <a:ext cx="432000" cy="432000"/>
              <a:chOff x="282644" y="5864789"/>
              <a:chExt cx="432000" cy="432000"/>
            </a:xfrm>
          </p:grpSpPr>
          <p:sp>
            <p:nvSpPr>
              <p:cNvPr id="25" name="Oval 24">
                <a:extLst>
                  <a:ext uri="{FF2B5EF4-FFF2-40B4-BE49-F238E27FC236}">
                    <a16:creationId xmlns:a16="http://schemas.microsoft.com/office/drawing/2014/main" id="{E3B373D7-9273-0F64-8616-A9C1C3C898BF}"/>
                  </a:ext>
                </a:extLst>
              </p:cNvPr>
              <p:cNvSpPr/>
              <p:nvPr/>
            </p:nvSpPr>
            <p:spPr>
              <a:xfrm>
                <a:off x="282644" y="586478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aphic 4">
                <a:extLst>
                  <a:ext uri="{FF2B5EF4-FFF2-40B4-BE49-F238E27FC236}">
                    <a16:creationId xmlns:a16="http://schemas.microsoft.com/office/drawing/2014/main" id="{8DF10B72-2F56-B16C-582A-7D359EA022F2}"/>
                  </a:ext>
                </a:extLst>
              </p:cNvPr>
              <p:cNvGrpSpPr>
                <a:grpSpLocks noChangeAspect="1"/>
              </p:cNvGrpSpPr>
              <p:nvPr/>
            </p:nvGrpSpPr>
            <p:grpSpPr>
              <a:xfrm>
                <a:off x="333668" y="5911556"/>
                <a:ext cx="360335" cy="359998"/>
                <a:chOff x="4045469" y="918179"/>
                <a:chExt cx="362309" cy="361972"/>
              </a:xfrm>
              <a:solidFill>
                <a:schemeClr val="accent1"/>
              </a:solidFill>
            </p:grpSpPr>
            <p:sp>
              <p:nvSpPr>
                <p:cNvPr id="27" name="Graphic 4">
                  <a:extLst>
                    <a:ext uri="{FF2B5EF4-FFF2-40B4-BE49-F238E27FC236}">
                      <a16:creationId xmlns:a16="http://schemas.microsoft.com/office/drawing/2014/main" id="{33B162FD-6700-5A34-6794-593CBDA2F7BF}"/>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Graphic 4">
                  <a:extLst>
                    <a:ext uri="{FF2B5EF4-FFF2-40B4-BE49-F238E27FC236}">
                      <a16:creationId xmlns:a16="http://schemas.microsoft.com/office/drawing/2014/main" id="{806F6F7D-F738-3D65-2220-4A2629907070}"/>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9" name="Graphic 4">
                  <a:extLst>
                    <a:ext uri="{FF2B5EF4-FFF2-40B4-BE49-F238E27FC236}">
                      <a16:creationId xmlns:a16="http://schemas.microsoft.com/office/drawing/2014/main" id="{85F48229-A46F-C790-DDF9-ED00A48C6474}"/>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18" name="Segnaposto numero diapositiva 17">
            <a:extLst>
              <a:ext uri="{FF2B5EF4-FFF2-40B4-BE49-F238E27FC236}">
                <a16:creationId xmlns:a16="http://schemas.microsoft.com/office/drawing/2014/main" id="{350EE0B1-CBF5-F1A8-97F3-224C1A80AFDF}"/>
              </a:ext>
            </a:extLst>
          </p:cNvPr>
          <p:cNvSpPr>
            <a:spLocks noGrp="1"/>
          </p:cNvSpPr>
          <p:nvPr>
            <p:ph type="sldNum" sz="quarter" idx="10"/>
          </p:nvPr>
        </p:nvSpPr>
        <p:spPr/>
        <p:txBody>
          <a:bodyPr/>
          <a:lstStyle/>
          <a:p>
            <a:fld id="{58E4CE88-B864-4B2B-BBBC-E85082A18D58}" type="slidenum">
              <a:rPr lang="it-IT" noProof="0" smtClean="0"/>
              <a:pPr/>
              <a:t>47</a:t>
            </a:fld>
            <a:endParaRPr lang="it-IT" noProof="0"/>
          </a:p>
        </p:txBody>
      </p:sp>
      <p:grpSp>
        <p:nvGrpSpPr>
          <p:cNvPr id="36" name="Group 35">
            <a:extLst>
              <a:ext uri="{FF2B5EF4-FFF2-40B4-BE49-F238E27FC236}">
                <a16:creationId xmlns:a16="http://schemas.microsoft.com/office/drawing/2014/main" id="{DB462854-0F31-A1D1-B812-46C0FF6F11D0}"/>
              </a:ext>
            </a:extLst>
          </p:cNvPr>
          <p:cNvGrpSpPr/>
          <p:nvPr/>
        </p:nvGrpSpPr>
        <p:grpSpPr>
          <a:xfrm>
            <a:off x="11368098" y="0"/>
            <a:ext cx="42858" cy="684000"/>
            <a:chOff x="11072817" y="-4894"/>
            <a:chExt cx="42858" cy="626400"/>
          </a:xfrm>
        </p:grpSpPr>
        <p:cxnSp>
          <p:nvCxnSpPr>
            <p:cNvPr id="37" name="Straight Connector 36">
              <a:extLst>
                <a:ext uri="{FF2B5EF4-FFF2-40B4-BE49-F238E27FC236}">
                  <a16:creationId xmlns:a16="http://schemas.microsoft.com/office/drawing/2014/main" id="{97AFF33B-24F9-9ABC-A371-3B4278D3D6A4}"/>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683B01-A9F6-B19A-2E88-208F363D0EF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Rectangle: Rounded Corners 9">
            <a:extLst>
              <a:ext uri="{FF2B5EF4-FFF2-40B4-BE49-F238E27FC236}">
                <a16:creationId xmlns:a16="http://schemas.microsoft.com/office/drawing/2014/main" id="{9685DFE2-70FC-7924-1AED-C88E73F5F958}"/>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994451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7C63741-BC98-97AB-E739-2FC2FA5ABC26}"/>
              </a:ext>
            </a:extLst>
          </p:cNvPr>
          <p:cNvSpPr/>
          <p:nvPr/>
        </p:nvSpPr>
        <p:spPr>
          <a:xfrm>
            <a:off x="8009831" y="2336329"/>
            <a:ext cx="4026094" cy="1334263"/>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130" noProof="0"/>
              <a:t>Affidamenti diretti con negoziazione di importo &lt; 5.000 €</a:t>
            </a:r>
            <a:endParaRPr lang="it-IT" sz="2350" noProof="0"/>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5" name="Rectangle: Rounded Corners 14">
            <a:extLst>
              <a:ext uri="{FF2B5EF4-FFF2-40B4-BE49-F238E27FC236}">
                <a16:creationId xmlns:a16="http://schemas.microsoft.com/office/drawing/2014/main" id="{3873F499-B1E1-589E-7CAB-924FE684739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10</a:t>
            </a:r>
            <a:r>
              <a:rPr lang="it-IT" sz="1200" b="1" noProof="0">
                <a:solidFill>
                  <a:schemeClr val="accent1"/>
                </a:solidFill>
              </a:rPr>
              <a:t>a</a:t>
            </a:r>
            <a:endParaRPr lang="it-IT" b="1" noProof="0">
              <a:solidFill>
                <a:schemeClr val="accent1"/>
              </a:solidFill>
            </a:endParaRPr>
          </a:p>
        </p:txBody>
      </p:sp>
      <p:sp>
        <p:nvSpPr>
          <p:cNvPr id="9" name="Rectangle 8">
            <a:extLst>
              <a:ext uri="{FF2B5EF4-FFF2-40B4-BE49-F238E27FC236}">
                <a16:creationId xmlns:a16="http://schemas.microsoft.com/office/drawing/2014/main" id="{FB015BD8-B831-D4CD-C95C-D85D15753C4E}"/>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30" name="Rectangle 29">
            <a:extLst>
              <a:ext uri="{FF2B5EF4-FFF2-40B4-BE49-F238E27FC236}">
                <a16:creationId xmlns:a16="http://schemas.microsoft.com/office/drawing/2014/main" id="{6294C600-7C5C-D4E7-4EB0-FCD4E40C2925}"/>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1" name="Rectangle 30">
            <a:extLst>
              <a:ext uri="{FF2B5EF4-FFF2-40B4-BE49-F238E27FC236}">
                <a16:creationId xmlns:a16="http://schemas.microsoft.com/office/drawing/2014/main" id="{5460B15C-DA14-A229-291E-C640E6D62D0D}"/>
              </a:ext>
            </a:extLst>
          </p:cNvPr>
          <p:cNvSpPr/>
          <p:nvPr/>
        </p:nvSpPr>
        <p:spPr>
          <a:xfrm>
            <a:off x="198234" y="1080609"/>
            <a:ext cx="292969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BANDO / INVITI</a:t>
            </a:r>
            <a:endParaRPr lang="it-IT" sz="900" noProof="0"/>
          </a:p>
        </p:txBody>
      </p:sp>
      <p:sp>
        <p:nvSpPr>
          <p:cNvPr id="32" name="Rectangle 31">
            <a:extLst>
              <a:ext uri="{FF2B5EF4-FFF2-40B4-BE49-F238E27FC236}">
                <a16:creationId xmlns:a16="http://schemas.microsoft.com/office/drawing/2014/main" id="{BFA212CC-504C-5D0C-60A5-A7CFE0806BE1}"/>
              </a:ext>
            </a:extLst>
          </p:cNvPr>
          <p:cNvSpPr/>
          <p:nvPr/>
        </p:nvSpPr>
        <p:spPr>
          <a:xfrm>
            <a:off x="2182229" y="1407600"/>
            <a:ext cx="90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sp>
        <p:nvSpPr>
          <p:cNvPr id="33" name="Rectangle 32">
            <a:extLst>
              <a:ext uri="{FF2B5EF4-FFF2-40B4-BE49-F238E27FC236}">
                <a16:creationId xmlns:a16="http://schemas.microsoft.com/office/drawing/2014/main" id="{246E1606-E5EF-FC55-BF33-D6C503CC6E08}"/>
              </a:ext>
            </a:extLst>
          </p:cNvPr>
          <p:cNvSpPr/>
          <p:nvPr/>
        </p:nvSpPr>
        <p:spPr>
          <a:xfrm>
            <a:off x="243930"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a:t>
            </a:r>
          </a:p>
          <a:p>
            <a:pPr algn="ctr" defTabSz="762000">
              <a:lnSpc>
                <a:spcPct val="90000"/>
              </a:lnSpc>
              <a:spcBef>
                <a:spcPct val="0"/>
              </a:spcBef>
              <a:spcAft>
                <a:spcPct val="0"/>
              </a:spcAft>
            </a:pPr>
            <a:r>
              <a:rPr lang="it-IT" sz="1000" kern="0" noProof="0">
                <a:solidFill>
                  <a:srgbClr val="000000"/>
                </a:solidFill>
                <a:cs typeface="Arial"/>
              </a:rPr>
              <a:t>e</a:t>
            </a:r>
            <a:r>
              <a:rPr lang="it-IT" sz="1000" b="1" kern="0" noProof="0">
                <a:solidFill>
                  <a:srgbClr val="000000"/>
                </a:solidFill>
                <a:cs typeface="Arial"/>
              </a:rPr>
              <a:t> </a:t>
            </a:r>
          </a:p>
          <a:p>
            <a:pPr algn="ctr" defTabSz="762000">
              <a:lnSpc>
                <a:spcPct val="90000"/>
              </a:lnSpc>
              <a:spcBef>
                <a:spcPct val="0"/>
              </a:spcBef>
              <a:spcAft>
                <a:spcPct val="0"/>
              </a:spcAft>
            </a:pPr>
            <a:r>
              <a:rPr lang="it-IT" sz="1000" b="1" kern="0" noProof="0">
                <a:solidFill>
                  <a:srgbClr val="000000"/>
                </a:solidFill>
                <a:cs typeface="Arial"/>
              </a:rPr>
              <a:t>Configurazione DGUE </a:t>
            </a:r>
          </a:p>
          <a:p>
            <a:pPr algn="ctr" defTabSz="762000">
              <a:lnSpc>
                <a:spcPct val="90000"/>
              </a:lnSpc>
              <a:spcBef>
                <a:spcPct val="0"/>
              </a:spcBef>
              <a:spcAft>
                <a:spcPct val="0"/>
              </a:spcAft>
            </a:pPr>
            <a:r>
              <a:rPr lang="it-IT" sz="1000" kern="0" noProof="0">
                <a:solidFill>
                  <a:srgbClr val="000000"/>
                </a:solidFill>
                <a:cs typeface="Arial"/>
              </a:rPr>
              <a:t>(opzionale)</a:t>
            </a:r>
          </a:p>
        </p:txBody>
      </p:sp>
      <p:cxnSp>
        <p:nvCxnSpPr>
          <p:cNvPr id="35" name="Straight Arrow Connector 34">
            <a:extLst>
              <a:ext uri="{FF2B5EF4-FFF2-40B4-BE49-F238E27FC236}">
                <a16:creationId xmlns:a16="http://schemas.microsoft.com/office/drawing/2014/main" id="{A3576F73-8300-98E8-DAF2-1FA6B11BB19E}"/>
              </a:ext>
            </a:extLst>
          </p:cNvPr>
          <p:cNvCxnSpPr>
            <a:cxnSpLocks/>
            <a:stCxn id="33" idx="3"/>
            <a:endCxn id="32" idx="1"/>
          </p:cNvCxnSpPr>
          <p:nvPr/>
        </p:nvCxnSpPr>
        <p:spPr>
          <a:xfrm>
            <a:off x="1827930" y="1803600"/>
            <a:ext cx="3542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08B26EAD-F0F7-2B18-34C4-43EAE28DE208}"/>
              </a:ext>
            </a:extLst>
          </p:cNvPr>
          <p:cNvGrpSpPr/>
          <p:nvPr/>
        </p:nvGrpSpPr>
        <p:grpSpPr>
          <a:xfrm>
            <a:off x="3204070" y="786276"/>
            <a:ext cx="540000" cy="1645920"/>
            <a:chOff x="3348425" y="786276"/>
            <a:chExt cx="540000" cy="1645920"/>
          </a:xfrm>
        </p:grpSpPr>
        <p:sp>
          <p:nvSpPr>
            <p:cNvPr id="41" name="Rettangolo 59">
              <a:extLst>
                <a:ext uri="{FF2B5EF4-FFF2-40B4-BE49-F238E27FC236}">
                  <a16:creationId xmlns:a16="http://schemas.microsoft.com/office/drawing/2014/main" id="{9832FC02-B759-D59B-1AE8-BEA015CAAD23}"/>
                </a:ext>
              </a:extLst>
            </p:cNvPr>
            <p:cNvSpPr/>
            <p:nvPr/>
          </p:nvSpPr>
          <p:spPr bwMode="ltGray">
            <a:xfrm>
              <a:off x="3348425" y="786276"/>
              <a:ext cx="540000" cy="1645920"/>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srgbClr val="FFFFFF"/>
                </a:solidFill>
                <a:effectLst/>
                <a:uLnTx/>
                <a:uFillTx/>
                <a:ea typeface="+mn-ea"/>
                <a:cs typeface="+mn-cs"/>
              </a:endParaRPr>
            </a:p>
          </p:txBody>
        </p:sp>
        <p:sp>
          <p:nvSpPr>
            <p:cNvPr id="42" name="CasellaDiTesto 60">
              <a:extLst>
                <a:ext uri="{FF2B5EF4-FFF2-40B4-BE49-F238E27FC236}">
                  <a16:creationId xmlns:a16="http://schemas.microsoft.com/office/drawing/2014/main" id="{1A811202-7EA0-8102-6E0D-CEF41DE08732}"/>
                </a:ext>
              </a:extLst>
            </p:cNvPr>
            <p:cNvSpPr txBox="1"/>
            <p:nvPr/>
          </p:nvSpPr>
          <p:spPr>
            <a:xfrm rot="16200000">
              <a:off x="2844425" y="1416130"/>
              <a:ext cx="1548000" cy="396000"/>
            </a:xfrm>
            <a:prstGeom prst="rect">
              <a:avLst/>
            </a:prstGeom>
            <a:solidFill>
              <a:srgbClr val="FFFFFF"/>
            </a:solidFill>
            <a:ln w="9525" algn="ctr">
              <a:solidFill>
                <a:srgbClr val="000000">
                  <a:lumMod val="75000"/>
                  <a:lumOff val="25000"/>
                </a:srgbClr>
              </a:solidFill>
              <a:miter lim="800000"/>
              <a:headEnd/>
              <a:tailEnd/>
            </a:ln>
            <a:effectLst/>
          </p:spPr>
          <p:txBody>
            <a:bodyPr lIns="0" tIns="0" rIns="0" bIns="0" anchor="ctr"/>
            <a:lstStyle>
              <a:defPPr>
                <a:defRPr lang="en-US"/>
              </a:defPPr>
              <a:lvl1pPr algn="ctr" defTabSz="762000">
                <a:lnSpc>
                  <a:spcPct val="90000"/>
                </a:lnSpc>
                <a:spcBef>
                  <a:spcPct val="0"/>
                </a:spcBef>
                <a:spcAft>
                  <a:spcPct val="0"/>
                </a:spcAft>
                <a:defRPr sz="800" kern="0">
                  <a:latin typeface="Calibri Light"/>
                  <a:cs typeface="Arial"/>
                </a:defRPr>
              </a:lvl1pPr>
            </a:lstStyle>
            <a:p>
              <a:pPr marL="0" marR="0" lvl="0" indent="0" defTabSz="762000" eaLnBrk="1" fontAlgn="auto" latinLnBrk="0" hangingPunct="1">
                <a:lnSpc>
                  <a:spcPct val="90000"/>
                </a:lnSpc>
                <a:spcBef>
                  <a:spcPct val="0"/>
                </a:spcBef>
                <a:spcAft>
                  <a:spcPct val="0"/>
                </a:spcAft>
                <a:buClrTx/>
                <a:buSzTx/>
                <a:buFontTx/>
                <a:buNone/>
                <a:tabLst/>
                <a:defRPr/>
              </a:pPr>
              <a:r>
                <a:rPr kumimoji="0" lang="it-IT" sz="1000" b="0" i="0" u="none" strike="noStrike" kern="0" cap="none" spc="0" normalizeH="0" baseline="0" noProof="0">
                  <a:ln>
                    <a:noFill/>
                  </a:ln>
                  <a:solidFill>
                    <a:srgbClr val="000000"/>
                  </a:solidFill>
                  <a:effectLst/>
                  <a:uLnTx/>
                  <a:uFillTx/>
                  <a:latin typeface="+mn-lt"/>
                  <a:cs typeface="Arial"/>
                </a:rPr>
                <a:t>Ricezione dell’offerta</a:t>
              </a:r>
            </a:p>
          </p:txBody>
        </p:sp>
      </p:grpSp>
      <p:sp>
        <p:nvSpPr>
          <p:cNvPr id="44" name="Rectangle 43">
            <a:extLst>
              <a:ext uri="{FF2B5EF4-FFF2-40B4-BE49-F238E27FC236}">
                <a16:creationId xmlns:a16="http://schemas.microsoft.com/office/drawing/2014/main" id="{D1AB584D-9C57-D1F1-2495-D8C4B196E62B}"/>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71" name="Rectangle 70">
            <a:extLst>
              <a:ext uri="{FF2B5EF4-FFF2-40B4-BE49-F238E27FC236}">
                <a16:creationId xmlns:a16="http://schemas.microsoft.com/office/drawing/2014/main" id="{E4F54CD2-3DEB-4F9E-8BAA-F5E48AC2D864}"/>
              </a:ext>
            </a:extLst>
          </p:cNvPr>
          <p:cNvSpPr/>
          <p:nvPr/>
        </p:nvSpPr>
        <p:spPr>
          <a:xfrm>
            <a:off x="5448388"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a:t>
            </a:r>
            <a:endParaRPr kumimoji="0" lang="it-IT" sz="1000" i="0" u="none" strike="noStrike" kern="0" cap="none" spc="0" normalizeH="0" baseline="0" noProof="0">
              <a:ln>
                <a:noFill/>
              </a:ln>
              <a:solidFill>
                <a:srgbClr val="000000"/>
              </a:solidFill>
              <a:effectLst/>
              <a:uLnTx/>
              <a:uFillTx/>
            </a:endParaRPr>
          </a:p>
        </p:txBody>
      </p:sp>
      <p:sp>
        <p:nvSpPr>
          <p:cNvPr id="43" name="Rectangle 42">
            <a:extLst>
              <a:ext uri="{FF2B5EF4-FFF2-40B4-BE49-F238E27FC236}">
                <a16:creationId xmlns:a16="http://schemas.microsoft.com/office/drawing/2014/main" id="{F38DA305-477C-71A2-758D-CA2749E1B117}"/>
              </a:ext>
            </a:extLst>
          </p:cNvPr>
          <p:cNvSpPr/>
          <p:nvPr/>
        </p:nvSpPr>
        <p:spPr>
          <a:xfrm>
            <a:off x="3820185" y="1080609"/>
            <a:ext cx="284846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noProof="0">
                <a:solidFill>
                  <a:srgbClr val="000000"/>
                </a:solidFill>
                <a:cs typeface="Arial"/>
              </a:rPr>
              <a:t>PROCEDURA DI AGGIUDICAZIONE</a:t>
            </a:r>
          </a:p>
        </p:txBody>
      </p:sp>
      <p:sp>
        <p:nvSpPr>
          <p:cNvPr id="45" name="Rectangle 44">
            <a:extLst>
              <a:ext uri="{FF2B5EF4-FFF2-40B4-BE49-F238E27FC236}">
                <a16:creationId xmlns:a16="http://schemas.microsoft.com/office/drawing/2014/main" id="{C85BE901-65D0-EBF3-4FE2-9347C71738AE}"/>
              </a:ext>
            </a:extLst>
          </p:cNvPr>
          <p:cNvSpPr/>
          <p:nvPr/>
        </p:nvSpPr>
        <p:spPr>
          <a:xfrm>
            <a:off x="3892613" y="1407600"/>
            <a:ext cx="115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Aggiudicazione lotti</a:t>
            </a:r>
          </a:p>
        </p:txBody>
      </p:sp>
      <p:cxnSp>
        <p:nvCxnSpPr>
          <p:cNvPr id="46" name="Straight Arrow Connector 45">
            <a:extLst>
              <a:ext uri="{FF2B5EF4-FFF2-40B4-BE49-F238E27FC236}">
                <a16:creationId xmlns:a16="http://schemas.microsoft.com/office/drawing/2014/main" id="{CDAE00A7-20E4-DAB0-05A0-E8B1A0754949}"/>
              </a:ext>
            </a:extLst>
          </p:cNvPr>
          <p:cNvCxnSpPr>
            <a:cxnSpLocks/>
            <a:stCxn id="45" idx="3"/>
            <a:endCxn id="47" idx="1"/>
          </p:cNvCxnSpPr>
          <p:nvPr/>
        </p:nvCxnSpPr>
        <p:spPr>
          <a:xfrm>
            <a:off x="5044613" y="1803600"/>
            <a:ext cx="30252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2196D1D-F5FB-7B5C-BB9C-740C1CC191DE}"/>
              </a:ext>
            </a:extLst>
          </p:cNvPr>
          <p:cNvSpPr/>
          <p:nvPr/>
        </p:nvSpPr>
        <p:spPr>
          <a:xfrm>
            <a:off x="5347133" y="1407600"/>
            <a:ext cx="12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Riepilogo finale</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grpSp>
        <p:nvGrpSpPr>
          <p:cNvPr id="53" name="Group 52">
            <a:extLst>
              <a:ext uri="{FF2B5EF4-FFF2-40B4-BE49-F238E27FC236}">
                <a16:creationId xmlns:a16="http://schemas.microsoft.com/office/drawing/2014/main" id="{E9628258-E5FB-8C17-AA6B-1E0A6DA64703}"/>
              </a:ext>
            </a:extLst>
          </p:cNvPr>
          <p:cNvGrpSpPr/>
          <p:nvPr/>
        </p:nvGrpSpPr>
        <p:grpSpPr>
          <a:xfrm flipV="1">
            <a:off x="5844633" y="2199599"/>
            <a:ext cx="181983" cy="3396651"/>
            <a:chOff x="4081684" y="2379280"/>
            <a:chExt cx="171807" cy="2518540"/>
          </a:xfrm>
        </p:grpSpPr>
        <p:cxnSp>
          <p:nvCxnSpPr>
            <p:cNvPr id="54" name="Straight Arrow Connector 53">
              <a:extLst>
                <a:ext uri="{FF2B5EF4-FFF2-40B4-BE49-F238E27FC236}">
                  <a16:creationId xmlns:a16="http://schemas.microsoft.com/office/drawing/2014/main" id="{1EB421A6-342B-640B-25C5-5B2FC282A8EF}"/>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C0A8B0D-3C88-512C-4163-0985B7A0595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E49E0845-D1C9-E90C-639D-CECD703538EB}"/>
              </a:ext>
            </a:extLst>
          </p:cNvPr>
          <p:cNvSpPr/>
          <p:nvPr/>
        </p:nvSpPr>
        <p:spPr>
          <a:xfrm>
            <a:off x="5328609" y="3746042"/>
            <a:ext cx="1224000" cy="578157"/>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AD5 </a:t>
            </a:r>
            <a:r>
              <a:rPr kumimoji="0" lang="it-IT" sz="1000" i="0" u="none" strike="noStrike" kern="0" cap="none" spc="0" normalizeH="0" baseline="0" noProof="0">
                <a:ln>
                  <a:noFill/>
                </a:ln>
                <a:solidFill>
                  <a:srgbClr val="000000"/>
                </a:solidFill>
                <a:effectLst/>
                <a:uLnTx/>
                <a:uFillTx/>
              </a:rPr>
              <a:t>Affidamento diretto </a:t>
            </a:r>
            <a:r>
              <a:rPr lang="it-IT" sz="1000" kern="0" noProof="0">
                <a:solidFill>
                  <a:srgbClr val="000000"/>
                </a:solidFill>
              </a:rPr>
              <a:t>&lt;</a:t>
            </a:r>
            <a:r>
              <a:rPr kumimoji="0" lang="it-IT" sz="1000" i="0" u="none" strike="noStrike" kern="0" cap="none" spc="0" normalizeH="0" baseline="0" noProof="0">
                <a:ln>
                  <a:noFill/>
                </a:ln>
                <a:solidFill>
                  <a:srgbClr val="000000"/>
                </a:solidFill>
                <a:effectLst/>
                <a:uLnTx/>
                <a:uFillTx/>
              </a:rPr>
              <a:t> 5k €</a:t>
            </a:r>
          </a:p>
        </p:txBody>
      </p:sp>
      <p:sp>
        <p:nvSpPr>
          <p:cNvPr id="2" name="Segnaposto numero diapositiva 1">
            <a:extLst>
              <a:ext uri="{FF2B5EF4-FFF2-40B4-BE49-F238E27FC236}">
                <a16:creationId xmlns:a16="http://schemas.microsoft.com/office/drawing/2014/main" id="{D4D72ACB-89A7-1E0C-38A7-613DE79D3578}"/>
              </a:ext>
            </a:extLst>
          </p:cNvPr>
          <p:cNvSpPr>
            <a:spLocks noGrp="1"/>
          </p:cNvSpPr>
          <p:nvPr>
            <p:ph type="sldNum" sz="quarter" idx="10"/>
          </p:nvPr>
        </p:nvSpPr>
        <p:spPr/>
        <p:txBody>
          <a:bodyPr/>
          <a:lstStyle/>
          <a:p>
            <a:fld id="{58E4CE88-B864-4B2B-BBBC-E85082A18D58}" type="slidenum">
              <a:rPr lang="it-IT" noProof="0" smtClean="0"/>
              <a:pPr/>
              <a:t>48</a:t>
            </a:fld>
            <a:endParaRPr lang="it-IT" noProof="0"/>
          </a:p>
        </p:txBody>
      </p:sp>
      <p:grpSp>
        <p:nvGrpSpPr>
          <p:cNvPr id="7" name="Group 6">
            <a:extLst>
              <a:ext uri="{FF2B5EF4-FFF2-40B4-BE49-F238E27FC236}">
                <a16:creationId xmlns:a16="http://schemas.microsoft.com/office/drawing/2014/main" id="{E7768DF6-4F80-9212-5411-4BB215184890}"/>
              </a:ext>
            </a:extLst>
          </p:cNvPr>
          <p:cNvGrpSpPr/>
          <p:nvPr/>
        </p:nvGrpSpPr>
        <p:grpSpPr>
          <a:xfrm>
            <a:off x="11368098" y="0"/>
            <a:ext cx="42858" cy="684000"/>
            <a:chOff x="11072817" y="-4894"/>
            <a:chExt cx="42858" cy="626400"/>
          </a:xfrm>
        </p:grpSpPr>
        <p:cxnSp>
          <p:nvCxnSpPr>
            <p:cNvPr id="8" name="Straight Connector 7">
              <a:extLst>
                <a:ext uri="{FF2B5EF4-FFF2-40B4-BE49-F238E27FC236}">
                  <a16:creationId xmlns:a16="http://schemas.microsoft.com/office/drawing/2014/main" id="{0439403D-2D0C-27ED-F8E4-5867B7A8791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B3288-3275-0D77-F170-E55FBB1AF185}"/>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5AC41473-F1B0-8C32-9E22-D84C74E2F2EB}"/>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2" name="Group 21">
            <a:extLst>
              <a:ext uri="{FF2B5EF4-FFF2-40B4-BE49-F238E27FC236}">
                <a16:creationId xmlns:a16="http://schemas.microsoft.com/office/drawing/2014/main" id="{1FA7834F-6F38-C34C-DAF3-E9088877B02A}"/>
              </a:ext>
            </a:extLst>
          </p:cNvPr>
          <p:cNvGrpSpPr/>
          <p:nvPr/>
        </p:nvGrpSpPr>
        <p:grpSpPr>
          <a:xfrm>
            <a:off x="8055902" y="2540445"/>
            <a:ext cx="3926089" cy="3053937"/>
            <a:chOff x="6937591" y="2784919"/>
            <a:chExt cx="3926089" cy="3053937"/>
          </a:xfrm>
        </p:grpSpPr>
        <p:sp>
          <p:nvSpPr>
            <p:cNvPr id="10" name="Rectangle 9">
              <a:extLst>
                <a:ext uri="{FF2B5EF4-FFF2-40B4-BE49-F238E27FC236}">
                  <a16:creationId xmlns:a16="http://schemas.microsoft.com/office/drawing/2014/main" id="{84E69FBA-C2EF-4E10-836E-067802F2D60A}"/>
                </a:ext>
              </a:extLst>
            </p:cNvPr>
            <p:cNvSpPr/>
            <p:nvPr/>
          </p:nvSpPr>
          <p:spPr>
            <a:xfrm>
              <a:off x="6937591" y="2784919"/>
              <a:ext cx="3926089" cy="1080072"/>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b"/>
            <a:lstStyle/>
            <a:p>
              <a:pPr algn="ctr"/>
              <a:r>
                <a:rPr lang="it-IT" sz="900" kern="0" noProof="0">
                  <a:solidFill>
                    <a:srgbClr val="000000"/>
                  </a:solidFill>
                  <a:cs typeface="Arial"/>
                </a:rPr>
                <a:t>PROCEDURA DI AGGIUDICAZIONE</a:t>
              </a:r>
              <a:endParaRPr lang="it-IT" sz="900" noProof="0"/>
            </a:p>
          </p:txBody>
        </p:sp>
        <p:sp>
          <p:nvSpPr>
            <p:cNvPr id="11" name="Rectangle 10">
              <a:extLst>
                <a:ext uri="{FF2B5EF4-FFF2-40B4-BE49-F238E27FC236}">
                  <a16:creationId xmlns:a16="http://schemas.microsoft.com/office/drawing/2014/main" id="{E5FB9D9B-5655-E941-898E-70627A150354}"/>
                </a:ext>
              </a:extLst>
            </p:cNvPr>
            <p:cNvSpPr/>
            <p:nvPr/>
          </p:nvSpPr>
          <p:spPr>
            <a:xfrm>
              <a:off x="7040654" y="2850856"/>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Modifica CUP e/o Importo</a:t>
              </a:r>
              <a:endParaRPr lang="it-IT" sz="1000" kern="0" noProof="0">
                <a:solidFill>
                  <a:schemeClr val="tx1"/>
                </a:solidFill>
                <a:cs typeface="Arial"/>
              </a:endParaRPr>
            </a:p>
          </p:txBody>
        </p:sp>
        <p:sp>
          <p:nvSpPr>
            <p:cNvPr id="12" name="Rectangle 11">
              <a:extLst>
                <a:ext uri="{FF2B5EF4-FFF2-40B4-BE49-F238E27FC236}">
                  <a16:creationId xmlns:a16="http://schemas.microsoft.com/office/drawing/2014/main" id="{315C1A1F-5478-8547-640F-CB34A540C675}"/>
                </a:ext>
              </a:extLst>
            </p:cNvPr>
            <p:cNvSpPr/>
            <p:nvPr/>
          </p:nvSpPr>
          <p:spPr>
            <a:xfrm>
              <a:off x="8363699" y="285085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 documento Modifica CUP e/o Importo</a:t>
              </a:r>
            </a:p>
          </p:txBody>
        </p:sp>
        <p:sp>
          <p:nvSpPr>
            <p:cNvPr id="13" name="Rectangle 12">
              <a:extLst>
                <a:ext uri="{FF2B5EF4-FFF2-40B4-BE49-F238E27FC236}">
                  <a16:creationId xmlns:a16="http://schemas.microsoft.com/office/drawing/2014/main" id="{8D40507B-C1DF-2C69-8F06-D1051682670C}"/>
                </a:ext>
              </a:extLst>
            </p:cNvPr>
            <p:cNvSpPr/>
            <p:nvPr/>
          </p:nvSpPr>
          <p:spPr>
            <a:xfrm>
              <a:off x="9695462" y="2850856"/>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endParaRPr lang="it-IT" sz="1000" kern="0" noProof="0">
                <a:solidFill>
                  <a:schemeClr val="tx1"/>
                </a:solidFill>
                <a:cs typeface="Arial"/>
              </a:endParaRPr>
            </a:p>
          </p:txBody>
        </p:sp>
        <p:cxnSp>
          <p:nvCxnSpPr>
            <p:cNvPr id="16" name="Straight Arrow Connector 15">
              <a:extLst>
                <a:ext uri="{FF2B5EF4-FFF2-40B4-BE49-F238E27FC236}">
                  <a16:creationId xmlns:a16="http://schemas.microsoft.com/office/drawing/2014/main" id="{ED9E5F35-349B-F950-D4E2-872B7DA97035}"/>
                </a:ext>
              </a:extLst>
            </p:cNvPr>
            <p:cNvCxnSpPr>
              <a:cxnSpLocks/>
              <a:stCxn id="13" idx="2"/>
            </p:cNvCxnSpPr>
            <p:nvPr/>
          </p:nvCxnSpPr>
          <p:spPr>
            <a:xfrm>
              <a:off x="10235462" y="3642856"/>
              <a:ext cx="0" cy="21960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D8B3E38-BC88-8D91-3F00-3BA8EA893D54}"/>
                </a:ext>
              </a:extLst>
            </p:cNvPr>
            <p:cNvSpPr/>
            <p:nvPr/>
          </p:nvSpPr>
          <p:spPr>
            <a:xfrm>
              <a:off x="9696443" y="4091446"/>
              <a:ext cx="1080000" cy="104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CM2 </a:t>
              </a:r>
              <a:r>
                <a:rPr kumimoji="0" lang="it-IT" sz="1000" i="0" u="none" strike="noStrike" kern="0" cap="none" spc="0" normalizeH="0" baseline="0" noProof="0">
                  <a:ln>
                    <a:noFill/>
                  </a:ln>
                  <a:solidFill>
                    <a:srgbClr val="000000"/>
                  </a:solidFill>
                  <a:effectLst/>
                  <a:uLnTx/>
                  <a:uFillTx/>
                </a:rPr>
                <a:t>Scheda di comunicazione modifica dati della procedura per appalti sotto i 5K euro</a:t>
              </a:r>
            </a:p>
          </p:txBody>
        </p:sp>
        <p:cxnSp>
          <p:nvCxnSpPr>
            <p:cNvPr id="18" name="Straight Arrow Connector 17">
              <a:extLst>
                <a:ext uri="{FF2B5EF4-FFF2-40B4-BE49-F238E27FC236}">
                  <a16:creationId xmlns:a16="http://schemas.microsoft.com/office/drawing/2014/main" id="{B57C4E65-A48B-92CD-C89D-55A0FB1F17DD}"/>
                </a:ext>
              </a:extLst>
            </p:cNvPr>
            <p:cNvCxnSpPr>
              <a:cxnSpLocks/>
              <a:stCxn id="11" idx="3"/>
              <a:endCxn id="12" idx="1"/>
            </p:cNvCxnSpPr>
            <p:nvPr/>
          </p:nvCxnSpPr>
          <p:spPr>
            <a:xfrm>
              <a:off x="8120654" y="3246856"/>
              <a:ext cx="24304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0972B5-B70D-2AA2-8C93-A39F8221828D}"/>
                </a:ext>
              </a:extLst>
            </p:cNvPr>
            <p:cNvCxnSpPr>
              <a:cxnSpLocks/>
              <a:stCxn id="12" idx="3"/>
              <a:endCxn id="13" idx="1"/>
            </p:cNvCxnSpPr>
            <p:nvPr/>
          </p:nvCxnSpPr>
          <p:spPr>
            <a:xfrm>
              <a:off x="9443699" y="3246856"/>
              <a:ext cx="25176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ctor: Elbow 23">
            <a:extLst>
              <a:ext uri="{FF2B5EF4-FFF2-40B4-BE49-F238E27FC236}">
                <a16:creationId xmlns:a16="http://schemas.microsoft.com/office/drawing/2014/main" id="{4F584F58-2A78-4877-C850-DC85F29AAD01}"/>
              </a:ext>
            </a:extLst>
          </p:cNvPr>
          <p:cNvCxnSpPr>
            <a:cxnSpLocks/>
          </p:cNvCxnSpPr>
          <p:nvPr/>
        </p:nvCxnSpPr>
        <p:spPr>
          <a:xfrm rot="16200000" flipH="1">
            <a:off x="6833375" y="1670381"/>
            <a:ext cx="792000" cy="1872000"/>
          </a:xfrm>
          <a:prstGeom prst="bentConnector2">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7F93D57-812A-44F7-B2C9-FD01735BE52B}"/>
              </a:ext>
            </a:extLst>
          </p:cNvPr>
          <p:cNvSpPr/>
          <p:nvPr/>
        </p:nvSpPr>
        <p:spPr>
          <a:xfrm>
            <a:off x="6820343" y="1080609"/>
            <a:ext cx="2525474"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CONTRATTO</a:t>
            </a:r>
          </a:p>
        </p:txBody>
      </p:sp>
      <p:sp>
        <p:nvSpPr>
          <p:cNvPr id="50" name="Rectangle 49">
            <a:extLst>
              <a:ext uri="{FF2B5EF4-FFF2-40B4-BE49-F238E27FC236}">
                <a16:creationId xmlns:a16="http://schemas.microsoft.com/office/drawing/2014/main" id="{7232A17F-BA6E-8571-8A4B-F1D3BC3FDE00}"/>
              </a:ext>
            </a:extLst>
          </p:cNvPr>
          <p:cNvSpPr/>
          <p:nvPr/>
        </p:nvSpPr>
        <p:spPr>
          <a:xfrm>
            <a:off x="6868045"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contratto</a:t>
            </a:r>
          </a:p>
        </p:txBody>
      </p:sp>
      <p:sp>
        <p:nvSpPr>
          <p:cNvPr id="51" name="Rectangle 50">
            <a:extLst>
              <a:ext uri="{FF2B5EF4-FFF2-40B4-BE49-F238E27FC236}">
                <a16:creationId xmlns:a16="http://schemas.microsoft.com/office/drawing/2014/main" id="{AABBBF95-F2B0-E344-32A0-79FF4EAFF3BB}"/>
              </a:ext>
            </a:extLst>
          </p:cNvPr>
          <p:cNvSpPr/>
          <p:nvPr/>
        </p:nvSpPr>
        <p:spPr>
          <a:xfrm>
            <a:off x="821573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52" name="Straight Arrow Connector 51">
            <a:extLst>
              <a:ext uri="{FF2B5EF4-FFF2-40B4-BE49-F238E27FC236}">
                <a16:creationId xmlns:a16="http://schemas.microsoft.com/office/drawing/2014/main" id="{7DB7B2CA-C5CB-E794-5CAB-DF9880690854}"/>
              </a:ext>
            </a:extLst>
          </p:cNvPr>
          <p:cNvCxnSpPr>
            <a:cxnSpLocks/>
            <a:stCxn id="50" idx="3"/>
            <a:endCxn id="51" idx="1"/>
          </p:cNvCxnSpPr>
          <p:nvPr/>
        </p:nvCxnSpPr>
        <p:spPr>
          <a:xfrm>
            <a:off x="7948045" y="1803600"/>
            <a:ext cx="26768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A8E3B5E-A978-861D-C7D1-3A83256D8117}"/>
              </a:ext>
            </a:extLst>
          </p:cNvPr>
          <p:cNvSpPr/>
          <p:nvPr/>
        </p:nvSpPr>
        <p:spPr>
          <a:xfrm>
            <a:off x="10827066" y="5598000"/>
            <a:ext cx="10692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Aggiornamento dati in BDNCP</a:t>
            </a:r>
            <a:endParaRPr kumimoji="0" lang="it-IT" sz="1000" i="0" u="none" strike="noStrike" kern="0" cap="none" spc="0" normalizeH="0" baseline="0" noProof="0">
              <a:ln>
                <a:noFill/>
              </a:ln>
              <a:solidFill>
                <a:srgbClr val="000000"/>
              </a:solidFill>
              <a:effectLst/>
              <a:uLnTx/>
              <a:uFillTx/>
            </a:endParaRPr>
          </a:p>
        </p:txBody>
      </p:sp>
      <p:sp>
        <p:nvSpPr>
          <p:cNvPr id="49" name="Rectangle 48">
            <a:extLst>
              <a:ext uri="{FF2B5EF4-FFF2-40B4-BE49-F238E27FC236}">
                <a16:creationId xmlns:a16="http://schemas.microsoft.com/office/drawing/2014/main" id="{598AD487-87C3-B467-AC48-16110BAB2557}"/>
              </a:ext>
            </a:extLst>
          </p:cNvPr>
          <p:cNvSpPr/>
          <p:nvPr/>
        </p:nvSpPr>
        <p:spPr>
          <a:xfrm>
            <a:off x="8015878" y="2287868"/>
            <a:ext cx="4014000" cy="1143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cxnSp>
        <p:nvCxnSpPr>
          <p:cNvPr id="20" name="Connector: Elbow 19">
            <a:extLst>
              <a:ext uri="{FF2B5EF4-FFF2-40B4-BE49-F238E27FC236}">
                <a16:creationId xmlns:a16="http://schemas.microsoft.com/office/drawing/2014/main" id="{7956E9D0-B307-9DB6-760C-0B64C7848941}"/>
              </a:ext>
            </a:extLst>
          </p:cNvPr>
          <p:cNvCxnSpPr>
            <a:cxnSpLocks/>
            <a:stCxn id="51" idx="2"/>
            <a:endCxn id="11" idx="1"/>
          </p:cNvCxnSpPr>
          <p:nvPr/>
        </p:nvCxnSpPr>
        <p:spPr>
          <a:xfrm rot="5400000">
            <a:off x="8055957" y="2302609"/>
            <a:ext cx="802782" cy="596765"/>
          </a:xfrm>
          <a:prstGeom prst="bentConnector4">
            <a:avLst>
              <a:gd name="adj1" fmla="val 25336"/>
              <a:gd name="adj2" fmla="val 152237"/>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B562DC4-9A6F-DE36-2643-78349534D296}"/>
              </a:ext>
            </a:extLst>
          </p:cNvPr>
          <p:cNvCxnSpPr>
            <a:cxnSpLocks/>
            <a:stCxn id="47" idx="3"/>
            <a:endCxn id="50" idx="1"/>
          </p:cNvCxnSpPr>
          <p:nvPr/>
        </p:nvCxnSpPr>
        <p:spPr>
          <a:xfrm>
            <a:off x="6571133" y="1803600"/>
            <a:ext cx="29691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78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3">
            <a:extLst>
              <a:ext uri="{FF2B5EF4-FFF2-40B4-BE49-F238E27FC236}">
                <a16:creationId xmlns:a16="http://schemas.microsoft.com/office/drawing/2014/main" id="{EC70678D-5DE9-D077-4132-0FBFDF272572}"/>
              </a:ext>
            </a:extLst>
          </p:cNvPr>
          <p:cNvSpPr>
            <a:spLocks noGrp="1"/>
          </p:cNvSpPr>
          <p:nvPr>
            <p:ph type="title"/>
          </p:nvPr>
        </p:nvSpPr>
        <p:spPr>
          <a:xfrm>
            <a:off x="516000" y="74239"/>
            <a:ext cx="10761600" cy="503082"/>
          </a:xfrm>
        </p:spPr>
        <p:txBody>
          <a:bodyPr/>
          <a:lstStyle/>
          <a:p>
            <a:r>
              <a:rPr lang="it-IT" sz="2350" spc="-130" noProof="0"/>
              <a:t>Affidamenti diretti con negoziazione di importo &lt; 5.000 €</a:t>
            </a:r>
            <a:endParaRPr lang="it-IT" sz="2350" noProof="0"/>
          </a:p>
        </p:txBody>
      </p:sp>
      <p:sp>
        <p:nvSpPr>
          <p:cNvPr id="16" name="Rectangle: Rounded Corners 15">
            <a:extLst>
              <a:ext uri="{FF2B5EF4-FFF2-40B4-BE49-F238E27FC236}">
                <a16:creationId xmlns:a16="http://schemas.microsoft.com/office/drawing/2014/main" id="{1EE11CC3-8B42-06A1-6320-4557169CFFB2}"/>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10</a:t>
            </a:r>
            <a:r>
              <a:rPr lang="it-IT" sz="1200" b="1" noProof="0">
                <a:solidFill>
                  <a:schemeClr val="accent1"/>
                </a:solidFill>
              </a:rPr>
              <a:t>a</a:t>
            </a:r>
            <a:endParaRPr lang="it-IT" b="1" noProof="0">
              <a:solidFill>
                <a:schemeClr val="accent1"/>
              </a:solidFill>
            </a:endParaRPr>
          </a:p>
        </p:txBody>
      </p:sp>
      <p:cxnSp>
        <p:nvCxnSpPr>
          <p:cNvPr id="2" name="Straight Arrow Connector 1">
            <a:extLst>
              <a:ext uri="{FF2B5EF4-FFF2-40B4-BE49-F238E27FC236}">
                <a16:creationId xmlns:a16="http://schemas.microsoft.com/office/drawing/2014/main" id="{9F129723-3CE7-07B9-84F2-771C2452BE5B}"/>
              </a:ext>
            </a:extLst>
          </p:cNvPr>
          <p:cNvCxnSpPr>
            <a:cxnSpLocks/>
            <a:stCxn id="69" idx="2"/>
          </p:cNvCxnSpPr>
          <p:nvPr/>
        </p:nvCxnSpPr>
        <p:spPr>
          <a:xfrm>
            <a:off x="501265" y="1705289"/>
            <a:ext cx="8311" cy="49254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4874F68-ADF1-2AB2-2C67-FD1D5F80DDD4}"/>
              </a:ext>
            </a:extLst>
          </p:cNvPr>
          <p:cNvSpPr txBox="1"/>
          <p:nvPr/>
        </p:nvSpPr>
        <p:spPr>
          <a:xfrm>
            <a:off x="508825" y="745200"/>
            <a:ext cx="11160000" cy="984885"/>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lang="it-IT" noProof="0"/>
              <a:t> del gruppo funzionale </a:t>
            </a:r>
            <a:r>
              <a:rPr lang="it-IT" b="1" i="1" noProof="0"/>
              <a:t>Procedure di gara </a:t>
            </a:r>
            <a:r>
              <a:rPr lang="it-IT" noProof="0"/>
              <a:t>di </a:t>
            </a:r>
            <a:r>
              <a:rPr lang="it-IT" noProof="0" err="1"/>
              <a:t>SATER</a:t>
            </a:r>
            <a:r>
              <a:rPr lang="it-IT" noProof="0"/>
              <a:t>.</a:t>
            </a:r>
          </a:p>
          <a:p>
            <a:pPr algn="just">
              <a:spcBef>
                <a:spcPts val="600"/>
              </a:spcBef>
              <a:defRPr/>
            </a:pPr>
            <a:r>
              <a:rPr lang="it-IT" sz="1200" noProof="0">
                <a:solidFill>
                  <a:prstClr val="black"/>
                </a:solidFill>
                <a:latin typeface="Century Gothic"/>
              </a:rPr>
              <a:t>L’utente deve per prima cosa compilare la pagina </a:t>
            </a:r>
            <a:r>
              <a:rPr lang="it-IT" sz="1200" b="1" i="1" noProof="0">
                <a:solidFill>
                  <a:prstClr val="black"/>
                </a:solidFill>
                <a:latin typeface="Century Gothic"/>
              </a:rPr>
              <a:t>Nuova </a:t>
            </a:r>
            <a:r>
              <a:rPr lang="it-IT" sz="1200" b="1" i="1" noProof="0">
                <a:solidFill>
                  <a:schemeClr val="tx1"/>
                </a:solidFill>
                <a:latin typeface="Century Gothic"/>
              </a:rPr>
              <a:t>procedura</a:t>
            </a:r>
            <a:r>
              <a:rPr lang="it-IT" sz="1200" noProof="0">
                <a:solidFill>
                  <a:schemeClr val="tx1"/>
                </a:solidFill>
                <a:latin typeface="Century Gothic"/>
              </a:rPr>
              <a:t>, valorizzando i campi </a:t>
            </a:r>
            <a:r>
              <a:rPr kumimoji="0" lang="it-IT" sz="1200" b="0" i="1" u="none" strike="noStrike" kern="1200" cap="none" spc="0" normalizeH="0" baseline="0" noProof="0">
                <a:ln>
                  <a:noFill/>
                </a:ln>
                <a:solidFill>
                  <a:schemeClr val="tx1"/>
                </a:solidFill>
                <a:effectLst/>
                <a:uLnTx/>
                <a:uFillTx/>
                <a:latin typeface="Century Gothic"/>
                <a:ea typeface="+mn-ea"/>
                <a:cs typeface="+mn-cs"/>
              </a:rPr>
              <a:t>Tipo di procedura</a:t>
            </a:r>
            <a:r>
              <a:rPr lang="it-IT" noProof="0">
                <a:solidFill>
                  <a:schemeClr val="tx1"/>
                </a:solidFill>
              </a:rPr>
              <a:t>, </a:t>
            </a:r>
            <a:r>
              <a:rPr kumimoji="0" lang="it-IT" sz="1200" b="0" i="1" u="none" strike="noStrike" kern="1200" cap="none" spc="0" normalizeH="0" baseline="0" noProof="0">
                <a:ln>
                  <a:noFill/>
                </a:ln>
                <a:solidFill>
                  <a:schemeClr val="tx1"/>
                </a:solidFill>
                <a:effectLst/>
                <a:uLnTx/>
                <a:uFillTx/>
                <a:latin typeface="Century Gothic"/>
                <a:ea typeface="+mn-ea"/>
                <a:cs typeface="+mn-cs"/>
              </a:rPr>
              <a:t>Tipo documento</a:t>
            </a:r>
            <a:r>
              <a:rPr kumimoji="0" lang="it-IT" sz="1200" b="0" i="0" u="none" strike="noStrike" kern="1200" cap="none" spc="0" normalizeH="0" baseline="0" noProof="0">
                <a:ln>
                  <a:noFill/>
                </a:ln>
                <a:solidFill>
                  <a:schemeClr val="tx1"/>
                </a:solidFill>
                <a:effectLst/>
                <a:uLnTx/>
                <a:uFillTx/>
                <a:latin typeface="Century Gothic"/>
                <a:ea typeface="+mn-ea"/>
                <a:cs typeface="+mn-cs"/>
              </a:rPr>
              <a:t> e Tipo gara rispettivamente con ‘Affidamento diretto’, ‘Invito’ e ‘Sotto soglia’ e inserire i diversi importi nei relativi campi. </a:t>
            </a:r>
            <a:endParaRPr lang="it-IT" noProof="0">
              <a:solidFill>
                <a:schemeClr val="tx1"/>
              </a:solidFill>
            </a:endParaRPr>
          </a:p>
          <a:p>
            <a:pPr algn="just">
              <a:spcBef>
                <a:spcPts val="600"/>
              </a:spcBef>
              <a:defRPr/>
            </a:pPr>
            <a:r>
              <a:rPr kumimoji="0" lang="it-IT" sz="1200" b="0" i="0" u="none" strike="noStrike" kern="1200" cap="none" spc="0" normalizeH="0" baseline="0" noProof="0" err="1">
                <a:ln>
                  <a:noFill/>
                </a:ln>
                <a:solidFill>
                  <a:schemeClr val="tx1"/>
                </a:solidFill>
                <a:effectLst/>
                <a:uLnTx/>
                <a:uFillTx/>
                <a:latin typeface="Century Gothic"/>
                <a:ea typeface="+mn-ea"/>
                <a:cs typeface="+mn-cs"/>
              </a:rPr>
              <a:t>SATER</a:t>
            </a:r>
            <a:r>
              <a:rPr kumimoji="0" lang="it-IT" sz="1200" b="0" i="0" u="none" strike="noStrike" kern="1200" cap="none" spc="0" normalizeH="0" baseline="0" noProof="0">
                <a:ln>
                  <a:noFill/>
                </a:ln>
                <a:solidFill>
                  <a:schemeClr val="tx1"/>
                </a:solidFill>
                <a:effectLst/>
                <a:uLnTx/>
                <a:uFillTx/>
                <a:latin typeface="Century Gothic"/>
                <a:ea typeface="+mn-ea"/>
                <a:cs typeface="+mn-cs"/>
              </a:rPr>
              <a:t> </a:t>
            </a:r>
            <a:r>
              <a:rPr lang="it-IT" sz="1200" noProof="0">
                <a:solidFill>
                  <a:schemeClr val="tx1"/>
                </a:solidFill>
                <a:latin typeface="Century Gothic"/>
              </a:rPr>
              <a:t>restituisce l’indicazione della scheda </a:t>
            </a:r>
            <a:r>
              <a:rPr lang="it-IT" sz="1200" noProof="0" err="1">
                <a:solidFill>
                  <a:schemeClr val="tx1"/>
                </a:solidFill>
                <a:latin typeface="Century Gothic"/>
              </a:rPr>
              <a:t>PCP</a:t>
            </a:r>
            <a:r>
              <a:rPr lang="it-IT" sz="1200" noProof="0">
                <a:solidFill>
                  <a:schemeClr val="tx1"/>
                </a:solidFill>
                <a:latin typeface="Century Gothic"/>
              </a:rPr>
              <a:t> utilizzata (AD5) nel campo </a:t>
            </a:r>
            <a:r>
              <a:rPr lang="it-IT" sz="1200" i="1" noProof="0">
                <a:solidFill>
                  <a:schemeClr val="tx1"/>
                </a:solidFill>
                <a:latin typeface="Century Gothic"/>
              </a:rPr>
              <a:t>Scheda </a:t>
            </a:r>
            <a:r>
              <a:rPr lang="it-IT" sz="1200" i="1" noProof="0" err="1">
                <a:solidFill>
                  <a:schemeClr val="tx1"/>
                </a:solidFill>
                <a:latin typeface="Century Gothic"/>
              </a:rPr>
              <a:t>PCP</a:t>
            </a:r>
            <a:r>
              <a:rPr lang="it-IT" sz="1200" i="1" noProof="0">
                <a:solidFill>
                  <a:schemeClr val="tx1"/>
                </a:solidFill>
                <a:latin typeface="Century Gothic"/>
              </a:rPr>
              <a:t>.</a:t>
            </a:r>
          </a:p>
        </p:txBody>
      </p:sp>
      <p:sp>
        <p:nvSpPr>
          <p:cNvPr id="69" name="Rectangle 68">
            <a:extLst>
              <a:ext uri="{FF2B5EF4-FFF2-40B4-BE49-F238E27FC236}">
                <a16:creationId xmlns:a16="http://schemas.microsoft.com/office/drawing/2014/main" id="{7E90FC2F-CC0E-9896-8EB3-EFD7ABF19943}"/>
              </a:ext>
            </a:extLst>
          </p:cNvPr>
          <p:cNvSpPr/>
          <p:nvPr/>
        </p:nvSpPr>
        <p:spPr>
          <a:xfrm>
            <a:off x="457681" y="769289"/>
            <a:ext cx="87168" cy="93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71" name="Group 70">
            <a:extLst>
              <a:ext uri="{FF2B5EF4-FFF2-40B4-BE49-F238E27FC236}">
                <a16:creationId xmlns:a16="http://schemas.microsoft.com/office/drawing/2014/main" id="{84A33D56-EF28-9899-1093-11F4A3A25083}"/>
              </a:ext>
            </a:extLst>
          </p:cNvPr>
          <p:cNvGrpSpPr/>
          <p:nvPr/>
        </p:nvGrpSpPr>
        <p:grpSpPr>
          <a:xfrm>
            <a:off x="294977" y="1815219"/>
            <a:ext cx="11396183" cy="1188000"/>
            <a:chOff x="294977" y="2354715"/>
            <a:chExt cx="11396183" cy="1188000"/>
          </a:xfrm>
        </p:grpSpPr>
        <p:sp>
          <p:nvSpPr>
            <p:cNvPr id="60" name="Isosceles Triangle 59">
              <a:extLst>
                <a:ext uri="{FF2B5EF4-FFF2-40B4-BE49-F238E27FC236}">
                  <a16:creationId xmlns:a16="http://schemas.microsoft.com/office/drawing/2014/main" id="{8704889B-7797-3538-8AB8-79908F5E8AC4}"/>
                </a:ext>
              </a:extLst>
            </p:cNvPr>
            <p:cNvSpPr/>
            <p:nvPr/>
          </p:nvSpPr>
          <p:spPr>
            <a:xfrm rot="16200000">
              <a:off x="199978" y="2671515"/>
              <a:ext cx="1188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1" name="Rectangle 60">
              <a:extLst>
                <a:ext uri="{FF2B5EF4-FFF2-40B4-BE49-F238E27FC236}">
                  <a16:creationId xmlns:a16="http://schemas.microsoft.com/office/drawing/2014/main" id="{34645A84-11A8-6148-76F2-68F68589540F}"/>
                </a:ext>
              </a:extLst>
            </p:cNvPr>
            <p:cNvSpPr/>
            <p:nvPr/>
          </p:nvSpPr>
          <p:spPr>
            <a:xfrm>
              <a:off x="1063960" y="2354715"/>
              <a:ext cx="10627200" cy="1188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BANDO/INVITI</a:t>
              </a: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Nella compilazione della procedura, l’utente deve compilare, oltre</a:t>
              </a:r>
              <a:r>
                <a:rPr lang="it-IT" sz="1150" noProof="0">
                  <a:solidFill>
                    <a:prstClr val="black"/>
                  </a:solidFill>
                  <a:latin typeface="Century Gothic"/>
                </a:rPr>
                <a:t> le sezioni consuete, </a:t>
              </a:r>
              <a:r>
                <a:rPr kumimoji="0" lang="it-IT" sz="1150" b="0" i="0" u="none" strike="noStrike" kern="1200" cap="none" spc="0" normalizeH="0" baseline="0" noProof="0">
                  <a:ln>
                    <a:noFill/>
                  </a:ln>
                  <a:solidFill>
                    <a:prstClr val="black"/>
                  </a:solidFill>
                  <a:effectLst/>
                  <a:uLnTx/>
                  <a:uFillTx/>
                  <a:latin typeface="Century Gothic"/>
                  <a:ea typeface="+mn-ea"/>
                  <a:cs typeface="+mn-cs"/>
                </a:rPr>
                <a:t>la nuova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e </a:t>
              </a:r>
              <a:r>
                <a:rPr kumimoji="0" lang="it-IT" sz="1150" b="1" i="1" u="none" strike="noStrike" kern="1200" cap="none" spc="0" normalizeH="0" baseline="0" noProof="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a:ln>
                    <a:noFill/>
                  </a:ln>
                  <a:solidFill>
                    <a:prstClr val="black"/>
                  </a:solidFill>
                  <a:effectLst/>
                  <a:uLnTx/>
                  <a:uFillTx/>
                  <a:latin typeface="Century Gothic"/>
                  <a:ea typeface="+mn-ea"/>
                  <a:cs typeface="+mn-cs"/>
                </a:rPr>
                <a:t> (ma non viceversa). </a:t>
              </a:r>
              <a:r>
                <a:rPr lang="it-IT" sz="1150" noProof="0">
                  <a:solidFill>
                    <a:prstClr val="black"/>
                  </a:solidFill>
                  <a:latin typeface="Century Gothic"/>
                </a:rPr>
                <a:t>Inoltre, l’utente configura il </a:t>
              </a:r>
              <a:r>
                <a:rPr kumimoji="0" lang="it-IT" sz="1150" b="0" i="0" u="none" strike="noStrike" kern="1200" cap="none" spc="0" normalizeH="0" baseline="0" noProof="0">
                  <a:ln>
                    <a:noFill/>
                  </a:ln>
                  <a:solidFill>
                    <a:prstClr val="black"/>
                  </a:solidFill>
                  <a:effectLst/>
                  <a:uLnTx/>
                  <a:uFillTx/>
                  <a:latin typeface="Century Gothic"/>
                  <a:ea typeface="+mn-ea"/>
                  <a:cs typeface="+mn-cs"/>
                </a:rPr>
                <a:t>DGUE</a:t>
              </a:r>
              <a:r>
                <a:rPr lang="it-IT" sz="1150" noProof="0">
                  <a:solidFill>
                    <a:prstClr val="black"/>
                  </a:solidFill>
                  <a:latin typeface="Century Gothic"/>
                </a:rPr>
                <a:t>.</a:t>
              </a:r>
            </a:p>
            <a:p>
              <a:pPr marR="0" lvl="0" algn="l" defTabSz="914400" rtl="0" eaLnBrk="1" fontAlgn="auto" latinLnBrk="0" hangingPunct="1">
                <a:lnSpc>
                  <a:spcPct val="100000"/>
                </a:lnSpc>
                <a:spcBef>
                  <a:spcPts val="600"/>
                </a:spcBef>
                <a:spcAft>
                  <a:spcPts val="0"/>
                </a:spcAft>
                <a:buClrTx/>
                <a:buSzTx/>
                <a:tabLst/>
                <a:defRPr/>
              </a:pPr>
              <a:r>
                <a:rPr lang="it-IT" sz="1150" noProof="0">
                  <a:solidFill>
                    <a:prstClr val="black"/>
                  </a:solidFill>
                  <a:latin typeface="Century Gothic"/>
                </a:rPr>
                <a:t>Successivamente l’utente esegue</a:t>
              </a:r>
              <a:r>
                <a:rPr kumimoji="0" lang="it-IT" sz="1150" b="0" i="0" u="none" strike="noStrike" kern="1200" cap="none" spc="0" normalizeH="0" baseline="0" noProof="0">
                  <a:ln>
                    <a:noFill/>
                  </a:ln>
                  <a:solidFill>
                    <a:prstClr val="black"/>
                  </a:solidFill>
                  <a:effectLst/>
                  <a:uLnTx/>
                  <a:uFillTx/>
                  <a:latin typeface="Century Gothic"/>
                  <a:ea typeface="+mn-ea"/>
                  <a:cs typeface="+mn-cs"/>
                </a:rPr>
                <a:t> il comando di </a:t>
              </a:r>
              <a:r>
                <a:rPr kumimoji="0" lang="it-IT" sz="1150" b="0" i="0" u="sng" strike="noStrike" kern="1200" cap="none" spc="0" normalizeH="0" baseline="0" noProof="0">
                  <a:ln>
                    <a:noFill/>
                  </a:ln>
                  <a:solidFill>
                    <a:prstClr val="black"/>
                  </a:solidFill>
                  <a:effectLst/>
                  <a:uLnTx/>
                  <a:uFillTx/>
                  <a:latin typeface="Century Gothic"/>
                  <a:ea typeface="+mn-ea"/>
                  <a:cs typeface="+mn-cs"/>
                </a:rPr>
                <a:t>Invio</a:t>
              </a:r>
              <a:r>
                <a:rPr kumimoji="0" lang="it-IT" sz="1150" b="0" i="0" strike="noStrike" kern="1200" cap="none" spc="0" normalizeH="0" baseline="0" noProof="0">
                  <a:ln>
                    <a:noFill/>
                  </a:ln>
                  <a:solidFill>
                    <a:prstClr val="black"/>
                  </a:solidFill>
                  <a:effectLst/>
                  <a:uLnTx/>
                  <a:uFillTx/>
                  <a:latin typeface="Century Gothic"/>
                  <a:ea typeface="+mn-ea"/>
                  <a:cs typeface="+mn-cs"/>
                </a:rPr>
                <a:t> della richiesta di </a:t>
              </a:r>
              <a:r>
                <a:rPr lang="it-IT" sz="1150" noProof="0">
                  <a:solidFill>
                    <a:prstClr val="black"/>
                  </a:solidFill>
                  <a:latin typeface="Century Gothic"/>
                </a:rPr>
                <a:t>preventivo</a:t>
              </a:r>
              <a:r>
                <a:rPr kumimoji="0" lang="it-IT" sz="1150" b="0" i="0" strike="noStrike" kern="1200" cap="none" spc="0" normalizeH="0" baseline="0" noProof="0">
                  <a:ln>
                    <a:noFill/>
                  </a:ln>
                  <a:solidFill>
                    <a:prstClr val="black"/>
                  </a:solidFill>
                  <a:effectLst/>
                  <a:uLnTx/>
                  <a:uFillTx/>
                  <a:latin typeface="Century Gothic"/>
                  <a:ea typeface="+mn-ea"/>
                  <a:cs typeface="+mn-cs"/>
                </a:rPr>
                <a:t> al destinatario</a:t>
              </a:r>
              <a:r>
                <a:rPr kumimoji="0" lang="it-IT" sz="1150" b="0" i="0" u="none" strike="noStrike" kern="1200" cap="none" spc="0" normalizeH="0" baseline="0" noProof="0">
                  <a:ln>
                    <a:noFill/>
                  </a:ln>
                  <a:solidFill>
                    <a:prstClr val="black"/>
                  </a:solidFill>
                  <a:effectLst/>
                  <a:uLnTx/>
                  <a:uFillTx/>
                  <a:latin typeface="Century Gothic"/>
                  <a:ea typeface="+mn-ea"/>
                  <a:cs typeface="+mn-cs"/>
                </a:rPr>
                <a:t>.</a:t>
              </a:r>
            </a:p>
          </p:txBody>
        </p:sp>
        <p:grpSp>
          <p:nvGrpSpPr>
            <p:cNvPr id="20" name="Group 19">
              <a:extLst>
                <a:ext uri="{FF2B5EF4-FFF2-40B4-BE49-F238E27FC236}">
                  <a16:creationId xmlns:a16="http://schemas.microsoft.com/office/drawing/2014/main" id="{15C47FED-8360-1EF1-A941-8C2D8F4AA3AD}"/>
                </a:ext>
              </a:extLst>
            </p:cNvPr>
            <p:cNvGrpSpPr/>
            <p:nvPr/>
          </p:nvGrpSpPr>
          <p:grpSpPr>
            <a:xfrm>
              <a:off x="294977" y="2732715"/>
              <a:ext cx="432000" cy="432000"/>
              <a:chOff x="296380" y="2745516"/>
              <a:chExt cx="432000" cy="432000"/>
            </a:xfrm>
          </p:grpSpPr>
          <p:sp>
            <p:nvSpPr>
              <p:cNvPr id="21" name="Oval 20">
                <a:extLst>
                  <a:ext uri="{FF2B5EF4-FFF2-40B4-BE49-F238E27FC236}">
                    <a16:creationId xmlns:a16="http://schemas.microsoft.com/office/drawing/2014/main" id="{BC55E768-F41F-D8AC-6F60-C2D2CAE658C5}"/>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Oval 22">
                <a:extLst>
                  <a:ext uri="{FF2B5EF4-FFF2-40B4-BE49-F238E27FC236}">
                    <a16:creationId xmlns:a16="http://schemas.microsoft.com/office/drawing/2014/main" id="{8F6EC6B2-24DD-9766-39F4-BEF6DF3852D1}"/>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5" name="Graphic 4">
                <a:extLst>
                  <a:ext uri="{FF2B5EF4-FFF2-40B4-BE49-F238E27FC236}">
                    <a16:creationId xmlns:a16="http://schemas.microsoft.com/office/drawing/2014/main" id="{4A25E5C5-FE3C-D79C-BB4B-62C7A187F750}"/>
                  </a:ext>
                </a:extLst>
              </p:cNvPr>
              <p:cNvGrpSpPr>
                <a:grpSpLocks noChangeAspect="1"/>
              </p:cNvGrpSpPr>
              <p:nvPr/>
            </p:nvGrpSpPr>
            <p:grpSpPr>
              <a:xfrm>
                <a:off x="332388" y="2781504"/>
                <a:ext cx="360003" cy="359997"/>
                <a:chOff x="905454" y="2371173"/>
                <a:chExt cx="362309" cy="362610"/>
              </a:xfrm>
              <a:solidFill>
                <a:srgbClr val="007680"/>
              </a:solidFill>
            </p:grpSpPr>
            <p:sp>
              <p:nvSpPr>
                <p:cNvPr id="26" name="Graphic 4">
                  <a:extLst>
                    <a:ext uri="{FF2B5EF4-FFF2-40B4-BE49-F238E27FC236}">
                      <a16:creationId xmlns:a16="http://schemas.microsoft.com/office/drawing/2014/main" id="{78333DC5-025E-7483-FF49-5263D314F61E}"/>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7" name="Graphic 4">
                  <a:extLst>
                    <a:ext uri="{FF2B5EF4-FFF2-40B4-BE49-F238E27FC236}">
                      <a16:creationId xmlns:a16="http://schemas.microsoft.com/office/drawing/2014/main" id="{074E07CF-1A7F-396A-538B-A7BAD30656B7}"/>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Graphic 4">
                  <a:extLst>
                    <a:ext uri="{FF2B5EF4-FFF2-40B4-BE49-F238E27FC236}">
                      <a16:creationId xmlns:a16="http://schemas.microsoft.com/office/drawing/2014/main" id="{806BB828-8EFB-6726-F293-05225EB863F4}"/>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72" name="Group 71">
            <a:extLst>
              <a:ext uri="{FF2B5EF4-FFF2-40B4-BE49-F238E27FC236}">
                <a16:creationId xmlns:a16="http://schemas.microsoft.com/office/drawing/2014/main" id="{AAF01EF7-4B47-4056-878E-DE98F9213151}"/>
              </a:ext>
            </a:extLst>
          </p:cNvPr>
          <p:cNvGrpSpPr/>
          <p:nvPr/>
        </p:nvGrpSpPr>
        <p:grpSpPr>
          <a:xfrm>
            <a:off x="294977" y="3118053"/>
            <a:ext cx="11396183" cy="1116000"/>
            <a:chOff x="294977" y="3922741"/>
            <a:chExt cx="11396183" cy="1116000"/>
          </a:xfrm>
        </p:grpSpPr>
        <p:sp>
          <p:nvSpPr>
            <p:cNvPr id="3" name="Isosceles Triangle 2">
              <a:extLst>
                <a:ext uri="{FF2B5EF4-FFF2-40B4-BE49-F238E27FC236}">
                  <a16:creationId xmlns:a16="http://schemas.microsoft.com/office/drawing/2014/main" id="{7F50E28C-40D2-09F5-61A1-220852B3CFFF}"/>
                </a:ext>
              </a:extLst>
            </p:cNvPr>
            <p:cNvSpPr/>
            <p:nvPr/>
          </p:nvSpPr>
          <p:spPr>
            <a:xfrm rot="16200000">
              <a:off x="235977" y="4203541"/>
              <a:ext cx="1116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id="{D6D993C7-AD50-1E3B-4805-7FEE3391D425}"/>
                </a:ext>
              </a:extLst>
            </p:cNvPr>
            <p:cNvSpPr/>
            <p:nvPr/>
          </p:nvSpPr>
          <p:spPr>
            <a:xfrm>
              <a:off x="1063960" y="3922741"/>
              <a:ext cx="10627200" cy="111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a:ln>
                    <a:noFill/>
                  </a:ln>
                  <a:solidFill>
                    <a:prstClr val="black"/>
                  </a:solidFill>
                  <a:effectLst/>
                  <a:uLnTx/>
                  <a:uFillTx/>
                  <a:latin typeface="Century Gothic"/>
                  <a:ea typeface="+mn-ea"/>
                  <a:cs typeface="+mn-cs"/>
                </a:rPr>
                <a:t> </a:t>
              </a:r>
              <a:endParaRPr lang="it-IT" sz="1150" noProof="0">
                <a:solidFill>
                  <a:prstClr val="black"/>
                </a:solidFill>
                <a:latin typeface="Century Gothic"/>
              </a:endParaRP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A seguito della ricezione dell’offerta, viene eseguita la procedura di aggiudicazione dell’affidamento diretto. Al termine della valutazione amministrativa dell’offerta e l’apertura della busta economica, l’utente esegue il comando </a:t>
              </a:r>
              <a:r>
                <a:rPr kumimoji="0" lang="it-IT" sz="115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150" b="0" i="0" u="none" strike="noStrike" kern="1200" cap="none" spc="0" normalizeH="0" baseline="0" noProof="0">
                  <a:ln>
                    <a:noFill/>
                  </a:ln>
                  <a:solidFill>
                    <a:prstClr val="black"/>
                  </a:solidFill>
                  <a:effectLst/>
                  <a:uLnTx/>
                  <a:uFillTx/>
                  <a:latin typeface="Century Gothic"/>
                  <a:ea typeface="+mn-ea"/>
                  <a:cs typeface="+mn-cs"/>
                </a:rPr>
                <a:t> disponibile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Riepilogo finale </a:t>
              </a:r>
              <a:r>
                <a:rPr kumimoji="0" lang="it-IT" sz="115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AD5 fino alla corretta visualizzazione del CIG. </a:t>
              </a:r>
              <a:r>
                <a:rPr kumimoji="0" lang="it-IT" sz="115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30" name="Group 29">
              <a:extLst>
                <a:ext uri="{FF2B5EF4-FFF2-40B4-BE49-F238E27FC236}">
                  <a16:creationId xmlns:a16="http://schemas.microsoft.com/office/drawing/2014/main" id="{5E343360-7B7E-059F-5568-5868C543E285}"/>
                </a:ext>
              </a:extLst>
            </p:cNvPr>
            <p:cNvGrpSpPr/>
            <p:nvPr/>
          </p:nvGrpSpPr>
          <p:grpSpPr>
            <a:xfrm>
              <a:off x="294977" y="4264741"/>
              <a:ext cx="432000" cy="432000"/>
              <a:chOff x="-129767" y="4329276"/>
              <a:chExt cx="432000" cy="432000"/>
            </a:xfrm>
          </p:grpSpPr>
          <p:sp>
            <p:nvSpPr>
              <p:cNvPr id="31" name="Oval 30">
                <a:extLst>
                  <a:ext uri="{FF2B5EF4-FFF2-40B4-BE49-F238E27FC236}">
                    <a16:creationId xmlns:a16="http://schemas.microsoft.com/office/drawing/2014/main" id="{9F35D339-7661-86C9-A03D-F589F15A797E}"/>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2" name="Group 31">
                <a:extLst>
                  <a:ext uri="{FF2B5EF4-FFF2-40B4-BE49-F238E27FC236}">
                    <a16:creationId xmlns:a16="http://schemas.microsoft.com/office/drawing/2014/main" id="{F640B530-3441-19DF-05D1-293436AD14D0}"/>
                  </a:ext>
                </a:extLst>
              </p:cNvPr>
              <p:cNvGrpSpPr/>
              <p:nvPr/>
            </p:nvGrpSpPr>
            <p:grpSpPr>
              <a:xfrm>
                <a:off x="-93767" y="4365276"/>
                <a:ext cx="360000" cy="360000"/>
                <a:chOff x="-793736" y="4488494"/>
                <a:chExt cx="468000" cy="468000"/>
              </a:xfrm>
            </p:grpSpPr>
            <p:sp>
              <p:nvSpPr>
                <p:cNvPr id="33" name="Oval 32">
                  <a:extLst>
                    <a:ext uri="{FF2B5EF4-FFF2-40B4-BE49-F238E27FC236}">
                      <a16:creationId xmlns:a16="http://schemas.microsoft.com/office/drawing/2014/main" id="{AA6659C2-128B-02F7-ABC4-2C267B3022E8}"/>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4" name="Group 1765">
                  <a:extLst>
                    <a:ext uri="{FF2B5EF4-FFF2-40B4-BE49-F238E27FC236}">
                      <a16:creationId xmlns:a16="http://schemas.microsoft.com/office/drawing/2014/main" id="{47438775-FF98-37B4-D149-7710496528ED}"/>
                    </a:ext>
                  </a:extLst>
                </p:cNvPr>
                <p:cNvGrpSpPr>
                  <a:grpSpLocks/>
                </p:cNvGrpSpPr>
                <p:nvPr/>
              </p:nvGrpSpPr>
              <p:grpSpPr bwMode="auto">
                <a:xfrm>
                  <a:off x="-703732" y="4578494"/>
                  <a:ext cx="288001" cy="288000"/>
                  <a:chOff x="1709738" y="6567488"/>
                  <a:chExt cx="563562" cy="563563"/>
                </a:xfrm>
                <a:solidFill>
                  <a:schemeClr val="bg1"/>
                </a:solidFill>
              </p:grpSpPr>
              <p:sp>
                <p:nvSpPr>
                  <p:cNvPr id="35" name="Freeform 149">
                    <a:extLst>
                      <a:ext uri="{FF2B5EF4-FFF2-40B4-BE49-F238E27FC236}">
                        <a16:creationId xmlns:a16="http://schemas.microsoft.com/office/drawing/2014/main" id="{154962B7-8230-AF63-2FC9-1D9762775676}"/>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6" name="Freeform 150">
                    <a:extLst>
                      <a:ext uri="{FF2B5EF4-FFF2-40B4-BE49-F238E27FC236}">
                        <a16:creationId xmlns:a16="http://schemas.microsoft.com/office/drawing/2014/main" id="{E79EA549-96A9-84E1-37E7-53766430C3AF}"/>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82" name="Group 81">
            <a:extLst>
              <a:ext uri="{FF2B5EF4-FFF2-40B4-BE49-F238E27FC236}">
                <a16:creationId xmlns:a16="http://schemas.microsoft.com/office/drawing/2014/main" id="{9F735324-AE6C-71A7-333E-BEEE8CC2F5E4}"/>
              </a:ext>
            </a:extLst>
          </p:cNvPr>
          <p:cNvGrpSpPr/>
          <p:nvPr/>
        </p:nvGrpSpPr>
        <p:grpSpPr>
          <a:xfrm>
            <a:off x="299938" y="4348887"/>
            <a:ext cx="11391315" cy="720000"/>
            <a:chOff x="299938" y="5776288"/>
            <a:chExt cx="11391315" cy="720000"/>
          </a:xfrm>
        </p:grpSpPr>
        <p:sp>
          <p:nvSpPr>
            <p:cNvPr id="74" name="Isosceles Triangle 73">
              <a:extLst>
                <a:ext uri="{FF2B5EF4-FFF2-40B4-BE49-F238E27FC236}">
                  <a16:creationId xmlns:a16="http://schemas.microsoft.com/office/drawing/2014/main" id="{96BEEC3B-13F8-FB77-2240-243CF4773523}"/>
                </a:ext>
              </a:extLst>
            </p:cNvPr>
            <p:cNvSpPr/>
            <p:nvPr/>
          </p:nvSpPr>
          <p:spPr>
            <a:xfrm rot="16200000">
              <a:off x="433988" y="5859088"/>
              <a:ext cx="720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5" name="Rectangle 74">
              <a:extLst>
                <a:ext uri="{FF2B5EF4-FFF2-40B4-BE49-F238E27FC236}">
                  <a16:creationId xmlns:a16="http://schemas.microsoft.com/office/drawing/2014/main" id="{88DFB4B0-520A-FFC6-A793-AC6F6B624305}"/>
                </a:ext>
              </a:extLst>
            </p:cNvPr>
            <p:cNvSpPr/>
            <p:nvPr/>
          </p:nvSpPr>
          <p:spPr>
            <a:xfrm>
              <a:off x="1064053" y="5776288"/>
              <a:ext cx="10627200" cy="72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CONTRATTO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Aggiudicazioni in attesa di contratto </a:t>
              </a:r>
              <a:endParaRPr kumimoji="0" lang="it-IT" sz="1150" b="0" u="none" strike="noStrike" kern="1200" cap="none" spc="0" normalizeH="0" baseline="0" noProof="0">
                <a:ln>
                  <a:noFill/>
                </a:ln>
                <a:solidFill>
                  <a:prstClr val="black"/>
                </a:solidFill>
                <a:effectLst/>
                <a:uLnTx/>
                <a:uFillTx/>
                <a:latin typeface="Century Goth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noProof="0">
                  <a:solidFill>
                    <a:prstClr val="black"/>
                  </a:solidFill>
                  <a:latin typeface="Century Gothic"/>
                </a:rPr>
                <a:t>L</a:t>
              </a:r>
              <a:r>
                <a:rPr kumimoji="0" lang="it-IT" sz="1150" u="none" strike="noStrike" kern="1200" cap="none" spc="0" normalizeH="0" baseline="0" noProof="0">
                  <a:ln>
                    <a:noFill/>
                  </a:ln>
                  <a:solidFill>
                    <a:prstClr val="black"/>
                  </a:solidFill>
                  <a:effectLst/>
                  <a:uLnTx/>
                  <a:uFillTx/>
                  <a:latin typeface="Century Gothic"/>
                  <a:ea typeface="+mn-ea"/>
                  <a:cs typeface="+mn-cs"/>
                </a:rPr>
                <a:t>’utente procede con la compilazione del contratto, quindi esegue </a:t>
              </a:r>
              <a:r>
                <a:rPr lang="it-IT" sz="1150" noProof="0">
                  <a:solidFill>
                    <a:prstClr val="black"/>
                  </a:solidFill>
                  <a:latin typeface="Century Gothic"/>
                </a:rPr>
                <a:t>il comando </a:t>
              </a:r>
              <a:r>
                <a:rPr lang="it-IT" sz="1150" u="sng" noProof="0">
                  <a:solidFill>
                    <a:prstClr val="black"/>
                  </a:solidFill>
                  <a:latin typeface="Century Gothic"/>
                </a:rPr>
                <a:t>Invio</a:t>
              </a:r>
              <a:r>
                <a:rPr lang="it-IT" sz="1150" noProof="0">
                  <a:solidFill>
                    <a:prstClr val="black"/>
                  </a:solidFill>
                  <a:latin typeface="Century Gothic"/>
                </a:rPr>
                <a:t> del contratto per la trasmissione al fornitore.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noProof="0">
                  <a:solidFill>
                    <a:prstClr val="black"/>
                  </a:solidFill>
                  <a:latin typeface="Century Gothic"/>
                </a:rPr>
                <a:t>N.B. Il flusso ANAC non prevede per l’AD5 l’invio a PCP delle schede SC1 e S3.</a:t>
              </a:r>
              <a:endParaRPr kumimoji="0" lang="it-IT" sz="1150" i="0" u="none" strike="noStrike" kern="1200" cap="none" spc="0" normalizeH="0" baseline="0" noProof="0">
                <a:ln>
                  <a:noFill/>
                </a:ln>
                <a:solidFill>
                  <a:prstClr val="black"/>
                </a:solidFill>
                <a:effectLst/>
                <a:uLnTx/>
                <a:uFillTx/>
                <a:latin typeface="Century Gothic"/>
                <a:ea typeface="+mn-ea"/>
                <a:cs typeface="+mn-cs"/>
              </a:endParaRPr>
            </a:p>
          </p:txBody>
        </p:sp>
        <p:grpSp>
          <p:nvGrpSpPr>
            <p:cNvPr id="76" name="Group 75">
              <a:extLst>
                <a:ext uri="{FF2B5EF4-FFF2-40B4-BE49-F238E27FC236}">
                  <a16:creationId xmlns:a16="http://schemas.microsoft.com/office/drawing/2014/main" id="{D0B9C1D8-853C-22B9-FC61-1913AFBA1BC3}"/>
                </a:ext>
              </a:extLst>
            </p:cNvPr>
            <p:cNvGrpSpPr/>
            <p:nvPr/>
          </p:nvGrpSpPr>
          <p:grpSpPr>
            <a:xfrm>
              <a:off x="299938" y="5920288"/>
              <a:ext cx="432000" cy="432000"/>
              <a:chOff x="297835" y="5875556"/>
              <a:chExt cx="432000" cy="432000"/>
            </a:xfrm>
          </p:grpSpPr>
          <p:sp>
            <p:nvSpPr>
              <p:cNvPr id="77" name="Oval 76">
                <a:extLst>
                  <a:ext uri="{FF2B5EF4-FFF2-40B4-BE49-F238E27FC236}">
                    <a16:creationId xmlns:a16="http://schemas.microsoft.com/office/drawing/2014/main" id="{FD7A77FA-5A37-69AA-83D7-63799D2AD7E4}"/>
                  </a:ext>
                </a:extLst>
              </p:cNvPr>
              <p:cNvSpPr/>
              <p:nvPr/>
            </p:nvSpPr>
            <p:spPr>
              <a:xfrm>
                <a:off x="297835" y="587555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78" name="Graphic 4">
                <a:extLst>
                  <a:ext uri="{FF2B5EF4-FFF2-40B4-BE49-F238E27FC236}">
                    <a16:creationId xmlns:a16="http://schemas.microsoft.com/office/drawing/2014/main" id="{C6D53A70-A196-DC62-56FD-7CA12C277A3C}"/>
                  </a:ext>
                </a:extLst>
              </p:cNvPr>
              <p:cNvGrpSpPr>
                <a:grpSpLocks noChangeAspect="1"/>
              </p:cNvGrpSpPr>
              <p:nvPr/>
            </p:nvGrpSpPr>
            <p:grpSpPr>
              <a:xfrm>
                <a:off x="333668" y="5911557"/>
                <a:ext cx="360335" cy="359998"/>
                <a:chOff x="4045469" y="918179"/>
                <a:chExt cx="362309" cy="361972"/>
              </a:xfrm>
              <a:solidFill>
                <a:schemeClr val="accent1"/>
              </a:solidFill>
            </p:grpSpPr>
            <p:sp>
              <p:nvSpPr>
                <p:cNvPr id="79" name="Graphic 4">
                  <a:extLst>
                    <a:ext uri="{FF2B5EF4-FFF2-40B4-BE49-F238E27FC236}">
                      <a16:creationId xmlns:a16="http://schemas.microsoft.com/office/drawing/2014/main" id="{0AFF1C2C-141C-8082-0396-71A8E4E497BD}"/>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0" name="Graphic 4">
                  <a:extLst>
                    <a:ext uri="{FF2B5EF4-FFF2-40B4-BE49-F238E27FC236}">
                      <a16:creationId xmlns:a16="http://schemas.microsoft.com/office/drawing/2014/main" id="{17D701F7-C850-F90B-F5F9-D4FF7DB4C2C3}"/>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1" name="Graphic 4">
                  <a:extLst>
                    <a:ext uri="{FF2B5EF4-FFF2-40B4-BE49-F238E27FC236}">
                      <a16:creationId xmlns:a16="http://schemas.microsoft.com/office/drawing/2014/main" id="{517D18A5-5320-FEB3-4FD7-D2CA0BED1EC8}"/>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10" name="Segnaposto numero diapositiva 9">
            <a:extLst>
              <a:ext uri="{FF2B5EF4-FFF2-40B4-BE49-F238E27FC236}">
                <a16:creationId xmlns:a16="http://schemas.microsoft.com/office/drawing/2014/main" id="{FA0844EA-DE69-5CBF-5DE8-F5CD3054194D}"/>
              </a:ext>
            </a:extLst>
          </p:cNvPr>
          <p:cNvSpPr>
            <a:spLocks noGrp="1"/>
          </p:cNvSpPr>
          <p:nvPr>
            <p:ph type="sldNum" sz="quarter" idx="10"/>
          </p:nvPr>
        </p:nvSpPr>
        <p:spPr/>
        <p:txBody>
          <a:bodyPr/>
          <a:lstStyle/>
          <a:p>
            <a:fld id="{58E4CE88-B864-4B2B-BBBC-E85082A18D58}" type="slidenum">
              <a:rPr lang="it-IT" noProof="0" smtClean="0"/>
              <a:pPr/>
              <a:t>49</a:t>
            </a:fld>
            <a:endParaRPr lang="it-IT" noProof="0"/>
          </a:p>
        </p:txBody>
      </p:sp>
      <p:grpSp>
        <p:nvGrpSpPr>
          <p:cNvPr id="13" name="Group 12">
            <a:extLst>
              <a:ext uri="{FF2B5EF4-FFF2-40B4-BE49-F238E27FC236}">
                <a16:creationId xmlns:a16="http://schemas.microsoft.com/office/drawing/2014/main" id="{6D911CAF-9C7B-358D-3B2B-8C3994236947}"/>
              </a:ext>
            </a:extLst>
          </p:cNvPr>
          <p:cNvGrpSpPr/>
          <p:nvPr/>
        </p:nvGrpSpPr>
        <p:grpSpPr>
          <a:xfrm>
            <a:off x="11368098" y="0"/>
            <a:ext cx="42858" cy="684000"/>
            <a:chOff x="11072817" y="-4894"/>
            <a:chExt cx="42858" cy="626400"/>
          </a:xfrm>
        </p:grpSpPr>
        <p:cxnSp>
          <p:nvCxnSpPr>
            <p:cNvPr id="14" name="Straight Connector 13">
              <a:extLst>
                <a:ext uri="{FF2B5EF4-FFF2-40B4-BE49-F238E27FC236}">
                  <a16:creationId xmlns:a16="http://schemas.microsoft.com/office/drawing/2014/main" id="{ADCF20EB-470F-7BC6-E36D-E4AA0D87D575}"/>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095352-B4E0-F1D6-2335-3606BCB37DCA}"/>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Rounded Corners 5">
            <a:extLst>
              <a:ext uri="{FF2B5EF4-FFF2-40B4-BE49-F238E27FC236}">
                <a16:creationId xmlns:a16="http://schemas.microsoft.com/office/drawing/2014/main" id="{BD82CC55-3E61-3964-B21A-342A28DA020C}"/>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5" name="Group 4">
            <a:extLst>
              <a:ext uri="{FF2B5EF4-FFF2-40B4-BE49-F238E27FC236}">
                <a16:creationId xmlns:a16="http://schemas.microsoft.com/office/drawing/2014/main" id="{B2E9FD9E-CEE6-42C2-A3EA-510A9C407D38}"/>
              </a:ext>
            </a:extLst>
          </p:cNvPr>
          <p:cNvGrpSpPr/>
          <p:nvPr/>
        </p:nvGrpSpPr>
        <p:grpSpPr>
          <a:xfrm>
            <a:off x="301073" y="5183722"/>
            <a:ext cx="11396183" cy="1341819"/>
            <a:chOff x="294977" y="3809832"/>
            <a:chExt cx="11396183" cy="1341819"/>
          </a:xfrm>
        </p:grpSpPr>
        <p:sp>
          <p:nvSpPr>
            <p:cNvPr id="7" name="Isosceles Triangle 6">
              <a:extLst>
                <a:ext uri="{FF2B5EF4-FFF2-40B4-BE49-F238E27FC236}">
                  <a16:creationId xmlns:a16="http://schemas.microsoft.com/office/drawing/2014/main" id="{D3A4A9BB-317D-30BF-8FFE-C5E9481FFC2A}"/>
                </a:ext>
              </a:extLst>
            </p:cNvPr>
            <p:cNvSpPr/>
            <p:nvPr/>
          </p:nvSpPr>
          <p:spPr>
            <a:xfrm rot="16200000">
              <a:off x="123068" y="4203541"/>
              <a:ext cx="1341818"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Rectangle 7">
              <a:extLst>
                <a:ext uri="{FF2B5EF4-FFF2-40B4-BE49-F238E27FC236}">
                  <a16:creationId xmlns:a16="http://schemas.microsoft.com/office/drawing/2014/main" id="{36F15A68-BE99-AD8B-3A4E-7F0CB7158816}"/>
                </a:ext>
              </a:extLst>
            </p:cNvPr>
            <p:cNvSpPr/>
            <p:nvPr/>
          </p:nvSpPr>
          <p:spPr>
            <a:xfrm>
              <a:off x="1063960" y="3809832"/>
              <a:ext cx="10627200" cy="1341819"/>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a:ln>
                    <a:noFill/>
                  </a:ln>
                  <a:solidFill>
                    <a:prstClr val="black"/>
                  </a:solidFill>
                  <a:effectLst/>
                  <a:uLnTx/>
                  <a:uFillTx/>
                  <a:latin typeface="Century Gothic"/>
                  <a:ea typeface="+mn-ea"/>
                  <a:cs typeface="+mn-cs"/>
                </a:rPr>
                <a:t> </a:t>
              </a:r>
              <a:endParaRPr lang="it-IT" sz="1150" noProof="0">
                <a:solidFill>
                  <a:prstClr val="black"/>
                </a:solidFill>
                <a:latin typeface="Century Gothic"/>
              </a:endParaRPr>
            </a:p>
            <a:p>
              <a:pPr algn="just">
                <a:spcBef>
                  <a:spcPts val="600"/>
                </a:spcBef>
                <a:defRPr/>
              </a:pPr>
              <a:r>
                <a:rPr kumimoji="0" lang="it-IT" sz="1100" b="0" i="0" u="none" strike="noStrike" kern="1200" cap="none" spc="0" normalizeH="0" baseline="0" noProof="0">
                  <a:ln>
                    <a:noFill/>
                  </a:ln>
                  <a:solidFill>
                    <a:prstClr val="black"/>
                  </a:solidFill>
                  <a:effectLst/>
                  <a:uLnTx/>
                  <a:uFillTx/>
                  <a:latin typeface="Century Gothic"/>
                  <a:ea typeface="+mn-ea"/>
                  <a:cs typeface="+mn-cs"/>
                </a:rPr>
                <a:t>Fino al momento di invio di una scheda CO2 (</a:t>
              </a:r>
              <a:r>
                <a:rPr lang="it-IT" sz="1100" kern="0" noProof="0">
                  <a:solidFill>
                    <a:srgbClr val="000000"/>
                  </a:solidFill>
                </a:rPr>
                <a:t>Conclusione affidamento diretto &lt; 5K</a:t>
              </a:r>
              <a:r>
                <a:rPr kumimoji="0" lang="it-IT" sz="1100" b="0" i="0" strike="noStrike" kern="1200" cap="none" spc="0" normalizeH="0" baseline="0" noProof="0">
                  <a:ln>
                    <a:noFill/>
                  </a:ln>
                  <a:solidFill>
                    <a:prstClr val="black"/>
                  </a:solidFill>
                  <a:effectLst/>
                  <a:uLnTx/>
                  <a:uFillTx/>
                  <a:latin typeface="Century Gothic"/>
                  <a:ea typeface="+mn-ea"/>
                  <a:cs typeface="+mn-cs"/>
                </a:rPr>
                <a:t>)</a:t>
              </a:r>
              <a:r>
                <a:rPr kumimoji="0" lang="it-IT" sz="1100" b="0" i="0" u="none" strike="noStrike" kern="1200" cap="none" spc="0" normalizeH="0" baseline="0" noProof="0">
                  <a:ln>
                    <a:noFill/>
                  </a:ln>
                  <a:solidFill>
                    <a:prstClr val="black"/>
                  </a:solidFill>
                  <a:effectLst/>
                  <a:uLnTx/>
                  <a:uFillTx/>
                  <a:latin typeface="Century Gothic"/>
                  <a:ea typeface="+mn-ea"/>
                  <a:cs typeface="+mn-cs"/>
                </a:rPr>
                <a:t>, l’utente può effettuare </a:t>
              </a:r>
              <a:r>
                <a:rPr kumimoji="0" lang="it-IT" sz="1100" b="1" i="0" u="none" strike="noStrike" kern="1200" cap="none" spc="0" normalizeH="0" baseline="0" noProof="0">
                  <a:ln>
                    <a:noFill/>
                  </a:ln>
                  <a:solidFill>
                    <a:prstClr val="black"/>
                  </a:solidFill>
                  <a:effectLst/>
                  <a:uLnTx/>
                  <a:uFillTx/>
                  <a:latin typeface="Century Gothic"/>
                  <a:ea typeface="+mn-ea"/>
                  <a:cs typeface="+mn-cs"/>
                </a:rPr>
                <a:t>la modifica del CUP e/o dell’importo dell’affidamento </a:t>
              </a:r>
              <a:r>
                <a:rPr kumimoji="0" lang="it-IT" sz="11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100" b="0" i="0" u="sng" strike="noStrike" kern="1200" cap="none" spc="0" normalizeH="0" baseline="0" noProof="0">
                  <a:ln>
                    <a:noFill/>
                  </a:ln>
                  <a:solidFill>
                    <a:prstClr val="black"/>
                  </a:solidFill>
                  <a:effectLst/>
                  <a:uLnTx/>
                  <a:uFillTx/>
                  <a:latin typeface="Century Gothic"/>
                  <a:ea typeface="+mn-ea"/>
                  <a:cs typeface="+mn-cs"/>
                </a:rPr>
                <a:t>Modifica CUP e/o Importo</a:t>
              </a:r>
              <a:r>
                <a:rPr kumimoji="0" lang="it-IT" sz="1100" b="0" i="0" strike="noStrike" kern="1200" cap="none" spc="0" normalizeH="0" baseline="0" noProof="0">
                  <a:ln>
                    <a:noFill/>
                  </a:ln>
                  <a:solidFill>
                    <a:prstClr val="black"/>
                  </a:solidFill>
                  <a:effectLst/>
                  <a:uLnTx/>
                  <a:uFillTx/>
                  <a:latin typeface="Century Gothic"/>
                  <a:ea typeface="+mn-ea"/>
                  <a:cs typeface="+mn-cs"/>
                </a:rPr>
                <a:t> dal menu Gestione PCP. SATER apre la nuova finestra Modifica CUP e/o Importo </a:t>
              </a:r>
              <a:r>
                <a:rPr lang="it-IT" sz="1100" noProof="0">
                  <a:solidFill>
                    <a:prstClr val="black"/>
                  </a:solidFill>
                  <a:latin typeface="Century Gothic"/>
                </a:rPr>
                <a:t>in cui l’utente </a:t>
              </a:r>
              <a:r>
                <a:rPr kumimoji="0" lang="it-IT" sz="1100" b="0" i="0" u="none" strike="noStrike" kern="1200" cap="none" spc="0" normalizeH="0" baseline="0" noProof="0">
                  <a:ln>
                    <a:noFill/>
                  </a:ln>
                  <a:solidFill>
                    <a:prstClr val="black"/>
                  </a:solidFill>
                  <a:effectLst/>
                  <a:uLnTx/>
                  <a:uFillTx/>
                  <a:latin typeface="Century Gothic"/>
                  <a:ea typeface="+mn-ea"/>
                  <a:cs typeface="+mn-cs"/>
                </a:rPr>
                <a:t>inserisce le modifiche relative al CUP e/o agli importi. </a:t>
              </a:r>
              <a:r>
                <a:rPr lang="it-IT" sz="1100" noProof="0">
                  <a:solidFill>
                    <a:prstClr val="black"/>
                  </a:solidFill>
                  <a:latin typeface="Century Gothic"/>
                </a:rPr>
                <a:t>Ultimata la compilazione, l’utente esegue</a:t>
              </a:r>
              <a:r>
                <a:rPr kumimoji="0" lang="it-IT" sz="11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100" b="0" i="0" u="sng" strike="noStrike" kern="1200" cap="none" spc="0" normalizeH="0" baseline="0" noProof="0">
                  <a:ln>
                    <a:noFill/>
                  </a:ln>
                  <a:solidFill>
                    <a:prstClr val="black"/>
                  </a:solidFill>
                  <a:effectLst/>
                  <a:uLnTx/>
                  <a:uFillTx/>
                  <a:latin typeface="Century Gothic"/>
                  <a:ea typeface="+mn-ea"/>
                  <a:cs typeface="+mn-cs"/>
                </a:rPr>
                <a:t>Invio</a:t>
              </a:r>
              <a:r>
                <a:rPr kumimoji="0" lang="it-IT" sz="1100" b="0" i="0" strike="noStrike" kern="1200" cap="none" spc="0" normalizeH="0" baseline="0" noProof="0">
                  <a:ln>
                    <a:noFill/>
                  </a:ln>
                  <a:solidFill>
                    <a:prstClr val="black"/>
                  </a:solidFill>
                  <a:effectLst/>
                  <a:uLnTx/>
                  <a:uFillTx/>
                  <a:latin typeface="Century Gothic"/>
                  <a:ea typeface="+mn-ea"/>
                  <a:cs typeface="+mn-cs"/>
                </a:rPr>
                <a:t> </a:t>
              </a:r>
              <a:r>
                <a:rPr kumimoji="0" lang="it-IT" sz="11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CM2. </a:t>
              </a:r>
              <a:r>
                <a:rPr kumimoji="0" lang="it-IT" sz="11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100" b="1" i="1" u="none" strike="noStrike" kern="1200" cap="none" spc="0" normalizeH="0" baseline="0" noProof="0">
                  <a:ln>
                    <a:noFill/>
                  </a:ln>
                  <a:solidFill>
                    <a:prstClr val="black"/>
                  </a:solidFill>
                  <a:effectLst/>
                  <a:uLnTx/>
                  <a:uFillTx/>
                  <a:latin typeface="Century Gothic"/>
                  <a:ea typeface="+mn-ea"/>
                  <a:cs typeface="+mn-cs"/>
                </a:rPr>
                <a:t>Cronologia PCP</a:t>
              </a:r>
              <a:r>
                <a:rPr lang="it-IT" sz="1100" noProof="0">
                  <a:solidFill>
                    <a:prstClr val="black"/>
                  </a:solidFill>
                  <a:latin typeface="Century Gothic"/>
                </a:rPr>
                <a:t> della PDA mentre nella sezione </a:t>
              </a:r>
              <a:r>
                <a:rPr lang="it-IT" sz="1100" b="1" i="1" noProof="0">
                  <a:solidFill>
                    <a:prstClr val="black"/>
                  </a:solidFill>
                  <a:latin typeface="Century Gothic"/>
                </a:rPr>
                <a:t>Modifiche</a:t>
              </a:r>
              <a:r>
                <a:rPr lang="it-IT" sz="1100" noProof="0">
                  <a:solidFill>
                    <a:prstClr val="black"/>
                  </a:solidFill>
                  <a:latin typeface="Century Gothic"/>
                </a:rPr>
                <a:t> è disponibile il documento riportante le variazioni apportate ai dati di CUP e/o importi.</a:t>
              </a:r>
              <a:endParaRPr kumimoji="0" lang="it-IT" sz="1100" b="0" i="0" strike="noStrike" kern="1200" cap="none" spc="0" normalizeH="0" baseline="0" noProof="0">
                <a:ln>
                  <a:noFill/>
                </a:ln>
                <a:solidFill>
                  <a:prstClr val="black"/>
                </a:solidFill>
                <a:effectLst/>
                <a:uLnTx/>
                <a:uFillTx/>
                <a:latin typeface="Century Gothic"/>
                <a:ea typeface="+mn-ea"/>
                <a:cs typeface="+mn-cs"/>
              </a:endParaRPr>
            </a:p>
          </p:txBody>
        </p:sp>
        <p:grpSp>
          <p:nvGrpSpPr>
            <p:cNvPr id="9" name="Group 8">
              <a:extLst>
                <a:ext uri="{FF2B5EF4-FFF2-40B4-BE49-F238E27FC236}">
                  <a16:creationId xmlns:a16="http://schemas.microsoft.com/office/drawing/2014/main" id="{CC588955-D458-68BF-23DF-BB9AECDEC881}"/>
                </a:ext>
              </a:extLst>
            </p:cNvPr>
            <p:cNvGrpSpPr/>
            <p:nvPr/>
          </p:nvGrpSpPr>
          <p:grpSpPr>
            <a:xfrm>
              <a:off x="294977" y="4264741"/>
              <a:ext cx="432000" cy="432000"/>
              <a:chOff x="-129767" y="4329276"/>
              <a:chExt cx="432000" cy="432000"/>
            </a:xfrm>
          </p:grpSpPr>
          <p:sp>
            <p:nvSpPr>
              <p:cNvPr id="11" name="Oval 10">
                <a:extLst>
                  <a:ext uri="{FF2B5EF4-FFF2-40B4-BE49-F238E27FC236}">
                    <a16:creationId xmlns:a16="http://schemas.microsoft.com/office/drawing/2014/main" id="{3AC06A23-DCB6-A98A-8290-33E5F963A34B}"/>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2" name="Group 11">
                <a:extLst>
                  <a:ext uri="{FF2B5EF4-FFF2-40B4-BE49-F238E27FC236}">
                    <a16:creationId xmlns:a16="http://schemas.microsoft.com/office/drawing/2014/main" id="{0B1D2F91-67A8-A692-D648-81D5C95B7443}"/>
                  </a:ext>
                </a:extLst>
              </p:cNvPr>
              <p:cNvGrpSpPr/>
              <p:nvPr/>
            </p:nvGrpSpPr>
            <p:grpSpPr>
              <a:xfrm>
                <a:off x="-93767" y="4365276"/>
                <a:ext cx="360000" cy="360000"/>
                <a:chOff x="-793736" y="4488494"/>
                <a:chExt cx="468000" cy="468000"/>
              </a:xfrm>
            </p:grpSpPr>
            <p:sp>
              <p:nvSpPr>
                <p:cNvPr id="18" name="Oval 17">
                  <a:extLst>
                    <a:ext uri="{FF2B5EF4-FFF2-40B4-BE49-F238E27FC236}">
                      <a16:creationId xmlns:a16="http://schemas.microsoft.com/office/drawing/2014/main" id="{677F516A-FC38-4C1A-ED6B-0C098F6F978A}"/>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9" name="Group 1765">
                  <a:extLst>
                    <a:ext uri="{FF2B5EF4-FFF2-40B4-BE49-F238E27FC236}">
                      <a16:creationId xmlns:a16="http://schemas.microsoft.com/office/drawing/2014/main" id="{29D53B3B-97FF-E543-6CAB-44784455D347}"/>
                    </a:ext>
                  </a:extLst>
                </p:cNvPr>
                <p:cNvGrpSpPr>
                  <a:grpSpLocks/>
                </p:cNvGrpSpPr>
                <p:nvPr/>
              </p:nvGrpSpPr>
              <p:grpSpPr bwMode="auto">
                <a:xfrm>
                  <a:off x="-703732" y="4578494"/>
                  <a:ext cx="288001" cy="288000"/>
                  <a:chOff x="1709738" y="6567488"/>
                  <a:chExt cx="563562" cy="563563"/>
                </a:xfrm>
                <a:solidFill>
                  <a:schemeClr val="bg1"/>
                </a:solidFill>
              </p:grpSpPr>
              <p:sp>
                <p:nvSpPr>
                  <p:cNvPr id="22" name="Freeform 149">
                    <a:extLst>
                      <a:ext uri="{FF2B5EF4-FFF2-40B4-BE49-F238E27FC236}">
                        <a16:creationId xmlns:a16="http://schemas.microsoft.com/office/drawing/2014/main" id="{C61AFBD0-1819-345F-EEE6-1FE754A33348}"/>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 name="Freeform 150">
                    <a:extLst>
                      <a:ext uri="{FF2B5EF4-FFF2-40B4-BE49-F238E27FC236}">
                        <a16:creationId xmlns:a16="http://schemas.microsoft.com/office/drawing/2014/main" id="{A19E15A3-3110-6062-7F13-92ABAB5EEF81}"/>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Tree>
    <p:extLst>
      <p:ext uri="{BB962C8B-B14F-4D97-AF65-F5344CB8AC3E}">
        <p14:creationId xmlns:p14="http://schemas.microsoft.com/office/powerpoint/2010/main" val="43019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99CF3-2536-A609-41B4-9FC99E63F0F5}"/>
              </a:ext>
            </a:extLst>
          </p:cNvPr>
          <p:cNvSpPr>
            <a:spLocks noGrp="1"/>
          </p:cNvSpPr>
          <p:nvPr>
            <p:ph type="title"/>
          </p:nvPr>
        </p:nvSpPr>
        <p:spPr>
          <a:xfrm>
            <a:off x="3745734" y="2766219"/>
            <a:ext cx="8227191" cy="1325563"/>
          </a:xfrm>
        </p:spPr>
        <p:txBody>
          <a:bodyPr/>
          <a:lstStyle/>
          <a:p>
            <a:r>
              <a:rPr lang="it-IT" noProof="0"/>
              <a:t>Indice delle VERSIONI DEL DOCUMENTO</a:t>
            </a:r>
          </a:p>
        </p:txBody>
      </p:sp>
    </p:spTree>
    <p:extLst>
      <p:ext uri="{BB962C8B-B14F-4D97-AF65-F5344CB8AC3E}">
        <p14:creationId xmlns:p14="http://schemas.microsoft.com/office/powerpoint/2010/main" val="1988819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515999" y="74239"/>
            <a:ext cx="11220281" cy="503082"/>
          </a:xfrm>
        </p:spPr>
        <p:txBody>
          <a:bodyPr/>
          <a:lstStyle/>
          <a:p>
            <a:r>
              <a:rPr lang="it-IT" sz="2350" spc="-140" noProof="0"/>
              <a:t>Affidamenti diretti con negoziazione verso società in house</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11</a:t>
            </a:r>
            <a:r>
              <a:rPr lang="it-IT" sz="1200" b="1" noProof="0">
                <a:solidFill>
                  <a:schemeClr val="accent1"/>
                </a:solidFill>
              </a:rPr>
              <a:t>a</a:t>
            </a:r>
            <a:endParaRPr lang="it-IT" b="1" noProof="0">
              <a:solidFill>
                <a:schemeClr val="accent1"/>
              </a:solidFill>
            </a:endParaRPr>
          </a:p>
        </p:txBody>
      </p:sp>
      <p:sp>
        <p:nvSpPr>
          <p:cNvPr id="44" name="Rectangle 43">
            <a:extLst>
              <a:ext uri="{FF2B5EF4-FFF2-40B4-BE49-F238E27FC236}">
                <a16:creationId xmlns:a16="http://schemas.microsoft.com/office/drawing/2014/main" id="{AC4123FA-3CE7-A26C-3A50-5D153AF5B60D}"/>
              </a:ext>
            </a:extLst>
          </p:cNvPr>
          <p:cNvSpPr/>
          <p:nvPr/>
        </p:nvSpPr>
        <p:spPr>
          <a:xfrm>
            <a:off x="6474755"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a:t>
            </a:r>
            <a:endParaRPr kumimoji="0" lang="it-IT" sz="1000" i="0" u="none" strike="noStrike" kern="0" cap="none" spc="0" normalizeH="0" baseline="0" noProof="0">
              <a:ln>
                <a:noFill/>
              </a:ln>
              <a:solidFill>
                <a:srgbClr val="000000"/>
              </a:solidFill>
              <a:effectLst/>
              <a:uLnTx/>
              <a:uFillTx/>
            </a:endParaRPr>
          </a:p>
        </p:txBody>
      </p:sp>
      <p:sp>
        <p:nvSpPr>
          <p:cNvPr id="49" name="Rectangle 48">
            <a:extLst>
              <a:ext uri="{FF2B5EF4-FFF2-40B4-BE49-F238E27FC236}">
                <a16:creationId xmlns:a16="http://schemas.microsoft.com/office/drawing/2014/main" id="{65AB6CE4-D1E9-2D38-38FC-A22E405EF2D0}"/>
              </a:ext>
            </a:extLst>
          </p:cNvPr>
          <p:cNvSpPr/>
          <p:nvPr/>
        </p:nvSpPr>
        <p:spPr>
          <a:xfrm>
            <a:off x="7617884"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chemeClr val="tx1"/>
                </a:solidFill>
                <a:effectLst/>
                <a:uLnTx/>
                <a:uFillTx/>
                <a:cs typeface="Arial"/>
              </a:rPr>
              <a:t>Pubblicazione avviso PVL</a:t>
            </a:r>
          </a:p>
        </p:txBody>
      </p:sp>
      <p:grpSp>
        <p:nvGrpSpPr>
          <p:cNvPr id="54" name="Group 53">
            <a:extLst>
              <a:ext uri="{FF2B5EF4-FFF2-40B4-BE49-F238E27FC236}">
                <a16:creationId xmlns:a16="http://schemas.microsoft.com/office/drawing/2014/main" id="{70BF690F-85DC-40F3-6D43-D72271CDD4F1}"/>
              </a:ext>
            </a:extLst>
          </p:cNvPr>
          <p:cNvGrpSpPr>
            <a:grpSpLocks noChangeAspect="1"/>
          </p:cNvGrpSpPr>
          <p:nvPr/>
        </p:nvGrpSpPr>
        <p:grpSpPr>
          <a:xfrm>
            <a:off x="8412385" y="6053511"/>
            <a:ext cx="349345" cy="360000"/>
            <a:chOff x="5194656" y="1887523"/>
            <a:chExt cx="3143037" cy="3238921"/>
          </a:xfrm>
        </p:grpSpPr>
        <p:grpSp>
          <p:nvGrpSpPr>
            <p:cNvPr id="55" name="Group 54">
              <a:extLst>
                <a:ext uri="{FF2B5EF4-FFF2-40B4-BE49-F238E27FC236}">
                  <a16:creationId xmlns:a16="http://schemas.microsoft.com/office/drawing/2014/main" id="{E0E3E21D-FB7C-AFA1-947C-F765A4C4D399}"/>
                </a:ext>
              </a:extLst>
            </p:cNvPr>
            <p:cNvGrpSpPr/>
            <p:nvPr/>
          </p:nvGrpSpPr>
          <p:grpSpPr>
            <a:xfrm>
              <a:off x="5194656" y="1887523"/>
              <a:ext cx="3045384" cy="3238921"/>
              <a:chOff x="5194656" y="1887523"/>
              <a:chExt cx="3045384" cy="3238921"/>
            </a:xfrm>
          </p:grpSpPr>
          <p:pic>
            <p:nvPicPr>
              <p:cNvPr id="57" name="Picture 56">
                <a:extLst>
                  <a:ext uri="{FF2B5EF4-FFF2-40B4-BE49-F238E27FC236}">
                    <a16:creationId xmlns:a16="http://schemas.microsoft.com/office/drawing/2014/main" id="{4F1ADA8E-2EFA-8FCB-51DB-3A3A336F5E07}"/>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58" name="Picture 57">
                <a:extLst>
                  <a:ext uri="{FF2B5EF4-FFF2-40B4-BE49-F238E27FC236}">
                    <a16:creationId xmlns:a16="http://schemas.microsoft.com/office/drawing/2014/main" id="{5EA0A6CE-D3FB-A4B1-616A-6C1EBE2A7D3C}"/>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56" name="Picture 55">
              <a:extLst>
                <a:ext uri="{FF2B5EF4-FFF2-40B4-BE49-F238E27FC236}">
                  <a16:creationId xmlns:a16="http://schemas.microsoft.com/office/drawing/2014/main" id="{4E28AD8B-1137-EFD4-C745-B8D98C651901}"/>
                </a:ext>
              </a:extLst>
            </p:cNvPr>
            <p:cNvPicPr>
              <a:picLocks noChangeAspect="1"/>
            </p:cNvPicPr>
            <p:nvPr/>
          </p:nvPicPr>
          <p:blipFill>
            <a:blip r:embed="rId4"/>
            <a:stretch>
              <a:fillRect/>
            </a:stretch>
          </p:blipFill>
          <p:spPr>
            <a:xfrm>
              <a:off x="7313222" y="3857618"/>
              <a:ext cx="1024471" cy="1024471"/>
            </a:xfrm>
            <a:prstGeom prst="rect">
              <a:avLst/>
            </a:prstGeom>
          </p:spPr>
        </p:pic>
      </p:gr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198234" y="1080609"/>
            <a:ext cx="292969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BANDO / INVITI</a:t>
            </a:r>
            <a:endParaRPr lang="it-IT" sz="900" noProof="0"/>
          </a:p>
        </p:txBody>
      </p:sp>
      <p:sp>
        <p:nvSpPr>
          <p:cNvPr id="24" name="Rectangle 23">
            <a:extLst>
              <a:ext uri="{FF2B5EF4-FFF2-40B4-BE49-F238E27FC236}">
                <a16:creationId xmlns:a16="http://schemas.microsoft.com/office/drawing/2014/main" id="{5FF9BAC9-B3AD-938F-5ACD-F057DFBBD0EC}"/>
              </a:ext>
            </a:extLst>
          </p:cNvPr>
          <p:cNvSpPr/>
          <p:nvPr/>
        </p:nvSpPr>
        <p:spPr>
          <a:xfrm>
            <a:off x="2182229" y="1407600"/>
            <a:ext cx="90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sp>
        <p:nvSpPr>
          <p:cNvPr id="25" name="Rectangle 24">
            <a:extLst>
              <a:ext uri="{FF2B5EF4-FFF2-40B4-BE49-F238E27FC236}">
                <a16:creationId xmlns:a16="http://schemas.microsoft.com/office/drawing/2014/main" id="{5CB3ED94-7D4E-1C4D-B173-8C932E00A282}"/>
              </a:ext>
            </a:extLst>
          </p:cNvPr>
          <p:cNvSpPr/>
          <p:nvPr/>
        </p:nvSpPr>
        <p:spPr>
          <a:xfrm>
            <a:off x="243930"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827930" y="1803600"/>
            <a:ext cx="3542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71480CD-BE3F-701C-6C24-542ADC70435E}"/>
              </a:ext>
            </a:extLst>
          </p:cNvPr>
          <p:cNvSpPr/>
          <p:nvPr/>
        </p:nvSpPr>
        <p:spPr>
          <a:xfrm>
            <a:off x="9126269" y="1080609"/>
            <a:ext cx="286749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CONTRATTO</a:t>
            </a:r>
          </a:p>
        </p:txBody>
      </p:sp>
      <p:grpSp>
        <p:nvGrpSpPr>
          <p:cNvPr id="31" name="Group 30">
            <a:extLst>
              <a:ext uri="{FF2B5EF4-FFF2-40B4-BE49-F238E27FC236}">
                <a16:creationId xmlns:a16="http://schemas.microsoft.com/office/drawing/2014/main" id="{FC728925-BCEE-7997-C3B7-F11FB25C5941}"/>
              </a:ext>
            </a:extLst>
          </p:cNvPr>
          <p:cNvGrpSpPr/>
          <p:nvPr/>
        </p:nvGrpSpPr>
        <p:grpSpPr>
          <a:xfrm>
            <a:off x="3622088" y="786276"/>
            <a:ext cx="540000" cy="1645920"/>
            <a:chOff x="3348425" y="786276"/>
            <a:chExt cx="540000" cy="1645920"/>
          </a:xfrm>
        </p:grpSpPr>
        <p:sp>
          <p:nvSpPr>
            <p:cNvPr id="32" name="Rettangolo 59">
              <a:extLst>
                <a:ext uri="{FF2B5EF4-FFF2-40B4-BE49-F238E27FC236}">
                  <a16:creationId xmlns:a16="http://schemas.microsoft.com/office/drawing/2014/main" id="{A5FEEF03-32CD-3312-3CC2-E660C0A7DEA7}"/>
                </a:ext>
              </a:extLst>
            </p:cNvPr>
            <p:cNvSpPr/>
            <p:nvPr/>
          </p:nvSpPr>
          <p:spPr bwMode="ltGray">
            <a:xfrm>
              <a:off x="3348425" y="786276"/>
              <a:ext cx="540000" cy="1645920"/>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000" b="0" i="0" u="none" strike="noStrike" kern="0" cap="none" spc="0" normalizeH="0" baseline="0" noProof="0">
                <a:ln>
                  <a:noFill/>
                </a:ln>
                <a:solidFill>
                  <a:srgbClr val="FFFFFF"/>
                </a:solidFill>
                <a:effectLst/>
                <a:uLnTx/>
                <a:uFillTx/>
                <a:ea typeface="+mn-ea"/>
                <a:cs typeface="+mn-cs"/>
              </a:endParaRPr>
            </a:p>
          </p:txBody>
        </p:sp>
        <p:sp>
          <p:nvSpPr>
            <p:cNvPr id="34" name="CasellaDiTesto 60">
              <a:extLst>
                <a:ext uri="{FF2B5EF4-FFF2-40B4-BE49-F238E27FC236}">
                  <a16:creationId xmlns:a16="http://schemas.microsoft.com/office/drawing/2014/main" id="{08E6FD38-F981-2181-11F6-4A810802E710}"/>
                </a:ext>
              </a:extLst>
            </p:cNvPr>
            <p:cNvSpPr txBox="1"/>
            <p:nvPr/>
          </p:nvSpPr>
          <p:spPr>
            <a:xfrm rot="16200000">
              <a:off x="2844425" y="1416130"/>
              <a:ext cx="1548000" cy="396000"/>
            </a:xfrm>
            <a:prstGeom prst="rect">
              <a:avLst/>
            </a:prstGeom>
            <a:solidFill>
              <a:srgbClr val="FFFFFF"/>
            </a:solidFill>
            <a:ln w="9525" algn="ctr">
              <a:solidFill>
                <a:srgbClr val="000000">
                  <a:lumMod val="75000"/>
                  <a:lumOff val="25000"/>
                </a:srgbClr>
              </a:solidFill>
              <a:miter lim="800000"/>
              <a:headEnd/>
              <a:tailEnd/>
            </a:ln>
            <a:effectLst/>
          </p:spPr>
          <p:txBody>
            <a:bodyPr lIns="0" tIns="0" rIns="0" bIns="0" anchor="ctr"/>
            <a:lstStyle>
              <a:defPPr>
                <a:defRPr lang="en-US"/>
              </a:defPPr>
              <a:lvl1pPr algn="ctr" defTabSz="762000">
                <a:lnSpc>
                  <a:spcPct val="90000"/>
                </a:lnSpc>
                <a:spcBef>
                  <a:spcPct val="0"/>
                </a:spcBef>
                <a:spcAft>
                  <a:spcPct val="0"/>
                </a:spcAft>
                <a:defRPr sz="800" kern="0">
                  <a:latin typeface="Calibri Light"/>
                  <a:cs typeface="Arial"/>
                </a:defRPr>
              </a:lvl1pPr>
            </a:lstStyle>
            <a:p>
              <a:pPr marL="0" marR="0" lvl="0" indent="0" defTabSz="762000" eaLnBrk="1" fontAlgn="auto" latinLnBrk="0" hangingPunct="1">
                <a:lnSpc>
                  <a:spcPct val="90000"/>
                </a:lnSpc>
                <a:spcBef>
                  <a:spcPct val="0"/>
                </a:spcBef>
                <a:spcAft>
                  <a:spcPct val="0"/>
                </a:spcAft>
                <a:buClrTx/>
                <a:buSzTx/>
                <a:buFontTx/>
                <a:buNone/>
                <a:tabLst/>
                <a:defRPr/>
              </a:pPr>
              <a:r>
                <a:rPr kumimoji="0" lang="it-IT" sz="1000" b="0" i="0" u="none" strike="noStrike" kern="0" cap="none" spc="0" normalizeH="0" baseline="0" noProof="0">
                  <a:ln>
                    <a:noFill/>
                  </a:ln>
                  <a:solidFill>
                    <a:srgbClr val="000000"/>
                  </a:solidFill>
                  <a:effectLst/>
                  <a:uLnTx/>
                  <a:uFillTx/>
                  <a:latin typeface="+mn-lt"/>
                  <a:cs typeface="Arial"/>
                </a:rPr>
                <a:t>Ricezione dell’offerta</a:t>
              </a:r>
            </a:p>
          </p:txBody>
        </p:sp>
      </p:grpSp>
      <p:sp>
        <p:nvSpPr>
          <p:cNvPr id="35" name="Rectangle 34">
            <a:extLst>
              <a:ext uri="{FF2B5EF4-FFF2-40B4-BE49-F238E27FC236}">
                <a16:creationId xmlns:a16="http://schemas.microsoft.com/office/drawing/2014/main" id="{88A94466-6E1F-D3F4-13AC-5AC8B745FBC7}"/>
              </a:ext>
            </a:extLst>
          </p:cNvPr>
          <p:cNvSpPr/>
          <p:nvPr/>
        </p:nvSpPr>
        <p:spPr>
          <a:xfrm>
            <a:off x="4630088" y="1080609"/>
            <a:ext cx="402818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noProof="0">
                <a:solidFill>
                  <a:srgbClr val="000000"/>
                </a:solidFill>
                <a:cs typeface="Arial"/>
              </a:rPr>
              <a:t>PROCEDURA DI AGGIUDICAZIONE</a:t>
            </a:r>
          </a:p>
        </p:txBody>
      </p: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702516" y="1407600"/>
            <a:ext cx="1152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Aggiudicazione lotti</a:t>
            </a: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9" idx="1"/>
          </p:cNvCxnSpPr>
          <p:nvPr/>
        </p:nvCxnSpPr>
        <p:spPr>
          <a:xfrm>
            <a:off x="5854516" y="1803600"/>
            <a:ext cx="60732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E21B370-C5B0-E90F-2A75-4E8AC58F76DF}"/>
              </a:ext>
            </a:extLst>
          </p:cNvPr>
          <p:cNvSpPr/>
          <p:nvPr/>
        </p:nvSpPr>
        <p:spPr>
          <a:xfrm>
            <a:off x="6461841" y="1407600"/>
            <a:ext cx="21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Riepilogo finale</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cxnSp>
        <p:nvCxnSpPr>
          <p:cNvPr id="40" name="Straight Arrow Connector 39">
            <a:extLst>
              <a:ext uri="{FF2B5EF4-FFF2-40B4-BE49-F238E27FC236}">
                <a16:creationId xmlns:a16="http://schemas.microsoft.com/office/drawing/2014/main" id="{DF5B14C3-8E7B-3F09-4374-AC6888836DC4}"/>
              </a:ext>
            </a:extLst>
          </p:cNvPr>
          <p:cNvCxnSpPr>
            <a:cxnSpLocks/>
            <a:stCxn id="39" idx="3"/>
            <a:endCxn id="41" idx="1"/>
          </p:cNvCxnSpPr>
          <p:nvPr/>
        </p:nvCxnSpPr>
        <p:spPr>
          <a:xfrm>
            <a:off x="8585841" y="1803600"/>
            <a:ext cx="59051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4326242-2754-09E3-3817-6AAB745FFC75}"/>
              </a:ext>
            </a:extLst>
          </p:cNvPr>
          <p:cNvSpPr/>
          <p:nvPr/>
        </p:nvSpPr>
        <p:spPr>
          <a:xfrm>
            <a:off x="9176356"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contratto</a:t>
            </a:r>
          </a:p>
        </p:txBody>
      </p:sp>
      <p:sp>
        <p:nvSpPr>
          <p:cNvPr id="43" name="Rectangle 42">
            <a:extLst>
              <a:ext uri="{FF2B5EF4-FFF2-40B4-BE49-F238E27FC236}">
                <a16:creationId xmlns:a16="http://schemas.microsoft.com/office/drawing/2014/main" id="{3AB4AD9E-CE53-761F-0259-677EC50DE46E}"/>
              </a:ext>
            </a:extLst>
          </p:cNvPr>
          <p:cNvSpPr/>
          <p:nvPr/>
        </p:nvSpPr>
        <p:spPr>
          <a:xfrm>
            <a:off x="1086368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65" name="Straight Arrow Connector 64">
            <a:extLst>
              <a:ext uri="{FF2B5EF4-FFF2-40B4-BE49-F238E27FC236}">
                <a16:creationId xmlns:a16="http://schemas.microsoft.com/office/drawing/2014/main" id="{7D4BC630-6F83-821B-76D6-0202F4F3728C}"/>
              </a:ext>
            </a:extLst>
          </p:cNvPr>
          <p:cNvCxnSpPr>
            <a:cxnSpLocks/>
            <a:stCxn id="41" idx="3"/>
            <a:endCxn id="43" idx="1"/>
          </p:cNvCxnSpPr>
          <p:nvPr/>
        </p:nvCxnSpPr>
        <p:spPr>
          <a:xfrm>
            <a:off x="10256356" y="1803600"/>
            <a:ext cx="60732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347EA02D-E145-A767-7ADF-17CD51697BE3}"/>
              </a:ext>
            </a:extLst>
          </p:cNvPr>
          <p:cNvGrpSpPr/>
          <p:nvPr/>
        </p:nvGrpSpPr>
        <p:grpSpPr>
          <a:xfrm flipV="1">
            <a:off x="8014129" y="2199599"/>
            <a:ext cx="181983" cy="3396651"/>
            <a:chOff x="4081684" y="2379280"/>
            <a:chExt cx="171807" cy="2518540"/>
          </a:xfrm>
        </p:grpSpPr>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3454D9D-62B0-E0CC-04CB-AD5D74E30FC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3432AC4A-10F3-58CA-945D-C9064E3C4EBB}"/>
              </a:ext>
            </a:extLst>
          </p:cNvPr>
          <p:cNvCxnSpPr>
            <a:cxnSpLocks/>
          </p:cNvCxnSpPr>
          <p:nvPr/>
        </p:nvCxnSpPr>
        <p:spPr>
          <a:xfrm>
            <a:off x="11403680"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6D31668-B531-4717-A7BD-C8403BB1ECD9}"/>
              </a:ext>
            </a:extLst>
          </p:cNvPr>
          <p:cNvSpPr/>
          <p:nvPr/>
        </p:nvSpPr>
        <p:spPr>
          <a:xfrm>
            <a:off x="10863680" y="3439983"/>
            <a:ext cx="1080000" cy="122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grpSp>
        <p:nvGrpSpPr>
          <p:cNvPr id="21" name="Group 20">
            <a:extLst>
              <a:ext uri="{FF2B5EF4-FFF2-40B4-BE49-F238E27FC236}">
                <a16:creationId xmlns:a16="http://schemas.microsoft.com/office/drawing/2014/main" id="{064EBFBB-CC3E-560C-30CE-B7A1BF503C7B}"/>
              </a:ext>
            </a:extLst>
          </p:cNvPr>
          <p:cNvGrpSpPr/>
          <p:nvPr/>
        </p:nvGrpSpPr>
        <p:grpSpPr>
          <a:xfrm flipV="1">
            <a:off x="6871000" y="2199600"/>
            <a:ext cx="181983" cy="3398400"/>
            <a:chOff x="4081684" y="2379280"/>
            <a:chExt cx="171807" cy="2518540"/>
          </a:xfrm>
        </p:grpSpPr>
        <p:cxnSp>
          <p:nvCxnSpPr>
            <p:cNvPr id="22" name="Straight Arrow Connector 21">
              <a:extLst>
                <a:ext uri="{FF2B5EF4-FFF2-40B4-BE49-F238E27FC236}">
                  <a16:creationId xmlns:a16="http://schemas.microsoft.com/office/drawing/2014/main" id="{0BF02375-32B0-7A0A-21D6-44956AAA8FC0}"/>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B9E348-1DCE-2DA3-8D89-E7104C311C20}"/>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8D48AA0A-6571-0865-8683-5EA31915667E}"/>
              </a:ext>
            </a:extLst>
          </p:cNvPr>
          <p:cNvSpPr/>
          <p:nvPr/>
        </p:nvSpPr>
        <p:spPr>
          <a:xfrm>
            <a:off x="6160750" y="3685335"/>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A3_6 </a:t>
            </a:r>
            <a:r>
              <a:rPr kumimoji="0" lang="it-IT" sz="1000" i="0" u="none" strike="noStrike" kern="0" cap="none" spc="0" normalizeH="0" baseline="0" noProof="0">
                <a:ln>
                  <a:noFill/>
                </a:ln>
                <a:solidFill>
                  <a:srgbClr val="000000"/>
                </a:solidFill>
                <a:effectLst/>
                <a:uLnTx/>
                <a:uFillTx/>
              </a:rPr>
              <a:t>Affidamento a società in house</a:t>
            </a:r>
          </a:p>
        </p:txBody>
      </p:sp>
      <p:sp>
        <p:nvSpPr>
          <p:cNvPr id="2" name="Segnaposto numero diapositiva 1">
            <a:extLst>
              <a:ext uri="{FF2B5EF4-FFF2-40B4-BE49-F238E27FC236}">
                <a16:creationId xmlns:a16="http://schemas.microsoft.com/office/drawing/2014/main" id="{D0E761F4-D0E4-040A-262D-6BA7BB2BDFD8}"/>
              </a:ext>
            </a:extLst>
          </p:cNvPr>
          <p:cNvSpPr>
            <a:spLocks noGrp="1"/>
          </p:cNvSpPr>
          <p:nvPr>
            <p:ph type="sldNum" sz="quarter" idx="10"/>
          </p:nvPr>
        </p:nvSpPr>
        <p:spPr/>
        <p:txBody>
          <a:bodyPr/>
          <a:lstStyle/>
          <a:p>
            <a:fld id="{58E4CE88-B864-4B2B-BBBC-E85082A18D58}" type="slidenum">
              <a:rPr lang="it-IT" noProof="0" smtClean="0"/>
              <a:pPr/>
              <a:t>50</a:t>
            </a:fld>
            <a:endParaRPr lang="it-IT" noProof="0"/>
          </a:p>
        </p:txBody>
      </p:sp>
      <p:grpSp>
        <p:nvGrpSpPr>
          <p:cNvPr id="10" name="Group 9">
            <a:extLst>
              <a:ext uri="{FF2B5EF4-FFF2-40B4-BE49-F238E27FC236}">
                <a16:creationId xmlns:a16="http://schemas.microsoft.com/office/drawing/2014/main" id="{C4BC5053-77F7-C64E-AB10-CD8A2537CB1B}"/>
              </a:ext>
            </a:extLst>
          </p:cNvPr>
          <p:cNvGrpSpPr/>
          <p:nvPr/>
        </p:nvGrpSpPr>
        <p:grpSpPr>
          <a:xfrm>
            <a:off x="11368098" y="0"/>
            <a:ext cx="42858" cy="684000"/>
            <a:chOff x="11072817" y="-4894"/>
            <a:chExt cx="42858" cy="626400"/>
          </a:xfrm>
        </p:grpSpPr>
        <p:cxnSp>
          <p:nvCxnSpPr>
            <p:cNvPr id="12" name="Straight Connector 11">
              <a:extLst>
                <a:ext uri="{FF2B5EF4-FFF2-40B4-BE49-F238E27FC236}">
                  <a16:creationId xmlns:a16="http://schemas.microsoft.com/office/drawing/2014/main" id="{8E3117AF-5426-ACC8-393E-6810C1D52DB5}"/>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EC0A5E-25E1-9701-42B2-3010224D5C1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Rectangle: Rounded Corners 4">
            <a:extLst>
              <a:ext uri="{FF2B5EF4-FFF2-40B4-BE49-F238E27FC236}">
                <a16:creationId xmlns:a16="http://schemas.microsoft.com/office/drawing/2014/main" id="{DC619DB7-DB33-7A31-2F7A-BDF887252C5D}"/>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385391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3">
            <a:extLst>
              <a:ext uri="{FF2B5EF4-FFF2-40B4-BE49-F238E27FC236}">
                <a16:creationId xmlns:a16="http://schemas.microsoft.com/office/drawing/2014/main" id="{B8201EEA-4A30-590D-F734-AF62643B4653}"/>
              </a:ext>
            </a:extLst>
          </p:cNvPr>
          <p:cNvSpPr>
            <a:spLocks noGrp="1"/>
          </p:cNvSpPr>
          <p:nvPr>
            <p:ph type="title"/>
          </p:nvPr>
        </p:nvSpPr>
        <p:spPr>
          <a:xfrm>
            <a:off x="515999" y="74239"/>
            <a:ext cx="11220281" cy="503082"/>
          </a:xfrm>
        </p:spPr>
        <p:txBody>
          <a:bodyPr/>
          <a:lstStyle/>
          <a:p>
            <a:r>
              <a:rPr lang="it-IT" sz="2350" spc="-140" noProof="0"/>
              <a:t>Affidamenti diretti con negoziazione verso società in house</a:t>
            </a:r>
          </a:p>
        </p:txBody>
      </p:sp>
      <p:sp>
        <p:nvSpPr>
          <p:cNvPr id="16" name="Rectangle: Rounded Corners 15">
            <a:extLst>
              <a:ext uri="{FF2B5EF4-FFF2-40B4-BE49-F238E27FC236}">
                <a16:creationId xmlns:a16="http://schemas.microsoft.com/office/drawing/2014/main" id="{0D74532A-E9FC-9607-E90A-FE13FBEA896E}"/>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11</a:t>
            </a:r>
            <a:r>
              <a:rPr lang="it-IT" sz="1200" b="1" noProof="0">
                <a:solidFill>
                  <a:schemeClr val="accent1"/>
                </a:solidFill>
              </a:rPr>
              <a:t>a</a:t>
            </a:r>
            <a:endParaRPr lang="it-IT" b="1" noProof="0">
              <a:solidFill>
                <a:schemeClr val="accent1"/>
              </a:solidFill>
            </a:endParaRPr>
          </a:p>
        </p:txBody>
      </p:sp>
      <p:cxnSp>
        <p:nvCxnSpPr>
          <p:cNvPr id="70" name="Straight Arrow Connector 69">
            <a:extLst>
              <a:ext uri="{FF2B5EF4-FFF2-40B4-BE49-F238E27FC236}">
                <a16:creationId xmlns:a16="http://schemas.microsoft.com/office/drawing/2014/main" id="{4D258993-7CF6-8AA9-88F8-50F3BF405502}"/>
              </a:ext>
            </a:extLst>
          </p:cNvPr>
          <p:cNvCxnSpPr>
            <a:cxnSpLocks/>
            <a:stCxn id="98" idx="2"/>
          </p:cNvCxnSpPr>
          <p:nvPr/>
        </p:nvCxnSpPr>
        <p:spPr>
          <a:xfrm>
            <a:off x="499687" y="1898184"/>
            <a:ext cx="8311" cy="47354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3E4F4B23-16A6-B9EF-B967-36D7C191C240}"/>
              </a:ext>
            </a:extLst>
          </p:cNvPr>
          <p:cNvSpPr txBox="1"/>
          <p:nvPr/>
        </p:nvSpPr>
        <p:spPr>
          <a:xfrm>
            <a:off x="507999" y="745200"/>
            <a:ext cx="11159248" cy="116955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sp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verso società in house avviene attraverso la funzionalità </a:t>
            </a:r>
            <a:r>
              <a:rPr kumimoji="0" lang="it-IT" sz="1200" b="1" i="1" u="none" strike="noStrike" kern="1200" cap="none" spc="0" normalizeH="0" baseline="0" noProof="0">
                <a:ln>
                  <a:noFill/>
                </a:ln>
                <a:solidFill>
                  <a:prstClr val="black"/>
                </a:solidFill>
                <a:effectLst/>
                <a:uLnTx/>
                <a:uFillTx/>
                <a:latin typeface="Century Gothic"/>
                <a:ea typeface="+mn-ea"/>
                <a:cs typeface="+mn-cs"/>
              </a:rPr>
              <a:t>Avvisi – Bandi – Inviti</a:t>
            </a:r>
            <a:r>
              <a:rPr lang="it-IT" noProof="0"/>
              <a:t> del gruppo funzionale </a:t>
            </a:r>
            <a:r>
              <a:rPr lang="it-IT" b="1" i="1" noProof="0"/>
              <a:t>Procedure di gara </a:t>
            </a:r>
            <a:r>
              <a:rPr lang="it-IT" noProof="0"/>
              <a:t>di SATER.</a:t>
            </a:r>
          </a:p>
          <a:p>
            <a:pPr algn="just">
              <a:spcBef>
                <a:spcPts val="600"/>
              </a:spcBef>
              <a:defRPr/>
            </a:pPr>
            <a:r>
              <a:rPr lang="it-IT" sz="1200" noProof="0">
                <a:solidFill>
                  <a:prstClr val="black"/>
                </a:solidFill>
                <a:latin typeface="Century Gothic"/>
              </a:rPr>
              <a:t>L’utente deve per prima cosa compilare la pagina </a:t>
            </a:r>
            <a:r>
              <a:rPr lang="it-IT" sz="1200" b="1" i="1" noProof="0">
                <a:solidFill>
                  <a:prstClr val="black"/>
                </a:solidFill>
                <a:latin typeface="Century Gothic"/>
              </a:rPr>
              <a:t>Nuova procedura</a:t>
            </a:r>
            <a:r>
              <a:rPr lang="it-IT" sz="1200" noProof="0">
                <a:solidFill>
                  <a:prstClr val="black"/>
                </a:solidFill>
                <a:latin typeface="Century Gothic"/>
              </a:rPr>
              <a:t>, valorizzando i campi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di procedura</a:t>
            </a:r>
            <a:r>
              <a:rPr lang="it-IT" noProof="0"/>
              <a:t>,</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b="0" i="1" u="none" strike="noStrike" kern="1200" cap="none" spc="0" normalizeH="0" baseline="0" noProof="0">
                <a:ln>
                  <a:noFill/>
                </a:ln>
                <a:solidFill>
                  <a:prstClr val="black"/>
                </a:solidFill>
                <a:effectLst/>
                <a:uLnTx/>
                <a:uFillTx/>
                <a:latin typeface="Century Gothic"/>
                <a:ea typeface="+mn-ea"/>
                <a:cs typeface="+mn-cs"/>
              </a:rPr>
              <a:t>Tipo documento</a:t>
            </a:r>
            <a:r>
              <a:rPr kumimoji="0" lang="it-IT" sz="1200" b="0" i="0" u="none" strike="noStrike" kern="1200" cap="none" spc="0" normalizeH="0" baseline="0" noProof="0">
                <a:ln>
                  <a:noFill/>
                </a:ln>
                <a:solidFill>
                  <a:prstClr val="black"/>
                </a:solidFill>
                <a:effectLst/>
                <a:uLnTx/>
                <a:uFillTx/>
                <a:latin typeface="Century Gothic"/>
                <a:ea typeface="+mn-ea"/>
                <a:cs typeface="+mn-cs"/>
              </a:rPr>
              <a:t> e </a:t>
            </a:r>
            <a:r>
              <a:rPr kumimoji="0" lang="it-IT" sz="1200" b="0" i="1" u="none" strike="noStrike" kern="1200" cap="none" spc="0" normalizeH="0" baseline="0" noProof="0">
                <a:ln>
                  <a:noFill/>
                </a:ln>
                <a:solidFill>
                  <a:prstClr val="black"/>
                </a:solidFill>
                <a:effectLst/>
                <a:uLnTx/>
                <a:uFillTx/>
                <a:latin typeface="Century Gothic"/>
                <a:ea typeface="+mn-ea"/>
                <a:cs typeface="+mn-cs"/>
              </a:rPr>
              <a:t>Affidamento in house </a:t>
            </a:r>
            <a:r>
              <a:rPr kumimoji="0" lang="it-IT" sz="1200" b="0" i="0" u="none" strike="noStrike" kern="1200" cap="none" spc="0" normalizeH="0" baseline="0" noProof="0">
                <a:ln>
                  <a:noFill/>
                </a:ln>
                <a:solidFill>
                  <a:prstClr val="black"/>
                </a:solidFill>
                <a:effectLst/>
                <a:uLnTx/>
                <a:uFillTx/>
                <a:latin typeface="Century Gothic"/>
                <a:ea typeface="+mn-ea"/>
                <a:cs typeface="+mn-cs"/>
              </a:rPr>
              <a:t>rispettivamente con ‘Affidamento diretto’, ‘Invito’ e ‘Sì’. </a:t>
            </a:r>
          </a:p>
          <a:p>
            <a:pPr algn="just">
              <a:spcBef>
                <a:spcPts val="600"/>
              </a:spcBef>
              <a:defRPr/>
            </a:pPr>
            <a:r>
              <a:rPr lang="it-IT" sz="1200" noProof="0">
                <a:solidFill>
                  <a:prstClr val="black"/>
                </a:solidFill>
                <a:latin typeface="Century Gothic"/>
              </a:rPr>
              <a:t>SATER restituisce l’indicazione della scheda PCP utilizzata (A3_6) nel campo </a:t>
            </a:r>
            <a:r>
              <a:rPr lang="it-IT" sz="1200" i="1" noProof="0">
                <a:solidFill>
                  <a:prstClr val="black"/>
                </a:solidFill>
                <a:latin typeface="Century Gothic"/>
              </a:rPr>
              <a:t>Scheda PCP.</a:t>
            </a:r>
          </a:p>
        </p:txBody>
      </p:sp>
      <p:sp>
        <p:nvSpPr>
          <p:cNvPr id="98" name="Rectangle 97">
            <a:extLst>
              <a:ext uri="{FF2B5EF4-FFF2-40B4-BE49-F238E27FC236}">
                <a16:creationId xmlns:a16="http://schemas.microsoft.com/office/drawing/2014/main" id="{5074548B-E0C6-7755-D9F7-CB93AD112770}"/>
              </a:ext>
            </a:extLst>
          </p:cNvPr>
          <p:cNvSpPr/>
          <p:nvPr/>
        </p:nvSpPr>
        <p:spPr>
          <a:xfrm>
            <a:off x="456103" y="767784"/>
            <a:ext cx="87168" cy="1130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38" name="Group 37">
            <a:extLst>
              <a:ext uri="{FF2B5EF4-FFF2-40B4-BE49-F238E27FC236}">
                <a16:creationId xmlns:a16="http://schemas.microsoft.com/office/drawing/2014/main" id="{34166C64-6537-780F-FDAA-0F4CBC760FD7}"/>
              </a:ext>
            </a:extLst>
          </p:cNvPr>
          <p:cNvGrpSpPr/>
          <p:nvPr/>
        </p:nvGrpSpPr>
        <p:grpSpPr>
          <a:xfrm>
            <a:off x="294977" y="2385930"/>
            <a:ext cx="11396276" cy="1152000"/>
            <a:chOff x="294977" y="2385930"/>
            <a:chExt cx="11396276" cy="1152000"/>
          </a:xfrm>
        </p:grpSpPr>
        <p:sp>
          <p:nvSpPr>
            <p:cNvPr id="89" name="Isosceles Triangle 88">
              <a:extLst>
                <a:ext uri="{FF2B5EF4-FFF2-40B4-BE49-F238E27FC236}">
                  <a16:creationId xmlns:a16="http://schemas.microsoft.com/office/drawing/2014/main" id="{C29D5AAD-2A34-F31D-89CC-22039D837C5D}"/>
                </a:ext>
              </a:extLst>
            </p:cNvPr>
            <p:cNvSpPr/>
            <p:nvPr/>
          </p:nvSpPr>
          <p:spPr>
            <a:xfrm rot="16200000">
              <a:off x="217989" y="2684730"/>
              <a:ext cx="1152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0" name="Rectangle 89">
              <a:extLst>
                <a:ext uri="{FF2B5EF4-FFF2-40B4-BE49-F238E27FC236}">
                  <a16:creationId xmlns:a16="http://schemas.microsoft.com/office/drawing/2014/main" id="{34DE704E-99A1-4704-30BE-912A17ED6316}"/>
                </a:ext>
              </a:extLst>
            </p:cNvPr>
            <p:cNvSpPr/>
            <p:nvPr/>
          </p:nvSpPr>
          <p:spPr>
            <a:xfrm>
              <a:off x="1064053" y="2385930"/>
              <a:ext cx="10627200" cy="1152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BANDO/INVITI</a:t>
              </a: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Nella compilazione della procedura, l’utente deve compilare, oltre le sezioni consuete, la nuova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Le informazioni inserite in prima compilazione nelle sezioni </a:t>
              </a:r>
              <a:r>
                <a:rPr kumimoji="0" lang="it-IT" sz="1150" b="1" i="1" u="none" strike="noStrike" kern="1200" cap="none" spc="0" normalizeH="0" baseline="0" noProof="0">
                  <a:ln>
                    <a:noFill/>
                  </a:ln>
                  <a:solidFill>
                    <a:prstClr val="black"/>
                  </a:solidFill>
                  <a:effectLst/>
                  <a:uLnTx/>
                  <a:uFillTx/>
                  <a:latin typeface="Century Gothic"/>
                  <a:ea typeface="+mn-ea"/>
                  <a:cs typeface="+mn-cs"/>
                </a:rPr>
                <a:t>Testata</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150" b="0" i="0" u="none" strike="noStrike" kern="1200" cap="none" spc="0" normalizeH="0" baseline="0" noProof="0">
                  <a:ln>
                    <a:noFill/>
                  </a:ln>
                  <a:solidFill>
                    <a:prstClr val="black"/>
                  </a:solidFill>
                  <a:effectLst/>
                  <a:uLnTx/>
                  <a:uFillTx/>
                  <a:latin typeface="Century Gothic"/>
                  <a:ea typeface="+mn-ea"/>
                  <a:cs typeface="+mn-cs"/>
                </a:rPr>
                <a:t> e </a:t>
              </a:r>
              <a:r>
                <a:rPr kumimoji="0" lang="it-IT" sz="1150" b="1" i="1" u="none" strike="noStrike" kern="1200" cap="none" spc="0" normalizeH="0" baseline="0" noProof="0">
                  <a:ln>
                    <a:noFill/>
                  </a:ln>
                  <a:solidFill>
                    <a:prstClr val="black"/>
                  </a:solidFill>
                  <a:effectLst/>
                  <a:uLnTx/>
                  <a:uFillTx/>
                  <a:latin typeface="Century Gothic"/>
                  <a:ea typeface="+mn-ea"/>
                  <a:cs typeface="+mn-cs"/>
                </a:rPr>
                <a:t>Informazioni tecniche</a:t>
              </a:r>
              <a:r>
                <a:rPr kumimoji="0" lang="it-IT" sz="1150" b="0" i="0" u="none" strike="noStrike" kern="1200" cap="none" spc="0" normalizeH="0" baseline="0" noProof="0">
                  <a:ln>
                    <a:noFill/>
                  </a:ln>
                  <a:solidFill>
                    <a:prstClr val="black"/>
                  </a:solidFill>
                  <a:effectLst/>
                  <a:uLnTx/>
                  <a:uFillTx/>
                  <a:latin typeface="Century Gothic"/>
                  <a:ea typeface="+mn-ea"/>
                  <a:cs typeface="+mn-cs"/>
                </a:rPr>
                <a:t>, vengono automaticamente riportate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Prodotti/Lotti</a:t>
              </a:r>
              <a:r>
                <a:rPr kumimoji="0" lang="it-IT" sz="1150" b="0" i="0" u="none" strike="noStrike" kern="1200" cap="none" spc="0" normalizeH="0" baseline="0" noProof="0">
                  <a:ln>
                    <a:noFill/>
                  </a:ln>
                  <a:solidFill>
                    <a:prstClr val="black"/>
                  </a:solidFill>
                  <a:effectLst/>
                  <a:uLnTx/>
                  <a:uFillTx/>
                  <a:latin typeface="Century Gothic"/>
                  <a:ea typeface="+mn-ea"/>
                  <a:cs typeface="+mn-cs"/>
                </a:rPr>
                <a:t> (ma non viceversa). </a:t>
              </a:r>
              <a:endParaRPr lang="it-IT" sz="1150" noProof="0">
                <a:solidFill>
                  <a:prstClr val="black"/>
                </a:solidFill>
                <a:latin typeface="Century Gothic"/>
              </a:endParaRPr>
            </a:p>
            <a:p>
              <a:pPr marR="0" lvl="0" algn="just" defTabSz="914400" rtl="0" eaLnBrk="1" fontAlgn="auto" latinLnBrk="0" hangingPunct="1">
                <a:lnSpc>
                  <a:spcPct val="100000"/>
                </a:lnSpc>
                <a:spcBef>
                  <a:spcPts val="600"/>
                </a:spcBef>
                <a:spcAft>
                  <a:spcPts val="0"/>
                </a:spcAft>
                <a:buClrTx/>
                <a:buSzTx/>
                <a:tabLst/>
                <a:defRPr/>
              </a:pPr>
              <a:r>
                <a:rPr lang="it-IT" sz="1150" noProof="0">
                  <a:solidFill>
                    <a:prstClr val="black"/>
                  </a:solidFill>
                  <a:latin typeface="Century Gothic"/>
                </a:rPr>
                <a:t>Successivamente l’utente esegue</a:t>
              </a:r>
              <a:r>
                <a:rPr kumimoji="0" lang="it-IT" sz="1150" b="0" i="0" u="none" strike="noStrike" kern="1200" cap="none" spc="0" normalizeH="0" baseline="0" noProof="0">
                  <a:ln>
                    <a:noFill/>
                  </a:ln>
                  <a:solidFill>
                    <a:prstClr val="black"/>
                  </a:solidFill>
                  <a:effectLst/>
                  <a:uLnTx/>
                  <a:uFillTx/>
                  <a:latin typeface="Century Gothic"/>
                  <a:ea typeface="+mn-ea"/>
                  <a:cs typeface="+mn-cs"/>
                </a:rPr>
                <a:t> il comando di </a:t>
              </a:r>
              <a:r>
                <a:rPr kumimoji="0" lang="it-IT" sz="1150" b="0" i="0" u="sng" strike="noStrike" kern="1200" cap="none" spc="0" normalizeH="0" baseline="0" noProof="0">
                  <a:ln>
                    <a:noFill/>
                  </a:ln>
                  <a:solidFill>
                    <a:prstClr val="black"/>
                  </a:solidFill>
                  <a:effectLst/>
                  <a:uLnTx/>
                  <a:uFillTx/>
                  <a:latin typeface="Century Gothic"/>
                  <a:ea typeface="+mn-ea"/>
                  <a:cs typeface="+mn-cs"/>
                </a:rPr>
                <a:t>Invio</a:t>
              </a:r>
              <a:r>
                <a:rPr kumimoji="0" lang="it-IT" sz="1150" b="0" i="0" strike="noStrike" kern="1200" cap="none" spc="0" normalizeH="0" baseline="0" noProof="0">
                  <a:ln>
                    <a:noFill/>
                  </a:ln>
                  <a:solidFill>
                    <a:prstClr val="black"/>
                  </a:solidFill>
                  <a:effectLst/>
                  <a:uLnTx/>
                  <a:uFillTx/>
                  <a:latin typeface="Century Gothic"/>
                  <a:ea typeface="+mn-ea"/>
                  <a:cs typeface="+mn-cs"/>
                </a:rPr>
                <a:t> della richiesta di preventivo al destinatario</a:t>
              </a:r>
              <a:r>
                <a:rPr kumimoji="0" lang="it-IT" sz="1150" b="0" i="0" u="none" strike="noStrike" kern="1200" cap="none" spc="0" normalizeH="0" baseline="0" noProof="0">
                  <a:ln>
                    <a:noFill/>
                  </a:ln>
                  <a:solidFill>
                    <a:prstClr val="black"/>
                  </a:solidFill>
                  <a:effectLst/>
                  <a:uLnTx/>
                  <a:uFillTx/>
                  <a:latin typeface="Century Gothic"/>
                  <a:ea typeface="+mn-ea"/>
                  <a:cs typeface="+mn-cs"/>
                </a:rPr>
                <a:t>.</a:t>
              </a:r>
            </a:p>
          </p:txBody>
        </p:sp>
        <p:grpSp>
          <p:nvGrpSpPr>
            <p:cNvPr id="3" name="Group 2">
              <a:extLst>
                <a:ext uri="{FF2B5EF4-FFF2-40B4-BE49-F238E27FC236}">
                  <a16:creationId xmlns:a16="http://schemas.microsoft.com/office/drawing/2014/main" id="{BB9C0D11-EDF1-BFDF-CAA6-BBF98DE02001}"/>
                </a:ext>
              </a:extLst>
            </p:cNvPr>
            <p:cNvGrpSpPr/>
            <p:nvPr/>
          </p:nvGrpSpPr>
          <p:grpSpPr>
            <a:xfrm>
              <a:off x="294977" y="2745930"/>
              <a:ext cx="432000" cy="432000"/>
              <a:chOff x="296380" y="2745516"/>
              <a:chExt cx="432000" cy="432000"/>
            </a:xfrm>
          </p:grpSpPr>
          <p:sp>
            <p:nvSpPr>
              <p:cNvPr id="4" name="Oval 3">
                <a:extLst>
                  <a:ext uri="{FF2B5EF4-FFF2-40B4-BE49-F238E27FC236}">
                    <a16:creationId xmlns:a16="http://schemas.microsoft.com/office/drawing/2014/main" id="{DA011F37-CB59-727E-FF5E-7471B7A92CB0}"/>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Oval 4">
                <a:extLst>
                  <a:ext uri="{FF2B5EF4-FFF2-40B4-BE49-F238E27FC236}">
                    <a16:creationId xmlns:a16="http://schemas.microsoft.com/office/drawing/2014/main" id="{B137539F-D793-B9A1-75EE-AE8A107811A9}"/>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 name="Graphic 4">
                <a:extLst>
                  <a:ext uri="{FF2B5EF4-FFF2-40B4-BE49-F238E27FC236}">
                    <a16:creationId xmlns:a16="http://schemas.microsoft.com/office/drawing/2014/main" id="{AF3F348E-B4C2-5096-1B16-C0EBB6494F58}"/>
                  </a:ext>
                </a:extLst>
              </p:cNvPr>
              <p:cNvGrpSpPr>
                <a:grpSpLocks noChangeAspect="1"/>
              </p:cNvGrpSpPr>
              <p:nvPr/>
            </p:nvGrpSpPr>
            <p:grpSpPr>
              <a:xfrm>
                <a:off x="332388" y="2781503"/>
                <a:ext cx="360003" cy="359997"/>
                <a:chOff x="905454" y="2371173"/>
                <a:chExt cx="362309" cy="362610"/>
              </a:xfrm>
              <a:solidFill>
                <a:srgbClr val="007680"/>
              </a:solidFill>
            </p:grpSpPr>
            <p:sp>
              <p:nvSpPr>
                <p:cNvPr id="7" name="Graphic 4">
                  <a:extLst>
                    <a:ext uri="{FF2B5EF4-FFF2-40B4-BE49-F238E27FC236}">
                      <a16:creationId xmlns:a16="http://schemas.microsoft.com/office/drawing/2014/main" id="{6B8815B3-3D6A-4036-4F26-9FBEEF8814D5}"/>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Graphic 4">
                  <a:extLst>
                    <a:ext uri="{FF2B5EF4-FFF2-40B4-BE49-F238E27FC236}">
                      <a16:creationId xmlns:a16="http://schemas.microsoft.com/office/drawing/2014/main" id="{211B5375-608A-6E91-C6A7-BD125837DCAD}"/>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Graphic 4">
                  <a:extLst>
                    <a:ext uri="{FF2B5EF4-FFF2-40B4-BE49-F238E27FC236}">
                      <a16:creationId xmlns:a16="http://schemas.microsoft.com/office/drawing/2014/main" id="{5B3CF404-CE85-531B-B83F-CCBAD0C0308F}"/>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37" name="Group 36">
            <a:extLst>
              <a:ext uri="{FF2B5EF4-FFF2-40B4-BE49-F238E27FC236}">
                <a16:creationId xmlns:a16="http://schemas.microsoft.com/office/drawing/2014/main" id="{C047267E-D2E8-9098-2BE3-B019275D8202}"/>
              </a:ext>
            </a:extLst>
          </p:cNvPr>
          <p:cNvGrpSpPr/>
          <p:nvPr/>
        </p:nvGrpSpPr>
        <p:grpSpPr>
          <a:xfrm>
            <a:off x="294977" y="3900165"/>
            <a:ext cx="11396276" cy="1296000"/>
            <a:chOff x="294977" y="4009109"/>
            <a:chExt cx="11396276" cy="1296000"/>
          </a:xfrm>
        </p:grpSpPr>
        <p:sp>
          <p:nvSpPr>
            <p:cNvPr id="71" name="Isosceles Triangle 70">
              <a:extLst>
                <a:ext uri="{FF2B5EF4-FFF2-40B4-BE49-F238E27FC236}">
                  <a16:creationId xmlns:a16="http://schemas.microsoft.com/office/drawing/2014/main" id="{A51B2435-98A1-2241-44AF-14F41BD69F93}"/>
                </a:ext>
              </a:extLst>
            </p:cNvPr>
            <p:cNvSpPr/>
            <p:nvPr/>
          </p:nvSpPr>
          <p:spPr>
            <a:xfrm rot="16200000">
              <a:off x="145988" y="4379909"/>
              <a:ext cx="1296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2" name="Rectangle 71">
              <a:extLst>
                <a:ext uri="{FF2B5EF4-FFF2-40B4-BE49-F238E27FC236}">
                  <a16:creationId xmlns:a16="http://schemas.microsoft.com/office/drawing/2014/main" id="{74FA4794-2211-6832-D90C-9E104D2C1A74}"/>
                </a:ext>
              </a:extLst>
            </p:cNvPr>
            <p:cNvSpPr/>
            <p:nvPr/>
          </p:nvSpPr>
          <p:spPr>
            <a:xfrm>
              <a:off x="1064053" y="4009109"/>
              <a:ext cx="10627200" cy="129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a:ln>
                    <a:noFill/>
                  </a:ln>
                  <a:solidFill>
                    <a:prstClr val="black"/>
                  </a:solidFill>
                  <a:effectLst/>
                  <a:uLnTx/>
                  <a:uFillTx/>
                  <a:latin typeface="Century Gothic"/>
                  <a:ea typeface="+mn-ea"/>
                  <a:cs typeface="+mn-cs"/>
                </a:rPr>
                <a:t> </a:t>
              </a:r>
              <a:endParaRPr lang="it-IT" sz="1150" noProof="0">
                <a:solidFill>
                  <a:prstClr val="black"/>
                </a:solidFill>
                <a:latin typeface="Century Gothic"/>
              </a:endParaRP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A seguito della ricezione dell’offerta, viene eseguita la procedura di aggiudicazione dell’affidamento diretto. Al termine della valutazione amministrativa dell’offerta e l’apertura della busta economica, l’utente esegue il comando </a:t>
              </a:r>
              <a:r>
                <a:rPr kumimoji="0" lang="it-IT" sz="115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150" b="0" i="0" u="none" strike="noStrike" kern="1200" cap="none" spc="0" normalizeH="0" baseline="0" noProof="0">
                  <a:ln>
                    <a:noFill/>
                  </a:ln>
                  <a:solidFill>
                    <a:prstClr val="black"/>
                  </a:solidFill>
                  <a:effectLst/>
                  <a:uLnTx/>
                  <a:uFillTx/>
                  <a:latin typeface="Century Gothic"/>
                  <a:ea typeface="+mn-ea"/>
                  <a:cs typeface="+mn-cs"/>
                </a:rPr>
                <a:t> disponibile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Riepilogo finale </a:t>
              </a:r>
              <a:r>
                <a:rPr kumimoji="0" lang="it-IT" sz="115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A3_6 fino alla corretta visualizzazione del CIG. </a:t>
              </a:r>
              <a:r>
                <a:rPr kumimoji="0" lang="it-IT" sz="1150" b="0" i="0" u="none" strike="noStrike" kern="1200" cap="none" spc="0" normalizeH="0" baseline="0" noProof="0">
                  <a:ln>
                    <a:noFill/>
                  </a:ln>
                  <a:solidFill>
                    <a:prstClr val="black"/>
                  </a:solidFill>
                  <a:effectLst/>
                  <a:uLnTx/>
                  <a:uFillTx/>
                  <a:latin typeface="Century Gothic"/>
                  <a:ea typeface="+mn-ea"/>
                  <a:cs typeface="+mn-cs"/>
                </a:rPr>
                <a:t>Questo comando </a:t>
              </a:r>
              <a:r>
                <a:rPr lang="it-IT" sz="1150" noProof="0">
                  <a:solidFill>
                    <a:prstClr val="black"/>
                  </a:solidFill>
                  <a:latin typeface="Century Gothic"/>
                </a:rPr>
                <a:t>esegue anche l’operazione di pubblicazione dell’avviso a livello nazionale. </a:t>
              </a:r>
              <a:r>
                <a:rPr kumimoji="0" lang="it-IT" sz="115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11" name="Group 10">
              <a:extLst>
                <a:ext uri="{FF2B5EF4-FFF2-40B4-BE49-F238E27FC236}">
                  <a16:creationId xmlns:a16="http://schemas.microsoft.com/office/drawing/2014/main" id="{0508007B-5122-0164-6523-2C96D8F827B8}"/>
                </a:ext>
              </a:extLst>
            </p:cNvPr>
            <p:cNvGrpSpPr/>
            <p:nvPr/>
          </p:nvGrpSpPr>
          <p:grpSpPr>
            <a:xfrm>
              <a:off x="294977" y="4441109"/>
              <a:ext cx="432000" cy="432000"/>
              <a:chOff x="-129767" y="4329276"/>
              <a:chExt cx="432000" cy="432000"/>
            </a:xfrm>
          </p:grpSpPr>
          <p:sp>
            <p:nvSpPr>
              <p:cNvPr id="12" name="Oval 11">
                <a:extLst>
                  <a:ext uri="{FF2B5EF4-FFF2-40B4-BE49-F238E27FC236}">
                    <a16:creationId xmlns:a16="http://schemas.microsoft.com/office/drawing/2014/main" id="{09B88EB8-049A-F4F3-F9DF-E252EA16B141}"/>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3" name="Group 12">
                <a:extLst>
                  <a:ext uri="{FF2B5EF4-FFF2-40B4-BE49-F238E27FC236}">
                    <a16:creationId xmlns:a16="http://schemas.microsoft.com/office/drawing/2014/main" id="{94991E7D-4781-B9D0-9EBF-5B9262542F5F}"/>
                  </a:ext>
                </a:extLst>
              </p:cNvPr>
              <p:cNvGrpSpPr/>
              <p:nvPr/>
            </p:nvGrpSpPr>
            <p:grpSpPr>
              <a:xfrm>
                <a:off x="-93767" y="4365276"/>
                <a:ext cx="360000" cy="360000"/>
                <a:chOff x="-793736" y="4488494"/>
                <a:chExt cx="468000" cy="468000"/>
              </a:xfrm>
            </p:grpSpPr>
            <p:sp>
              <p:nvSpPr>
                <p:cNvPr id="14" name="Oval 13">
                  <a:extLst>
                    <a:ext uri="{FF2B5EF4-FFF2-40B4-BE49-F238E27FC236}">
                      <a16:creationId xmlns:a16="http://schemas.microsoft.com/office/drawing/2014/main" id="{C7683377-E7AC-23A0-C318-856F94F0D694}"/>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0" name="Group 1765">
                  <a:extLst>
                    <a:ext uri="{FF2B5EF4-FFF2-40B4-BE49-F238E27FC236}">
                      <a16:creationId xmlns:a16="http://schemas.microsoft.com/office/drawing/2014/main" id="{0BD8D3F7-9956-701A-CE55-54971290E88B}"/>
                    </a:ext>
                  </a:extLst>
                </p:cNvPr>
                <p:cNvGrpSpPr>
                  <a:grpSpLocks/>
                </p:cNvGrpSpPr>
                <p:nvPr/>
              </p:nvGrpSpPr>
              <p:grpSpPr bwMode="auto">
                <a:xfrm>
                  <a:off x="-703732" y="4578494"/>
                  <a:ext cx="288001" cy="288000"/>
                  <a:chOff x="1709738" y="6567488"/>
                  <a:chExt cx="563562" cy="563563"/>
                </a:xfrm>
                <a:solidFill>
                  <a:schemeClr val="bg1"/>
                </a:solidFill>
              </p:grpSpPr>
              <p:sp>
                <p:nvSpPr>
                  <p:cNvPr id="21" name="Freeform 149">
                    <a:extLst>
                      <a:ext uri="{FF2B5EF4-FFF2-40B4-BE49-F238E27FC236}">
                        <a16:creationId xmlns:a16="http://schemas.microsoft.com/office/drawing/2014/main" id="{94CE370B-468E-7771-98F4-9B0B2062B720}"/>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 name="Freeform 150">
                    <a:extLst>
                      <a:ext uri="{FF2B5EF4-FFF2-40B4-BE49-F238E27FC236}">
                        <a16:creationId xmlns:a16="http://schemas.microsoft.com/office/drawing/2014/main" id="{10A6BD86-5FC0-D4F3-FA83-CD88D3E3AFA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81" name="Isosceles Triangle 80">
            <a:extLst>
              <a:ext uri="{FF2B5EF4-FFF2-40B4-BE49-F238E27FC236}">
                <a16:creationId xmlns:a16="http://schemas.microsoft.com/office/drawing/2014/main" id="{E8D7BCCD-6762-940B-5633-3ECC32051C7A}"/>
              </a:ext>
            </a:extLst>
          </p:cNvPr>
          <p:cNvSpPr/>
          <p:nvPr/>
        </p:nvSpPr>
        <p:spPr>
          <a:xfrm rot="16200000">
            <a:off x="433988" y="5641200"/>
            <a:ext cx="720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2" name="Rectangle 81">
            <a:extLst>
              <a:ext uri="{FF2B5EF4-FFF2-40B4-BE49-F238E27FC236}">
                <a16:creationId xmlns:a16="http://schemas.microsoft.com/office/drawing/2014/main" id="{19D94123-DB55-1225-1008-B3D0E59BFEE7}"/>
              </a:ext>
            </a:extLst>
          </p:cNvPr>
          <p:cNvSpPr/>
          <p:nvPr/>
        </p:nvSpPr>
        <p:spPr>
          <a:xfrm>
            <a:off x="1064053" y="5558400"/>
            <a:ext cx="10627200" cy="72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CONTRATTO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Aggiudicazioni in attesa di contratto </a:t>
            </a:r>
            <a:endParaRPr kumimoji="0" lang="it-IT" sz="1150" b="0" u="none" strike="noStrike" kern="1200" cap="none" spc="0" normalizeH="0" baseline="0" noProof="0">
              <a:ln>
                <a:noFill/>
              </a:ln>
              <a:solidFill>
                <a:prstClr val="black"/>
              </a:solidFill>
              <a:effectLst/>
              <a:uLnTx/>
              <a:uFillTx/>
              <a:latin typeface="Century Goth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50" noProof="0">
                <a:solidFill>
                  <a:prstClr val="black"/>
                </a:solidFill>
                <a:latin typeface="Century Gothic"/>
              </a:rPr>
              <a:t>L</a:t>
            </a:r>
            <a:r>
              <a:rPr kumimoji="0" lang="it-IT" sz="1150" u="none" strike="noStrike" kern="1200" cap="none" spc="0" normalizeH="0" baseline="0" noProof="0">
                <a:ln>
                  <a:noFill/>
                </a:ln>
                <a:solidFill>
                  <a:prstClr val="black"/>
                </a:solidFill>
                <a:effectLst/>
                <a:uLnTx/>
                <a:uFillTx/>
                <a:latin typeface="Century Gothic"/>
                <a:ea typeface="+mn-ea"/>
                <a:cs typeface="+mn-cs"/>
              </a:rPr>
              <a:t>’utente procede con la compilazione del contratto, quindi esegue </a:t>
            </a:r>
            <a:r>
              <a:rPr lang="it-IT" sz="1150" noProof="0">
                <a:solidFill>
                  <a:prstClr val="black"/>
                </a:solidFill>
                <a:latin typeface="Century Gothic"/>
              </a:rPr>
              <a:t>il comando </a:t>
            </a:r>
            <a:r>
              <a:rPr lang="it-IT" sz="1150" u="sng" noProof="0">
                <a:solidFill>
                  <a:prstClr val="black"/>
                </a:solidFill>
                <a:latin typeface="Century Gothic"/>
              </a:rPr>
              <a:t>Invio</a:t>
            </a:r>
            <a:r>
              <a:rPr lang="it-IT" sz="1150" noProof="0">
                <a:solidFill>
                  <a:prstClr val="black"/>
                </a:solidFill>
                <a:latin typeface="Century Gothic"/>
              </a:rPr>
              <a:t> del contratto e SATER</a:t>
            </a:r>
            <a:r>
              <a:rPr lang="it-IT" sz="1150" noProof="0">
                <a:solidFill>
                  <a:schemeClr val="tx1"/>
                </a:solidFill>
                <a:latin typeface="Century Gothic"/>
              </a:rPr>
              <a:t>, a seguito del conferma da parte del fornitore,</a:t>
            </a:r>
            <a:r>
              <a:rPr lang="it-IT" sz="1150" noProof="0">
                <a:solidFill>
                  <a:prstClr val="black"/>
                </a:solidFill>
                <a:latin typeface="Century Gothic"/>
              </a:rPr>
              <a:t> invia automaticamente le</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r>
              <a:rPr kumimoji="0" lang="it-IT" sz="1150" i="0" u="none" strike="noStrike" kern="1200" cap="none" spc="0" normalizeH="0" baseline="0" noProof="0">
                <a:ln>
                  <a:noFill/>
                </a:ln>
                <a:solidFill>
                  <a:prstClr val="black"/>
                </a:solidFill>
                <a:effectLst/>
                <a:uLnTx/>
                <a:uFillTx/>
                <a:latin typeface="Century Gothic"/>
                <a:ea typeface="+mn-ea"/>
                <a:cs typeface="+mn-cs"/>
              </a:rPr>
              <a:t>schede SC1 e S3.</a:t>
            </a:r>
          </a:p>
        </p:txBody>
      </p:sp>
      <p:grpSp>
        <p:nvGrpSpPr>
          <p:cNvPr id="24" name="Group 23">
            <a:extLst>
              <a:ext uri="{FF2B5EF4-FFF2-40B4-BE49-F238E27FC236}">
                <a16:creationId xmlns:a16="http://schemas.microsoft.com/office/drawing/2014/main" id="{3B7F9857-5E20-AE11-C432-B2354D2F80E1}"/>
              </a:ext>
            </a:extLst>
          </p:cNvPr>
          <p:cNvGrpSpPr/>
          <p:nvPr/>
        </p:nvGrpSpPr>
        <p:grpSpPr>
          <a:xfrm>
            <a:off x="299938" y="5702400"/>
            <a:ext cx="432000" cy="432000"/>
            <a:chOff x="297835" y="5875556"/>
            <a:chExt cx="432000" cy="432000"/>
          </a:xfrm>
        </p:grpSpPr>
        <p:sp>
          <p:nvSpPr>
            <p:cNvPr id="25" name="Oval 24">
              <a:extLst>
                <a:ext uri="{FF2B5EF4-FFF2-40B4-BE49-F238E27FC236}">
                  <a16:creationId xmlns:a16="http://schemas.microsoft.com/office/drawing/2014/main" id="{E3B373D7-9273-0F64-8616-A9C1C3C898BF}"/>
                </a:ext>
              </a:extLst>
            </p:cNvPr>
            <p:cNvSpPr/>
            <p:nvPr/>
          </p:nvSpPr>
          <p:spPr>
            <a:xfrm>
              <a:off x="297835" y="587555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6" name="Graphic 4">
              <a:extLst>
                <a:ext uri="{FF2B5EF4-FFF2-40B4-BE49-F238E27FC236}">
                  <a16:creationId xmlns:a16="http://schemas.microsoft.com/office/drawing/2014/main" id="{8DF10B72-2F56-B16C-582A-7D359EA022F2}"/>
                </a:ext>
              </a:extLst>
            </p:cNvPr>
            <p:cNvGrpSpPr>
              <a:grpSpLocks noChangeAspect="1"/>
            </p:cNvGrpSpPr>
            <p:nvPr/>
          </p:nvGrpSpPr>
          <p:grpSpPr>
            <a:xfrm>
              <a:off x="333667" y="5911556"/>
              <a:ext cx="360335" cy="359998"/>
              <a:chOff x="4045469" y="918179"/>
              <a:chExt cx="362309" cy="361972"/>
            </a:xfrm>
            <a:solidFill>
              <a:schemeClr val="accent1"/>
            </a:solidFill>
          </p:grpSpPr>
          <p:sp>
            <p:nvSpPr>
              <p:cNvPr id="27" name="Graphic 4">
                <a:extLst>
                  <a:ext uri="{FF2B5EF4-FFF2-40B4-BE49-F238E27FC236}">
                    <a16:creationId xmlns:a16="http://schemas.microsoft.com/office/drawing/2014/main" id="{33B162FD-6700-5A34-6794-593CBDA2F7BF}"/>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Graphic 4">
                <a:extLst>
                  <a:ext uri="{FF2B5EF4-FFF2-40B4-BE49-F238E27FC236}">
                    <a16:creationId xmlns:a16="http://schemas.microsoft.com/office/drawing/2014/main" id="{806F6F7D-F738-3D65-2220-4A2629907070}"/>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9" name="Graphic 4">
                <a:extLst>
                  <a:ext uri="{FF2B5EF4-FFF2-40B4-BE49-F238E27FC236}">
                    <a16:creationId xmlns:a16="http://schemas.microsoft.com/office/drawing/2014/main" id="{85F48229-A46F-C790-DDF9-ED00A48C6474}"/>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sp>
        <p:nvSpPr>
          <p:cNvPr id="2" name="Segnaposto numero diapositiva 1">
            <a:extLst>
              <a:ext uri="{FF2B5EF4-FFF2-40B4-BE49-F238E27FC236}">
                <a16:creationId xmlns:a16="http://schemas.microsoft.com/office/drawing/2014/main" id="{199B93FA-6D03-038E-ED12-38B236AF5023}"/>
              </a:ext>
            </a:extLst>
          </p:cNvPr>
          <p:cNvSpPr>
            <a:spLocks noGrp="1"/>
          </p:cNvSpPr>
          <p:nvPr>
            <p:ph type="sldNum" sz="quarter" idx="10"/>
          </p:nvPr>
        </p:nvSpPr>
        <p:spPr/>
        <p:txBody>
          <a:bodyPr/>
          <a:lstStyle/>
          <a:p>
            <a:fld id="{58E4CE88-B864-4B2B-BBBC-E85082A18D58}" type="slidenum">
              <a:rPr lang="it-IT" noProof="0" smtClean="0"/>
              <a:pPr/>
              <a:t>51</a:t>
            </a:fld>
            <a:endParaRPr lang="it-IT" noProof="0"/>
          </a:p>
        </p:txBody>
      </p:sp>
      <p:grpSp>
        <p:nvGrpSpPr>
          <p:cNvPr id="19" name="Group 18">
            <a:extLst>
              <a:ext uri="{FF2B5EF4-FFF2-40B4-BE49-F238E27FC236}">
                <a16:creationId xmlns:a16="http://schemas.microsoft.com/office/drawing/2014/main" id="{65A46AD3-7027-C75F-3335-D037ED342BED}"/>
              </a:ext>
            </a:extLst>
          </p:cNvPr>
          <p:cNvGrpSpPr/>
          <p:nvPr/>
        </p:nvGrpSpPr>
        <p:grpSpPr>
          <a:xfrm>
            <a:off x="11368098" y="0"/>
            <a:ext cx="42858" cy="684000"/>
            <a:chOff x="11072817" y="-4894"/>
            <a:chExt cx="42858" cy="626400"/>
          </a:xfrm>
        </p:grpSpPr>
        <p:cxnSp>
          <p:nvCxnSpPr>
            <p:cNvPr id="33" name="Straight Connector 32">
              <a:extLst>
                <a:ext uri="{FF2B5EF4-FFF2-40B4-BE49-F238E27FC236}">
                  <a16:creationId xmlns:a16="http://schemas.microsoft.com/office/drawing/2014/main" id="{239C64A0-47B1-5C09-90D1-62F6F833C0E5}"/>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B921A49-D737-5121-2FD1-9C55D8DB598E}"/>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Rectangle: Rounded Corners 16">
            <a:extLst>
              <a:ext uri="{FF2B5EF4-FFF2-40B4-BE49-F238E27FC236}">
                <a16:creationId xmlns:a16="http://schemas.microsoft.com/office/drawing/2014/main" id="{15D9D193-7E86-535A-6FC9-4C0658E196A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261796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a:t>AFFIDAMENTI DIRETTI senza negoziazione</a:t>
            </a:r>
          </a:p>
        </p:txBody>
      </p:sp>
    </p:spTree>
    <p:extLst>
      <p:ext uri="{BB962C8B-B14F-4D97-AF65-F5344CB8AC3E}">
        <p14:creationId xmlns:p14="http://schemas.microsoft.com/office/powerpoint/2010/main" val="2787036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140" noProof="0"/>
              <a:t>Affidamenti diretti senza negoziazione importo &gt;= 5.000 € e &lt; 40.000 €</a:t>
            </a:r>
            <a:endParaRPr lang="it-IT" sz="2350" noProof="0"/>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6" name="Rectangle 25">
            <a:extLst>
              <a:ext uri="{FF2B5EF4-FFF2-40B4-BE49-F238E27FC236}">
                <a16:creationId xmlns:a16="http://schemas.microsoft.com/office/drawing/2014/main" id="{DEA2F30C-709A-307F-60E4-6D51763CF24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Rectangle 9">
            <a:extLst>
              <a:ext uri="{FF2B5EF4-FFF2-40B4-BE49-F238E27FC236}">
                <a16:creationId xmlns:a16="http://schemas.microsoft.com/office/drawing/2014/main" id="{E948C1CA-F5C5-3149-4DBC-F3AB59DE5670}"/>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Rounded Corners 14">
            <a:extLst>
              <a:ext uri="{FF2B5EF4-FFF2-40B4-BE49-F238E27FC236}">
                <a16:creationId xmlns:a16="http://schemas.microsoft.com/office/drawing/2014/main" id="{3873F499-B1E1-589E-7CAB-924FE684739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09</a:t>
            </a:r>
            <a:r>
              <a:rPr lang="it-IT" sz="1200" b="1" noProof="0">
                <a:solidFill>
                  <a:schemeClr val="accent1"/>
                </a:solidFill>
              </a:rPr>
              <a:t>b</a:t>
            </a:r>
            <a:endParaRPr lang="it-IT" b="1" noProof="0">
              <a:solidFill>
                <a:schemeClr val="accent1"/>
              </a:solidFill>
            </a:endParaRPr>
          </a:p>
        </p:txBody>
      </p:sp>
      <p:sp>
        <p:nvSpPr>
          <p:cNvPr id="25" name="Rectangle 24">
            <a:extLst>
              <a:ext uri="{FF2B5EF4-FFF2-40B4-BE49-F238E27FC236}">
                <a16:creationId xmlns:a16="http://schemas.microsoft.com/office/drawing/2014/main" id="{1ABE03C7-25F8-9FE0-3963-485931F0EF17}"/>
              </a:ext>
            </a:extLst>
          </p:cNvPr>
          <p:cNvSpPr/>
          <p:nvPr/>
        </p:nvSpPr>
        <p:spPr>
          <a:xfrm>
            <a:off x="2604000" y="1080609"/>
            <a:ext cx="6984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&gt;= 5.000 € e &lt; 40.000 € </a:t>
            </a:r>
            <a:endParaRPr lang="it-IT" sz="900" noProof="0"/>
          </a:p>
        </p:txBody>
      </p:sp>
      <p:cxnSp>
        <p:nvCxnSpPr>
          <p:cNvPr id="23" name="Straight Arrow Connector 22">
            <a:extLst>
              <a:ext uri="{FF2B5EF4-FFF2-40B4-BE49-F238E27FC236}">
                <a16:creationId xmlns:a16="http://schemas.microsoft.com/office/drawing/2014/main" id="{41E20F84-E027-C48A-3ACB-0FD1F79E45F4}"/>
              </a:ext>
            </a:extLst>
          </p:cNvPr>
          <p:cNvCxnSpPr>
            <a:cxnSpLocks/>
            <a:stCxn id="12" idx="3"/>
          </p:cNvCxnSpPr>
          <p:nvPr/>
        </p:nvCxnSpPr>
        <p:spPr>
          <a:xfrm>
            <a:off x="4237974" y="1803600"/>
            <a:ext cx="318445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A26D82E-00D6-7569-3E8A-F9F2F20B05B6}"/>
              </a:ext>
            </a:extLst>
          </p:cNvPr>
          <p:cNvSpPr/>
          <p:nvPr/>
        </p:nvSpPr>
        <p:spPr>
          <a:xfrm>
            <a:off x="2653974"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senza negoziazione</a:t>
            </a:r>
          </a:p>
        </p:txBody>
      </p:sp>
      <p:sp>
        <p:nvSpPr>
          <p:cNvPr id="4" name="Rectangle 3">
            <a:extLst>
              <a:ext uri="{FF2B5EF4-FFF2-40B4-BE49-F238E27FC236}">
                <a16:creationId xmlns:a16="http://schemas.microsoft.com/office/drawing/2014/main" id="{15B8E078-50A4-C3A7-B981-733B77005C2B}"/>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14" name="Group 13">
            <a:extLst>
              <a:ext uri="{FF2B5EF4-FFF2-40B4-BE49-F238E27FC236}">
                <a16:creationId xmlns:a16="http://schemas.microsoft.com/office/drawing/2014/main" id="{D511FA47-0B23-3FED-9BAA-1CFE7364B23B}"/>
              </a:ext>
            </a:extLst>
          </p:cNvPr>
          <p:cNvGrpSpPr/>
          <p:nvPr/>
        </p:nvGrpSpPr>
        <p:grpSpPr>
          <a:xfrm>
            <a:off x="11368098" y="0"/>
            <a:ext cx="42858" cy="684000"/>
            <a:chOff x="11072817" y="-4894"/>
            <a:chExt cx="42858" cy="626400"/>
          </a:xfrm>
        </p:grpSpPr>
        <p:cxnSp>
          <p:nvCxnSpPr>
            <p:cNvPr id="16" name="Straight Connector 15">
              <a:extLst>
                <a:ext uri="{FF2B5EF4-FFF2-40B4-BE49-F238E27FC236}">
                  <a16:creationId xmlns:a16="http://schemas.microsoft.com/office/drawing/2014/main" id="{FC1232DB-6775-47C7-3C6B-501D645A389D}"/>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97CED3-5681-1AE5-B4C7-F1A3E3CB2A93}"/>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7BA69C41-C491-7059-9BD3-A5CC0699298B}"/>
              </a:ext>
            </a:extLst>
          </p:cNvPr>
          <p:cNvSpPr/>
          <p:nvPr/>
        </p:nvSpPr>
        <p:spPr>
          <a:xfrm>
            <a:off x="7435345"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a:t>
            </a:r>
            <a:endParaRPr kumimoji="0" lang="it-IT" sz="100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915B8D07-1F15-2464-D07F-DB18D5F62236}"/>
              </a:ext>
            </a:extLst>
          </p:cNvPr>
          <p:cNvSpPr/>
          <p:nvPr/>
        </p:nvSpPr>
        <p:spPr>
          <a:xfrm>
            <a:off x="8578474"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chemeClr val="tx1"/>
                </a:solidFill>
                <a:effectLst/>
                <a:uLnTx/>
                <a:uFillTx/>
                <a:cs typeface="Arial"/>
              </a:rPr>
              <a:t>Pubblicazione avviso PVL</a:t>
            </a:r>
          </a:p>
        </p:txBody>
      </p:sp>
      <p:grpSp>
        <p:nvGrpSpPr>
          <p:cNvPr id="8" name="Group 7">
            <a:extLst>
              <a:ext uri="{FF2B5EF4-FFF2-40B4-BE49-F238E27FC236}">
                <a16:creationId xmlns:a16="http://schemas.microsoft.com/office/drawing/2014/main" id="{5A4A9728-F084-C746-FB3E-27A135FD76B1}"/>
              </a:ext>
            </a:extLst>
          </p:cNvPr>
          <p:cNvGrpSpPr>
            <a:grpSpLocks noChangeAspect="1"/>
          </p:cNvGrpSpPr>
          <p:nvPr/>
        </p:nvGrpSpPr>
        <p:grpSpPr>
          <a:xfrm>
            <a:off x="9372975" y="6053511"/>
            <a:ext cx="349345" cy="360000"/>
            <a:chOff x="5194656" y="1887523"/>
            <a:chExt cx="3143037" cy="3238921"/>
          </a:xfrm>
        </p:grpSpPr>
        <p:grpSp>
          <p:nvGrpSpPr>
            <p:cNvPr id="9" name="Group 8">
              <a:extLst>
                <a:ext uri="{FF2B5EF4-FFF2-40B4-BE49-F238E27FC236}">
                  <a16:creationId xmlns:a16="http://schemas.microsoft.com/office/drawing/2014/main" id="{7BE6112B-A8AF-B263-8C63-4C61FB285307}"/>
                </a:ext>
              </a:extLst>
            </p:cNvPr>
            <p:cNvGrpSpPr/>
            <p:nvPr/>
          </p:nvGrpSpPr>
          <p:grpSpPr>
            <a:xfrm>
              <a:off x="5194656" y="1887523"/>
              <a:ext cx="3045384" cy="3238921"/>
              <a:chOff x="5194656" y="1887523"/>
              <a:chExt cx="3045384" cy="3238921"/>
            </a:xfrm>
          </p:grpSpPr>
          <p:pic>
            <p:nvPicPr>
              <p:cNvPr id="18" name="Picture 17">
                <a:extLst>
                  <a:ext uri="{FF2B5EF4-FFF2-40B4-BE49-F238E27FC236}">
                    <a16:creationId xmlns:a16="http://schemas.microsoft.com/office/drawing/2014/main" id="{B71AEDEE-D617-CF07-7366-8F8CF71AB0DD}"/>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9" name="Picture 18">
                <a:extLst>
                  <a:ext uri="{FF2B5EF4-FFF2-40B4-BE49-F238E27FC236}">
                    <a16:creationId xmlns:a16="http://schemas.microsoft.com/office/drawing/2014/main" id="{BA1694A0-271A-7421-4EA3-02EE39309284}"/>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1" name="Picture 10">
              <a:extLst>
                <a:ext uri="{FF2B5EF4-FFF2-40B4-BE49-F238E27FC236}">
                  <a16:creationId xmlns:a16="http://schemas.microsoft.com/office/drawing/2014/main" id="{AB1BD147-1270-9841-0F35-E6FEF778E158}"/>
                </a:ext>
              </a:extLst>
            </p:cNvPr>
            <p:cNvPicPr>
              <a:picLocks noChangeAspect="1"/>
            </p:cNvPicPr>
            <p:nvPr/>
          </p:nvPicPr>
          <p:blipFill>
            <a:blip r:embed="rId4"/>
            <a:stretch>
              <a:fillRect/>
            </a:stretch>
          </p:blipFill>
          <p:spPr>
            <a:xfrm>
              <a:off x="7313222" y="3857618"/>
              <a:ext cx="1024471" cy="1024471"/>
            </a:xfrm>
            <a:prstGeom prst="rect">
              <a:avLst/>
            </a:prstGeom>
          </p:spPr>
        </p:pic>
      </p:grpSp>
      <p:sp>
        <p:nvSpPr>
          <p:cNvPr id="21" name="Rectangle 20">
            <a:extLst>
              <a:ext uri="{FF2B5EF4-FFF2-40B4-BE49-F238E27FC236}">
                <a16:creationId xmlns:a16="http://schemas.microsoft.com/office/drawing/2014/main" id="{EACCEEC4-FFE6-2FEA-5357-04D56AA9FE5D}"/>
              </a:ext>
            </a:extLst>
          </p:cNvPr>
          <p:cNvSpPr/>
          <p:nvPr/>
        </p:nvSpPr>
        <p:spPr>
          <a:xfrm>
            <a:off x="7422431" y="1407600"/>
            <a:ext cx="21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grpSp>
        <p:nvGrpSpPr>
          <p:cNvPr id="27" name="Group 26">
            <a:extLst>
              <a:ext uri="{FF2B5EF4-FFF2-40B4-BE49-F238E27FC236}">
                <a16:creationId xmlns:a16="http://schemas.microsoft.com/office/drawing/2014/main" id="{4DCA8C75-DEF3-062E-4F74-19B7D8126D87}"/>
              </a:ext>
            </a:extLst>
          </p:cNvPr>
          <p:cNvGrpSpPr/>
          <p:nvPr/>
        </p:nvGrpSpPr>
        <p:grpSpPr>
          <a:xfrm flipV="1">
            <a:off x="8974719" y="2199599"/>
            <a:ext cx="181983" cy="3396651"/>
            <a:chOff x="4081684" y="2379280"/>
            <a:chExt cx="171807" cy="2518540"/>
          </a:xfrm>
        </p:grpSpPr>
        <p:cxnSp>
          <p:nvCxnSpPr>
            <p:cNvPr id="29" name="Straight Arrow Connector 28">
              <a:extLst>
                <a:ext uri="{FF2B5EF4-FFF2-40B4-BE49-F238E27FC236}">
                  <a16:creationId xmlns:a16="http://schemas.microsoft.com/office/drawing/2014/main" id="{32299226-3735-215E-4092-DBF5060269FE}"/>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71FB0D-E766-F4EA-03E3-D5BBE19C1A8B}"/>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96448F2-80CC-ABE5-3FAF-22B3687EEAB7}"/>
              </a:ext>
            </a:extLst>
          </p:cNvPr>
          <p:cNvGrpSpPr/>
          <p:nvPr/>
        </p:nvGrpSpPr>
        <p:grpSpPr>
          <a:xfrm flipV="1">
            <a:off x="7831590" y="2199600"/>
            <a:ext cx="181983" cy="3398400"/>
            <a:chOff x="4081684" y="2379280"/>
            <a:chExt cx="171807" cy="2518540"/>
          </a:xfrm>
        </p:grpSpPr>
        <p:cxnSp>
          <p:nvCxnSpPr>
            <p:cNvPr id="32" name="Straight Arrow Connector 31">
              <a:extLst>
                <a:ext uri="{FF2B5EF4-FFF2-40B4-BE49-F238E27FC236}">
                  <a16:creationId xmlns:a16="http://schemas.microsoft.com/office/drawing/2014/main" id="{6B1D38F8-D05C-22FB-322A-5D183112C81B}"/>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714BBB-9192-1361-8916-46C915F715A8}"/>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3A9B7E8C-82EC-3344-31A2-EDF1AE8C083B}"/>
              </a:ext>
            </a:extLst>
          </p:cNvPr>
          <p:cNvSpPr/>
          <p:nvPr/>
        </p:nvSpPr>
        <p:spPr>
          <a:xfrm>
            <a:off x="7121340" y="3685335"/>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AD3 </a:t>
            </a:r>
            <a:r>
              <a:rPr kumimoji="0" lang="it-IT" sz="1000" i="0" u="none" strike="noStrike" kern="0" cap="none" spc="0" normalizeH="0" baseline="0" noProof="0">
                <a:ln>
                  <a:noFill/>
                </a:ln>
                <a:solidFill>
                  <a:srgbClr val="000000"/>
                </a:solidFill>
                <a:effectLst/>
                <a:uLnTx/>
                <a:uFillTx/>
              </a:rPr>
              <a:t>Affidamento diretto &gt;= 5k € e &lt; 40k</a:t>
            </a:r>
          </a:p>
        </p:txBody>
      </p:sp>
      <p:sp>
        <p:nvSpPr>
          <p:cNvPr id="3" name="Segnaposto numero diapositiva 2">
            <a:extLst>
              <a:ext uri="{FF2B5EF4-FFF2-40B4-BE49-F238E27FC236}">
                <a16:creationId xmlns:a16="http://schemas.microsoft.com/office/drawing/2014/main" id="{EDB73A3F-9C13-1BB2-105B-44515210253A}"/>
              </a:ext>
            </a:extLst>
          </p:cNvPr>
          <p:cNvSpPr>
            <a:spLocks noGrp="1"/>
          </p:cNvSpPr>
          <p:nvPr>
            <p:ph type="sldNum" sz="quarter" idx="10"/>
          </p:nvPr>
        </p:nvSpPr>
        <p:spPr/>
        <p:txBody>
          <a:bodyPr/>
          <a:lstStyle/>
          <a:p>
            <a:fld id="{58E4CE88-B864-4B2B-BBBC-E85082A18D58}" type="slidenum">
              <a:rPr lang="it-IT" noProof="0" smtClean="0"/>
              <a:pPr/>
              <a:t>53</a:t>
            </a:fld>
            <a:endParaRPr lang="it-IT" noProof="0"/>
          </a:p>
        </p:txBody>
      </p:sp>
      <p:sp>
        <p:nvSpPr>
          <p:cNvPr id="7" name="Rectangle: Rounded Corners 6">
            <a:extLst>
              <a:ext uri="{FF2B5EF4-FFF2-40B4-BE49-F238E27FC236}">
                <a16:creationId xmlns:a16="http://schemas.microsoft.com/office/drawing/2014/main" id="{E6090DDD-A1AE-4BEF-93A0-5365028B76DC}"/>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3472784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09704"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08953"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senza negoziazione di importo maggiore o uguale a 5.000 euro e minore di 40.000 euro avviene attraverso la funzionalità </a:t>
            </a:r>
            <a:r>
              <a:rPr kumimoji="0" lang="it-IT" b="1" i="1" u="none" strike="noStrike" kern="1200" cap="none" spc="0" normalizeH="0" baseline="0" noProof="0">
                <a:ln>
                  <a:noFill/>
                </a:ln>
                <a:solidFill>
                  <a:prstClr val="black"/>
                </a:solidFill>
                <a:effectLst/>
                <a:uLnTx/>
                <a:uFillTx/>
                <a:latin typeface="Century Gothic"/>
                <a:ea typeface="+mn-ea"/>
                <a:cs typeface="+mn-cs"/>
              </a:rPr>
              <a:t>Affidamenti </a:t>
            </a:r>
            <a:r>
              <a:rPr lang="it-IT" b="1" i="1" noProof="0"/>
              <a:t>diretti &gt;= 5.000€ e &lt; 40.000€</a:t>
            </a:r>
            <a:r>
              <a:rPr kumimoji="0" lang="it-IT" b="1" i="1" u="none" strike="noStrike" kern="1200" cap="none" spc="0" normalizeH="0" baseline="0" noProof="0">
                <a:ln>
                  <a:noFill/>
                </a:ln>
                <a:solidFill>
                  <a:prstClr val="black"/>
                </a:solidFill>
                <a:effectLst/>
                <a:uLnTx/>
                <a:uFillTx/>
                <a:latin typeface="Century Gothic"/>
                <a:ea typeface="+mn-ea"/>
                <a:cs typeface="+mn-cs"/>
              </a:rPr>
              <a:t> </a:t>
            </a:r>
            <a:r>
              <a:rPr lang="it-IT" noProof="0"/>
              <a:t>del gruppo funzionale </a:t>
            </a:r>
            <a:r>
              <a:rPr lang="it-IT" b="1" i="1" noProof="0"/>
              <a:t>Affidamenti senza negoziazione </a:t>
            </a:r>
            <a:r>
              <a:rPr lang="it-IT" noProof="0"/>
              <a:t>di SATER.</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40" noProof="0"/>
              <a:t>Affidamenti diretti senza negoziazione importo &gt;= 5.000 € e &lt; 40.000 €</a:t>
            </a:r>
            <a:endParaRPr lang="it-IT" sz="2350" noProof="0"/>
          </a:p>
        </p:txBody>
      </p:sp>
      <p:sp>
        <p:nvSpPr>
          <p:cNvPr id="2" name="Rectangle 1">
            <a:extLst>
              <a:ext uri="{FF2B5EF4-FFF2-40B4-BE49-F238E27FC236}">
                <a16:creationId xmlns:a16="http://schemas.microsoft.com/office/drawing/2014/main" id="{15338E38-696E-2768-2345-20C9C372FF01}"/>
              </a:ext>
            </a:extLst>
          </p:cNvPr>
          <p:cNvSpPr/>
          <p:nvPr/>
        </p:nvSpPr>
        <p:spPr>
          <a:xfrm>
            <a:off x="457809"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8" name="Group 27">
            <a:extLst>
              <a:ext uri="{FF2B5EF4-FFF2-40B4-BE49-F238E27FC236}">
                <a16:creationId xmlns:a16="http://schemas.microsoft.com/office/drawing/2014/main" id="{D4133940-6720-61D9-742B-9D72131E722E}"/>
              </a:ext>
            </a:extLst>
          </p:cNvPr>
          <p:cNvGrpSpPr/>
          <p:nvPr/>
        </p:nvGrpSpPr>
        <p:grpSpPr>
          <a:xfrm>
            <a:off x="294977" y="2496469"/>
            <a:ext cx="11386388" cy="1865062"/>
            <a:chOff x="294977" y="2021354"/>
            <a:chExt cx="11386388" cy="196020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93195" y="2724254"/>
              <a:ext cx="19602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54165" y="2021354"/>
              <a:ext cx="10627200" cy="19602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a:t>
              </a:r>
              <a:r>
                <a:rPr lang="it-IT" sz="1400" b="1" noProof="0">
                  <a:solidFill>
                    <a:prstClr val="black"/>
                  </a:solidFill>
                  <a:latin typeface="Century Gothic"/>
                </a:rPr>
                <a:t>&gt;=</a:t>
              </a:r>
              <a:r>
                <a:rPr kumimoji="0" lang="it-IT" sz="1400" b="1" i="0" u="none" strike="noStrike" kern="1200" cap="none" spc="0" normalizeH="0" baseline="0" noProof="0">
                  <a:ln>
                    <a:noFill/>
                  </a:ln>
                  <a:solidFill>
                    <a:prstClr val="black"/>
                  </a:solidFill>
                  <a:effectLst/>
                  <a:uLnTx/>
                  <a:uFillTx/>
                  <a:latin typeface="Century Gothic"/>
                  <a:ea typeface="+mn-ea"/>
                  <a:cs typeface="+mn-cs"/>
                </a:rPr>
                <a:t> 5.000 € e &lt; 40.000 €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Nella compilazione dell’affidamento, l’utente inserisce tutte le informazioni relative ad esso e valorizza 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20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a:t>
              </a:r>
            </a:p>
            <a:p>
              <a:pPr algn="just">
                <a:spcBef>
                  <a:spcPts val="600"/>
                </a:spcBef>
                <a:defRPr/>
              </a:pPr>
              <a:r>
                <a:rPr lang="it-IT" sz="1200" noProof="0">
                  <a:solidFill>
                    <a:prstClr val="black"/>
                  </a:solidFill>
                  <a:latin typeface="Century Gothic"/>
                </a:rPr>
                <a:t>Non è necessario che l’operatore economico destinatario dell’affidamento diretto sia registrato in SATER. </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a:p>
              <a:pPr marR="0" lvl="0" algn="just" defTabSz="914400" rtl="0" eaLnBrk="1" fontAlgn="auto" latinLnBrk="0" hangingPunct="1">
                <a:lnSpc>
                  <a:spcPct val="100000"/>
                </a:lnSpc>
                <a:spcBef>
                  <a:spcPts val="600"/>
                </a:spcBef>
                <a:spcAft>
                  <a:spcPts val="0"/>
                </a:spcAft>
                <a:buClrTx/>
                <a:buSzTx/>
                <a:tabLst/>
                <a:defRPr/>
              </a:pPr>
              <a:r>
                <a:rPr lang="it-IT" sz="1200" noProof="0">
                  <a:solidFill>
                    <a:prstClr val="black"/>
                  </a:solidFill>
                  <a:latin typeface="Century Gothic"/>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dal menu </a:t>
              </a:r>
              <a:r>
                <a:rPr kumimoji="0" lang="it-IT" sz="1200" b="0" i="0" u="sng" strike="noStrike" kern="1200" cap="none" spc="0" normalizeH="0" baseline="0" noProof="0">
                  <a:ln>
                    <a:noFill/>
                  </a:ln>
                  <a:solidFill>
                    <a:prstClr val="black"/>
                  </a:solidFill>
                  <a:effectLst/>
                  <a:uLnTx/>
                  <a:uFillTx/>
                  <a:latin typeface="Century Gothic"/>
                  <a:ea typeface="+mn-ea"/>
                  <a:cs typeface="+mn-cs"/>
                </a:rPr>
                <a:t>Gestione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AD3 fino alla corretta visualizzazione del CIG.</a:t>
              </a:r>
              <a:r>
                <a:rPr kumimoji="0" lang="it-IT" sz="1200" b="0" i="0" u="none" strike="noStrike" kern="1200" cap="none" spc="0" normalizeH="0" baseline="0" noProof="0">
                  <a:ln>
                    <a:noFill/>
                  </a:ln>
                  <a:solidFill>
                    <a:prstClr val="black"/>
                  </a:solidFill>
                  <a:effectLst/>
                  <a:uLnTx/>
                  <a:uFillTx/>
                  <a:latin typeface="Century Gothic"/>
                  <a:ea typeface="+mn-ea"/>
                  <a:cs typeface="+mn-cs"/>
                </a:rPr>
                <a:t> Questo comando </a:t>
              </a:r>
              <a:r>
                <a:rPr lang="it-IT" sz="1200" noProof="0">
                  <a:solidFill>
                    <a:prstClr val="black"/>
                  </a:solidFill>
                  <a:latin typeface="Century Gothic"/>
                </a:rPr>
                <a:t>esegue anche l’operazione di pubblicazione dell’avviso a livello nazionale.</a:t>
              </a:r>
              <a:r>
                <a:rPr kumimoji="0" lang="it-IT" sz="1200" u="none" strike="noStrike" kern="1200" cap="none" spc="0" normalizeH="0" baseline="0" noProof="0">
                  <a:ln>
                    <a:noFill/>
                  </a:ln>
                  <a:solidFill>
                    <a:prstClr val="black"/>
                  </a:solidFill>
                  <a:effectLst/>
                  <a:uLnTx/>
                  <a:uFillTx/>
                  <a:latin typeface="Century Gothic"/>
                  <a:ea typeface="+mn-ea"/>
                  <a:cs typeface="+mn-cs"/>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3" name="Group 2">
              <a:extLst>
                <a:ext uri="{FF2B5EF4-FFF2-40B4-BE49-F238E27FC236}">
                  <a16:creationId xmlns:a16="http://schemas.microsoft.com/office/drawing/2014/main" id="{E431F357-0215-A474-8CE7-4B676B9D4EE5}"/>
                </a:ext>
              </a:extLst>
            </p:cNvPr>
            <p:cNvGrpSpPr/>
            <p:nvPr/>
          </p:nvGrpSpPr>
          <p:grpSpPr>
            <a:xfrm>
              <a:off x="294977" y="2785454"/>
              <a:ext cx="432000" cy="432000"/>
              <a:chOff x="296380" y="2745516"/>
              <a:chExt cx="432000" cy="432000"/>
            </a:xfrm>
          </p:grpSpPr>
          <p:sp>
            <p:nvSpPr>
              <p:cNvPr id="4" name="Oval 3">
                <a:extLst>
                  <a:ext uri="{FF2B5EF4-FFF2-40B4-BE49-F238E27FC236}">
                    <a16:creationId xmlns:a16="http://schemas.microsoft.com/office/drawing/2014/main" id="{F5CB405E-CE64-485E-7254-43F0D3C9DC80}"/>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Oval 4">
                <a:extLst>
                  <a:ext uri="{FF2B5EF4-FFF2-40B4-BE49-F238E27FC236}">
                    <a16:creationId xmlns:a16="http://schemas.microsoft.com/office/drawing/2014/main" id="{E30D4CA4-F312-3F69-A30D-5DA7A163DD52}"/>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 name="Graphic 4">
                <a:extLst>
                  <a:ext uri="{FF2B5EF4-FFF2-40B4-BE49-F238E27FC236}">
                    <a16:creationId xmlns:a16="http://schemas.microsoft.com/office/drawing/2014/main" id="{0E114EF9-BB17-1207-B069-B0EB13FA6F50}"/>
                  </a:ext>
                </a:extLst>
              </p:cNvPr>
              <p:cNvGrpSpPr>
                <a:grpSpLocks noChangeAspect="1"/>
              </p:cNvGrpSpPr>
              <p:nvPr/>
            </p:nvGrpSpPr>
            <p:grpSpPr>
              <a:xfrm>
                <a:off x="332388" y="2781506"/>
                <a:ext cx="360003" cy="359997"/>
                <a:chOff x="905454" y="2371173"/>
                <a:chExt cx="362309" cy="362610"/>
              </a:xfrm>
              <a:solidFill>
                <a:srgbClr val="007680"/>
              </a:solidFill>
            </p:grpSpPr>
            <p:sp>
              <p:nvSpPr>
                <p:cNvPr id="7" name="Graphic 4">
                  <a:extLst>
                    <a:ext uri="{FF2B5EF4-FFF2-40B4-BE49-F238E27FC236}">
                      <a16:creationId xmlns:a16="http://schemas.microsoft.com/office/drawing/2014/main" id="{2CEF109C-CE0A-4FB7-210D-75234134776B}"/>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Graphic 4">
                  <a:extLst>
                    <a:ext uri="{FF2B5EF4-FFF2-40B4-BE49-F238E27FC236}">
                      <a16:creationId xmlns:a16="http://schemas.microsoft.com/office/drawing/2014/main" id="{F2CB1277-F1AD-74F8-0E27-D3E78D3942A3}"/>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Graphic 4">
                  <a:extLst>
                    <a:ext uri="{FF2B5EF4-FFF2-40B4-BE49-F238E27FC236}">
                      <a16:creationId xmlns:a16="http://schemas.microsoft.com/office/drawing/2014/main" id="{D6E22DF1-75B5-E28B-9D1F-D376984286AC}"/>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6" name="Group 15">
            <a:extLst>
              <a:ext uri="{FF2B5EF4-FFF2-40B4-BE49-F238E27FC236}">
                <a16:creationId xmlns:a16="http://schemas.microsoft.com/office/drawing/2014/main" id="{E5EB2E21-ED2F-B00A-3FD8-C083C7100E69}"/>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32C5B27B-1CEB-2BCC-23F9-54F1AFEF8A1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B8DCC-B4BD-91D6-F831-0FF78FD4AB6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94635ACD-CBA0-D26E-1739-750BC6BDA854}"/>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09</a:t>
            </a:r>
            <a:r>
              <a:rPr lang="it-IT" sz="1200" b="1" noProof="0">
                <a:solidFill>
                  <a:schemeClr val="accent1"/>
                </a:solidFill>
              </a:rPr>
              <a:t>b</a:t>
            </a:r>
            <a:endParaRPr lang="it-IT" b="1" noProof="0">
              <a:solidFill>
                <a:schemeClr val="accent1"/>
              </a:solidFill>
            </a:endParaRPr>
          </a:p>
        </p:txBody>
      </p:sp>
      <p:sp>
        <p:nvSpPr>
          <p:cNvPr id="12" name="Segnaposto numero diapositiva 11">
            <a:extLst>
              <a:ext uri="{FF2B5EF4-FFF2-40B4-BE49-F238E27FC236}">
                <a16:creationId xmlns:a16="http://schemas.microsoft.com/office/drawing/2014/main" id="{3F383241-C40D-9591-CD88-FCD329E47B3B}"/>
              </a:ext>
            </a:extLst>
          </p:cNvPr>
          <p:cNvSpPr>
            <a:spLocks noGrp="1"/>
          </p:cNvSpPr>
          <p:nvPr>
            <p:ph type="sldNum" sz="quarter" idx="10"/>
          </p:nvPr>
        </p:nvSpPr>
        <p:spPr/>
        <p:txBody>
          <a:bodyPr/>
          <a:lstStyle/>
          <a:p>
            <a:fld id="{58E4CE88-B864-4B2B-BBBC-E85082A18D58}" type="slidenum">
              <a:rPr lang="it-IT" noProof="0" smtClean="0"/>
              <a:pPr/>
              <a:t>54</a:t>
            </a:fld>
            <a:endParaRPr lang="it-IT" noProof="0"/>
          </a:p>
        </p:txBody>
      </p:sp>
      <p:sp>
        <p:nvSpPr>
          <p:cNvPr id="14" name="Rectangle: Rounded Corners 13">
            <a:extLst>
              <a:ext uri="{FF2B5EF4-FFF2-40B4-BE49-F238E27FC236}">
                <a16:creationId xmlns:a16="http://schemas.microsoft.com/office/drawing/2014/main" id="{A778279F-E043-A035-9C9F-8D6E9EB67C4D}"/>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364328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130" noProof="0"/>
              <a:t>Affidamenti diretti senza negoziazione di importo &lt; 5.000 €</a:t>
            </a:r>
            <a:endParaRPr lang="it-IT" sz="2350" noProof="0"/>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6" name="Rectangle 25">
            <a:extLst>
              <a:ext uri="{FF2B5EF4-FFF2-40B4-BE49-F238E27FC236}">
                <a16:creationId xmlns:a16="http://schemas.microsoft.com/office/drawing/2014/main" id="{DEA2F30C-709A-307F-60E4-6D51763CF24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Rectangle 9">
            <a:extLst>
              <a:ext uri="{FF2B5EF4-FFF2-40B4-BE49-F238E27FC236}">
                <a16:creationId xmlns:a16="http://schemas.microsoft.com/office/drawing/2014/main" id="{E948C1CA-F5C5-3149-4DBC-F3AB59DE5670}"/>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Rounded Corners 14">
            <a:extLst>
              <a:ext uri="{FF2B5EF4-FFF2-40B4-BE49-F238E27FC236}">
                <a16:creationId xmlns:a16="http://schemas.microsoft.com/office/drawing/2014/main" id="{3873F499-B1E1-589E-7CAB-924FE684739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10</a:t>
            </a:r>
            <a:r>
              <a:rPr lang="it-IT" sz="1200" b="1" noProof="0">
                <a:solidFill>
                  <a:schemeClr val="accent1"/>
                </a:solidFill>
              </a:rPr>
              <a:t>b</a:t>
            </a:r>
            <a:endParaRPr lang="it-IT" b="1" noProof="0">
              <a:solidFill>
                <a:schemeClr val="accent1"/>
              </a:solidFill>
            </a:endParaRPr>
          </a:p>
        </p:txBody>
      </p:sp>
      <p:sp>
        <p:nvSpPr>
          <p:cNvPr id="4" name="Rectangle 3">
            <a:extLst>
              <a:ext uri="{FF2B5EF4-FFF2-40B4-BE49-F238E27FC236}">
                <a16:creationId xmlns:a16="http://schemas.microsoft.com/office/drawing/2014/main" id="{15B8E078-50A4-C3A7-B981-733B77005C2B}"/>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14" name="Group 13">
            <a:extLst>
              <a:ext uri="{FF2B5EF4-FFF2-40B4-BE49-F238E27FC236}">
                <a16:creationId xmlns:a16="http://schemas.microsoft.com/office/drawing/2014/main" id="{D511FA47-0B23-3FED-9BAA-1CFE7364B23B}"/>
              </a:ext>
            </a:extLst>
          </p:cNvPr>
          <p:cNvGrpSpPr/>
          <p:nvPr/>
        </p:nvGrpSpPr>
        <p:grpSpPr>
          <a:xfrm>
            <a:off x="11368098" y="0"/>
            <a:ext cx="42858" cy="684000"/>
            <a:chOff x="11072817" y="-4894"/>
            <a:chExt cx="42858" cy="626400"/>
          </a:xfrm>
        </p:grpSpPr>
        <p:cxnSp>
          <p:nvCxnSpPr>
            <p:cNvPr id="16" name="Straight Connector 15">
              <a:extLst>
                <a:ext uri="{FF2B5EF4-FFF2-40B4-BE49-F238E27FC236}">
                  <a16:creationId xmlns:a16="http://schemas.microsoft.com/office/drawing/2014/main" id="{FC1232DB-6775-47C7-3C6B-501D645A389D}"/>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97CED3-5681-1AE5-B4C7-F1A3E3CB2A93}"/>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egnaposto numero diapositiva 1">
            <a:extLst>
              <a:ext uri="{FF2B5EF4-FFF2-40B4-BE49-F238E27FC236}">
                <a16:creationId xmlns:a16="http://schemas.microsoft.com/office/drawing/2014/main" id="{F0B3B984-79AE-E71F-10A2-2A67E0DF0C37}"/>
              </a:ext>
            </a:extLst>
          </p:cNvPr>
          <p:cNvSpPr>
            <a:spLocks noGrp="1"/>
          </p:cNvSpPr>
          <p:nvPr>
            <p:ph type="sldNum" sz="quarter" idx="10"/>
          </p:nvPr>
        </p:nvSpPr>
        <p:spPr/>
        <p:txBody>
          <a:bodyPr/>
          <a:lstStyle/>
          <a:p>
            <a:fld id="{58E4CE88-B864-4B2B-BBBC-E85082A18D58}" type="slidenum">
              <a:rPr lang="it-IT" noProof="0" smtClean="0"/>
              <a:pPr/>
              <a:t>55</a:t>
            </a:fld>
            <a:endParaRPr lang="it-IT" noProof="0"/>
          </a:p>
        </p:txBody>
      </p:sp>
      <p:sp>
        <p:nvSpPr>
          <p:cNvPr id="25" name="Rectangle 24">
            <a:extLst>
              <a:ext uri="{FF2B5EF4-FFF2-40B4-BE49-F238E27FC236}">
                <a16:creationId xmlns:a16="http://schemas.microsoft.com/office/drawing/2014/main" id="{1ABE03C7-25F8-9FE0-3963-485931F0EF17}"/>
              </a:ext>
            </a:extLst>
          </p:cNvPr>
          <p:cNvSpPr/>
          <p:nvPr/>
        </p:nvSpPr>
        <p:spPr>
          <a:xfrm>
            <a:off x="636598" y="1080609"/>
            <a:ext cx="386352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&lt; 5.000 €</a:t>
            </a:r>
            <a:endParaRPr lang="it-IT" sz="900" noProof="0"/>
          </a:p>
        </p:txBody>
      </p:sp>
      <p:cxnSp>
        <p:nvCxnSpPr>
          <p:cNvPr id="23" name="Straight Arrow Connector 22">
            <a:extLst>
              <a:ext uri="{FF2B5EF4-FFF2-40B4-BE49-F238E27FC236}">
                <a16:creationId xmlns:a16="http://schemas.microsoft.com/office/drawing/2014/main" id="{41E20F84-E027-C48A-3ACB-0FD1F79E45F4}"/>
              </a:ext>
            </a:extLst>
          </p:cNvPr>
          <p:cNvCxnSpPr>
            <a:cxnSpLocks/>
            <a:stCxn id="12" idx="3"/>
            <a:endCxn id="24" idx="1"/>
          </p:cNvCxnSpPr>
          <p:nvPr/>
        </p:nvCxnSpPr>
        <p:spPr>
          <a:xfrm>
            <a:off x="2359354" y="1803600"/>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A26D82E-00D6-7569-3E8A-F9F2F20B05B6}"/>
              </a:ext>
            </a:extLst>
          </p:cNvPr>
          <p:cNvSpPr/>
          <p:nvPr/>
        </p:nvSpPr>
        <p:spPr>
          <a:xfrm>
            <a:off x="775354"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senza negoziazione</a:t>
            </a:r>
          </a:p>
        </p:txBody>
      </p:sp>
      <p:sp>
        <p:nvSpPr>
          <p:cNvPr id="71" name="Rectangle 70">
            <a:extLst>
              <a:ext uri="{FF2B5EF4-FFF2-40B4-BE49-F238E27FC236}">
                <a16:creationId xmlns:a16="http://schemas.microsoft.com/office/drawing/2014/main" id="{E4F54CD2-3DEB-4F9E-8BAA-F5E48AC2D864}"/>
              </a:ext>
            </a:extLst>
          </p:cNvPr>
          <p:cNvSpPr/>
          <p:nvPr/>
        </p:nvSpPr>
        <p:spPr>
          <a:xfrm>
            <a:off x="3022513" y="5598000"/>
            <a:ext cx="10692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sp>
        <p:nvSpPr>
          <p:cNvPr id="24" name="Rectangle 23">
            <a:extLst>
              <a:ext uri="{FF2B5EF4-FFF2-40B4-BE49-F238E27FC236}">
                <a16:creationId xmlns:a16="http://schemas.microsoft.com/office/drawing/2014/main" id="{46762E8B-218E-D294-4E2B-60A620AA77BE}"/>
              </a:ext>
            </a:extLst>
          </p:cNvPr>
          <p:cNvSpPr/>
          <p:nvPr/>
        </p:nvSpPr>
        <p:spPr>
          <a:xfrm>
            <a:off x="2777370"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Richiedi CIG</a:t>
            </a:r>
          </a:p>
        </p:txBody>
      </p:sp>
      <p:grpSp>
        <p:nvGrpSpPr>
          <p:cNvPr id="53" name="Group 52">
            <a:extLst>
              <a:ext uri="{FF2B5EF4-FFF2-40B4-BE49-F238E27FC236}">
                <a16:creationId xmlns:a16="http://schemas.microsoft.com/office/drawing/2014/main" id="{E9628258-E5FB-8C17-AA6B-1E0A6DA64703}"/>
              </a:ext>
            </a:extLst>
          </p:cNvPr>
          <p:cNvGrpSpPr/>
          <p:nvPr/>
        </p:nvGrpSpPr>
        <p:grpSpPr>
          <a:xfrm flipV="1">
            <a:off x="3467358" y="2199840"/>
            <a:ext cx="181983" cy="3398160"/>
            <a:chOff x="4081684" y="2379280"/>
            <a:chExt cx="171807" cy="2518540"/>
          </a:xfrm>
        </p:grpSpPr>
        <p:cxnSp>
          <p:nvCxnSpPr>
            <p:cNvPr id="54" name="Straight Arrow Connector 53">
              <a:extLst>
                <a:ext uri="{FF2B5EF4-FFF2-40B4-BE49-F238E27FC236}">
                  <a16:creationId xmlns:a16="http://schemas.microsoft.com/office/drawing/2014/main" id="{1EB421A6-342B-640B-25C5-5B2FC282A8EF}"/>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C0A8B0D-3C88-512C-4163-0985B7A0595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04027F41-5206-EA18-1F47-2CE8B6F85368}"/>
              </a:ext>
            </a:extLst>
          </p:cNvPr>
          <p:cNvSpPr/>
          <p:nvPr/>
        </p:nvSpPr>
        <p:spPr>
          <a:xfrm>
            <a:off x="2795370" y="3657609"/>
            <a:ext cx="1548000" cy="5796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AD5 </a:t>
            </a:r>
            <a:r>
              <a:rPr kumimoji="0" lang="it-IT" sz="1000" i="0" u="none" strike="noStrike" kern="0" cap="none" spc="0" normalizeH="0" baseline="0" noProof="0">
                <a:ln>
                  <a:noFill/>
                </a:ln>
                <a:solidFill>
                  <a:srgbClr val="000000"/>
                </a:solidFill>
                <a:effectLst/>
                <a:uLnTx/>
                <a:uFillTx/>
              </a:rPr>
              <a:t>Affidamento diretto </a:t>
            </a:r>
            <a:r>
              <a:rPr lang="it-IT" sz="1000" kern="0" noProof="0">
                <a:solidFill>
                  <a:srgbClr val="000000"/>
                </a:solidFill>
              </a:rPr>
              <a:t>&lt;</a:t>
            </a:r>
            <a:r>
              <a:rPr kumimoji="0" lang="it-IT" sz="1000" i="0" u="none" strike="noStrike" kern="0" cap="none" spc="0" normalizeH="0" baseline="0" noProof="0">
                <a:ln>
                  <a:noFill/>
                </a:ln>
                <a:solidFill>
                  <a:srgbClr val="000000"/>
                </a:solidFill>
                <a:effectLst/>
                <a:uLnTx/>
                <a:uFillTx/>
              </a:rPr>
              <a:t> 5k €</a:t>
            </a:r>
          </a:p>
        </p:txBody>
      </p:sp>
      <p:sp>
        <p:nvSpPr>
          <p:cNvPr id="8" name="Rectangle: Rounded Corners 7">
            <a:extLst>
              <a:ext uri="{FF2B5EF4-FFF2-40B4-BE49-F238E27FC236}">
                <a16:creationId xmlns:a16="http://schemas.microsoft.com/office/drawing/2014/main" id="{04DEDDF0-8345-62DA-13D4-A2D4C819FC1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40" name="Rectangle 39">
            <a:extLst>
              <a:ext uri="{FF2B5EF4-FFF2-40B4-BE49-F238E27FC236}">
                <a16:creationId xmlns:a16="http://schemas.microsoft.com/office/drawing/2014/main" id="{A0359DD7-9FD7-4A2E-D7E9-CDF7F25AB0B0}"/>
              </a:ext>
            </a:extLst>
          </p:cNvPr>
          <p:cNvSpPr/>
          <p:nvPr/>
        </p:nvSpPr>
        <p:spPr>
          <a:xfrm>
            <a:off x="5577088" y="1084962"/>
            <a:ext cx="5844720"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&lt; 5.000 €</a:t>
            </a:r>
            <a:endParaRPr lang="it-IT" sz="900" noProof="0"/>
          </a:p>
        </p:txBody>
      </p:sp>
      <p:sp>
        <p:nvSpPr>
          <p:cNvPr id="6" name="Rectangle 5">
            <a:extLst>
              <a:ext uri="{FF2B5EF4-FFF2-40B4-BE49-F238E27FC236}">
                <a16:creationId xmlns:a16="http://schemas.microsoft.com/office/drawing/2014/main" id="{3ACD30AE-E25E-70F5-83E8-C9A8DCE9E656}"/>
              </a:ext>
            </a:extLst>
          </p:cNvPr>
          <p:cNvSpPr/>
          <p:nvPr/>
        </p:nvSpPr>
        <p:spPr>
          <a:xfrm>
            <a:off x="5709629"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Modifica CUP e/o Importo</a:t>
            </a:r>
            <a:endParaRPr lang="it-IT" sz="1000" kern="0" noProof="0">
              <a:solidFill>
                <a:schemeClr val="tx1"/>
              </a:solidFill>
              <a:cs typeface="Arial"/>
            </a:endParaRPr>
          </a:p>
        </p:txBody>
      </p:sp>
      <p:sp>
        <p:nvSpPr>
          <p:cNvPr id="18" name="Rectangle 17">
            <a:extLst>
              <a:ext uri="{FF2B5EF4-FFF2-40B4-BE49-F238E27FC236}">
                <a16:creationId xmlns:a16="http://schemas.microsoft.com/office/drawing/2014/main" id="{A5AC8BD6-D274-79EB-0E32-9ECDF5B29F26}"/>
              </a:ext>
            </a:extLst>
          </p:cNvPr>
          <p:cNvSpPr/>
          <p:nvPr/>
        </p:nvSpPr>
        <p:spPr>
          <a:xfrm>
            <a:off x="7711645"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Modifica dei campi di CUP e/o importo</a:t>
            </a:r>
          </a:p>
        </p:txBody>
      </p:sp>
      <p:cxnSp>
        <p:nvCxnSpPr>
          <p:cNvPr id="19" name="Straight Arrow Connector 18">
            <a:extLst>
              <a:ext uri="{FF2B5EF4-FFF2-40B4-BE49-F238E27FC236}">
                <a16:creationId xmlns:a16="http://schemas.microsoft.com/office/drawing/2014/main" id="{BF476EA8-95BE-7142-092F-E7D514BE9528}"/>
              </a:ext>
            </a:extLst>
          </p:cNvPr>
          <p:cNvCxnSpPr>
            <a:cxnSpLocks/>
            <a:stCxn id="6" idx="3"/>
            <a:endCxn id="18" idx="1"/>
          </p:cNvCxnSpPr>
          <p:nvPr/>
        </p:nvCxnSpPr>
        <p:spPr>
          <a:xfrm>
            <a:off x="7293629" y="1803600"/>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1999CBB-4F7E-1659-E250-A54DCAA13444}"/>
              </a:ext>
            </a:extLst>
          </p:cNvPr>
          <p:cNvSpPr/>
          <p:nvPr/>
        </p:nvSpPr>
        <p:spPr>
          <a:xfrm>
            <a:off x="9713661"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Invia Modifica</a:t>
            </a:r>
            <a:endParaRPr lang="it-IT" sz="1000" kern="0" noProof="0">
              <a:solidFill>
                <a:schemeClr val="tx1"/>
              </a:solidFill>
              <a:cs typeface="Arial"/>
            </a:endParaRPr>
          </a:p>
        </p:txBody>
      </p:sp>
      <p:cxnSp>
        <p:nvCxnSpPr>
          <p:cNvPr id="27" name="Straight Arrow Connector 26">
            <a:extLst>
              <a:ext uri="{FF2B5EF4-FFF2-40B4-BE49-F238E27FC236}">
                <a16:creationId xmlns:a16="http://schemas.microsoft.com/office/drawing/2014/main" id="{C64A71AB-1DFC-829F-315B-05455F0B2B65}"/>
              </a:ext>
            </a:extLst>
          </p:cNvPr>
          <p:cNvCxnSpPr>
            <a:cxnSpLocks/>
            <a:stCxn id="18" idx="3"/>
            <a:endCxn id="22" idx="1"/>
          </p:cNvCxnSpPr>
          <p:nvPr/>
        </p:nvCxnSpPr>
        <p:spPr>
          <a:xfrm>
            <a:off x="9295645" y="1803600"/>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FF188E-3599-9F4B-5BD6-0FD5786F0DBD}"/>
              </a:ext>
            </a:extLst>
          </p:cNvPr>
          <p:cNvCxnSpPr>
            <a:cxnSpLocks/>
          </p:cNvCxnSpPr>
          <p:nvPr/>
        </p:nvCxnSpPr>
        <p:spPr>
          <a:xfrm flipH="1">
            <a:off x="10506003" y="2199600"/>
            <a:ext cx="1538" cy="33984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356DF27-E881-51D9-6123-C052EAE3E517}"/>
              </a:ext>
            </a:extLst>
          </p:cNvPr>
          <p:cNvSpPr/>
          <p:nvPr/>
        </p:nvSpPr>
        <p:spPr>
          <a:xfrm>
            <a:off x="9699955" y="3597624"/>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CM2 </a:t>
            </a:r>
            <a:r>
              <a:rPr kumimoji="0" lang="it-IT" sz="1000" i="0" u="none" strike="noStrike" kern="0" cap="none" spc="0" normalizeH="0" baseline="0" noProof="0">
                <a:ln>
                  <a:noFill/>
                </a:ln>
                <a:solidFill>
                  <a:srgbClr val="000000"/>
                </a:solidFill>
                <a:effectLst/>
                <a:uLnTx/>
                <a:uFillTx/>
              </a:rPr>
              <a:t>Scheda di comunicazione modifica dati della procedura per appalti sotto i 5K euro</a:t>
            </a:r>
          </a:p>
        </p:txBody>
      </p:sp>
      <p:cxnSp>
        <p:nvCxnSpPr>
          <p:cNvPr id="9" name="Straight Arrow Connector 8">
            <a:extLst>
              <a:ext uri="{FF2B5EF4-FFF2-40B4-BE49-F238E27FC236}">
                <a16:creationId xmlns:a16="http://schemas.microsoft.com/office/drawing/2014/main" id="{DDFC2E69-C05D-885A-3D80-78D16863F927}"/>
              </a:ext>
            </a:extLst>
          </p:cNvPr>
          <p:cNvCxnSpPr>
            <a:cxnSpLocks/>
            <a:stCxn id="24" idx="3"/>
            <a:endCxn id="6" idx="1"/>
          </p:cNvCxnSpPr>
          <p:nvPr/>
        </p:nvCxnSpPr>
        <p:spPr>
          <a:xfrm>
            <a:off x="4361370" y="1803600"/>
            <a:ext cx="1348259" cy="0"/>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3BD7CF6-32A6-E324-0FCA-097E0876AD4D}"/>
              </a:ext>
            </a:extLst>
          </p:cNvPr>
          <p:cNvSpPr/>
          <p:nvPr/>
        </p:nvSpPr>
        <p:spPr>
          <a:xfrm>
            <a:off x="9972302" y="5598000"/>
            <a:ext cx="10692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Aggiornamento dati in BDNCP</a:t>
            </a:r>
            <a:endParaRPr kumimoji="0" lang="it-IT" sz="100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682820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09704"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08953"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senza negoziazione di importo inferiore a 5.000 euro avviene attraverso la funzionalità </a:t>
            </a:r>
            <a:r>
              <a:rPr kumimoji="0" lang="it-IT" b="1" i="1" u="none" strike="noStrike" kern="1200" cap="none" spc="0" normalizeH="0" baseline="0" noProof="0">
                <a:ln>
                  <a:noFill/>
                </a:ln>
                <a:solidFill>
                  <a:prstClr val="black"/>
                </a:solidFill>
                <a:effectLst/>
                <a:uLnTx/>
                <a:uFillTx/>
                <a:latin typeface="Century Gothic"/>
                <a:ea typeface="+mn-ea"/>
                <a:cs typeface="+mn-cs"/>
              </a:rPr>
              <a:t>Affidamenti </a:t>
            </a:r>
            <a:r>
              <a:rPr lang="it-IT" b="1" i="1" noProof="0"/>
              <a:t>diretti &lt; 5.000€</a:t>
            </a:r>
            <a:r>
              <a:rPr kumimoji="0" lang="it-IT" b="1" i="1" u="none" strike="noStrike" kern="1200" cap="none" spc="0" normalizeH="0" baseline="0" noProof="0">
                <a:ln>
                  <a:noFill/>
                </a:ln>
                <a:solidFill>
                  <a:prstClr val="black"/>
                </a:solidFill>
                <a:effectLst/>
                <a:uLnTx/>
                <a:uFillTx/>
                <a:latin typeface="Century Gothic"/>
                <a:ea typeface="+mn-ea"/>
                <a:cs typeface="+mn-cs"/>
              </a:rPr>
              <a:t> </a:t>
            </a:r>
            <a:r>
              <a:rPr lang="it-IT" noProof="0"/>
              <a:t>del gruppo funzionale </a:t>
            </a:r>
            <a:r>
              <a:rPr lang="it-IT" b="1" i="1" noProof="0"/>
              <a:t>Affidamenti senza negoziazione </a:t>
            </a:r>
            <a:r>
              <a:rPr lang="it-IT" noProof="0"/>
              <a:t>di SATER.</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30" noProof="0"/>
              <a:t>Affidamenti diretti senza negoziazione di importo &lt; 5.000 €</a:t>
            </a:r>
            <a:endParaRPr lang="it-IT" sz="2350" noProof="0"/>
          </a:p>
        </p:txBody>
      </p:sp>
      <p:sp>
        <p:nvSpPr>
          <p:cNvPr id="2" name="Rectangle 1">
            <a:extLst>
              <a:ext uri="{FF2B5EF4-FFF2-40B4-BE49-F238E27FC236}">
                <a16:creationId xmlns:a16="http://schemas.microsoft.com/office/drawing/2014/main" id="{15338E38-696E-2768-2345-20C9C372FF01}"/>
              </a:ext>
            </a:extLst>
          </p:cNvPr>
          <p:cNvSpPr/>
          <p:nvPr/>
        </p:nvSpPr>
        <p:spPr>
          <a:xfrm>
            <a:off x="457809"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E5EB2E21-ED2F-B00A-3FD8-C083C7100E69}"/>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32C5B27B-1CEB-2BCC-23F9-54F1AFEF8A1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B8DCC-B4BD-91D6-F831-0FF78FD4AB6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94635ACD-CBA0-D26E-1739-750BC6BDA854}"/>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10</a:t>
            </a:r>
            <a:r>
              <a:rPr lang="it-IT" sz="1200" b="1" noProof="0">
                <a:solidFill>
                  <a:schemeClr val="accent1"/>
                </a:solidFill>
              </a:rPr>
              <a:t>b</a:t>
            </a:r>
            <a:endParaRPr lang="it-IT" b="1" noProof="0">
              <a:solidFill>
                <a:schemeClr val="accent1"/>
              </a:solidFill>
            </a:endParaRPr>
          </a:p>
        </p:txBody>
      </p:sp>
      <p:sp>
        <p:nvSpPr>
          <p:cNvPr id="12" name="Segnaposto numero diapositiva 11">
            <a:extLst>
              <a:ext uri="{FF2B5EF4-FFF2-40B4-BE49-F238E27FC236}">
                <a16:creationId xmlns:a16="http://schemas.microsoft.com/office/drawing/2014/main" id="{0B08E1C2-2671-D07A-001A-2B2822469727}"/>
              </a:ext>
            </a:extLst>
          </p:cNvPr>
          <p:cNvSpPr>
            <a:spLocks noGrp="1"/>
          </p:cNvSpPr>
          <p:nvPr>
            <p:ph type="sldNum" sz="quarter" idx="10"/>
          </p:nvPr>
        </p:nvSpPr>
        <p:spPr/>
        <p:txBody>
          <a:bodyPr/>
          <a:lstStyle/>
          <a:p>
            <a:fld id="{58E4CE88-B864-4B2B-BBBC-E85082A18D58}" type="slidenum">
              <a:rPr lang="it-IT" noProof="0" smtClean="0"/>
              <a:pPr/>
              <a:t>56</a:t>
            </a:fld>
            <a:endParaRPr lang="it-IT" noProof="0"/>
          </a:p>
        </p:txBody>
      </p:sp>
      <p:grpSp>
        <p:nvGrpSpPr>
          <p:cNvPr id="26" name="Group 25">
            <a:extLst>
              <a:ext uri="{FF2B5EF4-FFF2-40B4-BE49-F238E27FC236}">
                <a16:creationId xmlns:a16="http://schemas.microsoft.com/office/drawing/2014/main" id="{4B237898-B010-8DF9-D015-18B5AF0AB147}"/>
              </a:ext>
            </a:extLst>
          </p:cNvPr>
          <p:cNvGrpSpPr/>
          <p:nvPr/>
        </p:nvGrpSpPr>
        <p:grpSpPr>
          <a:xfrm>
            <a:off x="294977" y="1965855"/>
            <a:ext cx="11386388" cy="1620000"/>
            <a:chOff x="294977" y="2619000"/>
            <a:chExt cx="11386388" cy="162000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23095" y="3151800"/>
              <a:ext cx="1620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54165" y="2619000"/>
              <a:ext cx="10627200" cy="162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&lt; 5.000 €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Nella compilazione dell’affidamento, l’utente inserisce tutte le informazioni relative ad esso e valorizza 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20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a:t>
              </a:r>
            </a:p>
            <a:p>
              <a:pPr algn="just">
                <a:spcBef>
                  <a:spcPts val="600"/>
                </a:spcBef>
                <a:defRPr/>
              </a:pPr>
              <a:r>
                <a:rPr lang="it-IT" sz="1200" noProof="0">
                  <a:solidFill>
                    <a:prstClr val="black"/>
                  </a:solidFill>
                  <a:latin typeface="Century Gothic"/>
                </a:rPr>
                <a:t>Non è necessario che l’operatore economico destinatario dell’affidamento diretto sia registrato in SATER. </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a:p>
              <a:pPr marR="0" lvl="0" algn="just" defTabSz="914400" rtl="0" eaLnBrk="1" fontAlgn="auto" latinLnBrk="0" hangingPunct="1">
                <a:lnSpc>
                  <a:spcPct val="100000"/>
                </a:lnSpc>
                <a:spcBef>
                  <a:spcPts val="600"/>
                </a:spcBef>
                <a:spcAft>
                  <a:spcPts val="0"/>
                </a:spcAft>
                <a:buClrTx/>
                <a:buSzTx/>
                <a:tabLst/>
                <a:defRPr/>
              </a:pPr>
              <a:r>
                <a:rPr lang="it-IT" sz="1200" noProof="0">
                  <a:solidFill>
                    <a:prstClr val="black"/>
                  </a:solidFill>
                  <a:latin typeface="Century Gothic"/>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AD5 fino alla corretta visualizzazione del CIG.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10" name="Group 9">
              <a:extLst>
                <a:ext uri="{FF2B5EF4-FFF2-40B4-BE49-F238E27FC236}">
                  <a16:creationId xmlns:a16="http://schemas.microsoft.com/office/drawing/2014/main" id="{79916EFC-6196-F335-D62C-B30CD5A0A0D9}"/>
                </a:ext>
              </a:extLst>
            </p:cNvPr>
            <p:cNvGrpSpPr/>
            <p:nvPr/>
          </p:nvGrpSpPr>
          <p:grpSpPr>
            <a:xfrm>
              <a:off x="294977" y="3225518"/>
              <a:ext cx="432000" cy="406963"/>
              <a:chOff x="296380" y="2745516"/>
              <a:chExt cx="432000" cy="432000"/>
            </a:xfrm>
          </p:grpSpPr>
          <p:sp>
            <p:nvSpPr>
              <p:cNvPr id="15" name="Oval 14">
                <a:extLst>
                  <a:ext uri="{FF2B5EF4-FFF2-40B4-BE49-F238E27FC236}">
                    <a16:creationId xmlns:a16="http://schemas.microsoft.com/office/drawing/2014/main" id="{036FBA09-32EE-9E59-DE6D-65D14B2A3C78}"/>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Oval 18">
                <a:extLst>
                  <a:ext uri="{FF2B5EF4-FFF2-40B4-BE49-F238E27FC236}">
                    <a16:creationId xmlns:a16="http://schemas.microsoft.com/office/drawing/2014/main" id="{4408B9A5-6D8B-B0E5-88A2-35DEDECC0D83}"/>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2" name="Graphic 4">
                <a:extLst>
                  <a:ext uri="{FF2B5EF4-FFF2-40B4-BE49-F238E27FC236}">
                    <a16:creationId xmlns:a16="http://schemas.microsoft.com/office/drawing/2014/main" id="{B287F50B-8A3E-DC49-10F9-24477D50194C}"/>
                  </a:ext>
                </a:extLst>
              </p:cNvPr>
              <p:cNvGrpSpPr>
                <a:grpSpLocks noChangeAspect="1"/>
              </p:cNvGrpSpPr>
              <p:nvPr/>
            </p:nvGrpSpPr>
            <p:grpSpPr>
              <a:xfrm>
                <a:off x="332388" y="2781509"/>
                <a:ext cx="360003" cy="359997"/>
                <a:chOff x="905454" y="2371173"/>
                <a:chExt cx="362309" cy="362610"/>
              </a:xfrm>
              <a:solidFill>
                <a:srgbClr val="007680"/>
              </a:solidFill>
            </p:grpSpPr>
            <p:sp>
              <p:nvSpPr>
                <p:cNvPr id="23" name="Graphic 4">
                  <a:extLst>
                    <a:ext uri="{FF2B5EF4-FFF2-40B4-BE49-F238E27FC236}">
                      <a16:creationId xmlns:a16="http://schemas.microsoft.com/office/drawing/2014/main" id="{C80C4BAD-CFA8-7835-DB1A-5502DE8A1C12}"/>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4" name="Graphic 4">
                  <a:extLst>
                    <a:ext uri="{FF2B5EF4-FFF2-40B4-BE49-F238E27FC236}">
                      <a16:creationId xmlns:a16="http://schemas.microsoft.com/office/drawing/2014/main" id="{C799DFB9-4DAF-16A8-7C63-FC40CB726D30}"/>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5" name="Graphic 4">
                  <a:extLst>
                    <a:ext uri="{FF2B5EF4-FFF2-40B4-BE49-F238E27FC236}">
                      <a16:creationId xmlns:a16="http://schemas.microsoft.com/office/drawing/2014/main" id="{9A7A1587-B8B1-FE5A-5072-D591D8FBA3AB}"/>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4" name="Rectangle: Rounded Corners 3">
            <a:extLst>
              <a:ext uri="{FF2B5EF4-FFF2-40B4-BE49-F238E27FC236}">
                <a16:creationId xmlns:a16="http://schemas.microsoft.com/office/drawing/2014/main" id="{221E7732-0C6C-F612-4789-305A408D9F1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 name="Isosceles Triangle 2">
            <a:extLst>
              <a:ext uri="{FF2B5EF4-FFF2-40B4-BE49-F238E27FC236}">
                <a16:creationId xmlns:a16="http://schemas.microsoft.com/office/drawing/2014/main" id="{EBF6DE3C-E752-69FD-42E1-AACD7E34E8E8}"/>
              </a:ext>
            </a:extLst>
          </p:cNvPr>
          <p:cNvSpPr/>
          <p:nvPr/>
        </p:nvSpPr>
        <p:spPr>
          <a:xfrm rot="16200000">
            <a:off x="-170923" y="4876804"/>
            <a:ext cx="1944000"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4">
            <a:extLst>
              <a:ext uri="{FF2B5EF4-FFF2-40B4-BE49-F238E27FC236}">
                <a16:creationId xmlns:a16="http://schemas.microsoft.com/office/drawing/2014/main" id="{945B53C3-D906-A83C-9197-CD1DDAC10419}"/>
              </a:ext>
            </a:extLst>
          </p:cNvPr>
          <p:cNvSpPr/>
          <p:nvPr/>
        </p:nvSpPr>
        <p:spPr>
          <a:xfrm>
            <a:off x="1068337" y="4182004"/>
            <a:ext cx="10627200" cy="1944000"/>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&lt; 5.000 €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seguito del recupero del CIG, l’utente può effettuare </a:t>
            </a:r>
            <a:r>
              <a:rPr lang="it-IT" sz="1200" b="1" noProof="0">
                <a:solidFill>
                  <a:prstClr val="black"/>
                </a:solidFill>
              </a:rPr>
              <a:t>la</a:t>
            </a:r>
            <a:r>
              <a:rPr lang="it-IT" sz="1200" noProof="0">
                <a:solidFill>
                  <a:prstClr val="black"/>
                </a:solidFill>
              </a:rPr>
              <a:t> </a:t>
            </a:r>
            <a:r>
              <a:rPr kumimoji="0" lang="it-IT" sz="1200" b="1" i="0" u="none" strike="noStrike" kern="1200" cap="none" spc="0" normalizeH="0" baseline="0" noProof="0">
                <a:ln>
                  <a:noFill/>
                </a:ln>
                <a:solidFill>
                  <a:prstClr val="black"/>
                </a:solidFill>
                <a:effectLst/>
                <a:uLnTx/>
                <a:uFillTx/>
                <a:latin typeface="Century Gothic"/>
                <a:ea typeface="+mn-ea"/>
                <a:cs typeface="+mn-cs"/>
              </a:rPr>
              <a:t>modifica del CUP e/o dell’importo dell’affidamento </a:t>
            </a:r>
            <a:r>
              <a:rPr kumimoji="0" lang="it-IT" sz="12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Modifica CUP e/o Importo</a:t>
            </a:r>
            <a:r>
              <a:rPr kumimoji="0" lang="it-IT" sz="1200" b="0" i="0" strike="noStrike" kern="1200" cap="none" spc="0" normalizeH="0" baseline="0" noProof="0">
                <a:ln>
                  <a:noFill/>
                </a:ln>
                <a:solidFill>
                  <a:prstClr val="black"/>
                </a:solidFill>
                <a:effectLst/>
                <a:uLnTx/>
                <a:uFillTx/>
                <a:latin typeface="Century Gothic"/>
                <a:ea typeface="+mn-ea"/>
                <a:cs typeface="+mn-cs"/>
              </a:rPr>
              <a:t> dal menu Gestione PCP.</a:t>
            </a:r>
          </a:p>
          <a:p>
            <a:pPr algn="just">
              <a:spcBef>
                <a:spcPts val="600"/>
              </a:spcBef>
              <a:defRPr/>
            </a:pPr>
            <a:r>
              <a:rPr lang="it-IT" sz="1200" noProof="0">
                <a:solidFill>
                  <a:prstClr val="black"/>
                </a:solidFill>
                <a:latin typeface="Century Gothic"/>
              </a:rPr>
              <a:t>Ultimata la modifica dei dati,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Invia Modifica </a:t>
            </a:r>
            <a:r>
              <a:rPr kumimoji="0" lang="it-IT" sz="1200" b="0" i="0" u="none" strike="noStrike" kern="1200" cap="none" spc="0" normalizeH="0" baseline="0" noProof="0">
                <a:ln>
                  <a:noFill/>
                </a:ln>
                <a:solidFill>
                  <a:prstClr val="black"/>
                </a:solidFill>
                <a:effectLst/>
                <a:uLnTx/>
                <a:uFillTx/>
                <a:latin typeface="Century Gothic"/>
                <a:ea typeface="+mn-ea"/>
                <a:cs typeface="+mn-cs"/>
              </a:rPr>
              <a:t>dal menu </a:t>
            </a:r>
            <a:r>
              <a:rPr kumimoji="0" lang="it-IT" sz="1200" b="0" i="0" strike="noStrike" kern="1200" cap="none" spc="0" normalizeH="0" baseline="0" noProof="0">
                <a:ln>
                  <a:noFill/>
                </a:ln>
                <a:solidFill>
                  <a:prstClr val="black"/>
                </a:solidFill>
                <a:effectLst/>
                <a:uLnTx/>
                <a:uFillTx/>
                <a:latin typeface="Century Gothic"/>
                <a:ea typeface="+mn-ea"/>
                <a:cs typeface="+mn-cs"/>
              </a:rPr>
              <a:t>Gestione PCP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CM2.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lang="it-IT" sz="1200" noProof="0">
                <a:solidFill>
                  <a:prstClr val="black"/>
                </a:solidFill>
                <a:latin typeface="Century Gothic"/>
              </a:rPr>
              <a:t> mentre nella sezione </a:t>
            </a:r>
            <a:r>
              <a:rPr lang="it-IT" sz="1200" b="1" i="1" noProof="0">
                <a:solidFill>
                  <a:prstClr val="black"/>
                </a:solidFill>
                <a:latin typeface="Century Gothic"/>
              </a:rPr>
              <a:t>Modifiche</a:t>
            </a:r>
            <a:r>
              <a:rPr lang="it-IT" sz="1200" noProof="0">
                <a:solidFill>
                  <a:prstClr val="black"/>
                </a:solidFill>
                <a:latin typeface="Century Gothic"/>
              </a:rPr>
              <a:t> è disponibile il documento riportante le variazioni apportate ai dati di CUP e/o importi.</a:t>
            </a:r>
          </a:p>
          <a:p>
            <a:pPr algn="just">
              <a:spcBef>
                <a:spcPts val="600"/>
              </a:spcBef>
              <a:defRPr/>
            </a:pPr>
            <a:r>
              <a:rPr kumimoji="0" lang="it-IT" sz="1200" b="1" i="0" strike="noStrike" kern="1200" cap="none" spc="0" normalizeH="0" baseline="0" noProof="0">
                <a:ln>
                  <a:noFill/>
                </a:ln>
                <a:solidFill>
                  <a:prstClr val="black"/>
                </a:solidFill>
                <a:effectLst/>
                <a:uLnTx/>
                <a:uFillTx/>
                <a:latin typeface="Century Gothic"/>
                <a:ea typeface="+mn-ea"/>
                <a:cs typeface="+mn-cs"/>
              </a:rPr>
              <a:t>N.B. </a:t>
            </a:r>
            <a:r>
              <a:rPr kumimoji="0" lang="it-IT" sz="1200" b="0" i="0" strike="noStrike" kern="1200" cap="none" spc="0" normalizeH="0" baseline="0" noProof="0">
                <a:ln>
                  <a:noFill/>
                </a:ln>
                <a:solidFill>
                  <a:prstClr val="black"/>
                </a:solidFill>
                <a:effectLst/>
                <a:uLnTx/>
                <a:uFillTx/>
                <a:latin typeface="Century Gothic"/>
                <a:ea typeface="+mn-ea"/>
                <a:cs typeface="+mn-cs"/>
              </a:rPr>
              <a:t>è possibile effettuare la modifica di CUP e/o Importi solo se non sia già stata inviata una scheda CO2 (Scheda </a:t>
            </a:r>
            <a:r>
              <a:rPr lang="it-IT" sz="1200" kern="0" noProof="0">
                <a:solidFill>
                  <a:srgbClr val="000000"/>
                </a:solidFill>
              </a:rPr>
              <a:t>Conclusione affidamento diretto &lt; 5K euro</a:t>
            </a:r>
            <a:r>
              <a:rPr kumimoji="0" lang="it-IT" sz="1200" b="0" i="0" strike="noStrike" kern="1200" cap="none" spc="0" normalizeH="0" baseline="0" noProof="0">
                <a:ln>
                  <a:noFill/>
                </a:ln>
                <a:solidFill>
                  <a:prstClr val="black"/>
                </a:solidFill>
                <a:effectLst/>
                <a:uLnTx/>
                <a:uFillTx/>
                <a:latin typeface="Century Gothic"/>
                <a:ea typeface="+mn-ea"/>
                <a:cs typeface="+mn-cs"/>
              </a:rPr>
              <a:t>)</a:t>
            </a:r>
          </a:p>
        </p:txBody>
      </p:sp>
      <p:grpSp>
        <p:nvGrpSpPr>
          <p:cNvPr id="6" name="Group 5">
            <a:extLst>
              <a:ext uri="{FF2B5EF4-FFF2-40B4-BE49-F238E27FC236}">
                <a16:creationId xmlns:a16="http://schemas.microsoft.com/office/drawing/2014/main" id="{3A8E1DAF-4FB9-E88A-55A9-DE42B86AE312}"/>
              </a:ext>
            </a:extLst>
          </p:cNvPr>
          <p:cNvGrpSpPr/>
          <p:nvPr/>
        </p:nvGrpSpPr>
        <p:grpSpPr>
          <a:xfrm>
            <a:off x="309149" y="4950523"/>
            <a:ext cx="432000" cy="406963"/>
            <a:chOff x="296380" y="2745516"/>
            <a:chExt cx="432000" cy="432000"/>
          </a:xfrm>
        </p:grpSpPr>
        <p:sp>
          <p:nvSpPr>
            <p:cNvPr id="7" name="Oval 6">
              <a:extLst>
                <a:ext uri="{FF2B5EF4-FFF2-40B4-BE49-F238E27FC236}">
                  <a16:creationId xmlns:a16="http://schemas.microsoft.com/office/drawing/2014/main" id="{55924737-A6FD-B728-D20C-621D52FFF65F}"/>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70589C88-4146-659E-1913-FC28167783CC}"/>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aphic 4">
              <a:extLst>
                <a:ext uri="{FF2B5EF4-FFF2-40B4-BE49-F238E27FC236}">
                  <a16:creationId xmlns:a16="http://schemas.microsoft.com/office/drawing/2014/main" id="{845FFB77-A23D-CC54-D261-A65B87773463}"/>
                </a:ext>
              </a:extLst>
            </p:cNvPr>
            <p:cNvGrpSpPr>
              <a:grpSpLocks noChangeAspect="1"/>
            </p:cNvGrpSpPr>
            <p:nvPr/>
          </p:nvGrpSpPr>
          <p:grpSpPr>
            <a:xfrm>
              <a:off x="332388" y="2781509"/>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A03CE705-78C4-228D-E26A-879FA837B3E2}"/>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7" name="Graphic 4">
                <a:extLst>
                  <a:ext uri="{FF2B5EF4-FFF2-40B4-BE49-F238E27FC236}">
                    <a16:creationId xmlns:a16="http://schemas.microsoft.com/office/drawing/2014/main" id="{053E58AC-78B7-9C7B-4496-D93988AAD329}"/>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Graphic 4">
                <a:extLst>
                  <a:ext uri="{FF2B5EF4-FFF2-40B4-BE49-F238E27FC236}">
                    <a16:creationId xmlns:a16="http://schemas.microsoft.com/office/drawing/2014/main" id="{DE5D1C04-8FC9-DCF5-DA8A-EC358A68F013}"/>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spTree>
    <p:extLst>
      <p:ext uri="{BB962C8B-B14F-4D97-AF65-F5344CB8AC3E}">
        <p14:creationId xmlns:p14="http://schemas.microsoft.com/office/powerpoint/2010/main" val="3127833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140" noProof="0"/>
              <a:t>Affidamenti diretti senza negoziazione verso società in house</a:t>
            </a:r>
            <a:endParaRPr lang="it-IT" sz="2350" noProof="0"/>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6" name="Rectangle 25">
            <a:extLst>
              <a:ext uri="{FF2B5EF4-FFF2-40B4-BE49-F238E27FC236}">
                <a16:creationId xmlns:a16="http://schemas.microsoft.com/office/drawing/2014/main" id="{DEA2F30C-709A-307F-60E4-6D51763CF24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Rectangle 9">
            <a:extLst>
              <a:ext uri="{FF2B5EF4-FFF2-40B4-BE49-F238E27FC236}">
                <a16:creationId xmlns:a16="http://schemas.microsoft.com/office/drawing/2014/main" id="{E948C1CA-F5C5-3149-4DBC-F3AB59DE5670}"/>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Rounded Corners 14">
            <a:extLst>
              <a:ext uri="{FF2B5EF4-FFF2-40B4-BE49-F238E27FC236}">
                <a16:creationId xmlns:a16="http://schemas.microsoft.com/office/drawing/2014/main" id="{3873F499-B1E1-589E-7CAB-924FE684739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11</a:t>
            </a:r>
            <a:r>
              <a:rPr lang="it-IT" sz="1200" b="1" noProof="0">
                <a:solidFill>
                  <a:schemeClr val="accent1"/>
                </a:solidFill>
              </a:rPr>
              <a:t>b</a:t>
            </a:r>
            <a:endParaRPr lang="it-IT" b="1" noProof="0">
              <a:solidFill>
                <a:schemeClr val="accent1"/>
              </a:solidFill>
            </a:endParaRPr>
          </a:p>
        </p:txBody>
      </p:sp>
      <p:sp>
        <p:nvSpPr>
          <p:cNvPr id="25" name="Rectangle 24">
            <a:extLst>
              <a:ext uri="{FF2B5EF4-FFF2-40B4-BE49-F238E27FC236}">
                <a16:creationId xmlns:a16="http://schemas.microsoft.com/office/drawing/2014/main" id="{1ABE03C7-25F8-9FE0-3963-485931F0EF17}"/>
              </a:ext>
            </a:extLst>
          </p:cNvPr>
          <p:cNvSpPr/>
          <p:nvPr/>
        </p:nvSpPr>
        <p:spPr>
          <a:xfrm>
            <a:off x="2604000" y="1080609"/>
            <a:ext cx="6984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A SOCIETÀ IN HOUSE</a:t>
            </a:r>
            <a:endParaRPr lang="it-IT" sz="900" noProof="0"/>
          </a:p>
        </p:txBody>
      </p:sp>
      <p:cxnSp>
        <p:nvCxnSpPr>
          <p:cNvPr id="23" name="Straight Arrow Connector 22">
            <a:extLst>
              <a:ext uri="{FF2B5EF4-FFF2-40B4-BE49-F238E27FC236}">
                <a16:creationId xmlns:a16="http://schemas.microsoft.com/office/drawing/2014/main" id="{41E20F84-E027-C48A-3ACB-0FD1F79E45F4}"/>
              </a:ext>
            </a:extLst>
          </p:cNvPr>
          <p:cNvCxnSpPr>
            <a:cxnSpLocks/>
            <a:stCxn id="12" idx="3"/>
          </p:cNvCxnSpPr>
          <p:nvPr/>
        </p:nvCxnSpPr>
        <p:spPr>
          <a:xfrm>
            <a:off x="4237974" y="1803600"/>
            <a:ext cx="318445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A26D82E-00D6-7569-3E8A-F9F2F20B05B6}"/>
              </a:ext>
            </a:extLst>
          </p:cNvPr>
          <p:cNvSpPr/>
          <p:nvPr/>
        </p:nvSpPr>
        <p:spPr>
          <a:xfrm>
            <a:off x="2653974"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senza negoziazione</a:t>
            </a:r>
          </a:p>
        </p:txBody>
      </p:sp>
      <p:sp>
        <p:nvSpPr>
          <p:cNvPr id="4" name="Rectangle 3">
            <a:extLst>
              <a:ext uri="{FF2B5EF4-FFF2-40B4-BE49-F238E27FC236}">
                <a16:creationId xmlns:a16="http://schemas.microsoft.com/office/drawing/2014/main" id="{15B8E078-50A4-C3A7-B981-733B77005C2B}"/>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14" name="Group 13">
            <a:extLst>
              <a:ext uri="{FF2B5EF4-FFF2-40B4-BE49-F238E27FC236}">
                <a16:creationId xmlns:a16="http://schemas.microsoft.com/office/drawing/2014/main" id="{D511FA47-0B23-3FED-9BAA-1CFE7364B23B}"/>
              </a:ext>
            </a:extLst>
          </p:cNvPr>
          <p:cNvGrpSpPr/>
          <p:nvPr/>
        </p:nvGrpSpPr>
        <p:grpSpPr>
          <a:xfrm>
            <a:off x="11368098" y="0"/>
            <a:ext cx="42858" cy="684000"/>
            <a:chOff x="11072817" y="-4894"/>
            <a:chExt cx="42858" cy="626400"/>
          </a:xfrm>
        </p:grpSpPr>
        <p:cxnSp>
          <p:nvCxnSpPr>
            <p:cNvPr id="16" name="Straight Connector 15">
              <a:extLst>
                <a:ext uri="{FF2B5EF4-FFF2-40B4-BE49-F238E27FC236}">
                  <a16:creationId xmlns:a16="http://schemas.microsoft.com/office/drawing/2014/main" id="{FC1232DB-6775-47C7-3C6B-501D645A389D}"/>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97CED3-5681-1AE5-B4C7-F1A3E3CB2A93}"/>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7BA69C41-C491-7059-9BD3-A5CC0699298B}"/>
              </a:ext>
            </a:extLst>
          </p:cNvPr>
          <p:cNvSpPr/>
          <p:nvPr/>
        </p:nvSpPr>
        <p:spPr>
          <a:xfrm>
            <a:off x="7435345"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a:t>
            </a:r>
            <a:endParaRPr kumimoji="0" lang="it-IT" sz="1000" i="0" u="none" strike="noStrike" kern="0" cap="none" spc="0" normalizeH="0" baseline="0" noProof="0">
              <a:ln>
                <a:noFill/>
              </a:ln>
              <a:solidFill>
                <a:srgbClr val="000000"/>
              </a:solidFill>
              <a:effectLst/>
              <a:uLnTx/>
              <a:uFillTx/>
            </a:endParaRPr>
          </a:p>
        </p:txBody>
      </p:sp>
      <p:sp>
        <p:nvSpPr>
          <p:cNvPr id="5" name="Rectangle 4">
            <a:extLst>
              <a:ext uri="{FF2B5EF4-FFF2-40B4-BE49-F238E27FC236}">
                <a16:creationId xmlns:a16="http://schemas.microsoft.com/office/drawing/2014/main" id="{915B8D07-1F15-2464-D07F-DB18D5F62236}"/>
              </a:ext>
            </a:extLst>
          </p:cNvPr>
          <p:cNvSpPr/>
          <p:nvPr/>
        </p:nvSpPr>
        <p:spPr>
          <a:xfrm>
            <a:off x="8578474" y="5596267"/>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i="0" u="none" strike="noStrike" kern="0" cap="none" spc="0" normalizeH="0" baseline="0" noProof="0">
                <a:ln>
                  <a:noFill/>
                </a:ln>
                <a:solidFill>
                  <a:schemeClr val="tx1"/>
                </a:solidFill>
                <a:effectLst/>
                <a:uLnTx/>
                <a:uFillTx/>
                <a:cs typeface="Arial"/>
              </a:rPr>
              <a:t>Pubblicazione avviso PVL</a:t>
            </a:r>
          </a:p>
        </p:txBody>
      </p:sp>
      <p:grpSp>
        <p:nvGrpSpPr>
          <p:cNvPr id="8" name="Group 7">
            <a:extLst>
              <a:ext uri="{FF2B5EF4-FFF2-40B4-BE49-F238E27FC236}">
                <a16:creationId xmlns:a16="http://schemas.microsoft.com/office/drawing/2014/main" id="{5A4A9728-F084-C746-FB3E-27A135FD76B1}"/>
              </a:ext>
            </a:extLst>
          </p:cNvPr>
          <p:cNvGrpSpPr>
            <a:grpSpLocks noChangeAspect="1"/>
          </p:cNvGrpSpPr>
          <p:nvPr/>
        </p:nvGrpSpPr>
        <p:grpSpPr>
          <a:xfrm>
            <a:off x="9372975" y="6053511"/>
            <a:ext cx="349345" cy="360000"/>
            <a:chOff x="5194656" y="1887523"/>
            <a:chExt cx="3143037" cy="3238921"/>
          </a:xfrm>
        </p:grpSpPr>
        <p:grpSp>
          <p:nvGrpSpPr>
            <p:cNvPr id="9" name="Group 8">
              <a:extLst>
                <a:ext uri="{FF2B5EF4-FFF2-40B4-BE49-F238E27FC236}">
                  <a16:creationId xmlns:a16="http://schemas.microsoft.com/office/drawing/2014/main" id="{7BE6112B-A8AF-B263-8C63-4C61FB285307}"/>
                </a:ext>
              </a:extLst>
            </p:cNvPr>
            <p:cNvGrpSpPr/>
            <p:nvPr/>
          </p:nvGrpSpPr>
          <p:grpSpPr>
            <a:xfrm>
              <a:off x="5194656" y="1887523"/>
              <a:ext cx="3045384" cy="3238921"/>
              <a:chOff x="5194656" y="1887523"/>
              <a:chExt cx="3045384" cy="3238921"/>
            </a:xfrm>
          </p:grpSpPr>
          <p:pic>
            <p:nvPicPr>
              <p:cNvPr id="18" name="Picture 17">
                <a:extLst>
                  <a:ext uri="{FF2B5EF4-FFF2-40B4-BE49-F238E27FC236}">
                    <a16:creationId xmlns:a16="http://schemas.microsoft.com/office/drawing/2014/main" id="{B71AEDEE-D617-CF07-7366-8F8CF71AB0DD}"/>
                  </a:ext>
                </a:extLst>
              </p:cNvPr>
              <p:cNvPicPr>
                <a:picLocks noChangeAspect="1"/>
              </p:cNvPicPr>
              <p:nvPr/>
            </p:nvPicPr>
            <p:blipFill>
              <a:blip r:embed="rId3"/>
              <a:stretch>
                <a:fillRect/>
              </a:stretch>
            </p:blipFill>
            <p:spPr>
              <a:xfrm>
                <a:off x="5194656" y="1887523"/>
                <a:ext cx="3045384" cy="3045384"/>
              </a:xfrm>
              <a:prstGeom prst="rect">
                <a:avLst/>
              </a:prstGeom>
            </p:spPr>
          </p:pic>
          <p:pic>
            <p:nvPicPr>
              <p:cNvPr id="19" name="Picture 18">
                <a:extLst>
                  <a:ext uri="{FF2B5EF4-FFF2-40B4-BE49-F238E27FC236}">
                    <a16:creationId xmlns:a16="http://schemas.microsoft.com/office/drawing/2014/main" id="{BA1694A0-271A-7421-4EA3-02EE39309284}"/>
                  </a:ext>
                </a:extLst>
              </p:cNvPr>
              <p:cNvPicPr>
                <a:picLocks noChangeAspect="1"/>
              </p:cNvPicPr>
              <p:nvPr/>
            </p:nvPicPr>
            <p:blipFill rotWithShape="1">
              <a:blip r:embed="rId3"/>
              <a:srcRect t="63287"/>
              <a:stretch/>
            </p:blipFill>
            <p:spPr>
              <a:xfrm>
                <a:off x="5194656" y="4008381"/>
                <a:ext cx="3045384" cy="1118063"/>
              </a:xfrm>
              <a:prstGeom prst="rect">
                <a:avLst/>
              </a:prstGeom>
            </p:spPr>
          </p:pic>
        </p:grpSp>
        <p:pic>
          <p:nvPicPr>
            <p:cNvPr id="11" name="Picture 10">
              <a:extLst>
                <a:ext uri="{FF2B5EF4-FFF2-40B4-BE49-F238E27FC236}">
                  <a16:creationId xmlns:a16="http://schemas.microsoft.com/office/drawing/2014/main" id="{AB1BD147-1270-9841-0F35-E6FEF778E158}"/>
                </a:ext>
              </a:extLst>
            </p:cNvPr>
            <p:cNvPicPr>
              <a:picLocks noChangeAspect="1"/>
            </p:cNvPicPr>
            <p:nvPr/>
          </p:nvPicPr>
          <p:blipFill>
            <a:blip r:embed="rId4"/>
            <a:stretch>
              <a:fillRect/>
            </a:stretch>
          </p:blipFill>
          <p:spPr>
            <a:xfrm>
              <a:off x="7313222" y="3857618"/>
              <a:ext cx="1024471" cy="1024471"/>
            </a:xfrm>
            <a:prstGeom prst="rect">
              <a:avLst/>
            </a:prstGeom>
          </p:spPr>
        </p:pic>
      </p:grpSp>
      <p:sp>
        <p:nvSpPr>
          <p:cNvPr id="21" name="Rectangle 20">
            <a:extLst>
              <a:ext uri="{FF2B5EF4-FFF2-40B4-BE49-F238E27FC236}">
                <a16:creationId xmlns:a16="http://schemas.microsoft.com/office/drawing/2014/main" id="{EACCEEC4-FFE6-2FEA-5357-04D56AA9FE5D}"/>
              </a:ext>
            </a:extLst>
          </p:cNvPr>
          <p:cNvSpPr/>
          <p:nvPr/>
        </p:nvSpPr>
        <p:spPr>
          <a:xfrm>
            <a:off x="7422431" y="1407600"/>
            <a:ext cx="21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grpSp>
        <p:nvGrpSpPr>
          <p:cNvPr id="27" name="Group 26">
            <a:extLst>
              <a:ext uri="{FF2B5EF4-FFF2-40B4-BE49-F238E27FC236}">
                <a16:creationId xmlns:a16="http://schemas.microsoft.com/office/drawing/2014/main" id="{4DCA8C75-DEF3-062E-4F74-19B7D8126D87}"/>
              </a:ext>
            </a:extLst>
          </p:cNvPr>
          <p:cNvGrpSpPr/>
          <p:nvPr/>
        </p:nvGrpSpPr>
        <p:grpSpPr>
          <a:xfrm flipV="1">
            <a:off x="8974719" y="2199599"/>
            <a:ext cx="181983" cy="3396651"/>
            <a:chOff x="4081684" y="2379280"/>
            <a:chExt cx="171807" cy="2518540"/>
          </a:xfrm>
        </p:grpSpPr>
        <p:cxnSp>
          <p:nvCxnSpPr>
            <p:cNvPr id="29" name="Straight Arrow Connector 28">
              <a:extLst>
                <a:ext uri="{FF2B5EF4-FFF2-40B4-BE49-F238E27FC236}">
                  <a16:creationId xmlns:a16="http://schemas.microsoft.com/office/drawing/2014/main" id="{32299226-3735-215E-4092-DBF5060269FE}"/>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71FB0D-E766-F4EA-03E3-D5BBE19C1A8B}"/>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96448F2-80CC-ABE5-3FAF-22B3687EEAB7}"/>
              </a:ext>
            </a:extLst>
          </p:cNvPr>
          <p:cNvGrpSpPr/>
          <p:nvPr/>
        </p:nvGrpSpPr>
        <p:grpSpPr>
          <a:xfrm flipV="1">
            <a:off x="7831590" y="2199600"/>
            <a:ext cx="181983" cy="3398400"/>
            <a:chOff x="4081684" y="2379280"/>
            <a:chExt cx="171807" cy="2518540"/>
          </a:xfrm>
        </p:grpSpPr>
        <p:cxnSp>
          <p:nvCxnSpPr>
            <p:cNvPr id="32" name="Straight Arrow Connector 31">
              <a:extLst>
                <a:ext uri="{FF2B5EF4-FFF2-40B4-BE49-F238E27FC236}">
                  <a16:creationId xmlns:a16="http://schemas.microsoft.com/office/drawing/2014/main" id="{6B1D38F8-D05C-22FB-322A-5D183112C81B}"/>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714BBB-9192-1361-8916-46C915F715A8}"/>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3A9B7E8C-82EC-3344-31A2-EDF1AE8C083B}"/>
              </a:ext>
            </a:extLst>
          </p:cNvPr>
          <p:cNvSpPr/>
          <p:nvPr/>
        </p:nvSpPr>
        <p:spPr>
          <a:xfrm>
            <a:off x="7121340" y="3685335"/>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A3_6 </a:t>
            </a:r>
            <a:r>
              <a:rPr kumimoji="0" lang="it-IT" sz="1000" i="0" u="none" strike="noStrike" kern="0" cap="none" spc="0" normalizeH="0" baseline="0" noProof="0">
                <a:ln>
                  <a:noFill/>
                </a:ln>
                <a:solidFill>
                  <a:srgbClr val="000000"/>
                </a:solidFill>
                <a:effectLst/>
                <a:uLnTx/>
                <a:uFillTx/>
              </a:rPr>
              <a:t>Affidamento diretto a società in house</a:t>
            </a:r>
          </a:p>
        </p:txBody>
      </p:sp>
      <p:sp>
        <p:nvSpPr>
          <p:cNvPr id="3" name="Segnaposto numero diapositiva 2">
            <a:extLst>
              <a:ext uri="{FF2B5EF4-FFF2-40B4-BE49-F238E27FC236}">
                <a16:creationId xmlns:a16="http://schemas.microsoft.com/office/drawing/2014/main" id="{F49570DC-BEEC-A62A-8EFE-46CD100F9A05}"/>
              </a:ext>
            </a:extLst>
          </p:cNvPr>
          <p:cNvSpPr>
            <a:spLocks noGrp="1"/>
          </p:cNvSpPr>
          <p:nvPr>
            <p:ph type="sldNum" sz="quarter" idx="10"/>
          </p:nvPr>
        </p:nvSpPr>
        <p:spPr/>
        <p:txBody>
          <a:bodyPr/>
          <a:lstStyle/>
          <a:p>
            <a:fld id="{58E4CE88-B864-4B2B-BBBC-E85082A18D58}" type="slidenum">
              <a:rPr lang="it-IT" noProof="0" smtClean="0"/>
              <a:pPr/>
              <a:t>57</a:t>
            </a:fld>
            <a:endParaRPr lang="it-IT" noProof="0"/>
          </a:p>
        </p:txBody>
      </p:sp>
      <p:sp>
        <p:nvSpPr>
          <p:cNvPr id="7" name="Rectangle: Rounded Corners 6">
            <a:extLst>
              <a:ext uri="{FF2B5EF4-FFF2-40B4-BE49-F238E27FC236}">
                <a16:creationId xmlns:a16="http://schemas.microsoft.com/office/drawing/2014/main" id="{B5DBA271-29AC-DF6F-34E4-C5E6D1A7518C}"/>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35229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09704"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08953"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affidamenti diretti semplificati verso società in house avviene attraverso la funzionalità </a:t>
            </a:r>
            <a:r>
              <a:rPr lang="it-IT" b="1" i="1" noProof="0">
                <a:effectLst/>
                <a:latin typeface="Century Gothic" panose="020B0502020202020204" pitchFamily="34" charset="0"/>
                <a:ea typeface="Times New Roman" panose="02020603050405020304" pitchFamily="18" charset="0"/>
              </a:rPr>
              <a:t>Affidamenti Diretti a Società in house </a:t>
            </a:r>
            <a:r>
              <a:rPr lang="it-IT" noProof="0"/>
              <a:t>del gruppo funzionale </a:t>
            </a:r>
            <a:r>
              <a:rPr lang="it-IT" b="1" i="1" noProof="0"/>
              <a:t>Affidamenti senza negoziazione </a:t>
            </a:r>
            <a:r>
              <a:rPr lang="it-IT" noProof="0"/>
              <a:t>di SATER.</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40" noProof="0"/>
              <a:t>Affidamenti diretti senza negoziazione verso società in house</a:t>
            </a:r>
            <a:endParaRPr lang="it-IT" sz="2350" noProof="0"/>
          </a:p>
        </p:txBody>
      </p:sp>
      <p:sp>
        <p:nvSpPr>
          <p:cNvPr id="2" name="Rectangle 1">
            <a:extLst>
              <a:ext uri="{FF2B5EF4-FFF2-40B4-BE49-F238E27FC236}">
                <a16:creationId xmlns:a16="http://schemas.microsoft.com/office/drawing/2014/main" id="{15338E38-696E-2768-2345-20C9C372FF01}"/>
              </a:ext>
            </a:extLst>
          </p:cNvPr>
          <p:cNvSpPr/>
          <p:nvPr/>
        </p:nvSpPr>
        <p:spPr>
          <a:xfrm>
            <a:off x="457809"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0" name="Isosceles Triangle 19">
            <a:extLst>
              <a:ext uri="{FF2B5EF4-FFF2-40B4-BE49-F238E27FC236}">
                <a16:creationId xmlns:a16="http://schemas.microsoft.com/office/drawing/2014/main" id="{D943C872-E26D-FDE3-B794-8F38E0984530}"/>
              </a:ext>
            </a:extLst>
          </p:cNvPr>
          <p:cNvSpPr/>
          <p:nvPr/>
        </p:nvSpPr>
        <p:spPr>
          <a:xfrm rot="16200000">
            <a:off x="-136393" y="3151800"/>
            <a:ext cx="1846596"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54165" y="2505702"/>
            <a:ext cx="10627200" cy="1846596"/>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A SOCIETÀ IN HOUSE</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Nella compilazione dell’affidamento, l’utente inserisce tutte le informazioni relative ad esso e valorizza 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20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a:t>
            </a:r>
          </a:p>
          <a:p>
            <a:pPr algn="just">
              <a:spcBef>
                <a:spcPts val="600"/>
              </a:spcBef>
              <a:defRPr/>
            </a:pPr>
            <a:r>
              <a:rPr lang="it-IT" sz="1200" noProof="0">
                <a:solidFill>
                  <a:prstClr val="black"/>
                </a:solidFill>
                <a:latin typeface="Century Gothic"/>
              </a:rPr>
              <a:t>Non è necessario che la società in house destinataria dell’affidamento diretto sia registrato in SATER come operatore economico. </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a:p>
            <a:pPr marR="0" lvl="0" algn="just" defTabSz="914400" rtl="0" eaLnBrk="1" fontAlgn="auto" latinLnBrk="0" hangingPunct="1">
              <a:lnSpc>
                <a:spcPct val="100000"/>
              </a:lnSpc>
              <a:spcBef>
                <a:spcPts val="600"/>
              </a:spcBef>
              <a:spcAft>
                <a:spcPts val="0"/>
              </a:spcAft>
              <a:buClrTx/>
              <a:buSzTx/>
              <a:tabLst/>
              <a:defRPr/>
            </a:pPr>
            <a:r>
              <a:rPr lang="it-IT" sz="1200" noProof="0">
                <a:solidFill>
                  <a:prstClr val="black"/>
                </a:solidFill>
                <a:latin typeface="Century Gothic"/>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dal menu </a:t>
            </a:r>
            <a:r>
              <a:rPr kumimoji="0" lang="it-IT" sz="1200" b="0" i="0" u="sng" strike="noStrike" kern="1200" cap="none" spc="0" normalizeH="0" baseline="0" noProof="0">
                <a:ln>
                  <a:noFill/>
                </a:ln>
                <a:solidFill>
                  <a:prstClr val="black"/>
                </a:solidFill>
                <a:effectLst/>
                <a:uLnTx/>
                <a:uFillTx/>
                <a:latin typeface="Century Gothic"/>
                <a:ea typeface="+mn-ea"/>
                <a:cs typeface="+mn-cs"/>
              </a:rPr>
              <a:t>Gestione PCP</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A3_6 fino alla corretta visualizzazione del CIG.</a:t>
            </a:r>
            <a:r>
              <a:rPr kumimoji="0" lang="it-IT" sz="1200" b="0" i="0" u="none" strike="noStrike" kern="1200" cap="none" spc="0" normalizeH="0" baseline="0" noProof="0">
                <a:ln>
                  <a:noFill/>
                </a:ln>
                <a:solidFill>
                  <a:prstClr val="black"/>
                </a:solidFill>
                <a:effectLst/>
                <a:uLnTx/>
                <a:uFillTx/>
                <a:latin typeface="Century Gothic"/>
                <a:ea typeface="+mn-ea"/>
                <a:cs typeface="+mn-cs"/>
              </a:rPr>
              <a:t> Questo comando </a:t>
            </a:r>
            <a:r>
              <a:rPr lang="it-IT" sz="1200" noProof="0">
                <a:solidFill>
                  <a:prstClr val="black"/>
                </a:solidFill>
                <a:latin typeface="Century Gothic"/>
              </a:rPr>
              <a:t>esegue anche l’operazione di pubblicazione dell’avviso a livello nazionale.</a:t>
            </a:r>
            <a:r>
              <a:rPr kumimoji="0" lang="it-IT" sz="1200" u="none" strike="noStrike" kern="1200" cap="none" spc="0" normalizeH="0" baseline="0" noProof="0">
                <a:ln>
                  <a:noFill/>
                </a:ln>
                <a:solidFill>
                  <a:prstClr val="black"/>
                </a:solidFill>
                <a:effectLst/>
                <a:uLnTx/>
                <a:uFillTx/>
                <a:latin typeface="Century Gothic"/>
                <a:ea typeface="+mn-ea"/>
                <a:cs typeface="+mn-cs"/>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3" name="Group 2">
            <a:extLst>
              <a:ext uri="{FF2B5EF4-FFF2-40B4-BE49-F238E27FC236}">
                <a16:creationId xmlns:a16="http://schemas.microsoft.com/office/drawing/2014/main" id="{E431F357-0215-A474-8CE7-4B676B9D4EE5}"/>
              </a:ext>
            </a:extLst>
          </p:cNvPr>
          <p:cNvGrpSpPr/>
          <p:nvPr/>
        </p:nvGrpSpPr>
        <p:grpSpPr>
          <a:xfrm>
            <a:off x="294977" y="3225518"/>
            <a:ext cx="432000" cy="406963"/>
            <a:chOff x="296380" y="2745516"/>
            <a:chExt cx="432000" cy="432000"/>
          </a:xfrm>
        </p:grpSpPr>
        <p:sp>
          <p:nvSpPr>
            <p:cNvPr id="4" name="Oval 3">
              <a:extLst>
                <a:ext uri="{FF2B5EF4-FFF2-40B4-BE49-F238E27FC236}">
                  <a16:creationId xmlns:a16="http://schemas.microsoft.com/office/drawing/2014/main" id="{F5CB405E-CE64-485E-7254-43F0D3C9DC80}"/>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Oval 4">
              <a:extLst>
                <a:ext uri="{FF2B5EF4-FFF2-40B4-BE49-F238E27FC236}">
                  <a16:creationId xmlns:a16="http://schemas.microsoft.com/office/drawing/2014/main" id="{E30D4CA4-F312-3F69-A30D-5DA7A163DD52}"/>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 name="Graphic 4">
              <a:extLst>
                <a:ext uri="{FF2B5EF4-FFF2-40B4-BE49-F238E27FC236}">
                  <a16:creationId xmlns:a16="http://schemas.microsoft.com/office/drawing/2014/main" id="{0E114EF9-BB17-1207-B069-B0EB13FA6F50}"/>
                </a:ext>
              </a:extLst>
            </p:cNvPr>
            <p:cNvGrpSpPr>
              <a:grpSpLocks noChangeAspect="1"/>
            </p:cNvGrpSpPr>
            <p:nvPr/>
          </p:nvGrpSpPr>
          <p:grpSpPr>
            <a:xfrm>
              <a:off x="332388" y="2781509"/>
              <a:ext cx="360003" cy="359997"/>
              <a:chOff x="905454" y="2371173"/>
              <a:chExt cx="362309" cy="362610"/>
            </a:xfrm>
            <a:solidFill>
              <a:srgbClr val="007680"/>
            </a:solidFill>
          </p:grpSpPr>
          <p:sp>
            <p:nvSpPr>
              <p:cNvPr id="7" name="Graphic 4">
                <a:extLst>
                  <a:ext uri="{FF2B5EF4-FFF2-40B4-BE49-F238E27FC236}">
                    <a16:creationId xmlns:a16="http://schemas.microsoft.com/office/drawing/2014/main" id="{2CEF109C-CE0A-4FB7-210D-75234134776B}"/>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Graphic 4">
                <a:extLst>
                  <a:ext uri="{FF2B5EF4-FFF2-40B4-BE49-F238E27FC236}">
                    <a16:creationId xmlns:a16="http://schemas.microsoft.com/office/drawing/2014/main" id="{F2CB1277-F1AD-74F8-0E27-D3E78D3942A3}"/>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Graphic 4">
                <a:extLst>
                  <a:ext uri="{FF2B5EF4-FFF2-40B4-BE49-F238E27FC236}">
                    <a16:creationId xmlns:a16="http://schemas.microsoft.com/office/drawing/2014/main" id="{D6E22DF1-75B5-E28B-9D1F-D376984286AC}"/>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16" name="Group 15">
            <a:extLst>
              <a:ext uri="{FF2B5EF4-FFF2-40B4-BE49-F238E27FC236}">
                <a16:creationId xmlns:a16="http://schemas.microsoft.com/office/drawing/2014/main" id="{E5EB2E21-ED2F-B00A-3FD8-C083C7100E69}"/>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32C5B27B-1CEB-2BCC-23F9-54F1AFEF8A1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B8DCC-B4BD-91D6-F831-0FF78FD4AB6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94635ACD-CBA0-D26E-1739-750BC6BDA854}"/>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11</a:t>
            </a:r>
            <a:r>
              <a:rPr lang="it-IT" sz="1200" b="1" noProof="0">
                <a:solidFill>
                  <a:schemeClr val="accent1"/>
                </a:solidFill>
              </a:rPr>
              <a:t>b</a:t>
            </a:r>
            <a:endParaRPr lang="it-IT" b="1" noProof="0">
              <a:solidFill>
                <a:schemeClr val="accent1"/>
              </a:solidFill>
            </a:endParaRPr>
          </a:p>
        </p:txBody>
      </p:sp>
      <p:sp>
        <p:nvSpPr>
          <p:cNvPr id="12" name="Segnaposto numero diapositiva 11">
            <a:extLst>
              <a:ext uri="{FF2B5EF4-FFF2-40B4-BE49-F238E27FC236}">
                <a16:creationId xmlns:a16="http://schemas.microsoft.com/office/drawing/2014/main" id="{6300A926-0496-15F1-36D0-67967819945F}"/>
              </a:ext>
            </a:extLst>
          </p:cNvPr>
          <p:cNvSpPr>
            <a:spLocks noGrp="1"/>
          </p:cNvSpPr>
          <p:nvPr>
            <p:ph type="sldNum" sz="quarter" idx="10"/>
          </p:nvPr>
        </p:nvSpPr>
        <p:spPr/>
        <p:txBody>
          <a:bodyPr/>
          <a:lstStyle/>
          <a:p>
            <a:fld id="{58E4CE88-B864-4B2B-BBBC-E85082A18D58}" type="slidenum">
              <a:rPr lang="it-IT" noProof="0" smtClean="0"/>
              <a:pPr/>
              <a:t>58</a:t>
            </a:fld>
            <a:endParaRPr lang="it-IT" noProof="0"/>
          </a:p>
        </p:txBody>
      </p:sp>
      <p:sp>
        <p:nvSpPr>
          <p:cNvPr id="14" name="Rectangle: Rounded Corners 13">
            <a:extLst>
              <a:ext uri="{FF2B5EF4-FFF2-40B4-BE49-F238E27FC236}">
                <a16:creationId xmlns:a16="http://schemas.microsoft.com/office/drawing/2014/main" id="{97813C03-E214-BA37-682F-9844581B0E11}"/>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574722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130" noProof="0"/>
              <a:t>Affidamenti diretti SU ACCORDO QUADRO</a:t>
            </a:r>
            <a:endParaRPr lang="it-IT" sz="2350" noProof="0"/>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6" name="Rectangle 25">
            <a:extLst>
              <a:ext uri="{FF2B5EF4-FFF2-40B4-BE49-F238E27FC236}">
                <a16:creationId xmlns:a16="http://schemas.microsoft.com/office/drawing/2014/main" id="{DEA2F30C-709A-307F-60E4-6D51763CF24D}"/>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Rectangle 9">
            <a:extLst>
              <a:ext uri="{FF2B5EF4-FFF2-40B4-BE49-F238E27FC236}">
                <a16:creationId xmlns:a16="http://schemas.microsoft.com/office/drawing/2014/main" id="{E948C1CA-F5C5-3149-4DBC-F3AB59DE5670}"/>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15" name="Rectangle: Rounded Corners 14">
            <a:extLst>
              <a:ext uri="{FF2B5EF4-FFF2-40B4-BE49-F238E27FC236}">
                <a16:creationId xmlns:a16="http://schemas.microsoft.com/office/drawing/2014/main" id="{3873F499-B1E1-589E-7CAB-924FE684739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13</a:t>
            </a:r>
            <a:endParaRPr lang="it-IT" sz="1200" b="1" noProof="0">
              <a:solidFill>
                <a:schemeClr val="accent1"/>
              </a:solidFill>
            </a:endParaRPr>
          </a:p>
        </p:txBody>
      </p:sp>
      <p:sp>
        <p:nvSpPr>
          <p:cNvPr id="4" name="Rectangle 3">
            <a:extLst>
              <a:ext uri="{FF2B5EF4-FFF2-40B4-BE49-F238E27FC236}">
                <a16:creationId xmlns:a16="http://schemas.microsoft.com/office/drawing/2014/main" id="{15B8E078-50A4-C3A7-B981-733B77005C2B}"/>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14" name="Group 13">
            <a:extLst>
              <a:ext uri="{FF2B5EF4-FFF2-40B4-BE49-F238E27FC236}">
                <a16:creationId xmlns:a16="http://schemas.microsoft.com/office/drawing/2014/main" id="{D511FA47-0B23-3FED-9BAA-1CFE7364B23B}"/>
              </a:ext>
            </a:extLst>
          </p:cNvPr>
          <p:cNvGrpSpPr/>
          <p:nvPr/>
        </p:nvGrpSpPr>
        <p:grpSpPr>
          <a:xfrm>
            <a:off x="11368098" y="0"/>
            <a:ext cx="42858" cy="684000"/>
            <a:chOff x="11072817" y="-4894"/>
            <a:chExt cx="42858" cy="626400"/>
          </a:xfrm>
        </p:grpSpPr>
        <p:cxnSp>
          <p:nvCxnSpPr>
            <p:cNvPr id="16" name="Straight Connector 15">
              <a:extLst>
                <a:ext uri="{FF2B5EF4-FFF2-40B4-BE49-F238E27FC236}">
                  <a16:creationId xmlns:a16="http://schemas.microsoft.com/office/drawing/2014/main" id="{FC1232DB-6775-47C7-3C6B-501D645A389D}"/>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97CED3-5681-1AE5-B4C7-F1A3E3CB2A93}"/>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egnaposto numero diapositiva 1">
            <a:extLst>
              <a:ext uri="{FF2B5EF4-FFF2-40B4-BE49-F238E27FC236}">
                <a16:creationId xmlns:a16="http://schemas.microsoft.com/office/drawing/2014/main" id="{F0B3B984-79AE-E71F-10A2-2A67E0DF0C37}"/>
              </a:ext>
            </a:extLst>
          </p:cNvPr>
          <p:cNvSpPr>
            <a:spLocks noGrp="1"/>
          </p:cNvSpPr>
          <p:nvPr>
            <p:ph type="sldNum" sz="quarter" idx="10"/>
          </p:nvPr>
        </p:nvSpPr>
        <p:spPr/>
        <p:txBody>
          <a:bodyPr/>
          <a:lstStyle/>
          <a:p>
            <a:fld id="{58E4CE88-B864-4B2B-BBBC-E85082A18D58}" type="slidenum">
              <a:rPr lang="it-IT" noProof="0" smtClean="0"/>
              <a:pPr/>
              <a:t>59</a:t>
            </a:fld>
            <a:endParaRPr lang="it-IT" noProof="0"/>
          </a:p>
        </p:txBody>
      </p:sp>
      <p:sp>
        <p:nvSpPr>
          <p:cNvPr id="8" name="Rectangle: Rounded Corners 7">
            <a:extLst>
              <a:ext uri="{FF2B5EF4-FFF2-40B4-BE49-F238E27FC236}">
                <a16:creationId xmlns:a16="http://schemas.microsoft.com/office/drawing/2014/main" id="{04DEDDF0-8345-62DA-13D4-A2D4C819FC1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25" name="Rectangle 24">
            <a:extLst>
              <a:ext uri="{FF2B5EF4-FFF2-40B4-BE49-F238E27FC236}">
                <a16:creationId xmlns:a16="http://schemas.microsoft.com/office/drawing/2014/main" id="{1ABE03C7-25F8-9FE0-3963-485931F0EF17}"/>
              </a:ext>
            </a:extLst>
          </p:cNvPr>
          <p:cNvSpPr/>
          <p:nvPr/>
        </p:nvSpPr>
        <p:spPr>
          <a:xfrm>
            <a:off x="693870" y="1080609"/>
            <a:ext cx="386352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SU ACCORDO QUADRO</a:t>
            </a:r>
            <a:endParaRPr lang="it-IT" sz="900" noProof="0"/>
          </a:p>
        </p:txBody>
      </p:sp>
      <p:cxnSp>
        <p:nvCxnSpPr>
          <p:cNvPr id="23" name="Straight Arrow Connector 22">
            <a:extLst>
              <a:ext uri="{FF2B5EF4-FFF2-40B4-BE49-F238E27FC236}">
                <a16:creationId xmlns:a16="http://schemas.microsoft.com/office/drawing/2014/main" id="{41E20F84-E027-C48A-3ACB-0FD1F79E45F4}"/>
              </a:ext>
            </a:extLst>
          </p:cNvPr>
          <p:cNvCxnSpPr>
            <a:cxnSpLocks/>
            <a:stCxn id="12" idx="3"/>
            <a:endCxn id="24" idx="1"/>
          </p:cNvCxnSpPr>
          <p:nvPr/>
        </p:nvCxnSpPr>
        <p:spPr>
          <a:xfrm>
            <a:off x="2388921" y="1803600"/>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A26D82E-00D6-7569-3E8A-F9F2F20B05B6}"/>
              </a:ext>
            </a:extLst>
          </p:cNvPr>
          <p:cNvSpPr/>
          <p:nvPr/>
        </p:nvSpPr>
        <p:spPr>
          <a:xfrm>
            <a:off x="804921"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affidamento diretto senza negoziazione</a:t>
            </a:r>
          </a:p>
        </p:txBody>
      </p:sp>
      <p:sp>
        <p:nvSpPr>
          <p:cNvPr id="71" name="Rectangle 70">
            <a:extLst>
              <a:ext uri="{FF2B5EF4-FFF2-40B4-BE49-F238E27FC236}">
                <a16:creationId xmlns:a16="http://schemas.microsoft.com/office/drawing/2014/main" id="{E4F54CD2-3DEB-4F9E-8BAA-F5E48AC2D864}"/>
              </a:ext>
            </a:extLst>
          </p:cNvPr>
          <p:cNvSpPr/>
          <p:nvPr/>
        </p:nvSpPr>
        <p:spPr>
          <a:xfrm>
            <a:off x="3100680" y="5598000"/>
            <a:ext cx="972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sp>
        <p:nvSpPr>
          <p:cNvPr id="24" name="Rectangle 23">
            <a:extLst>
              <a:ext uri="{FF2B5EF4-FFF2-40B4-BE49-F238E27FC236}">
                <a16:creationId xmlns:a16="http://schemas.microsoft.com/office/drawing/2014/main" id="{46762E8B-218E-D294-4E2B-60A620AA77BE}"/>
              </a:ext>
            </a:extLst>
          </p:cNvPr>
          <p:cNvSpPr/>
          <p:nvPr/>
        </p:nvSpPr>
        <p:spPr>
          <a:xfrm>
            <a:off x="2806937"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Richiedi CIG</a:t>
            </a:r>
          </a:p>
        </p:txBody>
      </p:sp>
      <p:grpSp>
        <p:nvGrpSpPr>
          <p:cNvPr id="53" name="Group 52">
            <a:extLst>
              <a:ext uri="{FF2B5EF4-FFF2-40B4-BE49-F238E27FC236}">
                <a16:creationId xmlns:a16="http://schemas.microsoft.com/office/drawing/2014/main" id="{E9628258-E5FB-8C17-AA6B-1E0A6DA64703}"/>
              </a:ext>
            </a:extLst>
          </p:cNvPr>
          <p:cNvGrpSpPr/>
          <p:nvPr/>
        </p:nvGrpSpPr>
        <p:grpSpPr>
          <a:xfrm flipV="1">
            <a:off x="3496925" y="2199840"/>
            <a:ext cx="181983" cy="3398160"/>
            <a:chOff x="4081684" y="2379280"/>
            <a:chExt cx="171807" cy="2518540"/>
          </a:xfrm>
        </p:grpSpPr>
        <p:cxnSp>
          <p:nvCxnSpPr>
            <p:cNvPr id="54" name="Straight Arrow Connector 53">
              <a:extLst>
                <a:ext uri="{FF2B5EF4-FFF2-40B4-BE49-F238E27FC236}">
                  <a16:creationId xmlns:a16="http://schemas.microsoft.com/office/drawing/2014/main" id="{1EB421A6-342B-640B-25C5-5B2FC282A8EF}"/>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C0A8B0D-3C88-512C-4163-0985B7A0595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04027F41-5206-EA18-1F47-2CE8B6F85368}"/>
              </a:ext>
            </a:extLst>
          </p:cNvPr>
          <p:cNvSpPr/>
          <p:nvPr/>
        </p:nvSpPr>
        <p:spPr>
          <a:xfrm>
            <a:off x="2777625" y="3509914"/>
            <a:ext cx="1613895" cy="931128"/>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AD4 </a:t>
            </a:r>
            <a:r>
              <a:rPr kumimoji="0" lang="it-IT" sz="1000" i="0" u="none" strike="noStrike" kern="0" cap="none" spc="0" normalizeH="0" baseline="0" noProof="0">
                <a:ln>
                  <a:noFill/>
                </a:ln>
                <a:solidFill>
                  <a:srgbClr val="000000"/>
                </a:solidFill>
                <a:effectLst/>
                <a:uLnTx/>
                <a:uFillTx/>
              </a:rPr>
              <a:t>Adesione ad accordo quadro / convenzione senza successivo confronto competitivo</a:t>
            </a:r>
          </a:p>
        </p:txBody>
      </p:sp>
      <p:sp>
        <p:nvSpPr>
          <p:cNvPr id="40" name="Rectangle 39">
            <a:extLst>
              <a:ext uri="{FF2B5EF4-FFF2-40B4-BE49-F238E27FC236}">
                <a16:creationId xmlns:a16="http://schemas.microsoft.com/office/drawing/2014/main" id="{A0359DD7-9FD7-4A2E-D7E9-CDF7F25AB0B0}"/>
              </a:ext>
            </a:extLst>
          </p:cNvPr>
          <p:cNvSpPr/>
          <p:nvPr/>
        </p:nvSpPr>
        <p:spPr>
          <a:xfrm>
            <a:off x="5653410" y="1084962"/>
            <a:ext cx="5844720"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SU ACCORDO QUADRO</a:t>
            </a:r>
            <a:endParaRPr lang="it-IT" sz="900" noProof="0"/>
          </a:p>
        </p:txBody>
      </p:sp>
      <p:sp>
        <p:nvSpPr>
          <p:cNvPr id="6" name="Rectangle 5">
            <a:extLst>
              <a:ext uri="{FF2B5EF4-FFF2-40B4-BE49-F238E27FC236}">
                <a16:creationId xmlns:a16="http://schemas.microsoft.com/office/drawing/2014/main" id="{3ACD30AE-E25E-70F5-83E8-C9A8DCE9E656}"/>
              </a:ext>
            </a:extLst>
          </p:cNvPr>
          <p:cNvSpPr/>
          <p:nvPr/>
        </p:nvSpPr>
        <p:spPr>
          <a:xfrm>
            <a:off x="5766901"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Modifica CUP e/o Importo</a:t>
            </a:r>
            <a:endParaRPr lang="it-IT" sz="1000" kern="0" noProof="0">
              <a:solidFill>
                <a:schemeClr val="tx1"/>
              </a:solidFill>
              <a:cs typeface="Arial"/>
            </a:endParaRPr>
          </a:p>
        </p:txBody>
      </p:sp>
      <p:cxnSp>
        <p:nvCxnSpPr>
          <p:cNvPr id="9" name="Straight Arrow Connector 8">
            <a:extLst>
              <a:ext uri="{FF2B5EF4-FFF2-40B4-BE49-F238E27FC236}">
                <a16:creationId xmlns:a16="http://schemas.microsoft.com/office/drawing/2014/main" id="{DDFC2E69-C05D-885A-3D80-78D16863F927}"/>
              </a:ext>
            </a:extLst>
          </p:cNvPr>
          <p:cNvCxnSpPr>
            <a:cxnSpLocks/>
            <a:stCxn id="24" idx="3"/>
            <a:endCxn id="6" idx="1"/>
          </p:cNvCxnSpPr>
          <p:nvPr/>
        </p:nvCxnSpPr>
        <p:spPr>
          <a:xfrm>
            <a:off x="4390937" y="1803600"/>
            <a:ext cx="1375964" cy="0"/>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5AC8BD6-D274-79EB-0E32-9ECDF5B29F26}"/>
              </a:ext>
            </a:extLst>
          </p:cNvPr>
          <p:cNvSpPr/>
          <p:nvPr/>
        </p:nvSpPr>
        <p:spPr>
          <a:xfrm>
            <a:off x="7768917"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Modifica dei campi di CUP e/o importo</a:t>
            </a:r>
          </a:p>
        </p:txBody>
      </p:sp>
      <p:cxnSp>
        <p:nvCxnSpPr>
          <p:cNvPr id="19" name="Straight Arrow Connector 18">
            <a:extLst>
              <a:ext uri="{FF2B5EF4-FFF2-40B4-BE49-F238E27FC236}">
                <a16:creationId xmlns:a16="http://schemas.microsoft.com/office/drawing/2014/main" id="{BF476EA8-95BE-7142-092F-E7D514BE9528}"/>
              </a:ext>
            </a:extLst>
          </p:cNvPr>
          <p:cNvCxnSpPr>
            <a:cxnSpLocks/>
            <a:stCxn id="6" idx="3"/>
            <a:endCxn id="18" idx="1"/>
          </p:cNvCxnSpPr>
          <p:nvPr/>
        </p:nvCxnSpPr>
        <p:spPr>
          <a:xfrm>
            <a:off x="7350901" y="1803600"/>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1999CBB-4F7E-1659-E250-A54DCAA13444}"/>
              </a:ext>
            </a:extLst>
          </p:cNvPr>
          <p:cNvSpPr/>
          <p:nvPr/>
        </p:nvSpPr>
        <p:spPr>
          <a:xfrm>
            <a:off x="9770933"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Invia Modifica</a:t>
            </a:r>
            <a:endParaRPr lang="it-IT" sz="1000" kern="0" noProof="0">
              <a:solidFill>
                <a:schemeClr val="tx1"/>
              </a:solidFill>
              <a:cs typeface="Arial"/>
            </a:endParaRPr>
          </a:p>
        </p:txBody>
      </p:sp>
      <p:cxnSp>
        <p:nvCxnSpPr>
          <p:cNvPr id="27" name="Straight Arrow Connector 26">
            <a:extLst>
              <a:ext uri="{FF2B5EF4-FFF2-40B4-BE49-F238E27FC236}">
                <a16:creationId xmlns:a16="http://schemas.microsoft.com/office/drawing/2014/main" id="{C64A71AB-1DFC-829F-315B-05455F0B2B65}"/>
              </a:ext>
            </a:extLst>
          </p:cNvPr>
          <p:cNvCxnSpPr>
            <a:cxnSpLocks/>
            <a:stCxn id="18" idx="3"/>
            <a:endCxn id="22" idx="1"/>
          </p:cNvCxnSpPr>
          <p:nvPr/>
        </p:nvCxnSpPr>
        <p:spPr>
          <a:xfrm>
            <a:off x="9352917" y="1803600"/>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FF188E-3599-9F4B-5BD6-0FD5786F0DBD}"/>
              </a:ext>
            </a:extLst>
          </p:cNvPr>
          <p:cNvCxnSpPr>
            <a:cxnSpLocks/>
          </p:cNvCxnSpPr>
          <p:nvPr/>
        </p:nvCxnSpPr>
        <p:spPr>
          <a:xfrm flipH="1">
            <a:off x="10563275" y="2199600"/>
            <a:ext cx="1538" cy="33984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356DF27-E881-51D9-6123-C052EAE3E517}"/>
              </a:ext>
            </a:extLst>
          </p:cNvPr>
          <p:cNvSpPr/>
          <p:nvPr/>
        </p:nvSpPr>
        <p:spPr>
          <a:xfrm>
            <a:off x="9757227" y="3685335"/>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CM1 </a:t>
            </a:r>
            <a:r>
              <a:rPr kumimoji="0" lang="it-IT" sz="1000" i="0" u="none" strike="noStrike" kern="0" cap="none" spc="0" normalizeH="0" baseline="0" noProof="0">
                <a:ln>
                  <a:noFill/>
                </a:ln>
                <a:solidFill>
                  <a:srgbClr val="000000"/>
                </a:solidFill>
                <a:effectLst/>
                <a:uLnTx/>
                <a:uFillTx/>
              </a:rPr>
              <a:t>Scheda di comunicazione modifica dati della procedura per appalti sopra i 5K euro</a:t>
            </a:r>
          </a:p>
        </p:txBody>
      </p:sp>
      <p:sp>
        <p:nvSpPr>
          <p:cNvPr id="11" name="Rectangle 10">
            <a:extLst>
              <a:ext uri="{FF2B5EF4-FFF2-40B4-BE49-F238E27FC236}">
                <a16:creationId xmlns:a16="http://schemas.microsoft.com/office/drawing/2014/main" id="{768C1FDA-8529-C471-787F-8F7B9D0051A3}"/>
              </a:ext>
            </a:extLst>
          </p:cNvPr>
          <p:cNvSpPr/>
          <p:nvPr/>
        </p:nvSpPr>
        <p:spPr>
          <a:xfrm>
            <a:off x="10029452" y="5598000"/>
            <a:ext cx="10692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Aggiornamento dati in BDNCP</a:t>
            </a:r>
            <a:endParaRPr kumimoji="0" lang="it-IT" sz="100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35697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grpSp>
        <p:nvGrpSpPr>
          <p:cNvPr id="7" name="Group 6">
            <a:extLst>
              <a:ext uri="{FF2B5EF4-FFF2-40B4-BE49-F238E27FC236}">
                <a16:creationId xmlns:a16="http://schemas.microsoft.com/office/drawing/2014/main" id="{BF1CF575-63BB-C0B4-EFB2-6EF5A3015036}"/>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4F0D276A-1644-CAA7-51D6-F8088B24A75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BCA2A-4A41-4AA7-789B-0A81700EC05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8600CF59-9196-E341-AF3F-38CF7FFCA7A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400" b="1" i="0" u="none" strike="noStrike" kern="1200" cap="none" spc="0" normalizeH="0" baseline="0" noProof="0">
                <a:ln>
                  <a:noFill/>
                </a:ln>
                <a:solidFill>
                  <a:prstClr val="white"/>
                </a:solidFill>
                <a:effectLst/>
                <a:uLnTx/>
                <a:uFillTx/>
                <a:latin typeface="Century Gothic"/>
                <a:ea typeface="+mn-ea"/>
                <a:cs typeface="+mn-cs"/>
              </a:rPr>
              <a:t>V21</a:t>
            </a:r>
            <a:r>
              <a:rPr kumimoji="0" lang="it-IT" sz="900" b="1" i="0" u="none" strike="noStrike" kern="1200" cap="none" spc="0" normalizeH="0" baseline="0" noProof="0">
                <a:ln>
                  <a:noFill/>
                </a:ln>
                <a:solidFill>
                  <a:srgbClr val="FFFF00"/>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white"/>
                </a:solidFill>
                <a:effectLst/>
                <a:uLnTx/>
                <a:uFillTx/>
                <a:latin typeface="Century Gothic"/>
                <a:ea typeface="+mn-ea"/>
                <a:cs typeface="+mn-cs"/>
              </a:rPr>
              <a:t>31/10/2025</a:t>
            </a:r>
          </a:p>
        </p:txBody>
      </p:sp>
      <p:sp>
        <p:nvSpPr>
          <p:cNvPr id="17" name="Rectangle 16">
            <a:extLst>
              <a:ext uri="{FF2B5EF4-FFF2-40B4-BE49-F238E27FC236}">
                <a16:creationId xmlns:a16="http://schemas.microsoft.com/office/drawing/2014/main" id="{F2341EEB-695F-20B1-5DAA-E5FCAC7B4D56}"/>
              </a:ext>
            </a:extLst>
          </p:cNvPr>
          <p:cNvSpPr/>
          <p:nvPr/>
        </p:nvSpPr>
        <p:spPr>
          <a:xfrm>
            <a:off x="515936" y="5310175"/>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dirty="0">
                <a:solidFill>
                  <a:schemeClr val="tx1"/>
                </a:solidFill>
              </a:rPr>
              <a:t>Versione 19 del 27 giugno 2025 </a:t>
            </a:r>
          </a:p>
        </p:txBody>
      </p:sp>
      <p:graphicFrame>
        <p:nvGraphicFramePr>
          <p:cNvPr id="18" name="Table 17">
            <a:extLst>
              <a:ext uri="{FF2B5EF4-FFF2-40B4-BE49-F238E27FC236}">
                <a16:creationId xmlns:a16="http://schemas.microsoft.com/office/drawing/2014/main" id="{C2C80C94-FF8B-EE71-8FA3-1B4CA57F6941}"/>
              </a:ext>
            </a:extLst>
          </p:cNvPr>
          <p:cNvGraphicFramePr>
            <a:graphicFrameLocks noGrp="1"/>
          </p:cNvGraphicFramePr>
          <p:nvPr>
            <p:extLst>
              <p:ext uri="{D42A27DB-BD31-4B8C-83A1-F6EECF244321}">
                <p14:modId xmlns:p14="http://schemas.microsoft.com/office/powerpoint/2010/main" val="4252940202"/>
              </p:ext>
            </p:extLst>
          </p:nvPr>
        </p:nvGraphicFramePr>
        <p:xfrm>
          <a:off x="520619" y="5724794"/>
          <a:ext cx="11160064" cy="803932"/>
        </p:xfrm>
        <a:graphic>
          <a:graphicData uri="http://schemas.openxmlformats.org/drawingml/2006/table">
            <a:tbl>
              <a:tblPr firstRow="1" bandRow="1">
                <a:tableStyleId>{5C22544A-7EE6-4342-B048-85BDC9FD1C3A}</a:tableStyleId>
              </a:tblPr>
              <a:tblGrid>
                <a:gridCol w="4124095">
                  <a:extLst>
                    <a:ext uri="{9D8B030D-6E8A-4147-A177-3AD203B41FA5}">
                      <a16:colId xmlns:a16="http://schemas.microsoft.com/office/drawing/2014/main" val="2264328743"/>
                    </a:ext>
                  </a:extLst>
                </a:gridCol>
                <a:gridCol w="7035969">
                  <a:extLst>
                    <a:ext uri="{9D8B030D-6E8A-4147-A177-3AD203B41FA5}">
                      <a16:colId xmlns:a16="http://schemas.microsoft.com/office/drawing/2014/main" val="1819794294"/>
                    </a:ext>
                  </a:extLst>
                </a:gridCol>
              </a:tblGrid>
              <a:tr h="361972">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Punti di evidenza </a:t>
                      </a:r>
                      <a:r>
                        <a:rPr lang="it-IT" sz="1150" b="1" i="1" noProof="0">
                          <a:solidFill>
                            <a:schemeClr val="tx1"/>
                          </a:solidFill>
                        </a:rPr>
                        <a:t>Fascicolo Virtuale Operatore Economico</a:t>
                      </a:r>
                      <a:endParaRPr lang="it-IT" sz="1150" kern="1200" noProof="0">
                        <a:solidFill>
                          <a:schemeClr val="tx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noProof="0">
                          <a:solidFill>
                            <a:schemeClr val="tx1"/>
                          </a:solidFill>
                          <a:latin typeface="+mn-lt"/>
                          <a:ea typeface="+mn-ea"/>
                          <a:cs typeface="+mn-cs"/>
                        </a:rPr>
                        <a:t>Modifica della richiesta di accesso inviata all’Operatore Economica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bl>
          </a:graphicData>
        </a:graphic>
      </p:graphicFrame>
      <p:sp>
        <p:nvSpPr>
          <p:cNvPr id="3" name="Segnaposto numero diapositiva 1">
            <a:extLst>
              <a:ext uri="{FF2B5EF4-FFF2-40B4-BE49-F238E27FC236}">
                <a16:creationId xmlns:a16="http://schemas.microsoft.com/office/drawing/2014/main" id="{D04646B7-DD24-B7A2-6B2E-FBB72E493F7E}"/>
              </a:ext>
            </a:extLst>
          </p:cNvPr>
          <p:cNvSpPr>
            <a:spLocks noGrp="1"/>
          </p:cNvSpPr>
          <p:nvPr>
            <p:ph type="sldNum" sz="quarter" idx="10"/>
          </p:nvPr>
        </p:nvSpPr>
        <p:spPr>
          <a:xfrm>
            <a:off x="9318395" y="6444370"/>
            <a:ext cx="2743200" cy="365125"/>
          </a:xfrm>
        </p:spPr>
        <p:txBody>
          <a:bodyPr/>
          <a:lstStyle/>
          <a:p>
            <a:fld id="{58E4CE88-B864-4B2B-BBBC-E85082A18D58}" type="slidenum">
              <a:rPr lang="it-IT" noProof="0" smtClean="0"/>
              <a:pPr/>
              <a:t>6</a:t>
            </a:fld>
            <a:endParaRPr lang="it-IT" noProof="0"/>
          </a:p>
        </p:txBody>
      </p:sp>
      <p:graphicFrame>
        <p:nvGraphicFramePr>
          <p:cNvPr id="5" name="Table 4">
            <a:extLst>
              <a:ext uri="{FF2B5EF4-FFF2-40B4-BE49-F238E27FC236}">
                <a16:creationId xmlns:a16="http://schemas.microsoft.com/office/drawing/2014/main" id="{AD45E890-A5CF-3CF4-5331-1FAF15861C32}"/>
              </a:ext>
            </a:extLst>
          </p:cNvPr>
          <p:cNvGraphicFramePr>
            <a:graphicFrameLocks noGrp="1"/>
          </p:cNvGraphicFramePr>
          <p:nvPr>
            <p:extLst>
              <p:ext uri="{D42A27DB-BD31-4B8C-83A1-F6EECF244321}">
                <p14:modId xmlns:p14="http://schemas.microsoft.com/office/powerpoint/2010/main" val="281198838"/>
              </p:ext>
            </p:extLst>
          </p:nvPr>
        </p:nvGraphicFramePr>
        <p:xfrm>
          <a:off x="515936" y="4057079"/>
          <a:ext cx="11160064" cy="1184692"/>
        </p:xfrm>
        <a:graphic>
          <a:graphicData uri="http://schemas.openxmlformats.org/drawingml/2006/table">
            <a:tbl>
              <a:tblPr firstRow="1" bandRow="1">
                <a:tableStyleId>{5C22544A-7EE6-4342-B048-85BDC9FD1C3A}</a:tableStyleId>
              </a:tblPr>
              <a:tblGrid>
                <a:gridCol w="4124095">
                  <a:extLst>
                    <a:ext uri="{9D8B030D-6E8A-4147-A177-3AD203B41FA5}">
                      <a16:colId xmlns:a16="http://schemas.microsoft.com/office/drawing/2014/main" val="2264328743"/>
                    </a:ext>
                  </a:extLst>
                </a:gridCol>
                <a:gridCol w="7035969">
                  <a:extLst>
                    <a:ext uri="{9D8B030D-6E8A-4147-A177-3AD203B41FA5}">
                      <a16:colId xmlns:a16="http://schemas.microsoft.com/office/drawing/2014/main" val="1819794294"/>
                    </a:ext>
                  </a:extLst>
                </a:gridCol>
              </a:tblGrid>
              <a:tr h="361972">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noProof="0">
                          <a:solidFill>
                            <a:schemeClr val="tx1"/>
                          </a:solidFill>
                          <a:highlight>
                            <a:srgbClr val="FFFFFF"/>
                          </a:highlight>
                          <a:latin typeface="+mn-lt"/>
                          <a:ea typeface="+mn-ea"/>
                          <a:cs typeface="+mn-cs"/>
                        </a:rPr>
                        <a:t>Punti di evidenza </a:t>
                      </a:r>
                      <a:r>
                        <a:rPr lang="it-IT" sz="1150" b="1" i="1" kern="1200" noProof="0">
                          <a:solidFill>
                            <a:schemeClr val="tx1"/>
                          </a:solidFill>
                          <a:highlight>
                            <a:srgbClr val="FFFFFF"/>
                          </a:highlight>
                          <a:latin typeface="+mn-lt"/>
                          <a:ea typeface="+mn-ea"/>
                          <a:cs typeface="+mn-cs"/>
                        </a:rPr>
                        <a:t>Pubblicazione e Affidamento Appalto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b="0"/>
                        <a:t>Descrizione funzionalità di trasmissione</a:t>
                      </a:r>
                      <a:r>
                        <a:rPr lang="it-IT" sz="1100" b="0" noProof="0"/>
                        <a:t> della scheda di </a:t>
                      </a:r>
                      <a:r>
                        <a:rPr lang="it-IT" sz="1100" b="0"/>
                        <a:t>rettifica o integrazione dei dati inviati con la scheda S2</a:t>
                      </a:r>
                      <a:r>
                        <a:rPr lang="it-IT" sz="1100" b="0" noProof="0"/>
                        <a:t> (scheda S2R)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i="0" kern="1200" noProof="0">
                          <a:solidFill>
                            <a:schemeClr val="tx1"/>
                          </a:solidFill>
                          <a:highlight>
                            <a:srgbClr val="FFFFFF"/>
                          </a:highlight>
                          <a:latin typeface="+mn-lt"/>
                          <a:ea typeface="+mn-ea"/>
                          <a:cs typeface="+mn-cs"/>
                        </a:rPr>
                        <a:t>Punti di evidenza </a:t>
                      </a:r>
                      <a:r>
                        <a:rPr lang="it-IT" sz="1150" b="1" i="1" kern="1200" noProof="0">
                          <a:solidFill>
                            <a:schemeClr val="tx1"/>
                          </a:solidFill>
                          <a:highlight>
                            <a:srgbClr val="FFFFFF"/>
                          </a:highlight>
                          <a:latin typeface="+mn-lt"/>
                          <a:ea typeface="+mn-ea"/>
                          <a:cs typeface="+mn-cs"/>
                        </a:rPr>
                        <a:t>Esecuzione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b="0" dirty="0"/>
                        <a:t>Descrizione funzionalità gestione dei R</a:t>
                      </a:r>
                      <a:r>
                        <a:rPr lang="it-IT" sz="1100" b="0" noProof="0" dirty="0" err="1"/>
                        <a:t>eferenti</a:t>
                      </a:r>
                      <a:r>
                        <a:rPr lang="it-IT" sz="1100" b="0" noProof="0" dirty="0"/>
                        <a:t> esecuzione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84323"/>
                  </a:ext>
                </a:extLst>
              </a:tr>
            </a:tbl>
          </a:graphicData>
        </a:graphic>
      </p:graphicFrame>
      <p:sp>
        <p:nvSpPr>
          <p:cNvPr id="13" name="Rectangle 12">
            <a:extLst>
              <a:ext uri="{FF2B5EF4-FFF2-40B4-BE49-F238E27FC236}">
                <a16:creationId xmlns:a16="http://schemas.microsoft.com/office/drawing/2014/main" id="{B55A489C-26F8-53AC-BE4B-7F29264CB653}"/>
              </a:ext>
            </a:extLst>
          </p:cNvPr>
          <p:cNvSpPr/>
          <p:nvPr/>
        </p:nvSpPr>
        <p:spPr>
          <a:xfrm>
            <a:off x="515935" y="3644303"/>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dirty="0">
                <a:solidFill>
                  <a:schemeClr val="tx1"/>
                </a:solidFill>
              </a:rPr>
              <a:t>Versione 20 del 25 luglio 2025 </a:t>
            </a:r>
          </a:p>
        </p:txBody>
      </p:sp>
      <p:graphicFrame>
        <p:nvGraphicFramePr>
          <p:cNvPr id="2" name="Table 1">
            <a:extLst>
              <a:ext uri="{FF2B5EF4-FFF2-40B4-BE49-F238E27FC236}">
                <a16:creationId xmlns:a16="http://schemas.microsoft.com/office/drawing/2014/main" id="{24915044-D5D9-044C-7A9C-DE241D71D30C}"/>
              </a:ext>
            </a:extLst>
          </p:cNvPr>
          <p:cNvGraphicFramePr>
            <a:graphicFrameLocks noGrp="1"/>
          </p:cNvGraphicFramePr>
          <p:nvPr>
            <p:extLst>
              <p:ext uri="{D42A27DB-BD31-4B8C-83A1-F6EECF244321}">
                <p14:modId xmlns:p14="http://schemas.microsoft.com/office/powerpoint/2010/main" val="3721407087"/>
              </p:ext>
            </p:extLst>
          </p:nvPr>
        </p:nvGraphicFramePr>
        <p:xfrm>
          <a:off x="515935" y="1132918"/>
          <a:ext cx="10918578" cy="2447880"/>
        </p:xfrm>
        <a:graphic>
          <a:graphicData uri="http://schemas.openxmlformats.org/drawingml/2006/table">
            <a:tbl>
              <a:tblPr firstRow="1" bandRow="1">
                <a:tableStyleId>{5C22544A-7EE6-4342-B048-85BDC9FD1C3A}</a:tableStyleId>
              </a:tblPr>
              <a:tblGrid>
                <a:gridCol w="4125600">
                  <a:extLst>
                    <a:ext uri="{9D8B030D-6E8A-4147-A177-3AD203B41FA5}">
                      <a16:colId xmlns:a16="http://schemas.microsoft.com/office/drawing/2014/main" val="3402119354"/>
                    </a:ext>
                  </a:extLst>
                </a:gridCol>
                <a:gridCol w="6792978">
                  <a:extLst>
                    <a:ext uri="{9D8B030D-6E8A-4147-A177-3AD203B41FA5}">
                      <a16:colId xmlns:a16="http://schemas.microsoft.com/office/drawing/2014/main" val="2273169016"/>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noProof="0">
                          <a:solidFill>
                            <a:schemeClr val="tx1"/>
                          </a:solidFill>
                          <a:latin typeface="+mn-lt"/>
                          <a:ea typeface="+mn-ea"/>
                          <a:cs typeface="+mn-cs"/>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b="1"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507620533"/>
                  </a:ext>
                </a:extLst>
              </a:tr>
              <a:tr h="1472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noProof="0">
                          <a:solidFill>
                            <a:schemeClr val="tx1"/>
                          </a:solidFill>
                          <a:latin typeface="+mn-lt"/>
                          <a:ea typeface="+mn-ea"/>
                          <a:cs typeface="+mn-cs"/>
                        </a:rPr>
                        <a:t>01 |Procedura aperta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noProof="0">
                          <a:solidFill>
                            <a:schemeClr val="tx1"/>
                          </a:solidFill>
                          <a:latin typeface="+mn-lt"/>
                          <a:ea typeface="+mn-ea"/>
                          <a:cs typeface="+mn-cs"/>
                        </a:rPr>
                        <a:t>02 |Procedura aperta sotto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noProof="0">
                          <a:solidFill>
                            <a:schemeClr val="tx1"/>
                          </a:solidFill>
                          <a:latin typeface="+mn-lt"/>
                          <a:ea typeface="+mn-ea"/>
                          <a:cs typeface="+mn-cs"/>
                        </a:rPr>
                        <a:t>03 |Procedura ristretta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noProof="0">
                          <a:solidFill>
                            <a:schemeClr val="tx1"/>
                          </a:solidFill>
                          <a:latin typeface="+mn-lt"/>
                          <a:ea typeface="+mn-ea"/>
                          <a:cs typeface="+mn-cs"/>
                        </a:rPr>
                        <a:t>04 |Procedura </a:t>
                      </a:r>
                      <a:r>
                        <a:rPr lang="it-IT" sz="1150" b="0" kern="1200">
                          <a:solidFill>
                            <a:schemeClr val="tx1"/>
                          </a:solidFill>
                          <a:latin typeface="+mn-lt"/>
                          <a:ea typeface="+mn-ea"/>
                          <a:cs typeface="+mn-cs"/>
                        </a:rPr>
                        <a:t>negoziata con avviso </a:t>
                      </a:r>
                      <a:r>
                        <a:rPr lang="it-IT" sz="1150" b="0" kern="1200" noProof="0">
                          <a:solidFill>
                            <a:schemeClr val="tx1"/>
                          </a:solidFill>
                          <a:latin typeface="+mn-lt"/>
                          <a:ea typeface="+mn-ea"/>
                          <a:cs typeface="+mn-cs"/>
                        </a:rPr>
                        <a:t>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noProof="0">
                          <a:solidFill>
                            <a:schemeClr val="tx1"/>
                          </a:solidFill>
                          <a:latin typeface="+mn-lt"/>
                          <a:ea typeface="+mn-ea"/>
                          <a:cs typeface="+mn-cs"/>
                        </a:rPr>
                        <a:t>05 |Procedura negoziata con avviso sotto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spc="-40" baseline="0" noProof="0">
                          <a:solidFill>
                            <a:schemeClr val="tx1"/>
                          </a:solidFill>
                          <a:latin typeface="+mn-lt"/>
                          <a:ea typeface="+mn-ea"/>
                          <a:cs typeface="+mn-cs"/>
                        </a:rPr>
                        <a:t>06a|Procedura </a:t>
                      </a:r>
                      <a:r>
                        <a:rPr lang="it-IT" sz="1150" b="0" kern="1200" spc="-40" baseline="0">
                          <a:solidFill>
                            <a:schemeClr val="tx1"/>
                          </a:solidFill>
                          <a:latin typeface="+mn-lt"/>
                          <a:ea typeface="+mn-ea"/>
                          <a:cs typeface="+mn-cs"/>
                        </a:rPr>
                        <a:t>negoziata con invito da elenco fornitori</a:t>
                      </a:r>
                      <a:endParaRPr lang="it-IT" sz="1150" b="0" kern="1200" spc="-4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spc="-40" baseline="0" noProof="0">
                          <a:solidFill>
                            <a:schemeClr val="tx1"/>
                          </a:solidFill>
                          <a:latin typeface="+mn-lt"/>
                          <a:ea typeface="+mn-ea"/>
                          <a:cs typeface="+mn-cs"/>
                        </a:rPr>
                        <a:t>06b|Appalto specifico </a:t>
                      </a:r>
                      <a:r>
                        <a:rPr lang="it-IT" sz="1150" b="0" kern="1200" spc="-40" baseline="0">
                          <a:solidFill>
                            <a:schemeClr val="tx1"/>
                          </a:solidFill>
                          <a:latin typeface="+mn-lt"/>
                          <a:ea typeface="+mn-ea"/>
                          <a:cs typeface="+mn-cs"/>
                        </a:rPr>
                        <a:t>su sistema dinamico di acquisizione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kern="1200" noProof="0">
                          <a:solidFill>
                            <a:schemeClr val="tx1"/>
                          </a:solidFill>
                          <a:latin typeface="+mn-lt"/>
                          <a:ea typeface="+mn-ea"/>
                          <a:cs typeface="+mn-cs"/>
                        </a:rPr>
                        <a:t>07 |</a:t>
                      </a:r>
                      <a:r>
                        <a:rPr lang="it-IT" sz="1150" b="0" kern="1200">
                          <a:solidFill>
                            <a:schemeClr val="tx1"/>
                          </a:solidFill>
                          <a:latin typeface="+mn-lt"/>
                          <a:ea typeface="+mn-ea"/>
                          <a:cs typeface="+mn-cs"/>
                        </a:rPr>
                        <a:t>Richiesta di offerta (RDO) da mercato elettronico</a:t>
                      </a:r>
                      <a:endParaRPr lang="it-IT" sz="1150" b="0" kern="1200" noProof="0" dirty="0">
                        <a:solidFill>
                          <a:schemeClr val="tx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b="0" noProof="0" dirty="0">
                          <a:solidFill>
                            <a:schemeClr val="tx1"/>
                          </a:solidFill>
                        </a:rPr>
                        <a:t>Modifica dei flussi per descrivere il processo di stipula del contratto/convenzione che prevede l’invio del contratto o la pubblicazione della convenzione senza precedente invio in pubblicazione dell’avviso di aggiudicazione in PVL, ai sensi del </a:t>
                      </a:r>
                      <a:r>
                        <a:rPr lang="it-IT" sz="1100" noProof="0" dirty="0"/>
                        <a:t>D. Lgs. 209/2024.</a:t>
                      </a:r>
                      <a:endParaRPr lang="it-IT" sz="1100" b="0" noProof="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311718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noProof="0" dirty="0">
                          <a:solidFill>
                            <a:schemeClr val="tx1"/>
                          </a:solidFill>
                          <a:highlight>
                            <a:srgbClr val="FFFFFF"/>
                          </a:highlight>
                          <a:latin typeface="+mn-lt"/>
                          <a:ea typeface="+mn-ea"/>
                          <a:cs typeface="+mn-cs"/>
                        </a:rPr>
                        <a:t>Punti di evidenza </a:t>
                      </a:r>
                      <a:r>
                        <a:rPr lang="it-IT" sz="1150" b="1" i="1" kern="1200" noProof="0" dirty="0">
                          <a:solidFill>
                            <a:schemeClr val="tx1"/>
                          </a:solidFill>
                          <a:highlight>
                            <a:srgbClr val="FFFFFF"/>
                          </a:highlight>
                          <a:latin typeface="+mn-lt"/>
                          <a:ea typeface="+mn-ea"/>
                          <a:cs typeface="+mn-cs"/>
                        </a:rPr>
                        <a:t>Pubblicazione e Affidamento Appalto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b="0" noProof="0" dirty="0">
                          <a:solidFill>
                            <a:schemeClr val="tx1"/>
                          </a:solidFill>
                        </a:rPr>
                        <a:t>Eliminazione punto d’attenzione sul flusso per la stipula del contratto/convenzione senza previa pubblicazione dell’avviso di aggiudicazione.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b="0" noProof="0" dirty="0">
                          <a:solidFill>
                            <a:schemeClr val="tx1"/>
                          </a:solidFill>
                        </a:rPr>
                        <a:t>Revisione punti di evidenza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8684"/>
                  </a:ext>
                </a:extLst>
              </a:tr>
            </a:tbl>
          </a:graphicData>
        </a:graphic>
      </p:graphicFrame>
      <p:sp>
        <p:nvSpPr>
          <p:cNvPr id="12" name="Rectangle 11">
            <a:extLst>
              <a:ext uri="{FF2B5EF4-FFF2-40B4-BE49-F238E27FC236}">
                <a16:creationId xmlns:a16="http://schemas.microsoft.com/office/drawing/2014/main" id="{198A3C57-8A79-D0DE-848D-0B08E8488E2D}"/>
              </a:ext>
            </a:extLst>
          </p:cNvPr>
          <p:cNvSpPr/>
          <p:nvPr/>
        </p:nvSpPr>
        <p:spPr>
          <a:xfrm>
            <a:off x="520618" y="701792"/>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a:t>
            </a:r>
            <a:r>
              <a:rPr lang="it-IT" sz="1400" u="sng" dirty="0">
                <a:solidFill>
                  <a:schemeClr val="tx1"/>
                </a:solidFill>
              </a:rPr>
              <a:t>21</a:t>
            </a:r>
            <a:r>
              <a:rPr lang="it-IT" sz="1400" u="sng" noProof="0" dirty="0">
                <a:solidFill>
                  <a:schemeClr val="tx1"/>
                </a:solidFill>
              </a:rPr>
              <a:t> </a:t>
            </a:r>
            <a:r>
              <a:rPr lang="it-IT" sz="1400" u="sng" noProof="0">
                <a:solidFill>
                  <a:schemeClr val="tx1"/>
                </a:solidFill>
              </a:rPr>
              <a:t>del 31 </a:t>
            </a:r>
            <a:r>
              <a:rPr lang="it-IT" sz="1400" u="sng" noProof="0" dirty="0">
                <a:solidFill>
                  <a:schemeClr val="tx1"/>
                </a:solidFill>
              </a:rPr>
              <a:t>ottobre</a:t>
            </a:r>
            <a:r>
              <a:rPr lang="it-IT" sz="1400" u="sng" noProof="0">
                <a:solidFill>
                  <a:schemeClr val="tx1"/>
                </a:solidFill>
              </a:rPr>
              <a:t> 2025 </a:t>
            </a:r>
          </a:p>
        </p:txBody>
      </p:sp>
    </p:spTree>
    <p:extLst>
      <p:ext uri="{BB962C8B-B14F-4D97-AF65-F5344CB8AC3E}">
        <p14:creationId xmlns:p14="http://schemas.microsoft.com/office/powerpoint/2010/main" val="1021667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09704"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08953"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solidFill>
                  <a:schemeClr val="tx1"/>
                </a:solidFill>
              </a:rPr>
              <a:t>L</a:t>
            </a:r>
            <a:r>
              <a:rPr lang="it-IT" sz="1200" noProof="0">
                <a:solidFill>
                  <a:schemeClr val="tx1"/>
                </a:solidFill>
              </a:rPr>
              <a:t>’ottenimento in modalità semplificata del CIG derivato su Accordi Quadro per i quali non è pubblicata una Convenzione in piattaforma</a:t>
            </a:r>
            <a:r>
              <a:rPr lang="it-IT" noProof="0"/>
              <a:t> avviene attraverso la funzionalità </a:t>
            </a:r>
            <a:r>
              <a:rPr kumimoji="0" lang="it-IT" b="1" i="1" u="none" strike="noStrike" kern="1200" cap="none" spc="0" normalizeH="0" baseline="0" noProof="0">
                <a:ln>
                  <a:noFill/>
                </a:ln>
                <a:solidFill>
                  <a:prstClr val="black"/>
                </a:solidFill>
                <a:effectLst/>
                <a:uLnTx/>
                <a:uFillTx/>
                <a:latin typeface="Century Gothic"/>
                <a:ea typeface="+mn-ea"/>
                <a:cs typeface="+mn-cs"/>
              </a:rPr>
              <a:t>Affidamenti </a:t>
            </a:r>
            <a:r>
              <a:rPr lang="it-IT" b="1" i="1" noProof="0"/>
              <a:t>diretti su accordo quadro </a:t>
            </a:r>
            <a:r>
              <a:rPr lang="it-IT" noProof="0"/>
              <a:t>del gruppo funzionale </a:t>
            </a:r>
            <a:r>
              <a:rPr lang="it-IT" b="1" i="1" noProof="0"/>
              <a:t>Affidamenti senza negoziazione </a:t>
            </a:r>
            <a:r>
              <a:rPr lang="it-IT" noProof="0"/>
              <a:t>di SATER.</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30" noProof="0"/>
              <a:t>Affidamenti diretti SU ACCORDO QUADRO</a:t>
            </a:r>
            <a:endParaRPr lang="it-IT" sz="2350" noProof="0"/>
          </a:p>
        </p:txBody>
      </p:sp>
      <p:sp>
        <p:nvSpPr>
          <p:cNvPr id="2" name="Rectangle 1">
            <a:extLst>
              <a:ext uri="{FF2B5EF4-FFF2-40B4-BE49-F238E27FC236}">
                <a16:creationId xmlns:a16="http://schemas.microsoft.com/office/drawing/2014/main" id="{15338E38-696E-2768-2345-20C9C372FF01}"/>
              </a:ext>
            </a:extLst>
          </p:cNvPr>
          <p:cNvSpPr/>
          <p:nvPr/>
        </p:nvSpPr>
        <p:spPr>
          <a:xfrm>
            <a:off x="457809"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E5EB2E21-ED2F-B00A-3FD8-C083C7100E69}"/>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32C5B27B-1CEB-2BCC-23F9-54F1AFEF8A1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B8DCC-B4BD-91D6-F831-0FF78FD4AB6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94635ACD-CBA0-D26E-1739-750BC6BDA854}"/>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13</a:t>
            </a:r>
            <a:endParaRPr lang="it-IT" sz="1200" b="1" noProof="0">
              <a:solidFill>
                <a:schemeClr val="accent1"/>
              </a:solidFill>
            </a:endParaRPr>
          </a:p>
        </p:txBody>
      </p:sp>
      <p:sp>
        <p:nvSpPr>
          <p:cNvPr id="12" name="Segnaposto numero diapositiva 11">
            <a:extLst>
              <a:ext uri="{FF2B5EF4-FFF2-40B4-BE49-F238E27FC236}">
                <a16:creationId xmlns:a16="http://schemas.microsoft.com/office/drawing/2014/main" id="{0B08E1C2-2671-D07A-001A-2B2822469727}"/>
              </a:ext>
            </a:extLst>
          </p:cNvPr>
          <p:cNvSpPr>
            <a:spLocks noGrp="1"/>
          </p:cNvSpPr>
          <p:nvPr>
            <p:ph type="sldNum" sz="quarter" idx="10"/>
          </p:nvPr>
        </p:nvSpPr>
        <p:spPr/>
        <p:txBody>
          <a:bodyPr/>
          <a:lstStyle/>
          <a:p>
            <a:fld id="{58E4CE88-B864-4B2B-BBBC-E85082A18D58}" type="slidenum">
              <a:rPr lang="it-IT" noProof="0" smtClean="0"/>
              <a:pPr/>
              <a:t>60</a:t>
            </a:fld>
            <a:endParaRPr lang="it-IT" noProof="0"/>
          </a:p>
        </p:txBody>
      </p:sp>
      <p:sp>
        <p:nvSpPr>
          <p:cNvPr id="4" name="Rectangle: Rounded Corners 3">
            <a:extLst>
              <a:ext uri="{FF2B5EF4-FFF2-40B4-BE49-F238E27FC236}">
                <a16:creationId xmlns:a16="http://schemas.microsoft.com/office/drawing/2014/main" id="{9E841743-1090-3B2D-7110-641831763B4C}"/>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3" name="Group 22">
            <a:extLst>
              <a:ext uri="{FF2B5EF4-FFF2-40B4-BE49-F238E27FC236}">
                <a16:creationId xmlns:a16="http://schemas.microsoft.com/office/drawing/2014/main" id="{DEDF1481-2F88-EC16-11DD-A543296DE3F8}"/>
              </a:ext>
            </a:extLst>
          </p:cNvPr>
          <p:cNvGrpSpPr/>
          <p:nvPr/>
        </p:nvGrpSpPr>
        <p:grpSpPr>
          <a:xfrm>
            <a:off x="294977" y="1781813"/>
            <a:ext cx="11386388" cy="2320422"/>
            <a:chOff x="294977" y="1781813"/>
            <a:chExt cx="11386388" cy="2320422"/>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373305" y="2664824"/>
              <a:ext cx="2320421"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54165" y="1781814"/>
              <a:ext cx="10627200" cy="2320421"/>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SU ACCORDO QUADRO</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Nella compilazione dell’affidamento, l’utente inserisce innanzitutto il CIG </a:t>
              </a:r>
              <a:r>
                <a:rPr lang="it-IT" sz="1200" noProof="0">
                  <a:solidFill>
                    <a:prstClr val="black"/>
                  </a:solidFill>
                  <a:latin typeface="Century Gothic"/>
                </a:rPr>
                <a:t>padre</a:t>
              </a:r>
              <a:r>
                <a:rPr kumimoji="0" lang="it-IT" sz="1200" b="0" i="0" u="none" strike="noStrike" kern="1200" cap="none" spc="0" normalizeH="0" baseline="0" noProof="0">
                  <a:ln>
                    <a:noFill/>
                  </a:ln>
                  <a:solidFill>
                    <a:prstClr val="black"/>
                  </a:solidFill>
                  <a:effectLst/>
                  <a:uLnTx/>
                  <a:uFillTx/>
                  <a:latin typeface="Century Gothic"/>
                  <a:ea typeface="+mn-ea"/>
                  <a:cs typeface="+mn-cs"/>
                </a:rPr>
                <a:t>, ovvero il codice CIG dell’</a:t>
              </a:r>
              <a:r>
                <a:rPr lang="it-IT" sz="1200" noProof="0">
                  <a:solidFill>
                    <a:prstClr val="black"/>
                  </a:solidFill>
                  <a:latin typeface="Century Gothic"/>
                </a:rPr>
                <a:t>Accordo Quadro</a:t>
              </a:r>
              <a:r>
                <a:rPr kumimoji="0" lang="it-IT" sz="1200" b="0" i="0" u="none" strike="noStrike" kern="1200" cap="none" spc="0" normalizeH="0" baseline="0" noProof="0">
                  <a:ln>
                    <a:noFill/>
                  </a:ln>
                  <a:solidFill>
                    <a:prstClr val="black"/>
                  </a:solidFill>
                  <a:effectLst/>
                  <a:uLnTx/>
                  <a:uFillTx/>
                  <a:latin typeface="Century Gothic"/>
                  <a:ea typeface="+mn-ea"/>
                  <a:cs typeface="+mn-cs"/>
                </a:rPr>
                <a:t> da cui deriva l’affidamento diretto. Nel caso in cui l’Accordo Quadro sia stato aggiudicato in SATER</a:t>
              </a:r>
              <a:r>
                <a:rPr lang="it-IT" sz="1200" noProof="0">
                  <a:solidFill>
                    <a:prstClr val="black"/>
                  </a:solidFill>
                  <a:latin typeface="Century Gothic"/>
                </a:rPr>
                <a:t>, il sistema </a:t>
              </a:r>
              <a:r>
                <a:rPr kumimoji="0" lang="it-IT" sz="1200" b="0" i="0" u="none" strike="noStrike" kern="1200" cap="none" spc="0" normalizeH="0" baseline="0" noProof="0">
                  <a:ln>
                    <a:noFill/>
                  </a:ln>
                  <a:solidFill>
                    <a:prstClr val="black"/>
                  </a:solidFill>
                  <a:effectLst/>
                  <a:uLnTx/>
                  <a:uFillTx/>
                  <a:latin typeface="Century Gothic"/>
                  <a:ea typeface="+mn-ea"/>
                  <a:cs typeface="+mn-cs"/>
                </a:rPr>
                <a:t>valorizza automaticamente i campi con i dati della procedura e l’utente completa l’inserimento delle informazioni</a:t>
              </a:r>
              <a:r>
                <a:rPr lang="it-IT" sz="1200" noProof="0">
                  <a:solidFill>
                    <a:prstClr val="black"/>
                  </a:solidFill>
                  <a:latin typeface="Century Gothic"/>
                </a:rPr>
                <a:t> dell’</a:t>
              </a:r>
              <a:r>
                <a:rPr kumimoji="0" lang="it-IT" sz="1200" b="0" i="0" u="none" strike="noStrike" kern="1200" cap="none" spc="0" normalizeH="0" baseline="0" noProof="0">
                  <a:ln>
                    <a:noFill/>
                  </a:ln>
                  <a:solidFill>
                    <a:prstClr val="black"/>
                  </a:solidFill>
                  <a:effectLst/>
                  <a:uLnTx/>
                  <a:uFillTx/>
                  <a:latin typeface="Century Gothic"/>
                  <a:ea typeface="+mn-ea"/>
                  <a:cs typeface="+mn-cs"/>
                </a:rPr>
                <a:t>affidamento, richieste per la comunicazione dei dati a PCP. </a:t>
              </a:r>
            </a:p>
            <a:p>
              <a:pPr algn="just">
                <a:spcBef>
                  <a:spcPts val="600"/>
                </a:spcBef>
                <a:defRPr/>
              </a:pPr>
              <a:r>
                <a:rPr lang="it-IT" sz="1200" noProof="0">
                  <a:solidFill>
                    <a:prstClr val="black"/>
                  </a:solidFill>
                  <a:latin typeface="Century Gothic"/>
                </a:rPr>
                <a:t>N.B. non è possibile indicare un CIG padre che sia già presente in una Convenzione pubblicata in SATER. Inoltre, in caso il CIG padre non siano stato ottenuto tramite SATER, i  dati dell’Accordo Quadro non sono verificabili.</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a:p>
              <a:pPr marR="0" lvl="0" algn="just" defTabSz="914400" rtl="0" eaLnBrk="1" fontAlgn="auto" latinLnBrk="0" hangingPunct="1">
                <a:lnSpc>
                  <a:spcPct val="100000"/>
                </a:lnSpc>
                <a:spcBef>
                  <a:spcPts val="600"/>
                </a:spcBef>
                <a:spcAft>
                  <a:spcPts val="0"/>
                </a:spcAft>
                <a:buClrTx/>
                <a:buSzTx/>
                <a:tabLst/>
                <a:defRPr/>
              </a:pPr>
              <a:r>
                <a:rPr lang="it-IT" sz="1200" noProof="0">
                  <a:solidFill>
                    <a:prstClr val="black"/>
                  </a:solidFill>
                  <a:latin typeface="Century Gothic"/>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AD4 fino alla corretta visualizzazione del CIG derivato.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sp>
          <p:nvSpPr>
            <p:cNvPr id="29" name="Oval 28">
              <a:extLst>
                <a:ext uri="{FF2B5EF4-FFF2-40B4-BE49-F238E27FC236}">
                  <a16:creationId xmlns:a16="http://schemas.microsoft.com/office/drawing/2014/main" id="{9DD966E2-AEDE-64E8-A4E3-AF46BC03CADE}"/>
                </a:ext>
              </a:extLst>
            </p:cNvPr>
            <p:cNvSpPr/>
            <p:nvPr/>
          </p:nvSpPr>
          <p:spPr>
            <a:xfrm>
              <a:off x="294977" y="2738543"/>
              <a:ext cx="432000" cy="4069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Oval 29">
              <a:extLst>
                <a:ext uri="{FF2B5EF4-FFF2-40B4-BE49-F238E27FC236}">
                  <a16:creationId xmlns:a16="http://schemas.microsoft.com/office/drawing/2014/main" id="{F1F36DEA-0BCD-3A1A-1304-3EDC2DBD744A}"/>
                </a:ext>
              </a:extLst>
            </p:cNvPr>
            <p:cNvSpPr/>
            <p:nvPr/>
          </p:nvSpPr>
          <p:spPr>
            <a:xfrm>
              <a:off x="366786" y="2794672"/>
              <a:ext cx="288380" cy="29351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Graphic 4">
              <a:extLst>
                <a:ext uri="{FF2B5EF4-FFF2-40B4-BE49-F238E27FC236}">
                  <a16:creationId xmlns:a16="http://schemas.microsoft.com/office/drawing/2014/main" id="{48AD5ECB-B629-E577-D4AC-E7ED7E5830A6}"/>
                </a:ext>
              </a:extLst>
            </p:cNvPr>
            <p:cNvSpPr/>
            <p:nvPr/>
          </p:nvSpPr>
          <p:spPr>
            <a:xfrm>
              <a:off x="539241" y="2860815"/>
              <a:ext cx="28571" cy="2686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nvGrpSpPr>
            <p:cNvPr id="22" name="Group 21">
              <a:extLst>
                <a:ext uri="{FF2B5EF4-FFF2-40B4-BE49-F238E27FC236}">
                  <a16:creationId xmlns:a16="http://schemas.microsoft.com/office/drawing/2014/main" id="{9D559E19-22A0-0F0F-B4EA-F8B3457D2736}"/>
                </a:ext>
              </a:extLst>
            </p:cNvPr>
            <p:cNvGrpSpPr/>
            <p:nvPr/>
          </p:nvGrpSpPr>
          <p:grpSpPr>
            <a:xfrm>
              <a:off x="330985" y="2763304"/>
              <a:ext cx="360003" cy="360000"/>
              <a:chOff x="330985" y="2772448"/>
              <a:chExt cx="360003" cy="360000"/>
            </a:xfrm>
          </p:grpSpPr>
          <p:sp>
            <p:nvSpPr>
              <p:cNvPr id="33" name="Graphic 4">
                <a:extLst>
                  <a:ext uri="{FF2B5EF4-FFF2-40B4-BE49-F238E27FC236}">
                    <a16:creationId xmlns:a16="http://schemas.microsoft.com/office/drawing/2014/main" id="{85E8F38F-CC79-73D4-D460-1D741B611F54}"/>
                  </a:ext>
                </a:extLst>
              </p:cNvPr>
              <p:cNvSpPr/>
              <p:nvPr/>
            </p:nvSpPr>
            <p:spPr>
              <a:xfrm>
                <a:off x="445271" y="2851858"/>
                <a:ext cx="132064" cy="190800"/>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4" name="Graphic 4">
                <a:extLst>
                  <a:ext uri="{FF2B5EF4-FFF2-40B4-BE49-F238E27FC236}">
                    <a16:creationId xmlns:a16="http://schemas.microsoft.com/office/drawing/2014/main" id="{A10B2126-71F9-374D-B330-2FB25DF04A85}"/>
                  </a:ext>
                </a:extLst>
              </p:cNvPr>
              <p:cNvSpPr/>
              <p:nvPr/>
            </p:nvSpPr>
            <p:spPr>
              <a:xfrm>
                <a:off x="330985" y="2772448"/>
                <a:ext cx="360003" cy="36000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24" name="Group 23">
            <a:extLst>
              <a:ext uri="{FF2B5EF4-FFF2-40B4-BE49-F238E27FC236}">
                <a16:creationId xmlns:a16="http://schemas.microsoft.com/office/drawing/2014/main" id="{81E467DC-B093-3BA9-6BBC-82FD19399838}"/>
              </a:ext>
            </a:extLst>
          </p:cNvPr>
          <p:cNvGrpSpPr/>
          <p:nvPr/>
        </p:nvGrpSpPr>
        <p:grpSpPr>
          <a:xfrm>
            <a:off x="309149" y="4429231"/>
            <a:ext cx="11386388" cy="1675980"/>
            <a:chOff x="309149" y="4429231"/>
            <a:chExt cx="11386388" cy="1675980"/>
          </a:xfrm>
        </p:grpSpPr>
        <p:sp>
          <p:nvSpPr>
            <p:cNvPr id="3" name="Isosceles Triangle 2">
              <a:extLst>
                <a:ext uri="{FF2B5EF4-FFF2-40B4-BE49-F238E27FC236}">
                  <a16:creationId xmlns:a16="http://schemas.microsoft.com/office/drawing/2014/main" id="{38469CE5-A211-FE15-5EBD-397845947121}"/>
                </a:ext>
              </a:extLst>
            </p:cNvPr>
            <p:cNvSpPr/>
            <p:nvPr/>
          </p:nvSpPr>
          <p:spPr>
            <a:xfrm rot="16200000">
              <a:off x="-26923" y="5000011"/>
              <a:ext cx="1656000"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4">
              <a:extLst>
                <a:ext uri="{FF2B5EF4-FFF2-40B4-BE49-F238E27FC236}">
                  <a16:creationId xmlns:a16="http://schemas.microsoft.com/office/drawing/2014/main" id="{F9D9B06F-E06E-8177-B30B-91899F808C63}"/>
                </a:ext>
              </a:extLst>
            </p:cNvPr>
            <p:cNvSpPr/>
            <p:nvPr/>
          </p:nvSpPr>
          <p:spPr>
            <a:xfrm>
              <a:off x="1068337" y="4429231"/>
              <a:ext cx="10627200" cy="1656000"/>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SU ACCORDO QUADRO</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seguito del recupero del CIG, l’utente può effettuare </a:t>
              </a:r>
              <a:r>
                <a:rPr kumimoji="0" lang="it-IT" sz="1200" b="1" i="0" u="none" strike="noStrike" kern="1200" cap="none" spc="0" normalizeH="0" baseline="0" noProof="0">
                  <a:ln>
                    <a:noFill/>
                  </a:ln>
                  <a:solidFill>
                    <a:prstClr val="black"/>
                  </a:solidFill>
                  <a:effectLst/>
                  <a:uLnTx/>
                  <a:uFillTx/>
                  <a:latin typeface="Century Gothic"/>
                  <a:ea typeface="+mn-ea"/>
                  <a:cs typeface="+mn-cs"/>
                </a:rPr>
                <a:t>la modifica del CUP e/o dell’importo dell’affidamento </a:t>
              </a:r>
              <a:r>
                <a:rPr kumimoji="0" lang="it-IT" sz="12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Modifica CUP e/o Importo</a:t>
              </a:r>
              <a:r>
                <a:rPr kumimoji="0" lang="it-IT" sz="1200" b="0" i="0" strike="noStrike" kern="1200" cap="none" spc="0" normalizeH="0" baseline="0" noProof="0">
                  <a:ln>
                    <a:noFill/>
                  </a:ln>
                  <a:solidFill>
                    <a:prstClr val="black"/>
                  </a:solidFill>
                  <a:effectLst/>
                  <a:uLnTx/>
                  <a:uFillTx/>
                  <a:latin typeface="Century Gothic"/>
                  <a:ea typeface="+mn-ea"/>
                  <a:cs typeface="+mn-cs"/>
                </a:rPr>
                <a:t> dal menu Gestione PCP.</a:t>
              </a:r>
            </a:p>
            <a:p>
              <a:pPr algn="just">
                <a:spcBef>
                  <a:spcPts val="600"/>
                </a:spcBef>
                <a:defRPr/>
              </a:pPr>
              <a:r>
                <a:rPr lang="it-IT" sz="1200" noProof="0">
                  <a:solidFill>
                    <a:prstClr val="black"/>
                  </a:solidFill>
                  <a:latin typeface="Century Gothic"/>
                </a:rPr>
                <a:t>Ultimata la modifica dei dati,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Invia Modifica </a:t>
              </a:r>
              <a:r>
                <a:rPr kumimoji="0" lang="it-IT" sz="1200" b="0" i="0" u="none" strike="noStrike" kern="1200" cap="none" spc="0" normalizeH="0" baseline="0" noProof="0">
                  <a:ln>
                    <a:noFill/>
                  </a:ln>
                  <a:solidFill>
                    <a:prstClr val="black"/>
                  </a:solidFill>
                  <a:effectLst/>
                  <a:uLnTx/>
                  <a:uFillTx/>
                  <a:latin typeface="Century Gothic"/>
                  <a:ea typeface="+mn-ea"/>
                  <a:cs typeface="+mn-cs"/>
                </a:rPr>
                <a:t>dal menu </a:t>
              </a:r>
              <a:r>
                <a:rPr kumimoji="0" lang="it-IT" sz="1200" b="0" i="0" strike="noStrike" kern="1200" cap="none" spc="0" normalizeH="0" baseline="0" noProof="0">
                  <a:ln>
                    <a:noFill/>
                  </a:ln>
                  <a:solidFill>
                    <a:prstClr val="black"/>
                  </a:solidFill>
                  <a:effectLst/>
                  <a:uLnTx/>
                  <a:uFillTx/>
                  <a:latin typeface="Century Gothic"/>
                  <a:ea typeface="+mn-ea"/>
                  <a:cs typeface="+mn-cs"/>
                </a:rPr>
                <a:t>Gestione PCP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CM1.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lang="it-IT" sz="1200" noProof="0">
                  <a:solidFill>
                    <a:prstClr val="black"/>
                  </a:solidFill>
                  <a:latin typeface="Century Gothic"/>
                </a:rPr>
                <a:t> mentre nella sezione </a:t>
              </a:r>
              <a:r>
                <a:rPr lang="it-IT" sz="1200" b="1" i="1" noProof="0">
                  <a:solidFill>
                    <a:prstClr val="black"/>
                  </a:solidFill>
                  <a:latin typeface="Century Gothic"/>
                </a:rPr>
                <a:t>Modifiche</a:t>
              </a:r>
              <a:r>
                <a:rPr lang="it-IT" sz="1200" noProof="0">
                  <a:solidFill>
                    <a:prstClr val="black"/>
                  </a:solidFill>
                  <a:latin typeface="Century Gothic"/>
                </a:rPr>
                <a:t> è disponibile il documento riportante le variazioni apportate ai dati di CUP e/o importi.</a:t>
              </a:r>
            </a:p>
            <a:p>
              <a:pPr algn="just">
                <a:spcBef>
                  <a:spcPts val="600"/>
                </a:spcBef>
                <a:defRPr/>
              </a:pPr>
              <a:r>
                <a:rPr kumimoji="0" lang="it-IT" sz="1200" b="1" i="0" strike="noStrike" kern="1200" cap="none" spc="0" normalizeH="0" baseline="0" noProof="0">
                  <a:ln>
                    <a:noFill/>
                  </a:ln>
                  <a:solidFill>
                    <a:prstClr val="black"/>
                  </a:solidFill>
                  <a:effectLst/>
                  <a:uLnTx/>
                  <a:uFillTx/>
                  <a:latin typeface="Century Gothic"/>
                  <a:ea typeface="+mn-ea"/>
                  <a:cs typeface="+mn-cs"/>
                </a:rPr>
                <a:t>N.B. </a:t>
              </a:r>
              <a:r>
                <a:rPr kumimoji="0" lang="it-IT" sz="1200" b="0" i="0" strike="noStrike" kern="1200" cap="none" spc="0" normalizeH="0" baseline="0" noProof="0">
                  <a:ln>
                    <a:noFill/>
                  </a:ln>
                  <a:solidFill>
                    <a:prstClr val="black"/>
                  </a:solidFill>
                  <a:effectLst/>
                  <a:uLnTx/>
                  <a:uFillTx/>
                  <a:latin typeface="Century Gothic"/>
                  <a:ea typeface="+mn-ea"/>
                  <a:cs typeface="+mn-cs"/>
                </a:rPr>
                <a:t>è possibile effettuare la modifica di CUP e/o Importi solo se non sia già stata inviata una scheda SC1 (Scheda sottoscrizione contratto)</a:t>
              </a:r>
            </a:p>
          </p:txBody>
        </p:sp>
        <p:grpSp>
          <p:nvGrpSpPr>
            <p:cNvPr id="6" name="Group 5">
              <a:extLst>
                <a:ext uri="{FF2B5EF4-FFF2-40B4-BE49-F238E27FC236}">
                  <a16:creationId xmlns:a16="http://schemas.microsoft.com/office/drawing/2014/main" id="{3A2ADC6E-3A36-5793-9282-99BBE3F14CAE}"/>
                </a:ext>
              </a:extLst>
            </p:cNvPr>
            <p:cNvGrpSpPr/>
            <p:nvPr/>
          </p:nvGrpSpPr>
          <p:grpSpPr>
            <a:xfrm>
              <a:off x="309149" y="5081156"/>
              <a:ext cx="432000" cy="406963"/>
              <a:chOff x="296380" y="2745516"/>
              <a:chExt cx="432000" cy="432000"/>
            </a:xfrm>
          </p:grpSpPr>
          <p:sp>
            <p:nvSpPr>
              <p:cNvPr id="7" name="Oval 6">
                <a:extLst>
                  <a:ext uri="{FF2B5EF4-FFF2-40B4-BE49-F238E27FC236}">
                    <a16:creationId xmlns:a16="http://schemas.microsoft.com/office/drawing/2014/main" id="{A2445E88-19B0-C4DD-675E-71D1D8FDDC6B}"/>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2B346791-ACB4-E557-D96C-ADC01952A2ED}"/>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aphic 4">
                <a:extLst>
                  <a:ext uri="{FF2B5EF4-FFF2-40B4-BE49-F238E27FC236}">
                    <a16:creationId xmlns:a16="http://schemas.microsoft.com/office/drawing/2014/main" id="{3DDE9E31-BC35-DD1A-1738-6510EE37EBAD}"/>
                  </a:ext>
                </a:extLst>
              </p:cNvPr>
              <p:cNvGrpSpPr>
                <a:grpSpLocks noChangeAspect="1"/>
              </p:cNvGrpSpPr>
              <p:nvPr/>
            </p:nvGrpSpPr>
            <p:grpSpPr>
              <a:xfrm>
                <a:off x="332388" y="2781507"/>
                <a:ext cx="360003" cy="382148"/>
                <a:chOff x="905454" y="2371172"/>
                <a:chExt cx="362309" cy="384922"/>
              </a:xfrm>
              <a:solidFill>
                <a:srgbClr val="007680"/>
              </a:solidFill>
            </p:grpSpPr>
            <p:sp>
              <p:nvSpPr>
                <p:cNvPr id="10" name="Graphic 4">
                  <a:extLst>
                    <a:ext uri="{FF2B5EF4-FFF2-40B4-BE49-F238E27FC236}">
                      <a16:creationId xmlns:a16="http://schemas.microsoft.com/office/drawing/2014/main" id="{78CA5728-2F2B-BBF7-B8B8-085F3FED2CC6}"/>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4" name="Graphic 4">
                  <a:extLst>
                    <a:ext uri="{FF2B5EF4-FFF2-40B4-BE49-F238E27FC236}">
                      <a16:creationId xmlns:a16="http://schemas.microsoft.com/office/drawing/2014/main" id="{CB5985AE-BA29-3A7A-31AC-8134A633628A}"/>
                    </a:ext>
                  </a:extLst>
                </p:cNvPr>
                <p:cNvSpPr/>
                <p:nvPr/>
              </p:nvSpPr>
              <p:spPr>
                <a:xfrm>
                  <a:off x="1020472" y="2456079"/>
                  <a:ext cx="132910" cy="20400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4B3EF919-2E31-3987-5676-D2387EC4A71A}"/>
                    </a:ext>
                  </a:extLst>
                </p:cNvPr>
                <p:cNvSpPr/>
                <p:nvPr/>
              </p:nvSpPr>
              <p:spPr>
                <a:xfrm>
                  <a:off x="905454" y="2371172"/>
                  <a:ext cx="362309" cy="384922"/>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340358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a:t>Ordinativi di fornitura</a:t>
            </a:r>
          </a:p>
        </p:txBody>
      </p:sp>
    </p:spTree>
    <p:extLst>
      <p:ext uri="{BB962C8B-B14F-4D97-AF65-F5344CB8AC3E}">
        <p14:creationId xmlns:p14="http://schemas.microsoft.com/office/powerpoint/2010/main" val="1645453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9CE5DD9-24A2-A96C-BC7A-672D075CBBBC}"/>
              </a:ext>
            </a:extLst>
          </p:cNvPr>
          <p:cNvSpPr/>
          <p:nvPr/>
        </p:nvSpPr>
        <p:spPr>
          <a:xfrm>
            <a:off x="4423446" y="2663319"/>
            <a:ext cx="5176706" cy="1297175"/>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34" name="Group 33">
            <a:extLst>
              <a:ext uri="{FF2B5EF4-FFF2-40B4-BE49-F238E27FC236}">
                <a16:creationId xmlns:a16="http://schemas.microsoft.com/office/drawing/2014/main" id="{66489DBD-086F-A790-3E76-34D26BDF9E1D}"/>
              </a:ext>
            </a:extLst>
          </p:cNvPr>
          <p:cNvGrpSpPr/>
          <p:nvPr/>
        </p:nvGrpSpPr>
        <p:grpSpPr>
          <a:xfrm>
            <a:off x="156076" y="759049"/>
            <a:ext cx="5275460" cy="1577280"/>
            <a:chOff x="156075" y="2542469"/>
            <a:chExt cx="5714120" cy="1577280"/>
          </a:xfrm>
        </p:grpSpPr>
        <p:sp>
          <p:nvSpPr>
            <p:cNvPr id="12" name="Rectangle 11">
              <a:extLst>
                <a:ext uri="{FF2B5EF4-FFF2-40B4-BE49-F238E27FC236}">
                  <a16:creationId xmlns:a16="http://schemas.microsoft.com/office/drawing/2014/main" id="{B6C1821F-04F9-6E3C-8801-6BDD4B76E46E}"/>
                </a:ext>
              </a:extLst>
            </p:cNvPr>
            <p:cNvSpPr/>
            <p:nvPr/>
          </p:nvSpPr>
          <p:spPr>
            <a:xfrm>
              <a:off x="156075" y="2679749"/>
              <a:ext cx="5714120"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6" y="25424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(Stazione Appaltante)</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510528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ORDINATIVO DI FORNITURA</a:t>
            </a:r>
            <a:endParaRPr lang="it-IT" sz="900" noProof="0"/>
          </a:p>
        </p:txBody>
      </p:sp>
      <p:sp>
        <p:nvSpPr>
          <p:cNvPr id="24" name="Rectangle 23">
            <a:extLst>
              <a:ext uri="{FF2B5EF4-FFF2-40B4-BE49-F238E27FC236}">
                <a16:creationId xmlns:a16="http://schemas.microsoft.com/office/drawing/2014/main" id="{5FF9BAC9-B3AD-938F-5ACD-F057DFBBD0EC}"/>
              </a:ext>
            </a:extLst>
          </p:cNvPr>
          <p:cNvSpPr/>
          <p:nvPr/>
        </p:nvSpPr>
        <p:spPr>
          <a:xfrm>
            <a:off x="2065508" y="1407600"/>
            <a:ext cx="14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Richiedi CIG</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44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a:t>
            </a:r>
          </a:p>
          <a:p>
            <a:pPr algn="ctr" defTabSz="762000">
              <a:lnSpc>
                <a:spcPct val="90000"/>
              </a:lnSpc>
              <a:spcBef>
                <a:spcPct val="0"/>
              </a:spcBef>
              <a:spcAft>
                <a:spcPct val="0"/>
              </a:spcAft>
            </a:pPr>
            <a:r>
              <a:rPr lang="it-IT" sz="1000" b="1" kern="0" noProof="0">
                <a:solidFill>
                  <a:srgbClr val="000000"/>
                </a:solidFill>
                <a:cs typeface="Arial"/>
              </a:rPr>
              <a:t>Ordinativo di Fornitura</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767660" y="1803600"/>
            <a:ext cx="29784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E0A2822-C61F-51BB-07A7-60C462DA6007}"/>
              </a:ext>
            </a:extLst>
          </p:cNvPr>
          <p:cNvSpPr/>
          <p:nvPr/>
        </p:nvSpPr>
        <p:spPr>
          <a:xfrm>
            <a:off x="3793460" y="1407600"/>
            <a:ext cx="14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Invia al fornitore</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62</a:t>
            </a:fld>
            <a:endParaRPr lang="it-IT" noProof="0"/>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3" name="Rectangle 32">
            <a:extLst>
              <a:ext uri="{FF2B5EF4-FFF2-40B4-BE49-F238E27FC236}">
                <a16:creationId xmlns:a16="http://schemas.microsoft.com/office/drawing/2014/main" id="{F092FB2C-7255-1A08-A697-617C3F812EF6}"/>
              </a:ext>
            </a:extLst>
          </p:cNvPr>
          <p:cNvSpPr/>
          <p:nvPr/>
        </p:nvSpPr>
        <p:spPr>
          <a:xfrm>
            <a:off x="2192191" y="5598000"/>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grpSp>
        <p:nvGrpSpPr>
          <p:cNvPr id="35" name="Group 34">
            <a:extLst>
              <a:ext uri="{FF2B5EF4-FFF2-40B4-BE49-F238E27FC236}">
                <a16:creationId xmlns:a16="http://schemas.microsoft.com/office/drawing/2014/main" id="{2B0DB75C-86BB-6866-8D3A-4D7D553F907A}"/>
              </a:ext>
            </a:extLst>
          </p:cNvPr>
          <p:cNvGrpSpPr/>
          <p:nvPr/>
        </p:nvGrpSpPr>
        <p:grpSpPr>
          <a:xfrm flipV="1">
            <a:off x="2690496" y="2199840"/>
            <a:ext cx="181983" cy="3398160"/>
            <a:chOff x="4081684" y="2379280"/>
            <a:chExt cx="171807" cy="2518540"/>
          </a:xfrm>
        </p:grpSpPr>
        <p:cxnSp>
          <p:nvCxnSpPr>
            <p:cNvPr id="36" name="Straight Arrow Connector 35">
              <a:extLst>
                <a:ext uri="{FF2B5EF4-FFF2-40B4-BE49-F238E27FC236}">
                  <a16:creationId xmlns:a16="http://schemas.microsoft.com/office/drawing/2014/main" id="{B3D6A1EE-8F6F-7795-9B7D-397BD60BB5A1}"/>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E2B382D-4D00-636A-63BA-8A9F15995281}"/>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9E569A2A-2E2B-668E-7E33-FDB02C42414B}"/>
              </a:ext>
            </a:extLst>
          </p:cNvPr>
          <p:cNvSpPr/>
          <p:nvPr/>
        </p:nvSpPr>
        <p:spPr>
          <a:xfrm>
            <a:off x="1973304" y="3509914"/>
            <a:ext cx="1613895" cy="931128"/>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AD4 </a:t>
            </a:r>
            <a:r>
              <a:rPr kumimoji="0" lang="it-IT" sz="1000" i="0" u="none" strike="noStrike" kern="0" cap="none" spc="0" normalizeH="0" baseline="0" noProof="0">
                <a:ln>
                  <a:noFill/>
                </a:ln>
                <a:solidFill>
                  <a:srgbClr val="000000"/>
                </a:solidFill>
                <a:effectLst/>
                <a:uLnTx/>
                <a:uFillTx/>
              </a:rPr>
              <a:t>Adesione ad accordo quadro / convenzione senza successivo confronto competitivo</a:t>
            </a:r>
          </a:p>
        </p:txBody>
      </p:sp>
      <p:grpSp>
        <p:nvGrpSpPr>
          <p:cNvPr id="21" name="Group 20">
            <a:extLst>
              <a:ext uri="{FF2B5EF4-FFF2-40B4-BE49-F238E27FC236}">
                <a16:creationId xmlns:a16="http://schemas.microsoft.com/office/drawing/2014/main" id="{339E3970-C6CB-3470-03C3-4639DDE8755B}"/>
              </a:ext>
            </a:extLst>
          </p:cNvPr>
          <p:cNvGrpSpPr/>
          <p:nvPr/>
        </p:nvGrpSpPr>
        <p:grpSpPr>
          <a:xfrm>
            <a:off x="8471924" y="759049"/>
            <a:ext cx="3564000" cy="1577280"/>
            <a:chOff x="6193278" y="759049"/>
            <a:chExt cx="3564000" cy="1577280"/>
          </a:xfrm>
        </p:grpSpPr>
        <p:sp>
          <p:nvSpPr>
            <p:cNvPr id="14" name="Rectangle 13">
              <a:extLst>
                <a:ext uri="{FF2B5EF4-FFF2-40B4-BE49-F238E27FC236}">
                  <a16:creationId xmlns:a16="http://schemas.microsoft.com/office/drawing/2014/main" id="{355FCE92-64B0-D739-3E4F-82D95601286D}"/>
                </a:ext>
              </a:extLst>
            </p:cNvPr>
            <p:cNvSpPr/>
            <p:nvPr/>
          </p:nvSpPr>
          <p:spPr>
            <a:xfrm>
              <a:off x="6193278" y="896329"/>
              <a:ext cx="3564000" cy="1440000"/>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6193279" y="759049"/>
              <a:ext cx="3060000" cy="2880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(Operatore Economico)</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20" name="Rectangle 19">
            <a:extLst>
              <a:ext uri="{FF2B5EF4-FFF2-40B4-BE49-F238E27FC236}">
                <a16:creationId xmlns:a16="http://schemas.microsoft.com/office/drawing/2014/main" id="{66BE5C9B-B576-0542-33D0-2C73B411BE32}"/>
              </a:ext>
            </a:extLst>
          </p:cNvPr>
          <p:cNvSpPr/>
          <p:nvPr/>
        </p:nvSpPr>
        <p:spPr>
          <a:xfrm>
            <a:off x="8582024" y="1086705"/>
            <a:ext cx="3348000" cy="1188000"/>
          </a:xfrm>
          <a:prstGeom prst="rect">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ORDINATIVO DI FORNITURA</a:t>
            </a:r>
            <a:endParaRPr lang="it-IT" sz="900" noProof="0"/>
          </a:p>
        </p:txBody>
      </p:sp>
      <p:cxnSp>
        <p:nvCxnSpPr>
          <p:cNvPr id="2" name="Straight Arrow Connector 1">
            <a:extLst>
              <a:ext uri="{FF2B5EF4-FFF2-40B4-BE49-F238E27FC236}">
                <a16:creationId xmlns:a16="http://schemas.microsoft.com/office/drawing/2014/main" id="{65EF638B-1FD8-7AD0-A0DB-0667B3629CD9}"/>
              </a:ext>
            </a:extLst>
          </p:cNvPr>
          <p:cNvCxnSpPr>
            <a:cxnSpLocks/>
          </p:cNvCxnSpPr>
          <p:nvPr/>
        </p:nvCxnSpPr>
        <p:spPr>
          <a:xfrm>
            <a:off x="10114874" y="1803600"/>
            <a:ext cx="26515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5472A9F-C3D0-2EA2-D02C-546B59247DD4}"/>
              </a:ext>
            </a:extLst>
          </p:cNvPr>
          <p:cNvSpPr/>
          <p:nvPr/>
        </p:nvSpPr>
        <p:spPr>
          <a:xfrm>
            <a:off x="8674874" y="1407600"/>
            <a:ext cx="144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OdF ricevuto</a:t>
            </a:r>
          </a:p>
        </p:txBody>
      </p:sp>
      <p:sp>
        <p:nvSpPr>
          <p:cNvPr id="23" name="Rectangle 22">
            <a:extLst>
              <a:ext uri="{FF2B5EF4-FFF2-40B4-BE49-F238E27FC236}">
                <a16:creationId xmlns:a16="http://schemas.microsoft.com/office/drawing/2014/main" id="{A29D8BA9-1CE2-79E7-B515-375BA3532C37}"/>
              </a:ext>
            </a:extLst>
          </p:cNvPr>
          <p:cNvSpPr/>
          <p:nvPr/>
        </p:nvSpPr>
        <p:spPr>
          <a:xfrm>
            <a:off x="10380027" y="1407600"/>
            <a:ext cx="14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Accetta</a:t>
            </a:r>
          </a:p>
        </p:txBody>
      </p:sp>
      <p:sp>
        <p:nvSpPr>
          <p:cNvPr id="30" name="Title 33">
            <a:extLst>
              <a:ext uri="{FF2B5EF4-FFF2-40B4-BE49-F238E27FC236}">
                <a16:creationId xmlns:a16="http://schemas.microsoft.com/office/drawing/2014/main" id="{96D0DE00-BCA4-61BA-8F88-0EF067AB378C}"/>
              </a:ext>
            </a:extLst>
          </p:cNvPr>
          <p:cNvSpPr>
            <a:spLocks noGrp="1"/>
          </p:cNvSpPr>
          <p:nvPr>
            <p:ph type="title"/>
          </p:nvPr>
        </p:nvSpPr>
        <p:spPr>
          <a:xfrm>
            <a:off x="516000" y="74239"/>
            <a:ext cx="10761600" cy="503082"/>
          </a:xfrm>
        </p:spPr>
        <p:txBody>
          <a:bodyPr/>
          <a:lstStyle/>
          <a:p>
            <a:r>
              <a:rPr lang="it-IT" sz="2350" spc="-130" noProof="0"/>
              <a:t>ORDINATIVI DI FORNITURA DA CONVENZIONE / ACCORDO QUADRO</a:t>
            </a:r>
            <a:endParaRPr lang="it-IT" sz="2350" noProof="0"/>
          </a:p>
        </p:txBody>
      </p:sp>
      <p:sp>
        <p:nvSpPr>
          <p:cNvPr id="32" name="Rectangle: Rounded Corners 31">
            <a:extLst>
              <a:ext uri="{FF2B5EF4-FFF2-40B4-BE49-F238E27FC236}">
                <a16:creationId xmlns:a16="http://schemas.microsoft.com/office/drawing/2014/main" id="{1E4AEB1B-CFBC-0340-7513-5DBA3ACDA40A}"/>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12</a:t>
            </a:r>
            <a:endParaRPr lang="it-IT" sz="1200" b="1" noProof="0">
              <a:solidFill>
                <a:schemeClr val="accent1"/>
              </a:solidFill>
            </a:endParaRPr>
          </a:p>
        </p:txBody>
      </p:sp>
      <p:cxnSp>
        <p:nvCxnSpPr>
          <p:cNvPr id="70" name="Straight Arrow Connector 69">
            <a:extLst>
              <a:ext uri="{FF2B5EF4-FFF2-40B4-BE49-F238E27FC236}">
                <a16:creationId xmlns:a16="http://schemas.microsoft.com/office/drawing/2014/main" id="{8AB9015E-9553-B561-CE59-EAD86B679872}"/>
              </a:ext>
            </a:extLst>
          </p:cNvPr>
          <p:cNvCxnSpPr>
            <a:cxnSpLocks/>
            <a:stCxn id="3" idx="3"/>
            <a:endCxn id="22" idx="1"/>
          </p:cNvCxnSpPr>
          <p:nvPr/>
        </p:nvCxnSpPr>
        <p:spPr>
          <a:xfrm>
            <a:off x="5233460" y="1803600"/>
            <a:ext cx="3441414" cy="0"/>
          </a:xfrm>
          <a:prstGeom prst="straightConnector1">
            <a:avLst/>
          </a:prstGeom>
          <a:ln>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DD706C-7194-3198-543A-A24CE80FDE3A}"/>
              </a:ext>
            </a:extLst>
          </p:cNvPr>
          <p:cNvCxnSpPr>
            <a:cxnSpLocks/>
          </p:cNvCxnSpPr>
          <p:nvPr/>
        </p:nvCxnSpPr>
        <p:spPr>
          <a:xfrm>
            <a:off x="11100027"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C9579EC-C367-5C3C-8822-BAA1B810139F}"/>
              </a:ext>
            </a:extLst>
          </p:cNvPr>
          <p:cNvSpPr/>
          <p:nvPr/>
        </p:nvSpPr>
        <p:spPr>
          <a:xfrm>
            <a:off x="10513227" y="3439983"/>
            <a:ext cx="1306800" cy="122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 idx="1"/>
          </p:cNvCxnSpPr>
          <p:nvPr/>
        </p:nvCxnSpPr>
        <p:spPr>
          <a:xfrm>
            <a:off x="3505508" y="1803600"/>
            <a:ext cx="28795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A1A43A0-4127-4126-A44F-DFBD9A6A43E0}"/>
              </a:ext>
            </a:extLst>
          </p:cNvPr>
          <p:cNvCxnSpPr>
            <a:cxnSpLocks/>
            <a:stCxn id="17" idx="3"/>
            <a:endCxn id="18" idx="1"/>
          </p:cNvCxnSpPr>
          <p:nvPr/>
        </p:nvCxnSpPr>
        <p:spPr>
          <a:xfrm>
            <a:off x="6016123" y="3246856"/>
            <a:ext cx="27493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0611E86A-77AC-6DF2-7263-5D1281103B7E}"/>
              </a:ext>
            </a:extLst>
          </p:cNvPr>
          <p:cNvGrpSpPr/>
          <p:nvPr/>
        </p:nvGrpSpPr>
        <p:grpSpPr>
          <a:xfrm>
            <a:off x="4473060" y="2721258"/>
            <a:ext cx="5076000" cy="1188000"/>
            <a:chOff x="4473060" y="3902358"/>
            <a:chExt cx="5076000" cy="1188000"/>
          </a:xfrm>
        </p:grpSpPr>
        <p:sp>
          <p:nvSpPr>
            <p:cNvPr id="15" name="Rectangle 14">
              <a:extLst>
                <a:ext uri="{FF2B5EF4-FFF2-40B4-BE49-F238E27FC236}">
                  <a16:creationId xmlns:a16="http://schemas.microsoft.com/office/drawing/2014/main" id="{88A36512-8953-4F18-6DA7-CCF046EE8E5A}"/>
                </a:ext>
              </a:extLst>
            </p:cNvPr>
            <p:cNvSpPr/>
            <p:nvPr/>
          </p:nvSpPr>
          <p:spPr>
            <a:xfrm>
              <a:off x="4473060" y="3902358"/>
              <a:ext cx="5076000"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b"/>
            <a:lstStyle/>
            <a:p>
              <a:pPr algn="ctr"/>
              <a:r>
                <a:rPr lang="it-IT" sz="900" kern="0" noProof="0">
                  <a:solidFill>
                    <a:srgbClr val="000000"/>
                  </a:solidFill>
                  <a:cs typeface="Arial"/>
                </a:rPr>
                <a:t>ORDINATIVO DI FORNITURA</a:t>
              </a:r>
              <a:endParaRPr lang="it-IT" sz="900" noProof="0"/>
            </a:p>
          </p:txBody>
        </p:sp>
        <p:sp>
          <p:nvSpPr>
            <p:cNvPr id="17" name="Rectangle 16">
              <a:extLst>
                <a:ext uri="{FF2B5EF4-FFF2-40B4-BE49-F238E27FC236}">
                  <a16:creationId xmlns:a16="http://schemas.microsoft.com/office/drawing/2014/main" id="{958D008E-93A2-B8D5-385A-00E80715D18F}"/>
                </a:ext>
              </a:extLst>
            </p:cNvPr>
            <p:cNvSpPr/>
            <p:nvPr/>
          </p:nvSpPr>
          <p:spPr>
            <a:xfrm>
              <a:off x="4576123" y="4031956"/>
              <a:ext cx="14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Modifica CUP e/o Importo</a:t>
              </a:r>
              <a:endParaRPr lang="it-IT" sz="1000" kern="0" noProof="0">
                <a:solidFill>
                  <a:schemeClr val="tx1"/>
                </a:solidFill>
                <a:cs typeface="Arial"/>
              </a:endParaRPr>
            </a:p>
          </p:txBody>
        </p:sp>
        <p:sp>
          <p:nvSpPr>
            <p:cNvPr id="18" name="Rectangle 17">
              <a:extLst>
                <a:ext uri="{FF2B5EF4-FFF2-40B4-BE49-F238E27FC236}">
                  <a16:creationId xmlns:a16="http://schemas.microsoft.com/office/drawing/2014/main" id="{EE2D0632-C5EE-F886-E191-5627950BB9DE}"/>
                </a:ext>
              </a:extLst>
            </p:cNvPr>
            <p:cNvSpPr/>
            <p:nvPr/>
          </p:nvSpPr>
          <p:spPr>
            <a:xfrm>
              <a:off x="6291060" y="4031956"/>
              <a:ext cx="144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Modifica campi di CUP e importo/quantità</a:t>
              </a:r>
            </a:p>
          </p:txBody>
        </p:sp>
        <p:sp>
          <p:nvSpPr>
            <p:cNvPr id="27" name="Rectangle 26">
              <a:extLst>
                <a:ext uri="{FF2B5EF4-FFF2-40B4-BE49-F238E27FC236}">
                  <a16:creationId xmlns:a16="http://schemas.microsoft.com/office/drawing/2014/main" id="{6B03B8E3-3B44-3A2D-F1DC-6DD70C000B7B}"/>
                </a:ext>
              </a:extLst>
            </p:cNvPr>
            <p:cNvSpPr/>
            <p:nvPr/>
          </p:nvSpPr>
          <p:spPr>
            <a:xfrm>
              <a:off x="8005997" y="4031956"/>
              <a:ext cx="144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Conferma Modifica</a:t>
              </a:r>
              <a:endParaRPr lang="it-IT" sz="1000" kern="0" noProof="0">
                <a:solidFill>
                  <a:schemeClr val="tx1"/>
                </a:solidFill>
                <a:cs typeface="Arial"/>
              </a:endParaRPr>
            </a:p>
          </p:txBody>
        </p:sp>
      </p:grpSp>
      <p:cxnSp>
        <p:nvCxnSpPr>
          <p:cNvPr id="44" name="Connector: Elbow 43">
            <a:extLst>
              <a:ext uri="{FF2B5EF4-FFF2-40B4-BE49-F238E27FC236}">
                <a16:creationId xmlns:a16="http://schemas.microsoft.com/office/drawing/2014/main" id="{0D0F3A65-94FB-64B2-07F0-7AAEC44A2F7B}"/>
              </a:ext>
            </a:extLst>
          </p:cNvPr>
          <p:cNvCxnSpPr>
            <a:cxnSpLocks/>
          </p:cNvCxnSpPr>
          <p:nvPr/>
        </p:nvCxnSpPr>
        <p:spPr>
          <a:xfrm>
            <a:off x="3505508" y="1867100"/>
            <a:ext cx="1070615" cy="1506756"/>
          </a:xfrm>
          <a:prstGeom prst="bentConnector3">
            <a:avLst>
              <a:gd name="adj1" fmla="val 17227"/>
            </a:avLst>
          </a:prstGeom>
          <a:ln>
            <a:solidFill>
              <a:schemeClr val="tx2"/>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F1CDA7F5-3715-D22D-1202-C62E53D8A04F}"/>
              </a:ext>
            </a:extLst>
          </p:cNvPr>
          <p:cNvCxnSpPr>
            <a:cxnSpLocks/>
          </p:cNvCxnSpPr>
          <p:nvPr/>
        </p:nvCxnSpPr>
        <p:spPr>
          <a:xfrm rot="16200000" flipH="1">
            <a:off x="3923562" y="2519565"/>
            <a:ext cx="972000" cy="333122"/>
          </a:xfrm>
          <a:prstGeom prst="bentConnector2">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9D35DF98-1BA3-A391-20BC-9B9F9255A131}"/>
              </a:ext>
            </a:extLst>
          </p:cNvPr>
          <p:cNvCxnSpPr>
            <a:cxnSpLocks/>
            <a:stCxn id="27" idx="3"/>
            <a:endCxn id="22" idx="2"/>
          </p:cNvCxnSpPr>
          <p:nvPr/>
        </p:nvCxnSpPr>
        <p:spPr>
          <a:xfrm flipH="1" flipV="1">
            <a:off x="9394874" y="2199600"/>
            <a:ext cx="51123" cy="1047256"/>
          </a:xfrm>
          <a:prstGeom prst="bentConnector4">
            <a:avLst>
              <a:gd name="adj1" fmla="val -447157"/>
              <a:gd name="adj2" fmla="val 68907"/>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D8D4415-DC38-9522-398C-1477C2B83DD1}"/>
              </a:ext>
            </a:extLst>
          </p:cNvPr>
          <p:cNvCxnSpPr>
            <a:cxnSpLocks/>
            <a:stCxn id="27" idx="2"/>
          </p:cNvCxnSpPr>
          <p:nvPr/>
        </p:nvCxnSpPr>
        <p:spPr>
          <a:xfrm>
            <a:off x="8725997" y="3642856"/>
            <a:ext cx="0" cy="194400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177B2A9-53C6-F401-45EC-8231AE551F7B}"/>
              </a:ext>
            </a:extLst>
          </p:cNvPr>
          <p:cNvSpPr/>
          <p:nvPr/>
        </p:nvSpPr>
        <p:spPr>
          <a:xfrm>
            <a:off x="7919891" y="4222081"/>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kumimoji="0" lang="it-IT" sz="1000" b="1" i="0" u="none" strike="noStrike" kern="0" cap="none" spc="0" normalizeH="0" baseline="0" noProof="0">
                <a:ln>
                  <a:noFill/>
                </a:ln>
                <a:solidFill>
                  <a:srgbClr val="000000"/>
                </a:solidFill>
                <a:effectLst/>
                <a:uLnTx/>
                <a:uFillTx/>
              </a:rPr>
              <a:t>CM1 </a:t>
            </a:r>
            <a:r>
              <a:rPr kumimoji="0" lang="it-IT" sz="1000" i="0" u="none" strike="noStrike" kern="0" cap="none" spc="0" normalizeH="0" baseline="0" noProof="0">
                <a:ln>
                  <a:noFill/>
                </a:ln>
                <a:solidFill>
                  <a:srgbClr val="000000"/>
                </a:solidFill>
                <a:effectLst/>
                <a:uLnTx/>
                <a:uFillTx/>
              </a:rPr>
              <a:t>Scheda di comunicazione modifica dati della procedura per appalti sopra i 5K euro</a:t>
            </a:r>
          </a:p>
        </p:txBody>
      </p:sp>
      <p:cxnSp>
        <p:nvCxnSpPr>
          <p:cNvPr id="31" name="Straight Arrow Connector 30">
            <a:extLst>
              <a:ext uri="{FF2B5EF4-FFF2-40B4-BE49-F238E27FC236}">
                <a16:creationId xmlns:a16="http://schemas.microsoft.com/office/drawing/2014/main" id="{E529079E-78CC-4E46-55EE-AE2B0B7F59AD}"/>
              </a:ext>
            </a:extLst>
          </p:cNvPr>
          <p:cNvCxnSpPr>
            <a:cxnSpLocks/>
            <a:stCxn id="17" idx="3"/>
            <a:endCxn id="18" idx="1"/>
          </p:cNvCxnSpPr>
          <p:nvPr/>
        </p:nvCxnSpPr>
        <p:spPr>
          <a:xfrm>
            <a:off x="6016123" y="3246856"/>
            <a:ext cx="27493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F96F222-5B7B-268D-F5C4-34FCA6373DCE}"/>
              </a:ext>
            </a:extLst>
          </p:cNvPr>
          <p:cNvCxnSpPr>
            <a:cxnSpLocks/>
            <a:stCxn id="18" idx="3"/>
            <a:endCxn id="27" idx="1"/>
          </p:cNvCxnSpPr>
          <p:nvPr/>
        </p:nvCxnSpPr>
        <p:spPr>
          <a:xfrm>
            <a:off x="7731060" y="3246856"/>
            <a:ext cx="27493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F57A808C-425E-3502-FFA7-A5FFDB78D9CA}"/>
              </a:ext>
            </a:extLst>
          </p:cNvPr>
          <p:cNvGrpSpPr/>
          <p:nvPr/>
        </p:nvGrpSpPr>
        <p:grpSpPr>
          <a:xfrm>
            <a:off x="4423446" y="2321408"/>
            <a:ext cx="1008090" cy="365996"/>
            <a:chOff x="4423446" y="2321408"/>
            <a:chExt cx="1008090" cy="365996"/>
          </a:xfrm>
        </p:grpSpPr>
        <p:sp>
          <p:nvSpPr>
            <p:cNvPr id="45" name="Rectangle 44">
              <a:extLst>
                <a:ext uri="{FF2B5EF4-FFF2-40B4-BE49-F238E27FC236}">
                  <a16:creationId xmlns:a16="http://schemas.microsoft.com/office/drawing/2014/main" id="{007C70F6-C013-957A-4C22-7C4BB27138C8}"/>
                </a:ext>
              </a:extLst>
            </p:cNvPr>
            <p:cNvSpPr/>
            <p:nvPr/>
          </p:nvSpPr>
          <p:spPr>
            <a:xfrm>
              <a:off x="4423446" y="2332108"/>
              <a:ext cx="1008090" cy="32699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0" name="Rectangle 49">
              <a:extLst>
                <a:ext uri="{FF2B5EF4-FFF2-40B4-BE49-F238E27FC236}">
                  <a16:creationId xmlns:a16="http://schemas.microsoft.com/office/drawing/2014/main" id="{C8B8805B-267F-2895-C661-8B22CE9D5BD6}"/>
                </a:ext>
              </a:extLst>
            </p:cNvPr>
            <p:cNvSpPr/>
            <p:nvPr/>
          </p:nvSpPr>
          <p:spPr>
            <a:xfrm>
              <a:off x="4430691" y="2616027"/>
              <a:ext cx="993600" cy="71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1" name="Rectangle 50">
              <a:extLst>
                <a:ext uri="{FF2B5EF4-FFF2-40B4-BE49-F238E27FC236}">
                  <a16:creationId xmlns:a16="http://schemas.microsoft.com/office/drawing/2014/main" id="{F74810D1-5BDA-7D1C-2D96-100FB22C9362}"/>
                </a:ext>
              </a:extLst>
            </p:cNvPr>
            <p:cNvSpPr/>
            <p:nvPr/>
          </p:nvSpPr>
          <p:spPr>
            <a:xfrm>
              <a:off x="4430691" y="2321408"/>
              <a:ext cx="993600" cy="48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cxnSp>
        <p:nvCxnSpPr>
          <p:cNvPr id="43" name="Connector: Elbow 42">
            <a:extLst>
              <a:ext uri="{FF2B5EF4-FFF2-40B4-BE49-F238E27FC236}">
                <a16:creationId xmlns:a16="http://schemas.microsoft.com/office/drawing/2014/main" id="{4B80364C-5FE9-7663-5106-ACC73B02B9CC}"/>
              </a:ext>
            </a:extLst>
          </p:cNvPr>
          <p:cNvCxnSpPr>
            <a:cxnSpLocks/>
            <a:stCxn id="27" idx="0"/>
            <a:endCxn id="3" idx="2"/>
          </p:cNvCxnSpPr>
          <p:nvPr/>
        </p:nvCxnSpPr>
        <p:spPr>
          <a:xfrm rot="16200000" flipV="1">
            <a:off x="6294101" y="418959"/>
            <a:ext cx="651256" cy="4212537"/>
          </a:xfrm>
          <a:prstGeom prst="bentConnector3">
            <a:avLst>
              <a:gd name="adj1" fmla="val 50000"/>
            </a:avLst>
          </a:prstGeom>
          <a:ln>
            <a:solidFill>
              <a:schemeClr val="tx2"/>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41B4A2B-B7FC-9D73-8BCA-68D153829157}"/>
              </a:ext>
            </a:extLst>
          </p:cNvPr>
          <p:cNvSpPr/>
          <p:nvPr/>
        </p:nvSpPr>
        <p:spPr>
          <a:xfrm>
            <a:off x="8192238" y="5598000"/>
            <a:ext cx="10692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Aggiornamento dati in BDNCP</a:t>
            </a:r>
            <a:endParaRPr kumimoji="0" lang="it-IT" sz="100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135050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La gestione degli ordinativi di fornitura a valere su Convenzioni/Accordi Quadro stipulati in piattaforma avviene attraverso la funzionalità </a:t>
            </a:r>
            <a:r>
              <a:rPr lang="it-IT" b="1" i="1" noProof="0"/>
              <a:t>Ordinativo </a:t>
            </a:r>
            <a:r>
              <a:rPr kumimoji="0" lang="it-IT" b="1" i="1" u="none" strike="noStrike" kern="1200" cap="none" spc="0" normalizeH="0" baseline="0" noProof="0">
                <a:ln>
                  <a:noFill/>
                </a:ln>
                <a:solidFill>
                  <a:prstClr val="black"/>
                </a:solidFill>
                <a:effectLst/>
                <a:uLnTx/>
                <a:uFillTx/>
                <a:latin typeface="Century Gothic"/>
                <a:ea typeface="+mn-ea"/>
                <a:cs typeface="+mn-cs"/>
              </a:rPr>
              <a:t>di fornitura </a:t>
            </a:r>
            <a:r>
              <a:rPr lang="it-IT" noProof="0"/>
              <a:t>del gruppo funzionale </a:t>
            </a:r>
            <a:r>
              <a:rPr lang="it-IT" b="1" i="1" noProof="0"/>
              <a:t>Negozio elettronico </a:t>
            </a:r>
            <a:r>
              <a:rPr lang="it-IT" noProof="0"/>
              <a:t>di SATER.</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30" noProof="0"/>
              <a:t>ORDINATIVI DI FORNITURA DA CONVENZIONE / ACCORDO QUADRO</a:t>
            </a:r>
            <a:endParaRPr lang="it-IT" sz="2350" noProof="0"/>
          </a:p>
        </p:txBody>
      </p:sp>
      <p:sp>
        <p:nvSpPr>
          <p:cNvPr id="12" name="Rectangle: Rounded Corners 11">
            <a:extLst>
              <a:ext uri="{FF2B5EF4-FFF2-40B4-BE49-F238E27FC236}">
                <a16:creationId xmlns:a16="http://schemas.microsoft.com/office/drawing/2014/main" id="{AF5DF4E8-2446-5174-4A97-986A793B5159}"/>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12</a:t>
            </a:r>
            <a:endParaRPr lang="it-IT" sz="1200" b="1" noProof="0">
              <a:solidFill>
                <a:schemeClr val="accent1"/>
              </a:solidFill>
            </a:endParaRPr>
          </a:p>
        </p:txBody>
      </p:sp>
      <p:sp>
        <p:nvSpPr>
          <p:cNvPr id="2" name="Rectangle 1">
            <a:extLst>
              <a:ext uri="{FF2B5EF4-FFF2-40B4-BE49-F238E27FC236}">
                <a16:creationId xmlns:a16="http://schemas.microsoft.com/office/drawing/2014/main" id="{15338E38-696E-2768-2345-20C9C372FF01}"/>
              </a:ext>
            </a:extLst>
          </p:cNvPr>
          <p:cNvSpPr/>
          <p:nvPr/>
        </p:nvSpPr>
        <p:spPr>
          <a:xfrm>
            <a:off x="460656"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Segnaposto numero diapositiva 12">
            <a:extLst>
              <a:ext uri="{FF2B5EF4-FFF2-40B4-BE49-F238E27FC236}">
                <a16:creationId xmlns:a16="http://schemas.microsoft.com/office/drawing/2014/main" id="{E9F35F91-A761-0087-2A33-5F2F5EF6811B}"/>
              </a:ext>
            </a:extLst>
          </p:cNvPr>
          <p:cNvSpPr>
            <a:spLocks noGrp="1"/>
          </p:cNvSpPr>
          <p:nvPr>
            <p:ph type="sldNum" sz="quarter" idx="10"/>
          </p:nvPr>
        </p:nvSpPr>
        <p:spPr/>
        <p:txBody>
          <a:bodyPr/>
          <a:lstStyle/>
          <a:p>
            <a:fld id="{58E4CE88-B864-4B2B-BBBC-E85082A18D58}" type="slidenum">
              <a:rPr lang="it-IT" noProof="0" smtClean="0"/>
              <a:pPr/>
              <a:t>63</a:t>
            </a:fld>
            <a:endParaRPr lang="it-IT" noProof="0"/>
          </a:p>
        </p:txBody>
      </p:sp>
      <p:grpSp>
        <p:nvGrpSpPr>
          <p:cNvPr id="32" name="Group 31">
            <a:extLst>
              <a:ext uri="{FF2B5EF4-FFF2-40B4-BE49-F238E27FC236}">
                <a16:creationId xmlns:a16="http://schemas.microsoft.com/office/drawing/2014/main" id="{C3CCB9D3-0569-17B0-8321-EEA7AC63309A}"/>
              </a:ext>
            </a:extLst>
          </p:cNvPr>
          <p:cNvGrpSpPr/>
          <p:nvPr/>
        </p:nvGrpSpPr>
        <p:grpSpPr>
          <a:xfrm>
            <a:off x="294977" y="1485293"/>
            <a:ext cx="11399134" cy="2196000"/>
            <a:chOff x="294977" y="2107085"/>
            <a:chExt cx="11399134" cy="219600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308249" y="2927885"/>
              <a:ext cx="2196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2107085"/>
              <a:ext cx="10627200" cy="219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ORDINATIVO DI FORNITURA </a:t>
              </a:r>
              <a:r>
                <a:rPr kumimoji="0" lang="it-IT" sz="1100" i="0" u="none" strike="noStrike" kern="1200" cap="none" spc="0" normalizeH="0" baseline="0" noProof="0">
                  <a:ln>
                    <a:noFill/>
                  </a:ln>
                  <a:solidFill>
                    <a:prstClr val="black"/>
                  </a:solidFill>
                  <a:effectLst/>
                  <a:uLnTx/>
                  <a:uFillTx/>
                  <a:latin typeface="Century Gothic"/>
                  <a:ea typeface="+mn-ea"/>
                  <a:cs typeface="+mn-cs"/>
                </a:rPr>
                <a:t>(Stazione Appaltante)</a:t>
              </a:r>
              <a:endParaRPr kumimoji="0" lang="it-IT" sz="11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3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Nella compilazione dell’ordinativo di fornitura, l’utente inserisce tutte le informazioni relative all’affidamento e valorizza 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Interoperabilità</a:t>
              </a:r>
              <a:r>
                <a:rPr kumimoji="0" lang="it-IT" sz="1200" b="0" i="0" u="none" strike="noStrike" kern="1200" cap="none" spc="0" normalizeH="0" baseline="0" noProof="0">
                  <a:ln>
                    <a:noFill/>
                  </a:ln>
                  <a:solidFill>
                    <a:prstClr val="black"/>
                  </a:solidFill>
                  <a:effectLst/>
                  <a:uLnTx/>
                  <a:uFillTx/>
                  <a:latin typeface="Century Gothic"/>
                  <a:ea typeface="+mn-ea"/>
                  <a:cs typeface="+mn-cs"/>
                </a:rPr>
                <a:t>, necessaria per la comunicazione dei dati a PCP. </a:t>
              </a:r>
            </a:p>
            <a:p>
              <a:pPr algn="just">
                <a:spcBef>
                  <a:spcPts val="300"/>
                </a:spcBef>
                <a:defRPr/>
              </a:pPr>
              <a:r>
                <a:rPr lang="it-IT" sz="1200" noProof="0">
                  <a:solidFill>
                    <a:prstClr val="black"/>
                  </a:solidFill>
                  <a:latin typeface="Century Gothic"/>
                </a:rPr>
                <a:t>Per la creazione dell’ordinativo di fornitura l’utente deve essere registrato come Punto istruttore o Punto ordinante. </a:t>
              </a:r>
            </a:p>
            <a:p>
              <a:pPr algn="just">
                <a:spcBef>
                  <a:spcPts val="300"/>
                </a:spcBef>
                <a:defRPr/>
              </a:pPr>
              <a:r>
                <a:rPr lang="it-IT" sz="1200" noProof="0">
                  <a:solidFill>
                    <a:prstClr val="black"/>
                  </a:solidFill>
                  <a:latin typeface="Century Gothic"/>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AD4 fino alla corretta visualizzazione del CIG derivato.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300"/>
                </a:spcBef>
                <a:defRPr/>
              </a:pPr>
              <a:r>
                <a:rPr lang="it-IT" sz="1200" b="1" noProof="0">
                  <a:solidFill>
                    <a:prstClr val="black"/>
                  </a:solidFill>
                  <a:latin typeface="Century Gothic"/>
                </a:rPr>
                <a:t>N.B.</a:t>
              </a:r>
              <a:r>
                <a:rPr lang="it-IT" sz="1200" noProof="0">
                  <a:solidFill>
                    <a:prstClr val="black"/>
                  </a:solidFill>
                  <a:latin typeface="Century Gothic"/>
                </a:rPr>
                <a:t> L’esecuzione del comando </a:t>
              </a:r>
              <a:r>
                <a:rPr lang="it-IT" sz="1200" u="sng" noProof="0">
                  <a:solidFill>
                    <a:prstClr val="black"/>
                  </a:solidFill>
                  <a:latin typeface="Century Gothic"/>
                </a:rPr>
                <a:t>Conferma appalto </a:t>
              </a:r>
              <a:r>
                <a:rPr lang="it-IT" sz="1200" noProof="0">
                  <a:solidFill>
                    <a:prstClr val="black"/>
                  </a:solidFill>
                  <a:latin typeface="Century Gothic"/>
                </a:rPr>
                <a:t>è disponibile sia per il PO che per il PI, in nome e per conto del PO. </a:t>
              </a:r>
              <a:r>
                <a:rPr lang="it-IT" sz="1200" b="1" u="sng" noProof="0">
                  <a:solidFill>
                    <a:prstClr val="black"/>
                  </a:solidFill>
                  <a:latin typeface="Century Gothic"/>
                </a:rPr>
                <a:t>Si sottolinea che il PO deve essere registrato come RUP su ANAC.</a:t>
              </a:r>
            </a:p>
            <a:p>
              <a:pPr algn="just">
                <a:spcBef>
                  <a:spcPts val="300"/>
                </a:spcBef>
                <a:defRPr/>
              </a:pPr>
              <a:r>
                <a:rPr lang="it-IT" sz="1200" noProof="0">
                  <a:solidFill>
                    <a:prstClr val="black"/>
                  </a:solidFill>
                  <a:latin typeface="Century Gothic"/>
                </a:rPr>
                <a:t>A valle dell’acquisizione del CIG, l’utente invia l’ordinativo di </a:t>
              </a:r>
              <a:r>
                <a:rPr lang="it-IT" sz="1200" noProof="0">
                  <a:solidFill>
                    <a:schemeClr val="tx1"/>
                  </a:solidFill>
                  <a:latin typeface="Century Gothic"/>
                </a:rPr>
                <a:t>fornitura tramite </a:t>
              </a:r>
              <a:r>
                <a:rPr lang="it-IT" sz="1200" noProof="0">
                  <a:solidFill>
                    <a:prstClr val="black"/>
                  </a:solidFill>
                  <a:latin typeface="Century Gothic"/>
                </a:rPr>
                <a:t>il comando </a:t>
              </a:r>
              <a:r>
                <a:rPr lang="it-IT" sz="1200" u="sng" noProof="0">
                  <a:solidFill>
                    <a:prstClr val="black"/>
                  </a:solidFill>
                  <a:latin typeface="Century Gothic"/>
                </a:rPr>
                <a:t>Invia al fornitore. </a:t>
              </a:r>
            </a:p>
          </p:txBody>
        </p:sp>
        <p:grpSp>
          <p:nvGrpSpPr>
            <p:cNvPr id="10" name="Group 9">
              <a:extLst>
                <a:ext uri="{FF2B5EF4-FFF2-40B4-BE49-F238E27FC236}">
                  <a16:creationId xmlns:a16="http://schemas.microsoft.com/office/drawing/2014/main" id="{FBEBFDCD-285D-D2D5-EA66-9E6188AB925F}"/>
                </a:ext>
              </a:extLst>
            </p:cNvPr>
            <p:cNvGrpSpPr/>
            <p:nvPr/>
          </p:nvGrpSpPr>
          <p:grpSpPr>
            <a:xfrm>
              <a:off x="294977" y="3001222"/>
              <a:ext cx="432000" cy="406963"/>
              <a:chOff x="296380" y="2745516"/>
              <a:chExt cx="432000" cy="432000"/>
            </a:xfrm>
          </p:grpSpPr>
          <p:sp>
            <p:nvSpPr>
              <p:cNvPr id="15" name="Oval 14">
                <a:extLst>
                  <a:ext uri="{FF2B5EF4-FFF2-40B4-BE49-F238E27FC236}">
                    <a16:creationId xmlns:a16="http://schemas.microsoft.com/office/drawing/2014/main" id="{EBCF035D-CBC5-4E4E-E5C0-41F2DEC8DE33}"/>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Oval 18">
                <a:extLst>
                  <a:ext uri="{FF2B5EF4-FFF2-40B4-BE49-F238E27FC236}">
                    <a16:creationId xmlns:a16="http://schemas.microsoft.com/office/drawing/2014/main" id="{592E1644-A46B-E2BD-2347-1A8EC47F225F}"/>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5" name="Graphic 4">
                <a:extLst>
                  <a:ext uri="{FF2B5EF4-FFF2-40B4-BE49-F238E27FC236}">
                    <a16:creationId xmlns:a16="http://schemas.microsoft.com/office/drawing/2014/main" id="{C72B0FC5-149F-E20D-89E8-254EAF0A2279}"/>
                  </a:ext>
                </a:extLst>
              </p:cNvPr>
              <p:cNvGrpSpPr>
                <a:grpSpLocks noChangeAspect="1"/>
              </p:cNvGrpSpPr>
              <p:nvPr/>
            </p:nvGrpSpPr>
            <p:grpSpPr>
              <a:xfrm>
                <a:off x="332388" y="2770847"/>
                <a:ext cx="360003" cy="382148"/>
                <a:chOff x="905454" y="2360436"/>
                <a:chExt cx="362309" cy="384922"/>
              </a:xfrm>
              <a:solidFill>
                <a:srgbClr val="007680"/>
              </a:solidFill>
            </p:grpSpPr>
            <p:sp>
              <p:nvSpPr>
                <p:cNvPr id="26" name="Graphic 4">
                  <a:extLst>
                    <a:ext uri="{FF2B5EF4-FFF2-40B4-BE49-F238E27FC236}">
                      <a16:creationId xmlns:a16="http://schemas.microsoft.com/office/drawing/2014/main" id="{A7D586FE-6203-2AD2-EF62-9C8411D470D7}"/>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7" name="Graphic 4">
                  <a:extLst>
                    <a:ext uri="{FF2B5EF4-FFF2-40B4-BE49-F238E27FC236}">
                      <a16:creationId xmlns:a16="http://schemas.microsoft.com/office/drawing/2014/main" id="{15377CAC-EA2A-8919-D23E-665C2C4B8D58}"/>
                    </a:ext>
                  </a:extLst>
                </p:cNvPr>
                <p:cNvSpPr/>
                <p:nvPr/>
              </p:nvSpPr>
              <p:spPr>
                <a:xfrm>
                  <a:off x="1020472" y="2456079"/>
                  <a:ext cx="132910" cy="20400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Graphic 4">
                  <a:extLst>
                    <a:ext uri="{FF2B5EF4-FFF2-40B4-BE49-F238E27FC236}">
                      <a16:creationId xmlns:a16="http://schemas.microsoft.com/office/drawing/2014/main" id="{3CB93BE9-2563-6350-D8C3-ED3D16C488DF}"/>
                    </a:ext>
                  </a:extLst>
                </p:cNvPr>
                <p:cNvSpPr/>
                <p:nvPr/>
              </p:nvSpPr>
              <p:spPr>
                <a:xfrm>
                  <a:off x="905454" y="2360436"/>
                  <a:ext cx="362309" cy="384922"/>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4" name="Rectangle: Rounded Corners 3">
            <a:extLst>
              <a:ext uri="{FF2B5EF4-FFF2-40B4-BE49-F238E27FC236}">
                <a16:creationId xmlns:a16="http://schemas.microsoft.com/office/drawing/2014/main" id="{D4A35CEE-A992-AC44-EA0E-19BB479EAE0A}"/>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5" name="Group 4">
            <a:extLst>
              <a:ext uri="{FF2B5EF4-FFF2-40B4-BE49-F238E27FC236}">
                <a16:creationId xmlns:a16="http://schemas.microsoft.com/office/drawing/2014/main" id="{B9569803-433C-B2AA-CB24-9E2EE91CC005}"/>
              </a:ext>
            </a:extLst>
          </p:cNvPr>
          <p:cNvGrpSpPr/>
          <p:nvPr/>
        </p:nvGrpSpPr>
        <p:grpSpPr>
          <a:xfrm>
            <a:off x="294977" y="5458057"/>
            <a:ext cx="11399134" cy="972000"/>
            <a:chOff x="294977" y="4955137"/>
            <a:chExt cx="11399134" cy="972000"/>
          </a:xfrm>
        </p:grpSpPr>
        <p:sp>
          <p:nvSpPr>
            <p:cNvPr id="29" name="Isosceles Triangle 28">
              <a:extLst>
                <a:ext uri="{FF2B5EF4-FFF2-40B4-BE49-F238E27FC236}">
                  <a16:creationId xmlns:a16="http://schemas.microsoft.com/office/drawing/2014/main" id="{FAFB95C6-B0A4-27E6-2BB3-D39132321B18}"/>
                </a:ext>
              </a:extLst>
            </p:cNvPr>
            <p:cNvSpPr/>
            <p:nvPr/>
          </p:nvSpPr>
          <p:spPr>
            <a:xfrm rot="16200000">
              <a:off x="303751" y="5163937"/>
              <a:ext cx="972000" cy="554400"/>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Rectangle 29">
              <a:extLst>
                <a:ext uri="{FF2B5EF4-FFF2-40B4-BE49-F238E27FC236}">
                  <a16:creationId xmlns:a16="http://schemas.microsoft.com/office/drawing/2014/main" id="{AE24A064-4778-056D-7C10-627B480A1FA1}"/>
                </a:ext>
              </a:extLst>
            </p:cNvPr>
            <p:cNvSpPr/>
            <p:nvPr/>
          </p:nvSpPr>
          <p:spPr>
            <a:xfrm>
              <a:off x="1066911" y="4955137"/>
              <a:ext cx="10627200" cy="972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3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ORDINATIVO DI FORNITURA </a:t>
              </a:r>
              <a:r>
                <a:rPr kumimoji="0" lang="it-IT" sz="1100" i="0" u="none" strike="noStrike" kern="1200" cap="none" spc="0" normalizeH="0" baseline="0" noProof="0">
                  <a:ln>
                    <a:noFill/>
                  </a:ln>
                  <a:solidFill>
                    <a:prstClr val="black"/>
                  </a:solidFill>
                  <a:effectLst/>
                  <a:uLnTx/>
                  <a:uFillTx/>
                  <a:latin typeface="Century Gothic"/>
                  <a:ea typeface="+mn-ea"/>
                  <a:cs typeface="+mn-cs"/>
                </a:rPr>
                <a:t>(</a:t>
              </a:r>
              <a:r>
                <a:rPr lang="it-IT" sz="1100" noProof="0">
                  <a:solidFill>
                    <a:prstClr val="black"/>
                  </a:solidFill>
                  <a:latin typeface="Century Gothic"/>
                </a:rPr>
                <a:t>Operatore Economico)</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3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(Operatore Economico) seleziona l’ordinativo di fornitura ricevuto, ne visualizza il dettaglio ed esegue il comando </a:t>
              </a:r>
              <a:r>
                <a:rPr kumimoji="0" lang="it-IT" sz="1200" i="0" u="sng" strike="noStrike" kern="1200" cap="none" spc="0" normalizeH="0" baseline="0" noProof="0">
                  <a:ln>
                    <a:noFill/>
                  </a:ln>
                  <a:solidFill>
                    <a:prstClr val="black"/>
                  </a:solidFill>
                  <a:effectLst/>
                  <a:uLnTx/>
                  <a:uFillTx/>
                  <a:latin typeface="Century Gothic"/>
                  <a:ea typeface="+mn-ea"/>
                  <a:cs typeface="+mn-cs"/>
                </a:rPr>
                <a:t>Accetta</a:t>
              </a:r>
              <a:r>
                <a:rPr lang="it-IT" sz="1200" noProof="0">
                  <a:solidFill>
                    <a:prstClr val="black"/>
                  </a:solidFill>
                  <a:latin typeface="Century Gothic"/>
                </a:rPr>
                <a:t>.</a:t>
              </a:r>
              <a:r>
                <a:rPr lang="it-IT" sz="1200" noProof="0">
                  <a:solidFill>
                    <a:prstClr val="black"/>
                  </a:solidFill>
                </a:rPr>
                <a:t> In caso di modifica, l’OE visualizza i dati di CUP/importo aggiornati in interfaccia. </a:t>
              </a:r>
            </a:p>
            <a:p>
              <a:pPr algn="just">
                <a:spcBef>
                  <a:spcPts val="300"/>
                </a:spcBef>
                <a:defRPr/>
              </a:pPr>
              <a:r>
                <a:rPr lang="it-IT" sz="1200" noProof="0">
                  <a:solidFill>
                    <a:prstClr val="black"/>
                  </a:solidFill>
                  <a:latin typeface="Century Gothic"/>
                </a:rPr>
                <a:t>SATER</a:t>
              </a:r>
              <a:r>
                <a:rPr lang="it-IT" sz="1200" noProof="0">
                  <a:solidFill>
                    <a:schemeClr val="tx1"/>
                  </a:solidFill>
                  <a:latin typeface="Century Gothic"/>
                </a:rPr>
                <a:t>, a seguito dell’accettazione da parte del fornitore,</a:t>
              </a:r>
              <a:r>
                <a:rPr lang="it-IT" sz="1200" noProof="0">
                  <a:solidFill>
                    <a:prstClr val="black"/>
                  </a:solidFill>
                  <a:latin typeface="Century Gothic"/>
                </a:rPr>
                <a:t> invia automaticamente le</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i="0" u="none" strike="noStrike" kern="1200" cap="none" spc="0" normalizeH="0" baseline="0" noProof="0">
                  <a:ln>
                    <a:noFill/>
                  </a:ln>
                  <a:solidFill>
                    <a:prstClr val="black"/>
                  </a:solidFill>
                  <a:effectLst/>
                  <a:uLnTx/>
                  <a:uFillTx/>
                  <a:latin typeface="Century Gothic"/>
                  <a:ea typeface="+mn-ea"/>
                  <a:cs typeface="+mn-cs"/>
                </a:rPr>
                <a:t>schede SC1 e S3</a:t>
              </a:r>
              <a:r>
                <a:rPr lang="it-IT" sz="1200" noProof="0">
                  <a:solidFill>
                    <a:prstClr val="black"/>
                  </a:solidFill>
                  <a:latin typeface="Century Gothic"/>
                </a:rPr>
                <a:t>. L’operazione viene tracciata all’interno della cronologia PCP dell’OdF (visibile da parte della SA). </a:t>
              </a:r>
            </a:p>
          </p:txBody>
        </p:sp>
        <p:grpSp>
          <p:nvGrpSpPr>
            <p:cNvPr id="6" name="Group 5">
              <a:extLst>
                <a:ext uri="{FF2B5EF4-FFF2-40B4-BE49-F238E27FC236}">
                  <a16:creationId xmlns:a16="http://schemas.microsoft.com/office/drawing/2014/main" id="{D728B87C-BDE5-AF5C-69F1-885EB9D2A0CC}"/>
                </a:ext>
              </a:extLst>
            </p:cNvPr>
            <p:cNvGrpSpPr/>
            <p:nvPr/>
          </p:nvGrpSpPr>
          <p:grpSpPr>
            <a:xfrm>
              <a:off x="294977" y="5243015"/>
              <a:ext cx="432000" cy="432000"/>
              <a:chOff x="296380" y="2745516"/>
              <a:chExt cx="432000" cy="432000"/>
            </a:xfrm>
          </p:grpSpPr>
          <p:sp>
            <p:nvSpPr>
              <p:cNvPr id="7" name="Oval 6">
                <a:extLst>
                  <a:ext uri="{FF2B5EF4-FFF2-40B4-BE49-F238E27FC236}">
                    <a16:creationId xmlns:a16="http://schemas.microsoft.com/office/drawing/2014/main" id="{B500F1CA-793D-CABA-CC2D-0EE2E593F5AA}"/>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5F1BBC81-B29A-9D37-9B01-AFC4B7A8CBF5}"/>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aphic 4">
                <a:extLst>
                  <a:ext uri="{FF2B5EF4-FFF2-40B4-BE49-F238E27FC236}">
                    <a16:creationId xmlns:a16="http://schemas.microsoft.com/office/drawing/2014/main" id="{A3FFBC3A-9F4A-D0C2-6A1F-399646DF2902}"/>
                  </a:ext>
                </a:extLst>
              </p:cNvPr>
              <p:cNvGrpSpPr>
                <a:grpSpLocks noChangeAspect="1"/>
              </p:cNvGrpSpPr>
              <p:nvPr/>
            </p:nvGrpSpPr>
            <p:grpSpPr>
              <a:xfrm>
                <a:off x="332388" y="2781503"/>
                <a:ext cx="360003" cy="359997"/>
                <a:chOff x="905454" y="2371173"/>
                <a:chExt cx="362309" cy="362610"/>
              </a:xfrm>
              <a:solidFill>
                <a:srgbClr val="007680"/>
              </a:solidFill>
            </p:grpSpPr>
            <p:sp>
              <p:nvSpPr>
                <p:cNvPr id="14" name="Graphic 4">
                  <a:extLst>
                    <a:ext uri="{FF2B5EF4-FFF2-40B4-BE49-F238E27FC236}">
                      <a16:creationId xmlns:a16="http://schemas.microsoft.com/office/drawing/2014/main" id="{BBD4E3BE-CFD6-D5F8-CD03-A53DE6F7B809}"/>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3" name="Graphic 4">
                  <a:extLst>
                    <a:ext uri="{FF2B5EF4-FFF2-40B4-BE49-F238E27FC236}">
                      <a16:creationId xmlns:a16="http://schemas.microsoft.com/office/drawing/2014/main" id="{AF6CE46C-43FE-F53D-1D05-CD01A12F1933}"/>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4" name="Graphic 4">
                  <a:extLst>
                    <a:ext uri="{FF2B5EF4-FFF2-40B4-BE49-F238E27FC236}">
                      <a16:creationId xmlns:a16="http://schemas.microsoft.com/office/drawing/2014/main" id="{A67BD86C-E1A9-4D58-2666-5B7D30381729}"/>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3" name="Group 2">
            <a:extLst>
              <a:ext uri="{FF2B5EF4-FFF2-40B4-BE49-F238E27FC236}">
                <a16:creationId xmlns:a16="http://schemas.microsoft.com/office/drawing/2014/main" id="{3ABDF475-F81F-8D20-0D30-D962C7C4F4DB}"/>
              </a:ext>
            </a:extLst>
          </p:cNvPr>
          <p:cNvGrpSpPr/>
          <p:nvPr/>
        </p:nvGrpSpPr>
        <p:grpSpPr>
          <a:xfrm>
            <a:off x="309149" y="3777675"/>
            <a:ext cx="11386388" cy="1584000"/>
            <a:chOff x="309149" y="4475221"/>
            <a:chExt cx="11386388" cy="1584000"/>
          </a:xfrm>
        </p:grpSpPr>
        <p:sp>
          <p:nvSpPr>
            <p:cNvPr id="22" name="Isosceles Triangle 21">
              <a:extLst>
                <a:ext uri="{FF2B5EF4-FFF2-40B4-BE49-F238E27FC236}">
                  <a16:creationId xmlns:a16="http://schemas.microsoft.com/office/drawing/2014/main" id="{6309670A-7188-8C40-AD21-3CF253EB06B0}"/>
                </a:ext>
              </a:extLst>
            </p:cNvPr>
            <p:cNvSpPr/>
            <p:nvPr/>
          </p:nvSpPr>
          <p:spPr>
            <a:xfrm rot="16200000">
              <a:off x="9077" y="4990021"/>
              <a:ext cx="1584000"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75C9BB69-3FD8-9E2B-1F96-A931640D2907}"/>
                </a:ext>
              </a:extLst>
            </p:cNvPr>
            <p:cNvSpPr/>
            <p:nvPr/>
          </p:nvSpPr>
          <p:spPr>
            <a:xfrm>
              <a:off x="1068337" y="4475221"/>
              <a:ext cx="10627200" cy="1584000"/>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3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ORDINATIVO DI FORNITURA </a:t>
              </a:r>
              <a:r>
                <a:rPr kumimoji="0" lang="it-IT" sz="1100" i="0" u="none" strike="noStrike" kern="1200" cap="none" spc="0" normalizeH="0" baseline="0" noProof="0">
                  <a:ln>
                    <a:noFill/>
                  </a:ln>
                  <a:solidFill>
                    <a:prstClr val="black"/>
                  </a:solidFill>
                  <a:effectLst/>
                  <a:uLnTx/>
                  <a:uFillTx/>
                  <a:latin typeface="Century Gothic"/>
                  <a:ea typeface="+mn-ea"/>
                  <a:cs typeface="+mn-cs"/>
                </a:rPr>
                <a:t>(Stazione Appaltante)</a:t>
              </a:r>
              <a:endParaRPr kumimoji="0" lang="it-IT" sz="11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3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seguito del recupero del CIG o a seguito dell’invio dell’ordinativo al fornitore, l’utente può effettuare </a:t>
              </a:r>
              <a:r>
                <a:rPr kumimoji="0" lang="it-IT" sz="1200" b="1" i="0" u="none" strike="noStrike" kern="1200" cap="none" spc="0" normalizeH="0" baseline="0" noProof="0">
                  <a:ln>
                    <a:noFill/>
                  </a:ln>
                  <a:solidFill>
                    <a:prstClr val="black"/>
                  </a:solidFill>
                  <a:effectLst/>
                  <a:uLnTx/>
                  <a:uFillTx/>
                  <a:latin typeface="Century Gothic"/>
                  <a:ea typeface="+mn-ea"/>
                  <a:cs typeface="+mn-cs"/>
                </a:rPr>
                <a:t>la modifica del CUP e/o dell’importo dell’affidamento </a:t>
              </a:r>
              <a:r>
                <a:rPr kumimoji="0" lang="it-IT" sz="12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Modifica CUP e/o Importo</a:t>
              </a:r>
              <a:r>
                <a:rPr kumimoji="0" lang="it-IT" sz="1200" b="0" i="0" strike="noStrike" kern="1200" cap="none" spc="0" normalizeH="0" baseline="0" noProof="0">
                  <a:ln>
                    <a:noFill/>
                  </a:ln>
                  <a:solidFill>
                    <a:prstClr val="black"/>
                  </a:solidFill>
                  <a:effectLst/>
                  <a:uLnTx/>
                  <a:uFillTx/>
                  <a:latin typeface="Century Gothic"/>
                  <a:ea typeface="+mn-ea"/>
                  <a:cs typeface="+mn-cs"/>
                </a:rPr>
                <a:t> dal menu Gestione PCP.</a:t>
              </a:r>
            </a:p>
            <a:p>
              <a:pPr algn="just">
                <a:spcBef>
                  <a:spcPts val="300"/>
                </a:spcBef>
                <a:defRPr/>
              </a:pPr>
              <a:r>
                <a:rPr lang="it-IT" sz="1200" noProof="0">
                  <a:solidFill>
                    <a:prstClr val="black"/>
                  </a:solidFill>
                  <a:latin typeface="Century Gothic"/>
                </a:rPr>
                <a:t>Ultimata la modifica dei dati di CUP, importi o quantità dell’OdF,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lang="it-IT" sz="1200" u="sng" noProof="0">
                  <a:solidFill>
                    <a:prstClr val="black"/>
                  </a:solidFill>
                  <a:latin typeface="Century Gothic"/>
                </a:rPr>
                <a:t>Conferma</a:t>
              </a:r>
              <a:r>
                <a:rPr kumimoji="0" lang="it-IT" sz="1200" b="0" i="0" u="sng" strike="noStrike" kern="1200" cap="none" spc="0" normalizeH="0" baseline="0" noProof="0">
                  <a:ln>
                    <a:noFill/>
                  </a:ln>
                  <a:solidFill>
                    <a:prstClr val="black"/>
                  </a:solidFill>
                  <a:effectLst/>
                  <a:uLnTx/>
                  <a:uFillTx/>
                  <a:latin typeface="Century Gothic"/>
                  <a:ea typeface="+mn-ea"/>
                  <a:cs typeface="+mn-cs"/>
                </a:rPr>
                <a:t> Modifica</a:t>
              </a:r>
              <a:r>
                <a:rPr kumimoji="0" lang="it-IT" sz="1200" b="1" i="0" strike="noStrike" kern="1200" cap="none" spc="0" normalizeH="0" baseline="0" noProof="0">
                  <a:ln>
                    <a:noFill/>
                  </a:ln>
                  <a:solidFill>
                    <a:prstClr val="black"/>
                  </a:solidFill>
                  <a:effectLst/>
                  <a:uLnTx/>
                  <a:uFillTx/>
                  <a:latin typeface="Century Gothic"/>
                  <a:ea typeface="+mn-ea"/>
                  <a:cs typeface="+mn-cs"/>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dal menu </a:t>
              </a:r>
              <a:r>
                <a:rPr kumimoji="0" lang="it-IT" sz="1200" b="0" i="0" strike="noStrike" kern="1200" cap="none" spc="0" normalizeH="0" baseline="0" noProof="0">
                  <a:ln>
                    <a:noFill/>
                  </a:ln>
                  <a:solidFill>
                    <a:prstClr val="black"/>
                  </a:solidFill>
                  <a:effectLst/>
                  <a:uLnTx/>
                  <a:uFillTx/>
                  <a:latin typeface="Century Gothic"/>
                  <a:ea typeface="+mn-ea"/>
                  <a:cs typeface="+mn-cs"/>
                </a:rPr>
                <a:t>Gestione PCP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CM1.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lang="it-IT" sz="1200" noProof="0">
                  <a:solidFill>
                    <a:prstClr val="black"/>
                  </a:solidFill>
                  <a:latin typeface="Century Gothic"/>
                </a:rPr>
                <a:t> mentre nella sezione </a:t>
              </a:r>
              <a:r>
                <a:rPr lang="it-IT" sz="1200" b="1" i="1" noProof="0">
                  <a:solidFill>
                    <a:prstClr val="black"/>
                  </a:solidFill>
                  <a:latin typeface="Century Gothic"/>
                </a:rPr>
                <a:t>Documenti</a:t>
              </a:r>
              <a:r>
                <a:rPr lang="it-IT" sz="1200" noProof="0">
                  <a:solidFill>
                    <a:prstClr val="black"/>
                  </a:solidFill>
                  <a:latin typeface="Century Gothic"/>
                </a:rPr>
                <a:t> è disponibile il documento riportante le variazioni apportate ai dati.</a:t>
              </a:r>
            </a:p>
            <a:p>
              <a:pPr algn="just">
                <a:spcBef>
                  <a:spcPts val="300"/>
                </a:spcBef>
                <a:defRPr/>
              </a:pPr>
              <a:r>
                <a:rPr kumimoji="0" lang="it-IT" sz="1200" b="1" i="0" strike="noStrike" kern="1200" cap="none" spc="0" normalizeH="0" baseline="0" noProof="0">
                  <a:ln>
                    <a:noFill/>
                  </a:ln>
                  <a:solidFill>
                    <a:prstClr val="black"/>
                  </a:solidFill>
                  <a:effectLst/>
                  <a:uLnTx/>
                  <a:uFillTx/>
                  <a:latin typeface="Century Gothic"/>
                  <a:ea typeface="+mn-ea"/>
                  <a:cs typeface="+mn-cs"/>
                </a:rPr>
                <a:t>N.B. </a:t>
              </a:r>
              <a:r>
                <a:rPr kumimoji="0" lang="it-IT" sz="1200" b="0" i="0" strike="noStrike" kern="1200" cap="none" spc="0" normalizeH="0" baseline="0" noProof="0">
                  <a:ln>
                    <a:noFill/>
                  </a:ln>
                  <a:solidFill>
                    <a:prstClr val="black"/>
                  </a:solidFill>
                  <a:effectLst/>
                  <a:uLnTx/>
                  <a:uFillTx/>
                  <a:latin typeface="Century Gothic"/>
                  <a:ea typeface="+mn-ea"/>
                  <a:cs typeface="+mn-cs"/>
                </a:rPr>
                <a:t>è possibile effettuare la modifica di CUP e/o Importi solo se l’OdF non sia già stato accettato dal fornitore e quindi inviata la scheda SC1.</a:t>
              </a:r>
            </a:p>
          </p:txBody>
        </p:sp>
        <p:grpSp>
          <p:nvGrpSpPr>
            <p:cNvPr id="33" name="Group 32">
              <a:extLst>
                <a:ext uri="{FF2B5EF4-FFF2-40B4-BE49-F238E27FC236}">
                  <a16:creationId xmlns:a16="http://schemas.microsoft.com/office/drawing/2014/main" id="{4E8DC7AF-214A-977A-2C2F-5E78CB779E80}"/>
                </a:ext>
              </a:extLst>
            </p:cNvPr>
            <p:cNvGrpSpPr/>
            <p:nvPr/>
          </p:nvGrpSpPr>
          <p:grpSpPr>
            <a:xfrm>
              <a:off x="309149" y="5081156"/>
              <a:ext cx="432000" cy="406963"/>
              <a:chOff x="296380" y="2745516"/>
              <a:chExt cx="432000" cy="432000"/>
            </a:xfrm>
          </p:grpSpPr>
          <p:sp>
            <p:nvSpPr>
              <p:cNvPr id="34" name="Oval 33">
                <a:extLst>
                  <a:ext uri="{FF2B5EF4-FFF2-40B4-BE49-F238E27FC236}">
                    <a16:creationId xmlns:a16="http://schemas.microsoft.com/office/drawing/2014/main" id="{2097D128-F4EE-CB6B-4845-9BD6442151C8}"/>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5" name="Oval 34">
                <a:extLst>
                  <a:ext uri="{FF2B5EF4-FFF2-40B4-BE49-F238E27FC236}">
                    <a16:creationId xmlns:a16="http://schemas.microsoft.com/office/drawing/2014/main" id="{4041C00E-7911-9F21-DE44-D6B8941490DA}"/>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6" name="Graphic 4">
                <a:extLst>
                  <a:ext uri="{FF2B5EF4-FFF2-40B4-BE49-F238E27FC236}">
                    <a16:creationId xmlns:a16="http://schemas.microsoft.com/office/drawing/2014/main" id="{7094B2CA-281B-88CB-68E2-594E79BC2884}"/>
                  </a:ext>
                </a:extLst>
              </p:cNvPr>
              <p:cNvGrpSpPr>
                <a:grpSpLocks noChangeAspect="1"/>
              </p:cNvGrpSpPr>
              <p:nvPr/>
            </p:nvGrpSpPr>
            <p:grpSpPr>
              <a:xfrm>
                <a:off x="332388" y="2781507"/>
                <a:ext cx="360003" cy="382148"/>
                <a:chOff x="905454" y="2371172"/>
                <a:chExt cx="362309" cy="384922"/>
              </a:xfrm>
              <a:solidFill>
                <a:srgbClr val="007680"/>
              </a:solidFill>
            </p:grpSpPr>
            <p:sp>
              <p:nvSpPr>
                <p:cNvPr id="37" name="Graphic 4">
                  <a:extLst>
                    <a:ext uri="{FF2B5EF4-FFF2-40B4-BE49-F238E27FC236}">
                      <a16:creationId xmlns:a16="http://schemas.microsoft.com/office/drawing/2014/main" id="{BFC2C639-861C-9975-EA36-8AA8D9F44095}"/>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8" name="Graphic 4">
                  <a:extLst>
                    <a:ext uri="{FF2B5EF4-FFF2-40B4-BE49-F238E27FC236}">
                      <a16:creationId xmlns:a16="http://schemas.microsoft.com/office/drawing/2014/main" id="{84891C2C-2CF9-3265-6F10-B000D88B28ED}"/>
                    </a:ext>
                  </a:extLst>
                </p:cNvPr>
                <p:cNvSpPr/>
                <p:nvPr/>
              </p:nvSpPr>
              <p:spPr>
                <a:xfrm>
                  <a:off x="1020472" y="2456079"/>
                  <a:ext cx="132910" cy="20400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9" name="Graphic 4">
                  <a:extLst>
                    <a:ext uri="{FF2B5EF4-FFF2-40B4-BE49-F238E27FC236}">
                      <a16:creationId xmlns:a16="http://schemas.microsoft.com/office/drawing/2014/main" id="{6B6153A1-A413-574C-FAD1-AF50DC50D2F7}"/>
                    </a:ext>
                  </a:extLst>
                </p:cNvPr>
                <p:cNvSpPr/>
                <p:nvPr/>
              </p:nvSpPr>
              <p:spPr>
                <a:xfrm>
                  <a:off x="905454" y="2371172"/>
                  <a:ext cx="362309" cy="384922"/>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Tree>
    <p:extLst>
      <p:ext uri="{BB962C8B-B14F-4D97-AF65-F5344CB8AC3E}">
        <p14:creationId xmlns:p14="http://schemas.microsoft.com/office/powerpoint/2010/main" val="2613654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dirty="0"/>
              <a:t>Annullamento </a:t>
            </a:r>
            <a:r>
              <a:rPr lang="it-IT" noProof="0" dirty="0" err="1"/>
              <a:t>cig</a:t>
            </a:r>
            <a:endParaRPr lang="it-IT" noProof="0" dirty="0"/>
          </a:p>
        </p:txBody>
      </p:sp>
    </p:spTree>
    <p:extLst>
      <p:ext uri="{BB962C8B-B14F-4D97-AF65-F5344CB8AC3E}">
        <p14:creationId xmlns:p14="http://schemas.microsoft.com/office/powerpoint/2010/main" val="797055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2D5578F-488C-1CF1-F991-5313166E9E32}"/>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Rectangle 9">
            <a:extLst>
              <a:ext uri="{FF2B5EF4-FFF2-40B4-BE49-F238E27FC236}">
                <a16:creationId xmlns:a16="http://schemas.microsoft.com/office/drawing/2014/main" id="{EF72CF6D-441F-3501-7488-CADE022CCC4F}"/>
              </a:ext>
            </a:extLst>
          </p:cNvPr>
          <p:cNvSpPr/>
          <p:nvPr/>
        </p:nvSpPr>
        <p:spPr>
          <a:xfrm>
            <a:off x="4442372" y="2336329"/>
            <a:ext cx="2757184" cy="1442131"/>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4" name="Title 33">
            <a:extLst>
              <a:ext uri="{FF2B5EF4-FFF2-40B4-BE49-F238E27FC236}">
                <a16:creationId xmlns:a16="http://schemas.microsoft.com/office/drawing/2014/main" id="{591D537B-D9C4-43B6-BD4D-E6B25EF81168}"/>
              </a:ext>
            </a:extLst>
          </p:cNvPr>
          <p:cNvSpPr>
            <a:spLocks noGrp="1"/>
          </p:cNvSpPr>
          <p:nvPr>
            <p:ph type="title"/>
          </p:nvPr>
        </p:nvSpPr>
        <p:spPr>
          <a:xfrm>
            <a:off x="516000" y="74239"/>
            <a:ext cx="10761600" cy="503082"/>
          </a:xfrm>
        </p:spPr>
        <p:txBody>
          <a:bodyPr/>
          <a:lstStyle/>
          <a:p>
            <a:r>
              <a:rPr lang="it-IT" sz="2350" spc="-130" noProof="0" dirty="0"/>
              <a:t>Annullamento CIG in ad con negoziazione di importo &lt; 5.000 €</a:t>
            </a:r>
            <a:endParaRPr lang="it-IT" sz="2350" noProof="0" dirty="0"/>
          </a:p>
        </p:txBody>
      </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5" name="Rectangle: Rounded Corners 14">
            <a:extLst>
              <a:ext uri="{FF2B5EF4-FFF2-40B4-BE49-F238E27FC236}">
                <a16:creationId xmlns:a16="http://schemas.microsoft.com/office/drawing/2014/main" id="{3873F499-B1E1-589E-7CAB-924FE684739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AN1</a:t>
            </a:r>
            <a:endParaRPr lang="it-IT" b="1" noProof="0">
              <a:solidFill>
                <a:schemeClr val="accent1"/>
              </a:solidFill>
            </a:endParaRPr>
          </a:p>
        </p:txBody>
      </p:sp>
      <p:sp>
        <p:nvSpPr>
          <p:cNvPr id="9" name="Rectangle 8">
            <a:extLst>
              <a:ext uri="{FF2B5EF4-FFF2-40B4-BE49-F238E27FC236}">
                <a16:creationId xmlns:a16="http://schemas.microsoft.com/office/drawing/2014/main" id="{FB015BD8-B831-D4CD-C95C-D85D15753C4E}"/>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44" name="Rectangle 43">
            <a:extLst>
              <a:ext uri="{FF2B5EF4-FFF2-40B4-BE49-F238E27FC236}">
                <a16:creationId xmlns:a16="http://schemas.microsoft.com/office/drawing/2014/main" id="{D1AB584D-9C57-D1F1-2495-D8C4B196E62B}"/>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43" name="Rectangle 42">
            <a:extLst>
              <a:ext uri="{FF2B5EF4-FFF2-40B4-BE49-F238E27FC236}">
                <a16:creationId xmlns:a16="http://schemas.microsoft.com/office/drawing/2014/main" id="{F38DA305-477C-71A2-758D-CA2749E1B117}"/>
              </a:ext>
            </a:extLst>
          </p:cNvPr>
          <p:cNvSpPr/>
          <p:nvPr/>
        </p:nvSpPr>
        <p:spPr>
          <a:xfrm>
            <a:off x="720392" y="1080609"/>
            <a:ext cx="3510326"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it-IT" sz="900" kern="0" noProof="0">
                <a:solidFill>
                  <a:srgbClr val="000000"/>
                </a:solidFill>
                <a:cs typeface="Arial"/>
              </a:rPr>
              <a:t>PROCEDURA DI AGGIUDICAZIONE</a:t>
            </a:r>
          </a:p>
        </p:txBody>
      </p:sp>
      <p:grpSp>
        <p:nvGrpSpPr>
          <p:cNvPr id="53" name="Group 52">
            <a:extLst>
              <a:ext uri="{FF2B5EF4-FFF2-40B4-BE49-F238E27FC236}">
                <a16:creationId xmlns:a16="http://schemas.microsoft.com/office/drawing/2014/main" id="{E9628258-E5FB-8C17-AA6B-1E0A6DA64703}"/>
              </a:ext>
            </a:extLst>
          </p:cNvPr>
          <p:cNvGrpSpPr/>
          <p:nvPr/>
        </p:nvGrpSpPr>
        <p:grpSpPr>
          <a:xfrm flipV="1">
            <a:off x="3421284" y="2175083"/>
            <a:ext cx="181983" cy="3396651"/>
            <a:chOff x="4081684" y="2379280"/>
            <a:chExt cx="171807" cy="2518540"/>
          </a:xfrm>
        </p:grpSpPr>
        <p:cxnSp>
          <p:nvCxnSpPr>
            <p:cNvPr id="54" name="Straight Arrow Connector 53">
              <a:extLst>
                <a:ext uri="{FF2B5EF4-FFF2-40B4-BE49-F238E27FC236}">
                  <a16:creationId xmlns:a16="http://schemas.microsoft.com/office/drawing/2014/main" id="{1EB421A6-342B-640B-25C5-5B2FC282A8EF}"/>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C0A8B0D-3C88-512C-4163-0985B7A0595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E49E0845-D1C9-E90C-639D-CECD703538EB}"/>
              </a:ext>
            </a:extLst>
          </p:cNvPr>
          <p:cNvSpPr/>
          <p:nvPr/>
        </p:nvSpPr>
        <p:spPr>
          <a:xfrm>
            <a:off x="2866427" y="3620517"/>
            <a:ext cx="1224000" cy="578157"/>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AD5 </a:t>
            </a:r>
            <a:r>
              <a:rPr kumimoji="0" lang="it-IT" sz="1000" i="0" u="none" strike="noStrike" kern="0" cap="none" spc="0" normalizeH="0" baseline="0" noProof="0">
                <a:ln>
                  <a:noFill/>
                </a:ln>
                <a:solidFill>
                  <a:srgbClr val="000000"/>
                </a:solidFill>
                <a:effectLst/>
                <a:uLnTx/>
                <a:uFillTx/>
              </a:rPr>
              <a:t>Affidamento diretto </a:t>
            </a:r>
            <a:r>
              <a:rPr lang="it-IT" sz="1000" kern="0" noProof="0">
                <a:solidFill>
                  <a:srgbClr val="000000"/>
                </a:solidFill>
              </a:rPr>
              <a:t>&lt;</a:t>
            </a:r>
            <a:r>
              <a:rPr kumimoji="0" lang="it-IT" sz="1000" i="0" u="none" strike="noStrike" kern="0" cap="none" spc="0" normalizeH="0" baseline="0" noProof="0">
                <a:ln>
                  <a:noFill/>
                </a:ln>
                <a:solidFill>
                  <a:srgbClr val="000000"/>
                </a:solidFill>
                <a:effectLst/>
                <a:uLnTx/>
                <a:uFillTx/>
              </a:rPr>
              <a:t> 5k €</a:t>
            </a:r>
          </a:p>
        </p:txBody>
      </p:sp>
      <p:sp>
        <p:nvSpPr>
          <p:cNvPr id="2" name="Segnaposto numero diapositiva 1">
            <a:extLst>
              <a:ext uri="{FF2B5EF4-FFF2-40B4-BE49-F238E27FC236}">
                <a16:creationId xmlns:a16="http://schemas.microsoft.com/office/drawing/2014/main" id="{D4D72ACB-89A7-1E0C-38A7-613DE79D3578}"/>
              </a:ext>
            </a:extLst>
          </p:cNvPr>
          <p:cNvSpPr>
            <a:spLocks noGrp="1"/>
          </p:cNvSpPr>
          <p:nvPr>
            <p:ph type="sldNum" sz="quarter" idx="10"/>
          </p:nvPr>
        </p:nvSpPr>
        <p:spPr/>
        <p:txBody>
          <a:bodyPr/>
          <a:lstStyle/>
          <a:p>
            <a:fld id="{58E4CE88-B864-4B2B-BBBC-E85082A18D58}" type="slidenum">
              <a:rPr lang="it-IT" noProof="0" smtClean="0"/>
              <a:pPr/>
              <a:t>65</a:t>
            </a:fld>
            <a:endParaRPr lang="it-IT" noProof="0"/>
          </a:p>
        </p:txBody>
      </p:sp>
      <p:grpSp>
        <p:nvGrpSpPr>
          <p:cNvPr id="7" name="Group 6">
            <a:extLst>
              <a:ext uri="{FF2B5EF4-FFF2-40B4-BE49-F238E27FC236}">
                <a16:creationId xmlns:a16="http://schemas.microsoft.com/office/drawing/2014/main" id="{E7768DF6-4F80-9212-5411-4BB215184890}"/>
              </a:ext>
            </a:extLst>
          </p:cNvPr>
          <p:cNvGrpSpPr/>
          <p:nvPr/>
        </p:nvGrpSpPr>
        <p:grpSpPr>
          <a:xfrm>
            <a:off x="11368098" y="0"/>
            <a:ext cx="42858" cy="684000"/>
            <a:chOff x="11072817" y="-4894"/>
            <a:chExt cx="42858" cy="626400"/>
          </a:xfrm>
        </p:grpSpPr>
        <p:cxnSp>
          <p:nvCxnSpPr>
            <p:cNvPr id="8" name="Straight Connector 7">
              <a:extLst>
                <a:ext uri="{FF2B5EF4-FFF2-40B4-BE49-F238E27FC236}">
                  <a16:creationId xmlns:a16="http://schemas.microsoft.com/office/drawing/2014/main" id="{0439403D-2D0C-27ED-F8E4-5867B7A8791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B3288-3275-0D77-F170-E55FBB1AF185}"/>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5AC41473-F1B0-8C32-9E22-D84C74E2F2EB}"/>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6" name="Rectangle 35">
            <a:extLst>
              <a:ext uri="{FF2B5EF4-FFF2-40B4-BE49-F238E27FC236}">
                <a16:creationId xmlns:a16="http://schemas.microsoft.com/office/drawing/2014/main" id="{87F93D57-812A-44F7-B2C9-FD01735BE52B}"/>
              </a:ext>
            </a:extLst>
          </p:cNvPr>
          <p:cNvSpPr/>
          <p:nvPr/>
        </p:nvSpPr>
        <p:spPr>
          <a:xfrm>
            <a:off x="9050032" y="1080609"/>
            <a:ext cx="2525474"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CONTRATTO</a:t>
            </a:r>
          </a:p>
        </p:txBody>
      </p:sp>
      <p:sp>
        <p:nvSpPr>
          <p:cNvPr id="50" name="Rectangle 49">
            <a:extLst>
              <a:ext uri="{FF2B5EF4-FFF2-40B4-BE49-F238E27FC236}">
                <a16:creationId xmlns:a16="http://schemas.microsoft.com/office/drawing/2014/main" id="{7232A17F-BA6E-8571-8A4B-F1D3BC3FDE00}"/>
              </a:ext>
            </a:extLst>
          </p:cNvPr>
          <p:cNvSpPr/>
          <p:nvPr/>
        </p:nvSpPr>
        <p:spPr>
          <a:xfrm>
            <a:off x="918053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contratto</a:t>
            </a:r>
          </a:p>
        </p:txBody>
      </p:sp>
      <p:sp>
        <p:nvSpPr>
          <p:cNvPr id="51" name="Rectangle 50">
            <a:extLst>
              <a:ext uri="{FF2B5EF4-FFF2-40B4-BE49-F238E27FC236}">
                <a16:creationId xmlns:a16="http://schemas.microsoft.com/office/drawing/2014/main" id="{AABBBF95-F2B0-E344-32A0-79FF4EAFF3BB}"/>
              </a:ext>
            </a:extLst>
          </p:cNvPr>
          <p:cNvSpPr/>
          <p:nvPr/>
        </p:nvSpPr>
        <p:spPr>
          <a:xfrm>
            <a:off x="10391028" y="1405885"/>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52" name="Straight Arrow Connector 51">
            <a:extLst>
              <a:ext uri="{FF2B5EF4-FFF2-40B4-BE49-F238E27FC236}">
                <a16:creationId xmlns:a16="http://schemas.microsoft.com/office/drawing/2014/main" id="{7DB7B2CA-C5CB-E794-5CAB-DF9880690854}"/>
              </a:ext>
            </a:extLst>
          </p:cNvPr>
          <p:cNvCxnSpPr>
            <a:cxnSpLocks/>
            <a:stCxn id="50" idx="3"/>
            <a:endCxn id="51" idx="1"/>
          </p:cNvCxnSpPr>
          <p:nvPr/>
        </p:nvCxnSpPr>
        <p:spPr>
          <a:xfrm flipV="1">
            <a:off x="10260530" y="1801885"/>
            <a:ext cx="130498" cy="171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B562DC4-9A6F-DE36-2643-78349534D296}"/>
              </a:ext>
            </a:extLst>
          </p:cNvPr>
          <p:cNvCxnSpPr>
            <a:cxnSpLocks/>
            <a:stCxn id="47" idx="3"/>
            <a:endCxn id="50" idx="1"/>
          </p:cNvCxnSpPr>
          <p:nvPr/>
        </p:nvCxnSpPr>
        <p:spPr>
          <a:xfrm>
            <a:off x="4114371" y="1803600"/>
            <a:ext cx="506615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A594563-97F9-B3F2-365A-2D45EA0B4A55}"/>
              </a:ext>
            </a:extLst>
          </p:cNvPr>
          <p:cNvSpPr/>
          <p:nvPr/>
        </p:nvSpPr>
        <p:spPr>
          <a:xfrm>
            <a:off x="804921"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i="1" kern="0" noProof="0">
                <a:solidFill>
                  <a:srgbClr val="000000"/>
                </a:solidFill>
                <a:cs typeface="Arial"/>
              </a:rPr>
              <a:t>10a | AFFIDAMENTI DIRETTI CON NEGOZIAZIONE DI IMPORTO &lt;5000</a:t>
            </a:r>
            <a:r>
              <a:rPr lang="it-IT" sz="1000" b="1" spc="-130" noProof="0">
                <a:solidFill>
                  <a:schemeClr val="tx1"/>
                </a:solidFill>
              </a:rPr>
              <a:t>€</a:t>
            </a:r>
            <a:endParaRPr lang="it-IT" sz="1000" b="1" i="1" kern="0" noProof="0">
              <a:solidFill>
                <a:schemeClr val="tx1"/>
              </a:solidFill>
              <a:cs typeface="Arial"/>
            </a:endParaRPr>
          </a:p>
        </p:txBody>
      </p:sp>
      <p:cxnSp>
        <p:nvCxnSpPr>
          <p:cNvPr id="27" name="Straight Arrow Connector 26">
            <a:extLst>
              <a:ext uri="{FF2B5EF4-FFF2-40B4-BE49-F238E27FC236}">
                <a16:creationId xmlns:a16="http://schemas.microsoft.com/office/drawing/2014/main" id="{6F6D59B7-208C-2360-E9DD-7E8716DD5CD8}"/>
              </a:ext>
            </a:extLst>
          </p:cNvPr>
          <p:cNvCxnSpPr>
            <a:cxnSpLocks/>
          </p:cNvCxnSpPr>
          <p:nvPr/>
        </p:nvCxnSpPr>
        <p:spPr>
          <a:xfrm>
            <a:off x="2388921" y="1800171"/>
            <a:ext cx="501450" cy="34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D7416D0-CD00-6417-D94C-2B738AF8234F}"/>
              </a:ext>
            </a:extLst>
          </p:cNvPr>
          <p:cNvGrpSpPr/>
          <p:nvPr/>
        </p:nvGrpSpPr>
        <p:grpSpPr>
          <a:xfrm>
            <a:off x="5044575" y="2491508"/>
            <a:ext cx="2038044" cy="1188000"/>
            <a:chOff x="5044575" y="2548658"/>
            <a:chExt cx="2038044" cy="1188000"/>
          </a:xfrm>
        </p:grpSpPr>
        <p:sp>
          <p:nvSpPr>
            <p:cNvPr id="65" name="Rectangle 64">
              <a:extLst>
                <a:ext uri="{FF2B5EF4-FFF2-40B4-BE49-F238E27FC236}">
                  <a16:creationId xmlns:a16="http://schemas.microsoft.com/office/drawing/2014/main" id="{60EC3DE3-809C-7EDA-48F2-256DA08C1D10}"/>
                </a:ext>
              </a:extLst>
            </p:cNvPr>
            <p:cNvSpPr/>
            <p:nvPr/>
          </p:nvSpPr>
          <p:spPr>
            <a:xfrm>
              <a:off x="5044575" y="2548658"/>
              <a:ext cx="2038044"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PROCEDURA DI AGGIUDICAZIONE</a:t>
              </a:r>
              <a:endParaRPr lang="it-IT" sz="900" noProof="0"/>
            </a:p>
          </p:txBody>
        </p:sp>
        <p:sp>
          <p:nvSpPr>
            <p:cNvPr id="66" name="Rectangle 65">
              <a:extLst>
                <a:ext uri="{FF2B5EF4-FFF2-40B4-BE49-F238E27FC236}">
                  <a16:creationId xmlns:a16="http://schemas.microsoft.com/office/drawing/2014/main" id="{76534626-1EEE-739E-82AD-2B5FB4F63FA9}"/>
                </a:ext>
              </a:extLst>
            </p:cNvPr>
            <p:cNvSpPr/>
            <p:nvPr/>
          </p:nvSpPr>
          <p:spPr>
            <a:xfrm>
              <a:off x="5310873" y="2844643"/>
              <a:ext cx="1505449"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dirty="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dirty="0">
                  <a:solidFill>
                    <a:schemeClr val="tx1"/>
                  </a:solidFill>
                  <a:cs typeface="Arial"/>
                </a:rPr>
                <a:t>▼</a:t>
              </a:r>
            </a:p>
            <a:p>
              <a:pPr algn="ctr" defTabSz="762000">
                <a:lnSpc>
                  <a:spcPct val="90000"/>
                </a:lnSpc>
                <a:spcBef>
                  <a:spcPct val="0"/>
                </a:spcBef>
                <a:spcAft>
                  <a:spcPct val="0"/>
                </a:spcAft>
              </a:pPr>
              <a:r>
                <a:rPr lang="it-IT" sz="1000" b="1" kern="0" noProof="0" dirty="0">
                  <a:solidFill>
                    <a:schemeClr val="tx1"/>
                  </a:solidFill>
                  <a:cs typeface="Arial"/>
                </a:rPr>
                <a:t>Annulla CIG</a:t>
              </a:r>
              <a:endParaRPr lang="it-IT" sz="1000" kern="0" noProof="0" dirty="0">
                <a:solidFill>
                  <a:schemeClr val="tx1"/>
                </a:solidFill>
                <a:cs typeface="Arial"/>
              </a:endParaRPr>
            </a:p>
          </p:txBody>
        </p:sp>
      </p:grpSp>
      <p:sp>
        <p:nvSpPr>
          <p:cNvPr id="47" name="Rectangle 46">
            <a:extLst>
              <a:ext uri="{FF2B5EF4-FFF2-40B4-BE49-F238E27FC236}">
                <a16:creationId xmlns:a16="http://schemas.microsoft.com/office/drawing/2014/main" id="{B2196D1D-F5FB-7B5C-BB9C-740C1CC191DE}"/>
              </a:ext>
            </a:extLst>
          </p:cNvPr>
          <p:cNvSpPr/>
          <p:nvPr/>
        </p:nvSpPr>
        <p:spPr>
          <a:xfrm>
            <a:off x="2890371" y="1407600"/>
            <a:ext cx="122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Riepilogo finale</a:t>
            </a:r>
          </a:p>
          <a:p>
            <a:pPr algn="ctr" defTabSz="762000">
              <a:lnSpc>
                <a:spcPct val="90000"/>
              </a:lnSpc>
              <a:spcBef>
                <a:spcPct val="0"/>
              </a:spcBef>
              <a:spcAft>
                <a:spcPct val="0"/>
              </a:spcAft>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Richiedi CIG</a:t>
            </a:r>
            <a:endParaRPr lang="it-IT" sz="1000" kern="0" noProof="0">
              <a:solidFill>
                <a:schemeClr val="tx1"/>
              </a:solidFill>
              <a:cs typeface="Arial"/>
            </a:endParaRPr>
          </a:p>
        </p:txBody>
      </p:sp>
      <p:cxnSp>
        <p:nvCxnSpPr>
          <p:cNvPr id="74" name="Straight Arrow Connector 73">
            <a:extLst>
              <a:ext uri="{FF2B5EF4-FFF2-40B4-BE49-F238E27FC236}">
                <a16:creationId xmlns:a16="http://schemas.microsoft.com/office/drawing/2014/main" id="{6103D313-029A-9C55-3B30-9B98C4081E59}"/>
              </a:ext>
            </a:extLst>
          </p:cNvPr>
          <p:cNvCxnSpPr>
            <a:cxnSpLocks/>
            <a:endCxn id="84" idx="0"/>
          </p:cNvCxnSpPr>
          <p:nvPr/>
        </p:nvCxnSpPr>
        <p:spPr>
          <a:xfrm flipH="1">
            <a:off x="6063597" y="3579493"/>
            <a:ext cx="1" cy="1998773"/>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CE8F75E5-6458-AC3C-1119-1AE85667F090}"/>
              </a:ext>
            </a:extLst>
          </p:cNvPr>
          <p:cNvSpPr/>
          <p:nvPr/>
        </p:nvSpPr>
        <p:spPr>
          <a:xfrm>
            <a:off x="5405724" y="4107901"/>
            <a:ext cx="1328447"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ANN</a:t>
            </a:r>
            <a:r>
              <a:rPr kumimoji="0" lang="it-IT" sz="1000" b="1" i="0" u="none" strike="noStrike" kern="0" cap="none" spc="0" normalizeH="0" baseline="0" noProof="0">
                <a:ln>
                  <a:noFill/>
                </a:ln>
                <a:solidFill>
                  <a:srgbClr val="000000"/>
                </a:solidFill>
                <a:effectLst/>
                <a:uLnTx/>
                <a:uFillTx/>
              </a:rPr>
              <a:t> </a:t>
            </a:r>
            <a:r>
              <a:rPr kumimoji="0" lang="it-IT" sz="1000" i="0" u="none" strike="noStrike" kern="0" cap="none" spc="0" normalizeH="0" baseline="0" noProof="0">
                <a:ln>
                  <a:noFill/>
                </a:ln>
                <a:solidFill>
                  <a:srgbClr val="000000"/>
                </a:solidFill>
                <a:effectLst/>
                <a:uLnTx/>
                <a:uFillTx/>
              </a:rPr>
              <a:t>Annullamento affidamento</a:t>
            </a:r>
          </a:p>
        </p:txBody>
      </p:sp>
      <p:sp>
        <p:nvSpPr>
          <p:cNvPr id="84" name="Rectangle 83">
            <a:extLst>
              <a:ext uri="{FF2B5EF4-FFF2-40B4-BE49-F238E27FC236}">
                <a16:creationId xmlns:a16="http://schemas.microsoft.com/office/drawing/2014/main" id="{4C83F33B-6AA7-B2C3-A5A1-2C9F118C7C10}"/>
              </a:ext>
            </a:extLst>
          </p:cNvPr>
          <p:cNvSpPr/>
          <p:nvPr/>
        </p:nvSpPr>
        <p:spPr>
          <a:xfrm>
            <a:off x="5475537" y="5578266"/>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Annullamento CIG derivato su PCP</a:t>
            </a:r>
            <a:endParaRPr kumimoji="0" lang="it-IT" sz="1000" i="0" u="none" strike="noStrike" kern="0" cap="none" spc="0" normalizeH="0" baseline="0" noProof="0">
              <a:ln>
                <a:noFill/>
              </a:ln>
              <a:solidFill>
                <a:srgbClr val="000000"/>
              </a:solidFill>
              <a:effectLst/>
              <a:uLnTx/>
              <a:uFillTx/>
            </a:endParaRPr>
          </a:p>
        </p:txBody>
      </p:sp>
      <p:sp>
        <p:nvSpPr>
          <p:cNvPr id="11" name="Rectangle 10">
            <a:extLst>
              <a:ext uri="{FF2B5EF4-FFF2-40B4-BE49-F238E27FC236}">
                <a16:creationId xmlns:a16="http://schemas.microsoft.com/office/drawing/2014/main" id="{2A155B25-7536-A034-BC29-13D85BD35355}"/>
              </a:ext>
            </a:extLst>
          </p:cNvPr>
          <p:cNvSpPr/>
          <p:nvPr/>
        </p:nvSpPr>
        <p:spPr>
          <a:xfrm>
            <a:off x="4450557" y="2319599"/>
            <a:ext cx="27360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cxnSp>
        <p:nvCxnSpPr>
          <p:cNvPr id="24" name="Connector: Elbow 23">
            <a:extLst>
              <a:ext uri="{FF2B5EF4-FFF2-40B4-BE49-F238E27FC236}">
                <a16:creationId xmlns:a16="http://schemas.microsoft.com/office/drawing/2014/main" id="{4F584F58-2A78-4877-C850-DC85F29AAD01}"/>
              </a:ext>
            </a:extLst>
          </p:cNvPr>
          <p:cNvCxnSpPr>
            <a:cxnSpLocks/>
            <a:stCxn id="47" idx="3"/>
          </p:cNvCxnSpPr>
          <p:nvPr/>
        </p:nvCxnSpPr>
        <p:spPr>
          <a:xfrm>
            <a:off x="4114371" y="1803600"/>
            <a:ext cx="1196502" cy="1379893"/>
          </a:xfrm>
          <a:prstGeom prst="bentConnector3">
            <a:avLst>
              <a:gd name="adj1" fmla="val 50000"/>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1DD0EB4-91E4-1BA0-1C54-D1F8174CBD53}"/>
              </a:ext>
            </a:extLst>
          </p:cNvPr>
          <p:cNvSpPr/>
          <p:nvPr/>
        </p:nvSpPr>
        <p:spPr>
          <a:xfrm>
            <a:off x="2914311" y="5578266"/>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cxnSp>
        <p:nvCxnSpPr>
          <p:cNvPr id="22" name="Connector: Elbow 21">
            <a:extLst>
              <a:ext uri="{FF2B5EF4-FFF2-40B4-BE49-F238E27FC236}">
                <a16:creationId xmlns:a16="http://schemas.microsoft.com/office/drawing/2014/main" id="{711D2700-A620-0552-01FD-E493DA83E058}"/>
              </a:ext>
            </a:extLst>
          </p:cNvPr>
          <p:cNvCxnSpPr>
            <a:cxnSpLocks/>
            <a:stCxn id="51" idx="2"/>
          </p:cNvCxnSpPr>
          <p:nvPr/>
        </p:nvCxnSpPr>
        <p:spPr>
          <a:xfrm rot="5400000">
            <a:off x="8380871" y="633336"/>
            <a:ext cx="985608" cy="4114706"/>
          </a:xfrm>
          <a:prstGeom prst="bentConnector2">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186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DC22C-303A-DFFF-DF2E-97BCBBC60D67}"/>
            </a:ext>
          </a:extLst>
        </p:cNvPr>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89B40FAF-414A-C05B-9F1D-8528737F5B59}"/>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FD8CF87-8333-1E74-3696-43C407605D89}"/>
              </a:ext>
            </a:extLst>
          </p:cNvPr>
          <p:cNvSpPr txBox="1"/>
          <p:nvPr/>
        </p:nvSpPr>
        <p:spPr>
          <a:xfrm>
            <a:off x="511800"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Attraverso la funzionalità </a:t>
            </a:r>
            <a:r>
              <a:rPr kumimoji="0" lang="it-IT" b="1" i="1" u="none" strike="noStrike" kern="1200" cap="none" spc="0" normalizeH="0" baseline="0" noProof="0">
                <a:ln>
                  <a:noFill/>
                </a:ln>
                <a:solidFill>
                  <a:prstClr val="black"/>
                </a:solidFill>
                <a:effectLst/>
                <a:uLnTx/>
                <a:uFillTx/>
                <a:latin typeface="Century Gothic"/>
                <a:ea typeface="+mn-ea"/>
                <a:cs typeface="+mn-cs"/>
              </a:rPr>
              <a:t>Avvisi – Bandi – Inviti</a:t>
            </a:r>
            <a:r>
              <a:rPr lang="it-IT" noProof="0"/>
              <a:t> del gruppo funzionale </a:t>
            </a:r>
            <a:r>
              <a:rPr lang="it-IT" b="1" i="1" noProof="0"/>
              <a:t>Procedure di gara </a:t>
            </a:r>
            <a:r>
              <a:rPr lang="it-IT" noProof="0"/>
              <a:t>di SATER è possibile gestire l</a:t>
            </a:r>
            <a:r>
              <a:rPr lang="it-IT" noProof="0">
                <a:solidFill>
                  <a:schemeClr val="tx1"/>
                </a:solidFill>
              </a:rPr>
              <a:t>’annullamento del CIG di </a:t>
            </a:r>
            <a:r>
              <a:rPr lang="it-IT" noProof="0"/>
              <a:t>un affidamento diretto con negoziazione di importo inferiore a 5.000 euro (AD5). La funzionalità si integra nel flusso già descritto nella processo 10a. </a:t>
            </a:r>
          </a:p>
        </p:txBody>
      </p:sp>
      <p:sp>
        <p:nvSpPr>
          <p:cNvPr id="11" name="Title 33">
            <a:extLst>
              <a:ext uri="{FF2B5EF4-FFF2-40B4-BE49-F238E27FC236}">
                <a16:creationId xmlns:a16="http://schemas.microsoft.com/office/drawing/2014/main" id="{03088326-137C-585F-2A7D-B3307E97B5A2}"/>
              </a:ext>
            </a:extLst>
          </p:cNvPr>
          <p:cNvSpPr>
            <a:spLocks noGrp="1"/>
          </p:cNvSpPr>
          <p:nvPr>
            <p:ph type="title"/>
          </p:nvPr>
        </p:nvSpPr>
        <p:spPr>
          <a:xfrm>
            <a:off x="516000" y="74239"/>
            <a:ext cx="10761600" cy="503082"/>
          </a:xfrm>
        </p:spPr>
        <p:txBody>
          <a:bodyPr/>
          <a:lstStyle/>
          <a:p>
            <a:r>
              <a:rPr lang="it-IT" sz="2350" spc="-130" noProof="0"/>
              <a:t>Annullamento CIG in ad con negoziazione di importo &lt; 5.000 €</a:t>
            </a:r>
            <a:endParaRPr lang="it-IT" sz="2350" noProof="0"/>
          </a:p>
        </p:txBody>
      </p:sp>
      <p:sp>
        <p:nvSpPr>
          <p:cNvPr id="2" name="Rectangle 1">
            <a:extLst>
              <a:ext uri="{FF2B5EF4-FFF2-40B4-BE49-F238E27FC236}">
                <a16:creationId xmlns:a16="http://schemas.microsoft.com/office/drawing/2014/main" id="{C6D4FD33-F9DE-326C-EDEE-B8B6FEDE19B3}"/>
              </a:ext>
            </a:extLst>
          </p:cNvPr>
          <p:cNvSpPr/>
          <p:nvPr/>
        </p:nvSpPr>
        <p:spPr>
          <a:xfrm>
            <a:off x="460656"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18AF0B4E-1842-F206-B76B-8467D8A97CD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30B0E15B-1D9B-586A-5881-EE97ADD72BF0}"/>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0ABD050-A2D1-F073-3133-3A6C264D073D}"/>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Segnaposto numero diapositiva 12">
            <a:extLst>
              <a:ext uri="{FF2B5EF4-FFF2-40B4-BE49-F238E27FC236}">
                <a16:creationId xmlns:a16="http://schemas.microsoft.com/office/drawing/2014/main" id="{3BFFD3CF-0958-633C-34AC-5EA521F7FDA2}"/>
              </a:ext>
            </a:extLst>
          </p:cNvPr>
          <p:cNvSpPr>
            <a:spLocks noGrp="1"/>
          </p:cNvSpPr>
          <p:nvPr>
            <p:ph type="sldNum" sz="quarter" idx="10"/>
          </p:nvPr>
        </p:nvSpPr>
        <p:spPr/>
        <p:txBody>
          <a:bodyPr/>
          <a:lstStyle/>
          <a:p>
            <a:fld id="{58E4CE88-B864-4B2B-BBBC-E85082A18D58}" type="slidenum">
              <a:rPr lang="it-IT" noProof="0" smtClean="0"/>
              <a:pPr/>
              <a:t>66</a:t>
            </a:fld>
            <a:endParaRPr lang="it-IT" noProof="0"/>
          </a:p>
        </p:txBody>
      </p:sp>
      <p:sp>
        <p:nvSpPr>
          <p:cNvPr id="4" name="Rectangle: Rounded Corners 3">
            <a:extLst>
              <a:ext uri="{FF2B5EF4-FFF2-40B4-BE49-F238E27FC236}">
                <a16:creationId xmlns:a16="http://schemas.microsoft.com/office/drawing/2014/main" id="{0516B30F-485F-5AD4-7C65-D2D4017638FE}"/>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6" name="Group 5">
            <a:extLst>
              <a:ext uri="{FF2B5EF4-FFF2-40B4-BE49-F238E27FC236}">
                <a16:creationId xmlns:a16="http://schemas.microsoft.com/office/drawing/2014/main" id="{51B80C1E-6D30-D1AB-8216-09EAF8F16F52}"/>
              </a:ext>
            </a:extLst>
          </p:cNvPr>
          <p:cNvGrpSpPr/>
          <p:nvPr/>
        </p:nvGrpSpPr>
        <p:grpSpPr>
          <a:xfrm>
            <a:off x="294977" y="2603703"/>
            <a:ext cx="11396183" cy="1116000"/>
            <a:chOff x="294977" y="3922741"/>
            <a:chExt cx="11396183" cy="1116000"/>
          </a:xfrm>
        </p:grpSpPr>
        <p:sp>
          <p:nvSpPr>
            <p:cNvPr id="8" name="Isosceles Triangle 7">
              <a:extLst>
                <a:ext uri="{FF2B5EF4-FFF2-40B4-BE49-F238E27FC236}">
                  <a16:creationId xmlns:a16="http://schemas.microsoft.com/office/drawing/2014/main" id="{1E3E9C95-9119-E581-9DB9-7EB05855C97F}"/>
                </a:ext>
              </a:extLst>
            </p:cNvPr>
            <p:cNvSpPr/>
            <p:nvPr/>
          </p:nvSpPr>
          <p:spPr>
            <a:xfrm rot="16200000">
              <a:off x="235977" y="4203541"/>
              <a:ext cx="1116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83B9B5C8-C126-96BA-0B83-5BF55E1412BB}"/>
                </a:ext>
              </a:extLst>
            </p:cNvPr>
            <p:cNvSpPr/>
            <p:nvPr/>
          </p:nvSpPr>
          <p:spPr>
            <a:xfrm>
              <a:off x="1063960" y="3922741"/>
              <a:ext cx="10627200" cy="1116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a:ln>
                    <a:noFill/>
                  </a:ln>
                  <a:solidFill>
                    <a:prstClr val="black"/>
                  </a:solidFill>
                  <a:effectLst/>
                  <a:uLnTx/>
                  <a:uFillTx/>
                  <a:latin typeface="Century Gothic"/>
                  <a:ea typeface="+mn-ea"/>
                  <a:cs typeface="+mn-cs"/>
                </a:rPr>
                <a:t> </a:t>
              </a:r>
              <a:endParaRPr lang="it-IT" sz="1150" noProof="0">
                <a:solidFill>
                  <a:prstClr val="black"/>
                </a:solidFill>
                <a:latin typeface="Century Gothic"/>
              </a:endParaRPr>
            </a:p>
            <a:p>
              <a:pPr algn="just">
                <a:defRPr/>
              </a:pPr>
              <a:r>
                <a:rPr kumimoji="0" lang="it-IT" sz="1150" b="0" i="0" u="none" strike="noStrike" kern="1200" cap="none" spc="0" normalizeH="0" baseline="0" noProof="0">
                  <a:ln>
                    <a:noFill/>
                  </a:ln>
                  <a:solidFill>
                    <a:prstClr val="black"/>
                  </a:solidFill>
                  <a:effectLst/>
                  <a:uLnTx/>
                  <a:uFillTx/>
                  <a:latin typeface="Century Gothic"/>
                  <a:ea typeface="+mn-ea"/>
                  <a:cs typeface="+mn-cs"/>
                </a:rPr>
                <a:t>A seguito della ricezione dell’offerta, viene eseguita la procedura di aggiudicazione dell’affidamento diretto. Al termine della valutazione amministrativa dell’offerta e l’apertura della busta economica, l’utente esegue il comando </a:t>
              </a:r>
              <a:r>
                <a:rPr kumimoji="0" lang="it-IT" sz="115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150" b="0" i="0" u="none" strike="noStrike" kern="1200" cap="none" spc="0" normalizeH="0" baseline="0" noProof="0">
                  <a:ln>
                    <a:noFill/>
                  </a:ln>
                  <a:solidFill>
                    <a:prstClr val="black"/>
                  </a:solidFill>
                  <a:effectLst/>
                  <a:uLnTx/>
                  <a:uFillTx/>
                  <a:latin typeface="Century Gothic"/>
                  <a:ea typeface="+mn-ea"/>
                  <a:cs typeface="+mn-cs"/>
                </a:rPr>
                <a:t> disponibile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Riepilogo finale </a:t>
              </a:r>
              <a:r>
                <a:rPr kumimoji="0" lang="it-IT" sz="115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AD5 fino alla corretta visualizzazione del CIG </a:t>
              </a:r>
              <a:r>
                <a:rPr kumimoji="0" lang="it-IT" sz="1100" b="0" i="0" u="none" strike="noStrike" kern="1200" cap="none" spc="0" normalizeH="0" baseline="0" noProof="0">
                  <a:ln>
                    <a:noFill/>
                  </a:ln>
                  <a:solidFill>
                    <a:prstClr val="black"/>
                  </a:solidFill>
                  <a:effectLst/>
                  <a:uLnTx/>
                  <a:uFillTx/>
                  <a:latin typeface="Century Gothic"/>
                  <a:ea typeface="+mn-ea"/>
                  <a:cs typeface="+mn-cs"/>
                </a:rPr>
                <a:t>(vedi processo 10a)</a:t>
              </a:r>
              <a:r>
                <a:rPr kumimoji="0" lang="it-IT" sz="1150" u="none" strike="noStrike" kern="1200" cap="none" spc="0" normalizeH="0" baseline="0" noProof="0">
                  <a:ln>
                    <a:noFill/>
                  </a:ln>
                  <a:solidFill>
                    <a:prstClr val="black"/>
                  </a:solidFill>
                  <a:effectLst/>
                  <a:uLnTx/>
                  <a:uFillTx/>
                  <a:latin typeface="Century Gothic"/>
                  <a:ea typeface="+mn-ea"/>
                  <a:cs typeface="+mn-cs"/>
                </a:rPr>
                <a:t>. </a:t>
              </a:r>
              <a:r>
                <a:rPr kumimoji="0" lang="it-IT" sz="115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15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150" b="0" i="0" u="none" strike="noStrike" kern="1200" cap="none" spc="0" normalizeH="0" baseline="0" noProof="0">
                  <a:ln>
                    <a:noFill/>
                  </a:ln>
                  <a:solidFill>
                    <a:prstClr val="black"/>
                  </a:solidFill>
                  <a:effectLst/>
                  <a:uLnTx/>
                  <a:uFillTx/>
                  <a:latin typeface="Century Gothic"/>
                  <a:ea typeface="+mn-ea"/>
                  <a:cs typeface="+mn-cs"/>
                </a:rPr>
                <a:t>. </a:t>
              </a:r>
            </a:p>
          </p:txBody>
        </p:sp>
        <p:grpSp>
          <p:nvGrpSpPr>
            <p:cNvPr id="14" name="Group 13">
              <a:extLst>
                <a:ext uri="{FF2B5EF4-FFF2-40B4-BE49-F238E27FC236}">
                  <a16:creationId xmlns:a16="http://schemas.microsoft.com/office/drawing/2014/main" id="{65C8551D-E3BB-93FC-7F46-99766AE601CF}"/>
                </a:ext>
              </a:extLst>
            </p:cNvPr>
            <p:cNvGrpSpPr/>
            <p:nvPr/>
          </p:nvGrpSpPr>
          <p:grpSpPr>
            <a:xfrm>
              <a:off x="294977" y="4264741"/>
              <a:ext cx="432000" cy="432000"/>
              <a:chOff x="-129767" y="4329276"/>
              <a:chExt cx="432000" cy="432000"/>
            </a:xfrm>
          </p:grpSpPr>
          <p:sp>
            <p:nvSpPr>
              <p:cNvPr id="23" name="Oval 22">
                <a:extLst>
                  <a:ext uri="{FF2B5EF4-FFF2-40B4-BE49-F238E27FC236}">
                    <a16:creationId xmlns:a16="http://schemas.microsoft.com/office/drawing/2014/main" id="{25E1705E-CF33-EDA1-FFE2-CCB7C2E3D9B4}"/>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4" name="Group 23">
                <a:extLst>
                  <a:ext uri="{FF2B5EF4-FFF2-40B4-BE49-F238E27FC236}">
                    <a16:creationId xmlns:a16="http://schemas.microsoft.com/office/drawing/2014/main" id="{DCB30BD9-616B-1381-B3F4-AA53DF5CE007}"/>
                  </a:ext>
                </a:extLst>
              </p:cNvPr>
              <p:cNvGrpSpPr/>
              <p:nvPr/>
            </p:nvGrpSpPr>
            <p:grpSpPr>
              <a:xfrm>
                <a:off x="-93767" y="4365276"/>
                <a:ext cx="360000" cy="360000"/>
                <a:chOff x="-793736" y="4488494"/>
                <a:chExt cx="468000" cy="468000"/>
              </a:xfrm>
            </p:grpSpPr>
            <p:sp>
              <p:nvSpPr>
                <p:cNvPr id="34" name="Oval 33">
                  <a:extLst>
                    <a:ext uri="{FF2B5EF4-FFF2-40B4-BE49-F238E27FC236}">
                      <a16:creationId xmlns:a16="http://schemas.microsoft.com/office/drawing/2014/main" id="{65E28B31-27BD-8ABA-B04B-505B80F83A97}"/>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0" name="Group 1765">
                  <a:extLst>
                    <a:ext uri="{FF2B5EF4-FFF2-40B4-BE49-F238E27FC236}">
                      <a16:creationId xmlns:a16="http://schemas.microsoft.com/office/drawing/2014/main" id="{63E5DD45-8019-2268-97F8-953AC8CA792F}"/>
                    </a:ext>
                  </a:extLst>
                </p:cNvPr>
                <p:cNvGrpSpPr>
                  <a:grpSpLocks/>
                </p:cNvGrpSpPr>
                <p:nvPr/>
              </p:nvGrpSpPr>
              <p:grpSpPr bwMode="auto">
                <a:xfrm>
                  <a:off x="-703732" y="4578494"/>
                  <a:ext cx="288001" cy="288000"/>
                  <a:chOff x="1709738" y="6567488"/>
                  <a:chExt cx="563562" cy="563563"/>
                </a:xfrm>
                <a:solidFill>
                  <a:schemeClr val="bg1"/>
                </a:solidFill>
              </p:grpSpPr>
              <p:sp>
                <p:nvSpPr>
                  <p:cNvPr id="47" name="Freeform 149">
                    <a:extLst>
                      <a:ext uri="{FF2B5EF4-FFF2-40B4-BE49-F238E27FC236}">
                        <a16:creationId xmlns:a16="http://schemas.microsoft.com/office/drawing/2014/main" id="{74258F60-B250-A584-E5F2-4A5E0F049A3C}"/>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 name="Freeform 150">
                    <a:extLst>
                      <a:ext uri="{FF2B5EF4-FFF2-40B4-BE49-F238E27FC236}">
                        <a16:creationId xmlns:a16="http://schemas.microsoft.com/office/drawing/2014/main" id="{0C8787A9-087D-BC27-3EA1-C50EB5147BF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grpSp>
        <p:nvGrpSpPr>
          <p:cNvPr id="59" name="Group 58">
            <a:extLst>
              <a:ext uri="{FF2B5EF4-FFF2-40B4-BE49-F238E27FC236}">
                <a16:creationId xmlns:a16="http://schemas.microsoft.com/office/drawing/2014/main" id="{0F881405-12EE-BF3B-499D-5DCD7627A8AF}"/>
              </a:ext>
            </a:extLst>
          </p:cNvPr>
          <p:cNvGrpSpPr/>
          <p:nvPr/>
        </p:nvGrpSpPr>
        <p:grpSpPr>
          <a:xfrm>
            <a:off x="301073" y="4669372"/>
            <a:ext cx="11396183" cy="1341819"/>
            <a:chOff x="294977" y="3809832"/>
            <a:chExt cx="11396183" cy="1341819"/>
          </a:xfrm>
        </p:grpSpPr>
        <p:sp>
          <p:nvSpPr>
            <p:cNvPr id="60" name="Isosceles Triangle 59">
              <a:extLst>
                <a:ext uri="{FF2B5EF4-FFF2-40B4-BE49-F238E27FC236}">
                  <a16:creationId xmlns:a16="http://schemas.microsoft.com/office/drawing/2014/main" id="{B79C5CDC-25B1-6230-8984-00B05547F915}"/>
                </a:ext>
              </a:extLst>
            </p:cNvPr>
            <p:cNvSpPr/>
            <p:nvPr/>
          </p:nvSpPr>
          <p:spPr>
            <a:xfrm rot="16200000">
              <a:off x="123068" y="4203541"/>
              <a:ext cx="1341818"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1" name="Rectangle 60">
              <a:extLst>
                <a:ext uri="{FF2B5EF4-FFF2-40B4-BE49-F238E27FC236}">
                  <a16:creationId xmlns:a16="http://schemas.microsoft.com/office/drawing/2014/main" id="{DA717AC8-34D1-0AEB-4FD8-112A6319977E}"/>
                </a:ext>
              </a:extLst>
            </p:cNvPr>
            <p:cNvSpPr/>
            <p:nvPr/>
          </p:nvSpPr>
          <p:spPr>
            <a:xfrm>
              <a:off x="1063960" y="3809832"/>
              <a:ext cx="10627200" cy="1341819"/>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it-IT" sz="1300" b="1" i="0" u="none" strike="noStrike" kern="1200" cap="none" spc="0" normalizeH="0" baseline="0" noProof="0" dirty="0">
                  <a:ln>
                    <a:noFill/>
                  </a:ln>
                  <a:solidFill>
                    <a:prstClr val="black"/>
                  </a:solidFill>
                  <a:effectLst/>
                  <a:uLnTx/>
                  <a:uFillTx/>
                  <a:latin typeface="Century Gothic"/>
                  <a:ea typeface="+mn-ea"/>
                  <a:cs typeface="+mn-cs"/>
                </a:rPr>
                <a:t>PROCEDURA DI AGGIUDICAZIONE - </a:t>
              </a:r>
              <a:r>
                <a:rPr kumimoji="0" lang="it-IT" sz="1150" b="0" u="none" strike="noStrike" kern="1200" cap="none" spc="0" normalizeH="0" baseline="0" noProof="0" dirty="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dirty="0">
                  <a:ln>
                    <a:noFill/>
                  </a:ln>
                  <a:solidFill>
                    <a:prstClr val="black"/>
                  </a:solidFill>
                  <a:effectLst/>
                  <a:uLnTx/>
                  <a:uFillTx/>
                  <a:latin typeface="Century Gothic"/>
                  <a:ea typeface="+mn-ea"/>
                  <a:cs typeface="+mn-cs"/>
                </a:rPr>
                <a:t>Valutazione gare</a:t>
              </a:r>
              <a:r>
                <a:rPr kumimoji="0" lang="it-IT" sz="1150" b="0" u="none" strike="noStrike" kern="1200" cap="none" spc="0" normalizeH="0" baseline="0" noProof="0" dirty="0">
                  <a:ln>
                    <a:noFill/>
                  </a:ln>
                  <a:solidFill>
                    <a:prstClr val="black"/>
                  </a:solidFill>
                  <a:effectLst/>
                  <a:uLnTx/>
                  <a:uFillTx/>
                  <a:latin typeface="Century Gothic"/>
                  <a:ea typeface="+mn-ea"/>
                  <a:cs typeface="+mn-cs"/>
                </a:rPr>
                <a:t> </a:t>
              </a:r>
              <a:endParaRPr lang="it-IT" sz="1150" noProof="0" dirty="0">
                <a:solidFill>
                  <a:prstClr val="black"/>
                </a:solidFill>
                <a:latin typeface="Century Gothic"/>
              </a:endParaRPr>
            </a:p>
            <a:p>
              <a:pPr algn="just">
                <a:spcBef>
                  <a:spcPts val="600"/>
                </a:spcBef>
                <a:defRPr/>
              </a:pPr>
              <a:r>
                <a:rPr kumimoji="0" lang="it-IT" sz="1100" b="0" i="0" u="none" strike="noStrike" kern="1200" cap="none" spc="0" normalizeH="0" baseline="0" noProof="0" dirty="0">
                  <a:ln>
                    <a:noFill/>
                  </a:ln>
                  <a:solidFill>
                    <a:prstClr val="black"/>
                  </a:solidFill>
                  <a:effectLst/>
                  <a:uLnTx/>
                  <a:uFillTx/>
                  <a:latin typeface="Century Gothic"/>
                  <a:ea typeface="+mn-ea"/>
                  <a:cs typeface="+mn-cs"/>
                </a:rPr>
                <a:t>Fino al momento di invio di una scheda CO2 (</a:t>
              </a:r>
              <a:r>
                <a:rPr lang="it-IT" sz="1100" kern="0" noProof="0" dirty="0">
                  <a:solidFill>
                    <a:srgbClr val="000000"/>
                  </a:solidFill>
                </a:rPr>
                <a:t>Conclusione affidamento diretto &lt; 5K</a:t>
              </a:r>
              <a:r>
                <a:rPr kumimoji="0" lang="it-IT" sz="1100" b="0" i="0" strike="noStrike" kern="1200" cap="none" spc="0" normalizeH="0" baseline="0" noProof="0" dirty="0">
                  <a:ln>
                    <a:noFill/>
                  </a:ln>
                  <a:solidFill>
                    <a:prstClr val="black"/>
                  </a:solidFill>
                  <a:effectLst/>
                  <a:uLnTx/>
                  <a:uFillTx/>
                  <a:latin typeface="Century Gothic"/>
                  <a:ea typeface="+mn-ea"/>
                  <a:cs typeface="+mn-cs"/>
                </a:rPr>
                <a:t>)</a:t>
              </a:r>
              <a:r>
                <a:rPr kumimoji="0" lang="it-IT" sz="1100" b="0" i="0" u="none" strike="noStrike" kern="1200" cap="none" spc="0" normalizeH="0" baseline="0" noProof="0" dirty="0">
                  <a:ln>
                    <a:noFill/>
                  </a:ln>
                  <a:solidFill>
                    <a:prstClr val="black"/>
                  </a:solidFill>
                  <a:effectLst/>
                  <a:uLnTx/>
                  <a:uFillTx/>
                  <a:latin typeface="Century Gothic"/>
                  <a:ea typeface="+mn-ea"/>
                  <a:cs typeface="+mn-cs"/>
                </a:rPr>
                <a:t>, l’utente può effettuare </a:t>
              </a:r>
              <a:r>
                <a:rPr kumimoji="0" lang="it-IT" sz="1100" b="1" i="0" u="none" strike="noStrike" kern="1200" cap="none" spc="0" normalizeH="0" baseline="0" noProof="0" dirty="0">
                  <a:ln>
                    <a:noFill/>
                  </a:ln>
                  <a:solidFill>
                    <a:prstClr val="black"/>
                  </a:solidFill>
                  <a:effectLst/>
                  <a:uLnTx/>
                  <a:uFillTx/>
                  <a:latin typeface="Century Gothic"/>
                  <a:ea typeface="+mn-ea"/>
                  <a:cs typeface="+mn-cs"/>
                </a:rPr>
                <a:t>l’annullamento del CIG </a:t>
              </a:r>
              <a:r>
                <a:rPr kumimoji="0" lang="it-IT" sz="1100" b="0" i="0" u="none" strike="noStrike" kern="1200" cap="none" spc="0" normalizeH="0" baseline="0" noProof="0" dirty="0">
                  <a:ln>
                    <a:noFill/>
                  </a:ln>
                  <a:solidFill>
                    <a:prstClr val="black"/>
                  </a:solidFill>
                  <a:effectLst/>
                  <a:uLnTx/>
                  <a:uFillTx/>
                  <a:latin typeface="Century Gothic"/>
                  <a:ea typeface="+mn-ea"/>
                  <a:cs typeface="+mn-cs"/>
                </a:rPr>
                <a:t>tramite il comando </a:t>
              </a:r>
              <a:r>
                <a:rPr kumimoji="0" lang="it-IT" sz="1100" b="0" i="0" u="sng" strike="noStrike" kern="1200" cap="none" spc="0" normalizeH="0" baseline="0" noProof="0" dirty="0">
                  <a:ln>
                    <a:noFill/>
                  </a:ln>
                  <a:solidFill>
                    <a:prstClr val="black"/>
                  </a:solidFill>
                  <a:effectLst/>
                  <a:uLnTx/>
                  <a:uFillTx/>
                  <a:latin typeface="Century Gothic"/>
                  <a:ea typeface="+mn-ea"/>
                  <a:cs typeface="+mn-cs"/>
                </a:rPr>
                <a:t>Annulla CIG</a:t>
              </a:r>
              <a:r>
                <a:rPr kumimoji="0" lang="it-IT" sz="1100" b="0" i="0" strike="noStrike" kern="1200" cap="none" spc="0" normalizeH="0" baseline="0" noProof="0" dirty="0">
                  <a:ln>
                    <a:noFill/>
                  </a:ln>
                  <a:solidFill>
                    <a:prstClr val="black"/>
                  </a:solidFill>
                  <a:effectLst/>
                  <a:uLnTx/>
                  <a:uFillTx/>
                  <a:latin typeface="Century Gothic"/>
                  <a:ea typeface="+mn-ea"/>
                  <a:cs typeface="+mn-cs"/>
                </a:rPr>
                <a:t> dal menu Gestione PCP, </a:t>
              </a:r>
              <a:r>
                <a:rPr lang="it-IT" sz="1100" noProof="0" dirty="0">
                  <a:solidFill>
                    <a:prstClr val="black"/>
                  </a:solidFill>
                  <a:latin typeface="Century Gothic"/>
                </a:rPr>
                <a:t>che innesca l’invio della</a:t>
              </a:r>
              <a:r>
                <a:rPr kumimoji="0" lang="it-IT" sz="1100" u="none" strike="noStrike" kern="1200" cap="none" spc="0" normalizeH="0" baseline="0" noProof="0" dirty="0">
                  <a:ln>
                    <a:noFill/>
                  </a:ln>
                  <a:solidFill>
                    <a:prstClr val="black"/>
                  </a:solidFill>
                  <a:effectLst/>
                  <a:uLnTx/>
                  <a:uFillTx/>
                  <a:latin typeface="Century Gothic"/>
                  <a:ea typeface="+mn-ea"/>
                  <a:cs typeface="+mn-cs"/>
                </a:rPr>
                <a:t> scheda </a:t>
              </a:r>
              <a:r>
                <a:rPr lang="it-IT" sz="1100" noProof="0" dirty="0">
                  <a:solidFill>
                    <a:prstClr val="black"/>
                  </a:solidFill>
                  <a:latin typeface="Century Gothic"/>
                </a:rPr>
                <a:t>ANN (Annullamento affidamento) </a:t>
              </a:r>
              <a:r>
                <a:rPr kumimoji="0" lang="it-IT" sz="1100" u="none" strike="noStrike" kern="1200" cap="none" spc="0" normalizeH="0" baseline="0" noProof="0" dirty="0">
                  <a:ln>
                    <a:noFill/>
                  </a:ln>
                  <a:solidFill>
                    <a:prstClr val="black"/>
                  </a:solidFill>
                  <a:effectLst/>
                  <a:uLnTx/>
                  <a:uFillTx/>
                  <a:latin typeface="Century Gothic"/>
                  <a:ea typeface="+mn-ea"/>
                  <a:cs typeface="+mn-cs"/>
                </a:rPr>
                <a:t>da SATER.</a:t>
              </a:r>
              <a:r>
                <a:rPr lang="it-IT" sz="1100" noProof="0" dirty="0">
                  <a:solidFill>
                    <a:prstClr val="black"/>
                  </a:solidFill>
                  <a:latin typeface="Century Gothic"/>
                </a:rPr>
                <a:t> </a:t>
              </a:r>
              <a:r>
                <a:rPr kumimoji="0" lang="it-IT" sz="1100" b="0" i="0" u="none" strike="noStrike" kern="1200" cap="none" spc="0" normalizeH="0" baseline="0" noProof="0" dirty="0">
                  <a:ln>
                    <a:noFill/>
                  </a:ln>
                  <a:solidFill>
                    <a:prstClr val="black"/>
                  </a:solidFill>
                  <a:effectLst/>
                  <a:uLnTx/>
                  <a:uFillTx/>
                  <a:latin typeface="Century Gothic"/>
                  <a:ea typeface="+mn-ea"/>
                  <a:cs typeface="+mn-cs"/>
                </a:rPr>
                <a:t>Le operazioni svolte da SATER sono visualizzate nella sezione </a:t>
              </a:r>
              <a:r>
                <a:rPr kumimoji="0" lang="it-IT" sz="1100" b="1" i="1" u="none" strike="noStrike" kern="1200" cap="none" spc="0" normalizeH="0" baseline="0" noProof="0" dirty="0">
                  <a:ln>
                    <a:noFill/>
                  </a:ln>
                  <a:solidFill>
                    <a:prstClr val="black"/>
                  </a:solidFill>
                  <a:effectLst/>
                  <a:uLnTx/>
                  <a:uFillTx/>
                  <a:latin typeface="Century Gothic"/>
                  <a:ea typeface="+mn-ea"/>
                  <a:cs typeface="+mn-cs"/>
                </a:rPr>
                <a:t>Cronologia PCP</a:t>
              </a:r>
              <a:r>
                <a:rPr lang="it-IT" sz="1100" noProof="0" dirty="0">
                  <a:solidFill>
                    <a:prstClr val="black"/>
                  </a:solidFill>
                  <a:latin typeface="Century Gothic"/>
                </a:rPr>
                <a:t> della PDA.</a:t>
              </a:r>
              <a:endParaRPr kumimoji="0" lang="it-IT" sz="1100" b="0" i="0" strike="noStrike" kern="1200" cap="none" spc="0" normalizeH="0" baseline="0" noProof="0" dirty="0">
                <a:ln>
                  <a:noFill/>
                </a:ln>
                <a:solidFill>
                  <a:prstClr val="black"/>
                </a:solidFill>
                <a:effectLst/>
                <a:uLnTx/>
                <a:uFillTx/>
                <a:latin typeface="Century Gothic"/>
                <a:ea typeface="+mn-ea"/>
                <a:cs typeface="+mn-cs"/>
              </a:endParaRPr>
            </a:p>
          </p:txBody>
        </p:sp>
        <p:grpSp>
          <p:nvGrpSpPr>
            <p:cNvPr id="62" name="Group 61">
              <a:extLst>
                <a:ext uri="{FF2B5EF4-FFF2-40B4-BE49-F238E27FC236}">
                  <a16:creationId xmlns:a16="http://schemas.microsoft.com/office/drawing/2014/main" id="{0C702F38-3D28-56D3-ED3A-30FC56F8DFD1}"/>
                </a:ext>
              </a:extLst>
            </p:cNvPr>
            <p:cNvGrpSpPr/>
            <p:nvPr/>
          </p:nvGrpSpPr>
          <p:grpSpPr>
            <a:xfrm>
              <a:off x="294977" y="4264741"/>
              <a:ext cx="432000" cy="432000"/>
              <a:chOff x="-129767" y="4329276"/>
              <a:chExt cx="432000" cy="432000"/>
            </a:xfrm>
          </p:grpSpPr>
          <p:sp>
            <p:nvSpPr>
              <p:cNvPr id="63" name="Oval 62">
                <a:extLst>
                  <a:ext uri="{FF2B5EF4-FFF2-40B4-BE49-F238E27FC236}">
                    <a16:creationId xmlns:a16="http://schemas.microsoft.com/office/drawing/2014/main" id="{9F20212E-9ACD-D3B0-675E-C928B14DAF7C}"/>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4" name="Group 63">
                <a:extLst>
                  <a:ext uri="{FF2B5EF4-FFF2-40B4-BE49-F238E27FC236}">
                    <a16:creationId xmlns:a16="http://schemas.microsoft.com/office/drawing/2014/main" id="{C7D2571B-63F7-D1E6-EF5E-0B60A23402AF}"/>
                  </a:ext>
                </a:extLst>
              </p:cNvPr>
              <p:cNvGrpSpPr/>
              <p:nvPr/>
            </p:nvGrpSpPr>
            <p:grpSpPr>
              <a:xfrm>
                <a:off x="-93767" y="4365276"/>
                <a:ext cx="360000" cy="360000"/>
                <a:chOff x="-793736" y="4488494"/>
                <a:chExt cx="468000" cy="468000"/>
              </a:xfrm>
            </p:grpSpPr>
            <p:sp>
              <p:nvSpPr>
                <p:cNvPr id="65" name="Oval 64">
                  <a:extLst>
                    <a:ext uri="{FF2B5EF4-FFF2-40B4-BE49-F238E27FC236}">
                      <a16:creationId xmlns:a16="http://schemas.microsoft.com/office/drawing/2014/main" id="{ED859A55-B2EF-71FF-0680-1DBB39C9D0CA}"/>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66" name="Group 1765">
                  <a:extLst>
                    <a:ext uri="{FF2B5EF4-FFF2-40B4-BE49-F238E27FC236}">
                      <a16:creationId xmlns:a16="http://schemas.microsoft.com/office/drawing/2014/main" id="{028C898D-9363-B436-1D7E-42BFC6E596D3}"/>
                    </a:ext>
                  </a:extLst>
                </p:cNvPr>
                <p:cNvGrpSpPr>
                  <a:grpSpLocks/>
                </p:cNvGrpSpPr>
                <p:nvPr/>
              </p:nvGrpSpPr>
              <p:grpSpPr bwMode="auto">
                <a:xfrm>
                  <a:off x="-703732" y="4578494"/>
                  <a:ext cx="288001" cy="288000"/>
                  <a:chOff x="1709738" y="6567488"/>
                  <a:chExt cx="563562" cy="563563"/>
                </a:xfrm>
                <a:solidFill>
                  <a:schemeClr val="bg1"/>
                </a:solidFill>
              </p:grpSpPr>
              <p:sp>
                <p:nvSpPr>
                  <p:cNvPr id="67" name="Freeform 149">
                    <a:extLst>
                      <a:ext uri="{FF2B5EF4-FFF2-40B4-BE49-F238E27FC236}">
                        <a16:creationId xmlns:a16="http://schemas.microsoft.com/office/drawing/2014/main" id="{35070B54-AECA-AB33-880D-E2EB206A3237}"/>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8" name="Freeform 150">
                    <a:extLst>
                      <a:ext uri="{FF2B5EF4-FFF2-40B4-BE49-F238E27FC236}">
                        <a16:creationId xmlns:a16="http://schemas.microsoft.com/office/drawing/2014/main" id="{D7E2F3A7-87CF-D97E-A059-42ADF439E2E2}"/>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
        <p:nvSpPr>
          <p:cNvPr id="69" name="Rectangle: Rounded Corners 68">
            <a:extLst>
              <a:ext uri="{FF2B5EF4-FFF2-40B4-BE49-F238E27FC236}">
                <a16:creationId xmlns:a16="http://schemas.microsoft.com/office/drawing/2014/main" id="{21137A33-884D-1D7A-FF33-5ABA07F3726B}"/>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AN1</a:t>
            </a:r>
            <a:endParaRPr lang="it-IT" b="1" noProof="0">
              <a:solidFill>
                <a:schemeClr val="accent1"/>
              </a:solidFill>
            </a:endParaRPr>
          </a:p>
        </p:txBody>
      </p:sp>
    </p:spTree>
    <p:extLst>
      <p:ext uri="{BB962C8B-B14F-4D97-AF65-F5344CB8AC3E}">
        <p14:creationId xmlns:p14="http://schemas.microsoft.com/office/powerpoint/2010/main" val="1459398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67</a:t>
            </a:fld>
            <a:endParaRPr lang="it-IT" noProof="0"/>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0" name="Title 33">
            <a:extLst>
              <a:ext uri="{FF2B5EF4-FFF2-40B4-BE49-F238E27FC236}">
                <a16:creationId xmlns:a16="http://schemas.microsoft.com/office/drawing/2014/main" id="{96D0DE00-BCA4-61BA-8F88-0EF067AB378C}"/>
              </a:ext>
            </a:extLst>
          </p:cNvPr>
          <p:cNvSpPr>
            <a:spLocks noGrp="1"/>
          </p:cNvSpPr>
          <p:nvPr>
            <p:ph type="title"/>
          </p:nvPr>
        </p:nvSpPr>
        <p:spPr>
          <a:xfrm>
            <a:off x="516000" y="74239"/>
            <a:ext cx="10852098" cy="503082"/>
          </a:xfrm>
        </p:spPr>
        <p:txBody>
          <a:bodyPr/>
          <a:lstStyle/>
          <a:p>
            <a:r>
              <a:rPr lang="it-IT" sz="2350" spc="-130" noProof="0"/>
              <a:t>Annullamento cig in ad senza negoziazione di importo &lt; 5.000 €</a:t>
            </a:r>
            <a:endParaRPr lang="it-IT" sz="2350" noProof="0"/>
          </a:p>
        </p:txBody>
      </p:sp>
      <p:sp>
        <p:nvSpPr>
          <p:cNvPr id="42" name="Rectangle 41">
            <a:extLst>
              <a:ext uri="{FF2B5EF4-FFF2-40B4-BE49-F238E27FC236}">
                <a16:creationId xmlns:a16="http://schemas.microsoft.com/office/drawing/2014/main" id="{D17D8F6E-D316-E2C4-075B-1FD8C100DDF6}"/>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7" name="Rectangle 46">
            <a:extLst>
              <a:ext uri="{FF2B5EF4-FFF2-40B4-BE49-F238E27FC236}">
                <a16:creationId xmlns:a16="http://schemas.microsoft.com/office/drawing/2014/main" id="{351494BD-AE14-7AD7-DE57-EF9586C7BAA4}"/>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3" name="Rectangle 52">
            <a:extLst>
              <a:ext uri="{FF2B5EF4-FFF2-40B4-BE49-F238E27FC236}">
                <a16:creationId xmlns:a16="http://schemas.microsoft.com/office/drawing/2014/main" id="{A2F03BEE-34FF-B238-CD18-FF701492B2AF}"/>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5" name="Rectangle 54">
            <a:extLst>
              <a:ext uri="{FF2B5EF4-FFF2-40B4-BE49-F238E27FC236}">
                <a16:creationId xmlns:a16="http://schemas.microsoft.com/office/drawing/2014/main" id="{A95ED361-6C1D-B8FE-998C-2BFCDDD8062E}"/>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66" name="Rectangle 65">
            <a:extLst>
              <a:ext uri="{FF2B5EF4-FFF2-40B4-BE49-F238E27FC236}">
                <a16:creationId xmlns:a16="http://schemas.microsoft.com/office/drawing/2014/main" id="{AE3C6C73-1F3F-6727-F0DE-75AAFD43CC60}"/>
              </a:ext>
            </a:extLst>
          </p:cNvPr>
          <p:cNvSpPr/>
          <p:nvPr/>
        </p:nvSpPr>
        <p:spPr>
          <a:xfrm>
            <a:off x="5653410" y="1084962"/>
            <a:ext cx="3306172"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&lt; 5.000 €</a:t>
            </a:r>
            <a:endParaRPr lang="it-IT" sz="900" noProof="0"/>
          </a:p>
        </p:txBody>
      </p:sp>
      <p:sp>
        <p:nvSpPr>
          <p:cNvPr id="67" name="Rectangle 66">
            <a:extLst>
              <a:ext uri="{FF2B5EF4-FFF2-40B4-BE49-F238E27FC236}">
                <a16:creationId xmlns:a16="http://schemas.microsoft.com/office/drawing/2014/main" id="{FD117DC7-74CC-CBFE-4730-516D3636EF68}"/>
              </a:ext>
            </a:extLst>
          </p:cNvPr>
          <p:cNvSpPr/>
          <p:nvPr/>
        </p:nvSpPr>
        <p:spPr>
          <a:xfrm>
            <a:off x="6514496"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Annulla </a:t>
            </a:r>
            <a:r>
              <a:rPr lang="it-IT" sz="1000" b="1" kern="0">
                <a:solidFill>
                  <a:schemeClr val="tx1"/>
                </a:solidFill>
                <a:cs typeface="Arial"/>
              </a:rPr>
              <a:t>CIG</a:t>
            </a:r>
            <a:endParaRPr lang="it-IT" sz="1000" kern="0" noProof="0">
              <a:solidFill>
                <a:schemeClr val="tx1"/>
              </a:solidFill>
              <a:cs typeface="Arial"/>
            </a:endParaRPr>
          </a:p>
        </p:txBody>
      </p:sp>
      <p:cxnSp>
        <p:nvCxnSpPr>
          <p:cNvPr id="75" name="Straight Arrow Connector 74">
            <a:extLst>
              <a:ext uri="{FF2B5EF4-FFF2-40B4-BE49-F238E27FC236}">
                <a16:creationId xmlns:a16="http://schemas.microsoft.com/office/drawing/2014/main" id="{A9CC7487-A8EC-C6D0-093C-32EE35B90897}"/>
              </a:ext>
            </a:extLst>
          </p:cNvPr>
          <p:cNvCxnSpPr>
            <a:cxnSpLocks/>
            <a:stCxn id="67" idx="2"/>
          </p:cNvCxnSpPr>
          <p:nvPr/>
        </p:nvCxnSpPr>
        <p:spPr>
          <a:xfrm>
            <a:off x="7306496" y="2199600"/>
            <a:ext cx="0" cy="3375898"/>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CE0BA14D-268C-906C-888D-A2BF45EF0B96}"/>
              </a:ext>
            </a:extLst>
          </p:cNvPr>
          <p:cNvSpPr/>
          <p:nvPr/>
        </p:nvSpPr>
        <p:spPr>
          <a:xfrm>
            <a:off x="6503863" y="3625693"/>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ANN</a:t>
            </a:r>
            <a:r>
              <a:rPr kumimoji="0" lang="it-IT" sz="1000" b="1" i="0" u="none" strike="noStrike" kern="0" cap="none" spc="0" normalizeH="0" baseline="0" noProof="0">
                <a:ln>
                  <a:noFill/>
                </a:ln>
                <a:solidFill>
                  <a:srgbClr val="000000"/>
                </a:solidFill>
                <a:effectLst/>
                <a:uLnTx/>
                <a:uFillTx/>
              </a:rPr>
              <a:t> </a:t>
            </a:r>
            <a:r>
              <a:rPr kumimoji="0" lang="it-IT" sz="1000" i="0" u="none" strike="noStrike" kern="0" cap="none" spc="0" normalizeH="0" baseline="0" noProof="0">
                <a:ln>
                  <a:noFill/>
                </a:ln>
                <a:solidFill>
                  <a:srgbClr val="000000"/>
                </a:solidFill>
                <a:effectLst/>
                <a:uLnTx/>
                <a:uFillTx/>
              </a:rPr>
              <a:t>Annullamento affidamento </a:t>
            </a:r>
          </a:p>
        </p:txBody>
      </p:sp>
      <p:sp>
        <p:nvSpPr>
          <p:cNvPr id="79" name="Rectangle 78">
            <a:extLst>
              <a:ext uri="{FF2B5EF4-FFF2-40B4-BE49-F238E27FC236}">
                <a16:creationId xmlns:a16="http://schemas.microsoft.com/office/drawing/2014/main" id="{5781A8F7-9555-9356-F4C8-DD497C576677}"/>
              </a:ext>
            </a:extLst>
          </p:cNvPr>
          <p:cNvSpPr/>
          <p:nvPr/>
        </p:nvSpPr>
        <p:spPr>
          <a:xfrm>
            <a:off x="2996512" y="5598000"/>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sp>
        <p:nvSpPr>
          <p:cNvPr id="90" name="Rectangle 89">
            <a:extLst>
              <a:ext uri="{FF2B5EF4-FFF2-40B4-BE49-F238E27FC236}">
                <a16:creationId xmlns:a16="http://schemas.microsoft.com/office/drawing/2014/main" id="{9B7EC870-B385-5A61-31A9-5F17E5F95438}"/>
              </a:ext>
            </a:extLst>
          </p:cNvPr>
          <p:cNvSpPr/>
          <p:nvPr/>
        </p:nvSpPr>
        <p:spPr>
          <a:xfrm>
            <a:off x="693870" y="1080609"/>
            <a:ext cx="386352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&lt; 5.000 €</a:t>
            </a:r>
            <a:endParaRPr lang="it-IT" sz="900" noProof="0"/>
          </a:p>
        </p:txBody>
      </p:sp>
      <p:cxnSp>
        <p:nvCxnSpPr>
          <p:cNvPr id="91" name="Straight Arrow Connector 90">
            <a:extLst>
              <a:ext uri="{FF2B5EF4-FFF2-40B4-BE49-F238E27FC236}">
                <a16:creationId xmlns:a16="http://schemas.microsoft.com/office/drawing/2014/main" id="{60A40DE9-13BE-BC3D-D1D0-AD868529E9CE}"/>
              </a:ext>
            </a:extLst>
          </p:cNvPr>
          <p:cNvCxnSpPr>
            <a:cxnSpLocks/>
          </p:cNvCxnSpPr>
          <p:nvPr/>
        </p:nvCxnSpPr>
        <p:spPr>
          <a:xfrm>
            <a:off x="2388921" y="1813539"/>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9CC7310E-6D4B-C891-250E-7A2AF9CD5C71}"/>
              </a:ext>
            </a:extLst>
          </p:cNvPr>
          <p:cNvSpPr/>
          <p:nvPr/>
        </p:nvSpPr>
        <p:spPr>
          <a:xfrm>
            <a:off x="804921"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i="1" kern="0" noProof="0">
                <a:solidFill>
                  <a:srgbClr val="000000"/>
                </a:solidFill>
                <a:cs typeface="Arial"/>
              </a:rPr>
              <a:t>10b | AFFIDAMENTI DIRETTI SENZA NEGOZIAZIONE DI IMPORTO&lt;5000</a:t>
            </a:r>
            <a:r>
              <a:rPr lang="it-IT" sz="1000" b="1" spc="-130" noProof="0">
                <a:solidFill>
                  <a:schemeClr val="tx1"/>
                </a:solidFill>
              </a:rPr>
              <a:t> €</a:t>
            </a:r>
            <a:endParaRPr lang="it-IT" sz="1000" b="1" i="1" kern="0" noProof="0">
              <a:solidFill>
                <a:srgbClr val="000000"/>
              </a:solidFill>
              <a:cs typeface="Arial"/>
            </a:endParaRPr>
          </a:p>
        </p:txBody>
      </p:sp>
      <p:sp>
        <p:nvSpPr>
          <p:cNvPr id="93" name="Rectangle 92">
            <a:extLst>
              <a:ext uri="{FF2B5EF4-FFF2-40B4-BE49-F238E27FC236}">
                <a16:creationId xmlns:a16="http://schemas.microsoft.com/office/drawing/2014/main" id="{BB0E77EC-D267-7F99-4D09-E78F34DD7B09}"/>
              </a:ext>
            </a:extLst>
          </p:cNvPr>
          <p:cNvSpPr/>
          <p:nvPr/>
        </p:nvSpPr>
        <p:spPr>
          <a:xfrm>
            <a:off x="2806937"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Richiedi CIG</a:t>
            </a:r>
          </a:p>
        </p:txBody>
      </p:sp>
      <p:cxnSp>
        <p:nvCxnSpPr>
          <p:cNvPr id="68" name="Straight Arrow Connector 67">
            <a:extLst>
              <a:ext uri="{FF2B5EF4-FFF2-40B4-BE49-F238E27FC236}">
                <a16:creationId xmlns:a16="http://schemas.microsoft.com/office/drawing/2014/main" id="{BCB725FA-565B-6CCD-9C33-BAE71653B321}"/>
              </a:ext>
            </a:extLst>
          </p:cNvPr>
          <p:cNvCxnSpPr>
            <a:cxnSpLocks/>
            <a:stCxn id="93" idx="3"/>
            <a:endCxn id="67" idx="1"/>
          </p:cNvCxnSpPr>
          <p:nvPr/>
        </p:nvCxnSpPr>
        <p:spPr>
          <a:xfrm>
            <a:off x="4390937" y="1803600"/>
            <a:ext cx="2123559" cy="0"/>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8090D58-1406-7816-348C-B75DC194FA7E}"/>
              </a:ext>
            </a:extLst>
          </p:cNvPr>
          <p:cNvSpPr/>
          <p:nvPr/>
        </p:nvSpPr>
        <p:spPr>
          <a:xfrm>
            <a:off x="6718436" y="5598000"/>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Annullamento CIG derivato su PCP</a:t>
            </a:r>
            <a:endParaRPr kumimoji="0" lang="it-IT" sz="1000" i="0" u="none" strike="noStrike" kern="0" cap="none" spc="0" normalizeH="0" baseline="0" noProof="0">
              <a:ln>
                <a:noFill/>
              </a:ln>
              <a:solidFill>
                <a:srgbClr val="000000"/>
              </a:solidFill>
              <a:effectLst/>
              <a:uLnTx/>
              <a:uFillTx/>
            </a:endParaRPr>
          </a:p>
        </p:txBody>
      </p:sp>
      <p:grpSp>
        <p:nvGrpSpPr>
          <p:cNvPr id="61" name="Group 60">
            <a:extLst>
              <a:ext uri="{FF2B5EF4-FFF2-40B4-BE49-F238E27FC236}">
                <a16:creationId xmlns:a16="http://schemas.microsoft.com/office/drawing/2014/main" id="{73C84369-0D76-542F-A976-F72370B53DF5}"/>
              </a:ext>
            </a:extLst>
          </p:cNvPr>
          <p:cNvGrpSpPr/>
          <p:nvPr/>
        </p:nvGrpSpPr>
        <p:grpSpPr>
          <a:xfrm flipV="1">
            <a:off x="3493581" y="2194406"/>
            <a:ext cx="181983" cy="3398160"/>
            <a:chOff x="4081684" y="2379280"/>
            <a:chExt cx="171807" cy="2518540"/>
          </a:xfrm>
        </p:grpSpPr>
        <p:cxnSp>
          <p:nvCxnSpPr>
            <p:cNvPr id="62" name="Straight Arrow Connector 61">
              <a:extLst>
                <a:ext uri="{FF2B5EF4-FFF2-40B4-BE49-F238E27FC236}">
                  <a16:creationId xmlns:a16="http://schemas.microsoft.com/office/drawing/2014/main" id="{D443E63B-C428-0A23-48AD-C7830D2BC85E}"/>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95AE60-B50D-FF8A-8FEA-BBFF1B43A5E5}"/>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EB42783-DEFE-B9D9-C358-9443680B0C30}"/>
              </a:ext>
            </a:extLst>
          </p:cNvPr>
          <p:cNvSpPr/>
          <p:nvPr/>
        </p:nvSpPr>
        <p:spPr>
          <a:xfrm>
            <a:off x="2808070" y="3657609"/>
            <a:ext cx="1548000" cy="5796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AD5 </a:t>
            </a:r>
            <a:r>
              <a:rPr kumimoji="0" lang="it-IT" sz="1000" i="0" u="none" strike="noStrike" kern="0" cap="none" spc="0" normalizeH="0" baseline="0" noProof="0">
                <a:ln>
                  <a:noFill/>
                </a:ln>
                <a:solidFill>
                  <a:srgbClr val="000000"/>
                </a:solidFill>
                <a:effectLst/>
                <a:uLnTx/>
                <a:uFillTx/>
              </a:rPr>
              <a:t>Affidamento diretto </a:t>
            </a:r>
            <a:r>
              <a:rPr lang="it-IT" sz="1000" kern="0" noProof="0">
                <a:solidFill>
                  <a:srgbClr val="000000"/>
                </a:solidFill>
              </a:rPr>
              <a:t>&lt;</a:t>
            </a:r>
            <a:r>
              <a:rPr kumimoji="0" lang="it-IT" sz="1000" i="0" u="none" strike="noStrike" kern="0" cap="none" spc="0" normalizeH="0" baseline="0" noProof="0">
                <a:ln>
                  <a:noFill/>
                </a:ln>
                <a:solidFill>
                  <a:srgbClr val="000000"/>
                </a:solidFill>
                <a:effectLst/>
                <a:uLnTx/>
                <a:uFillTx/>
              </a:rPr>
              <a:t> 5k €</a:t>
            </a:r>
          </a:p>
        </p:txBody>
      </p:sp>
      <p:sp>
        <p:nvSpPr>
          <p:cNvPr id="4" name="Rectangle: Rounded Corners 3">
            <a:extLst>
              <a:ext uri="{FF2B5EF4-FFF2-40B4-BE49-F238E27FC236}">
                <a16:creationId xmlns:a16="http://schemas.microsoft.com/office/drawing/2014/main" id="{C487B0FD-FC65-DF3E-87D7-D0FB4A9E4517}"/>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AN2</a:t>
            </a:r>
            <a:endParaRPr lang="it-IT" b="1" noProof="0">
              <a:solidFill>
                <a:schemeClr val="accent1"/>
              </a:solidFill>
            </a:endParaRPr>
          </a:p>
        </p:txBody>
      </p:sp>
    </p:spTree>
    <p:extLst>
      <p:ext uri="{BB962C8B-B14F-4D97-AF65-F5344CB8AC3E}">
        <p14:creationId xmlns:p14="http://schemas.microsoft.com/office/powerpoint/2010/main" val="2615993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67E5F-8EA3-5C9F-2A14-96426328175A}"/>
            </a:ext>
          </a:extLst>
        </p:cNvPr>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9AC42818-0BAE-F6E9-12D8-416C89978723}"/>
              </a:ext>
            </a:extLst>
          </p:cNvPr>
          <p:cNvCxnSpPr>
            <a:cxnSpLocks/>
          </p:cNvCxnSpPr>
          <p:nvPr/>
        </p:nvCxnSpPr>
        <p:spPr>
          <a:xfrm>
            <a:off x="509704"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9203804-A013-99BE-AC0E-4B0227B476E1}"/>
              </a:ext>
            </a:extLst>
          </p:cNvPr>
          <p:cNvSpPr txBox="1"/>
          <p:nvPr/>
        </p:nvSpPr>
        <p:spPr>
          <a:xfrm>
            <a:off x="508953"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Attraverso la funzionalità </a:t>
            </a:r>
            <a:r>
              <a:rPr kumimoji="0" lang="it-IT" b="1" i="1" u="none" strike="noStrike" kern="1200" cap="none" spc="0" normalizeH="0" baseline="0" noProof="0">
                <a:ln>
                  <a:noFill/>
                </a:ln>
                <a:solidFill>
                  <a:prstClr val="black"/>
                </a:solidFill>
                <a:effectLst/>
                <a:uLnTx/>
                <a:uFillTx/>
                <a:latin typeface="Century Gothic"/>
                <a:ea typeface="+mn-ea"/>
                <a:cs typeface="+mn-cs"/>
              </a:rPr>
              <a:t>Affidamenti </a:t>
            </a:r>
            <a:r>
              <a:rPr lang="it-IT" b="1" i="1" noProof="0"/>
              <a:t>diretti &lt; 5.000€</a:t>
            </a:r>
            <a:r>
              <a:rPr kumimoji="0" lang="it-IT" b="1" i="1" u="none" strike="noStrike" kern="1200" cap="none" spc="0" normalizeH="0" baseline="0" noProof="0">
                <a:ln>
                  <a:noFill/>
                </a:ln>
                <a:solidFill>
                  <a:prstClr val="black"/>
                </a:solidFill>
                <a:effectLst/>
                <a:uLnTx/>
                <a:uFillTx/>
                <a:latin typeface="Century Gothic"/>
                <a:ea typeface="+mn-ea"/>
                <a:cs typeface="+mn-cs"/>
              </a:rPr>
              <a:t> </a:t>
            </a:r>
            <a:r>
              <a:rPr lang="it-IT" noProof="0"/>
              <a:t>del gruppo funzionale </a:t>
            </a:r>
            <a:r>
              <a:rPr lang="it-IT" b="1" i="1" noProof="0"/>
              <a:t>Affidamenti senza negoziazione </a:t>
            </a:r>
            <a:r>
              <a:rPr lang="it-IT" noProof="0"/>
              <a:t>di SATER è possibile gestire l’annullamento del CIG di un affidamento diretto senza negoziazione di importo inferiore a 5.000 euro (AD5). La funzionalità si integra nel flusso già descritto nella processo 10b. </a:t>
            </a:r>
          </a:p>
        </p:txBody>
      </p:sp>
      <p:sp>
        <p:nvSpPr>
          <p:cNvPr id="11" name="Title 33">
            <a:extLst>
              <a:ext uri="{FF2B5EF4-FFF2-40B4-BE49-F238E27FC236}">
                <a16:creationId xmlns:a16="http://schemas.microsoft.com/office/drawing/2014/main" id="{8256F48E-07E4-3337-45BC-4F72EDFA5539}"/>
              </a:ext>
            </a:extLst>
          </p:cNvPr>
          <p:cNvSpPr>
            <a:spLocks noGrp="1"/>
          </p:cNvSpPr>
          <p:nvPr>
            <p:ph type="title"/>
          </p:nvPr>
        </p:nvSpPr>
        <p:spPr>
          <a:xfrm>
            <a:off x="516000" y="74239"/>
            <a:ext cx="10761600" cy="503082"/>
          </a:xfrm>
        </p:spPr>
        <p:txBody>
          <a:bodyPr/>
          <a:lstStyle/>
          <a:p>
            <a:r>
              <a:rPr lang="it-IT" sz="2350" spc="-130" noProof="0"/>
              <a:t>Annullamento cig in ad senza negoziazione di importo &lt; 5.000 €</a:t>
            </a:r>
            <a:endParaRPr lang="it-IT" sz="2350" noProof="0"/>
          </a:p>
        </p:txBody>
      </p:sp>
      <p:sp>
        <p:nvSpPr>
          <p:cNvPr id="2" name="Rectangle 1">
            <a:extLst>
              <a:ext uri="{FF2B5EF4-FFF2-40B4-BE49-F238E27FC236}">
                <a16:creationId xmlns:a16="http://schemas.microsoft.com/office/drawing/2014/main" id="{29EFFD56-5524-55CE-A0BA-C5FE7B6918F4}"/>
              </a:ext>
            </a:extLst>
          </p:cNvPr>
          <p:cNvSpPr/>
          <p:nvPr/>
        </p:nvSpPr>
        <p:spPr>
          <a:xfrm>
            <a:off x="457809"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94E9BFF5-2FF9-4A12-83CF-DA4205F125AB}"/>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437FF6F1-D520-6F25-AC98-CE2DB31627B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699A8E-43EF-93C7-579A-9AE391AF423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E3B2F93C-BBE3-8039-96DE-32B75CF968A8}"/>
              </a:ext>
            </a:extLst>
          </p:cNvPr>
          <p:cNvSpPr>
            <a:spLocks noGrp="1"/>
          </p:cNvSpPr>
          <p:nvPr>
            <p:ph type="sldNum" sz="quarter" idx="10"/>
          </p:nvPr>
        </p:nvSpPr>
        <p:spPr/>
        <p:txBody>
          <a:bodyPr/>
          <a:lstStyle/>
          <a:p>
            <a:fld id="{58E4CE88-B864-4B2B-BBBC-E85082A18D58}" type="slidenum">
              <a:rPr lang="it-IT" noProof="0" smtClean="0"/>
              <a:pPr/>
              <a:t>68</a:t>
            </a:fld>
            <a:endParaRPr lang="it-IT" noProof="0"/>
          </a:p>
        </p:txBody>
      </p:sp>
      <p:sp>
        <p:nvSpPr>
          <p:cNvPr id="4" name="Rectangle: Rounded Corners 3">
            <a:extLst>
              <a:ext uri="{FF2B5EF4-FFF2-40B4-BE49-F238E27FC236}">
                <a16:creationId xmlns:a16="http://schemas.microsoft.com/office/drawing/2014/main" id="{EF2C15E8-F643-F6F7-A1EF-84BC72EF6018}"/>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3" name="Group 22">
            <a:extLst>
              <a:ext uri="{FF2B5EF4-FFF2-40B4-BE49-F238E27FC236}">
                <a16:creationId xmlns:a16="http://schemas.microsoft.com/office/drawing/2014/main" id="{99EB389F-3D70-D3B4-CD9D-055847F5B0F0}"/>
              </a:ext>
            </a:extLst>
          </p:cNvPr>
          <p:cNvGrpSpPr/>
          <p:nvPr/>
        </p:nvGrpSpPr>
        <p:grpSpPr>
          <a:xfrm>
            <a:off x="294977" y="2149584"/>
            <a:ext cx="11386388" cy="1584880"/>
            <a:chOff x="294977" y="2149584"/>
            <a:chExt cx="11386388" cy="1584880"/>
          </a:xfrm>
        </p:grpSpPr>
        <p:sp>
          <p:nvSpPr>
            <p:cNvPr id="20" name="Isosceles Triangle 19">
              <a:extLst>
                <a:ext uri="{FF2B5EF4-FFF2-40B4-BE49-F238E27FC236}">
                  <a16:creationId xmlns:a16="http://schemas.microsoft.com/office/drawing/2014/main" id="{B8AA4FF0-9E8E-ACCC-7ADD-D95445340A27}"/>
                </a:ext>
              </a:extLst>
            </p:cNvPr>
            <p:cNvSpPr/>
            <p:nvPr/>
          </p:nvSpPr>
          <p:spPr>
            <a:xfrm rot="16200000">
              <a:off x="-5534" y="2664824"/>
              <a:ext cx="158487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EA4A51B2-EC8C-924B-539D-5A7891FE9B17}"/>
                </a:ext>
              </a:extLst>
            </p:cNvPr>
            <p:cNvSpPr/>
            <p:nvPr/>
          </p:nvSpPr>
          <p:spPr>
            <a:xfrm>
              <a:off x="1054165" y="2149585"/>
              <a:ext cx="10627200" cy="158487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&lt; 5.000 €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valle della compilazione </a:t>
              </a:r>
              <a:r>
                <a:rPr lang="it-IT" sz="1200" noProof="0">
                  <a:solidFill>
                    <a:prstClr val="black"/>
                  </a:solidFill>
                  <a:latin typeface="Century Gothic"/>
                </a:rPr>
                <a:t>dell’affidamento diretto</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AD5 fino alla corretta visualizzazione del CIG derivato </a:t>
              </a:r>
              <a:r>
                <a:rPr kumimoji="0" lang="it-IT" sz="1200" b="0" i="0" u="none" strike="noStrike" kern="1200" cap="none" spc="0" normalizeH="0" baseline="0" noProof="0">
                  <a:ln>
                    <a:noFill/>
                  </a:ln>
                  <a:solidFill>
                    <a:prstClr val="black"/>
                  </a:solidFill>
                  <a:effectLst/>
                  <a:uLnTx/>
                  <a:uFillTx/>
                  <a:latin typeface="Century Gothic"/>
                  <a:ea typeface="+mn-ea"/>
                  <a:cs typeface="+mn-cs"/>
                </a:rPr>
                <a:t>(vedi processo 10b). 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sp>
          <p:nvSpPr>
            <p:cNvPr id="29" name="Oval 28">
              <a:extLst>
                <a:ext uri="{FF2B5EF4-FFF2-40B4-BE49-F238E27FC236}">
                  <a16:creationId xmlns:a16="http://schemas.microsoft.com/office/drawing/2014/main" id="{227E676C-6F13-9707-D2BC-785F67A88627}"/>
                </a:ext>
              </a:extLst>
            </p:cNvPr>
            <p:cNvSpPr/>
            <p:nvPr/>
          </p:nvSpPr>
          <p:spPr>
            <a:xfrm>
              <a:off x="294977" y="2738543"/>
              <a:ext cx="432000" cy="4069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Oval 29">
              <a:extLst>
                <a:ext uri="{FF2B5EF4-FFF2-40B4-BE49-F238E27FC236}">
                  <a16:creationId xmlns:a16="http://schemas.microsoft.com/office/drawing/2014/main" id="{93821F64-F9C2-B08D-17AE-8562D8C92AFD}"/>
                </a:ext>
              </a:extLst>
            </p:cNvPr>
            <p:cNvSpPr/>
            <p:nvPr/>
          </p:nvSpPr>
          <p:spPr>
            <a:xfrm>
              <a:off x="366786" y="2794672"/>
              <a:ext cx="288380" cy="29351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Graphic 4">
              <a:extLst>
                <a:ext uri="{FF2B5EF4-FFF2-40B4-BE49-F238E27FC236}">
                  <a16:creationId xmlns:a16="http://schemas.microsoft.com/office/drawing/2014/main" id="{2336D9BE-4F36-A514-FD4B-A76E33CCA9DA}"/>
                </a:ext>
              </a:extLst>
            </p:cNvPr>
            <p:cNvSpPr/>
            <p:nvPr/>
          </p:nvSpPr>
          <p:spPr>
            <a:xfrm>
              <a:off x="539241" y="2860815"/>
              <a:ext cx="28571" cy="2686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nvGrpSpPr>
            <p:cNvPr id="22" name="Group 21">
              <a:extLst>
                <a:ext uri="{FF2B5EF4-FFF2-40B4-BE49-F238E27FC236}">
                  <a16:creationId xmlns:a16="http://schemas.microsoft.com/office/drawing/2014/main" id="{91C2F1B1-DCA7-FD2E-255D-752CA06F7315}"/>
                </a:ext>
              </a:extLst>
            </p:cNvPr>
            <p:cNvGrpSpPr/>
            <p:nvPr/>
          </p:nvGrpSpPr>
          <p:grpSpPr>
            <a:xfrm>
              <a:off x="330985" y="2763304"/>
              <a:ext cx="360003" cy="360000"/>
              <a:chOff x="330985" y="2772448"/>
              <a:chExt cx="360003" cy="360000"/>
            </a:xfrm>
          </p:grpSpPr>
          <p:sp>
            <p:nvSpPr>
              <p:cNvPr id="33" name="Graphic 4">
                <a:extLst>
                  <a:ext uri="{FF2B5EF4-FFF2-40B4-BE49-F238E27FC236}">
                    <a16:creationId xmlns:a16="http://schemas.microsoft.com/office/drawing/2014/main" id="{B04C50B3-1764-4157-3112-7BAC493191C9}"/>
                  </a:ext>
                </a:extLst>
              </p:cNvPr>
              <p:cNvSpPr/>
              <p:nvPr/>
            </p:nvSpPr>
            <p:spPr>
              <a:xfrm>
                <a:off x="445271" y="2851858"/>
                <a:ext cx="132064" cy="190800"/>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4" name="Graphic 4">
                <a:extLst>
                  <a:ext uri="{FF2B5EF4-FFF2-40B4-BE49-F238E27FC236}">
                    <a16:creationId xmlns:a16="http://schemas.microsoft.com/office/drawing/2014/main" id="{DC9E8964-7BC8-9BE3-35C4-1A284EC0AD97}"/>
                  </a:ext>
                </a:extLst>
              </p:cNvPr>
              <p:cNvSpPr/>
              <p:nvPr/>
            </p:nvSpPr>
            <p:spPr>
              <a:xfrm>
                <a:off x="330985" y="2772448"/>
                <a:ext cx="360003" cy="36000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24" name="Group 23">
            <a:extLst>
              <a:ext uri="{FF2B5EF4-FFF2-40B4-BE49-F238E27FC236}">
                <a16:creationId xmlns:a16="http://schemas.microsoft.com/office/drawing/2014/main" id="{3216F939-BBB2-6013-E17D-86B77A665A16}"/>
              </a:ext>
            </a:extLst>
          </p:cNvPr>
          <p:cNvGrpSpPr/>
          <p:nvPr/>
        </p:nvGrpSpPr>
        <p:grpSpPr>
          <a:xfrm>
            <a:off x="366786" y="4412731"/>
            <a:ext cx="11386388" cy="1675980"/>
            <a:chOff x="309149" y="4429231"/>
            <a:chExt cx="11386388" cy="1675980"/>
          </a:xfrm>
        </p:grpSpPr>
        <p:sp>
          <p:nvSpPr>
            <p:cNvPr id="3" name="Isosceles Triangle 2">
              <a:extLst>
                <a:ext uri="{FF2B5EF4-FFF2-40B4-BE49-F238E27FC236}">
                  <a16:creationId xmlns:a16="http://schemas.microsoft.com/office/drawing/2014/main" id="{231D1B28-5B57-ED28-632E-B686714E788D}"/>
                </a:ext>
              </a:extLst>
            </p:cNvPr>
            <p:cNvSpPr/>
            <p:nvPr/>
          </p:nvSpPr>
          <p:spPr>
            <a:xfrm rot="16200000">
              <a:off x="-26923" y="5000011"/>
              <a:ext cx="1656000"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4">
              <a:extLst>
                <a:ext uri="{FF2B5EF4-FFF2-40B4-BE49-F238E27FC236}">
                  <a16:creationId xmlns:a16="http://schemas.microsoft.com/office/drawing/2014/main" id="{10237F3C-4405-78E5-3656-00C113225C43}"/>
                </a:ext>
              </a:extLst>
            </p:cNvPr>
            <p:cNvSpPr/>
            <p:nvPr/>
          </p:nvSpPr>
          <p:spPr>
            <a:xfrm>
              <a:off x="1068337" y="4429231"/>
              <a:ext cx="10627200" cy="1656000"/>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&lt; 5.000 €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Fino al momento di invio di una scheda CO2 (</a:t>
              </a:r>
              <a:r>
                <a:rPr lang="it-IT" sz="1200" kern="0" noProof="0">
                  <a:solidFill>
                    <a:srgbClr val="000000"/>
                  </a:solidFill>
                </a:rPr>
                <a:t>Conclusione affidamento diretto &lt; 5K</a:t>
              </a:r>
              <a:r>
                <a:rPr kumimoji="0" lang="it-IT" sz="1200" b="0" i="0" strike="noStrike" kern="1200" cap="none" spc="0" normalizeH="0" baseline="0" noProof="0">
                  <a:ln>
                    <a:noFill/>
                  </a:ln>
                  <a:solidFill>
                    <a:prstClr val="black"/>
                  </a:solidFill>
                  <a:effectLst/>
                  <a:uLnTx/>
                  <a:uFillTx/>
                  <a:latin typeface="Century Gothic"/>
                  <a:ea typeface="+mn-ea"/>
                  <a:cs typeface="+mn-cs"/>
                </a:rPr>
                <a:t>)</a:t>
              </a:r>
              <a:r>
                <a:rPr kumimoji="0" lang="it-IT" sz="1200" b="0" i="0" u="none" strike="noStrike" kern="1200" cap="none" spc="0" normalizeH="0" baseline="0" noProof="0">
                  <a:ln>
                    <a:noFill/>
                  </a:ln>
                  <a:solidFill>
                    <a:prstClr val="black"/>
                  </a:solidFill>
                  <a:effectLst/>
                  <a:uLnTx/>
                  <a:uFillTx/>
                  <a:latin typeface="Century Gothic"/>
                  <a:ea typeface="+mn-ea"/>
                  <a:cs typeface="+mn-cs"/>
                </a:rPr>
                <a:t>, l’utente può effettuare </a:t>
              </a:r>
              <a:r>
                <a:rPr kumimoji="0" lang="it-IT" sz="1200" b="1" i="0" u="none" strike="noStrike" kern="1200" cap="none" spc="0" normalizeH="0" baseline="0" noProof="0">
                  <a:ln>
                    <a:noFill/>
                  </a:ln>
                  <a:solidFill>
                    <a:prstClr val="black"/>
                  </a:solidFill>
                  <a:effectLst/>
                  <a:uLnTx/>
                  <a:uFillTx/>
                  <a:latin typeface="Century Gothic"/>
                  <a:ea typeface="+mn-ea"/>
                  <a:cs typeface="+mn-cs"/>
                </a:rPr>
                <a:t>l’annullamento del CIG </a:t>
              </a:r>
              <a:r>
                <a:rPr kumimoji="0" lang="it-IT" sz="12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Annulla </a:t>
              </a:r>
              <a:r>
                <a:rPr lang="it-IT" sz="1200" u="sng">
                  <a:solidFill>
                    <a:prstClr val="black"/>
                  </a:solidFill>
                  <a:latin typeface="Century Gothic"/>
                </a:rPr>
                <a:t>CIG</a:t>
              </a:r>
              <a:r>
                <a:rPr kumimoji="0" lang="it-IT" sz="1200" b="0" i="0" strike="noStrike" kern="1200" cap="none" spc="0" normalizeH="0" baseline="0" noProof="0">
                  <a:ln>
                    <a:noFill/>
                  </a:ln>
                  <a:solidFill>
                    <a:prstClr val="black"/>
                  </a:solidFill>
                  <a:effectLst/>
                  <a:uLnTx/>
                  <a:uFillTx/>
                  <a:latin typeface="Century Gothic"/>
                  <a:ea typeface="+mn-ea"/>
                  <a:cs typeface="+mn-cs"/>
                </a:rPr>
                <a:t> dal menu Gestione PCP, </a:t>
              </a:r>
              <a:r>
                <a:rPr lang="it-IT" sz="1200" noProof="0">
                  <a:solidFill>
                    <a:prstClr val="black"/>
                  </a:solidFill>
                  <a:latin typeface="Century Gothic"/>
                </a:rPr>
                <a:t>che innesca l’invio della</a:t>
              </a:r>
              <a:r>
                <a:rPr kumimoji="0" lang="it-IT" sz="1200" u="none" strike="noStrike" kern="1200" cap="none" spc="0" normalizeH="0" baseline="0" noProof="0">
                  <a:ln>
                    <a:noFill/>
                  </a:ln>
                  <a:solidFill>
                    <a:prstClr val="black"/>
                  </a:solidFill>
                  <a:effectLst/>
                  <a:uLnTx/>
                  <a:uFillTx/>
                  <a:latin typeface="Century Gothic"/>
                  <a:ea typeface="+mn-ea"/>
                  <a:cs typeface="+mn-cs"/>
                </a:rPr>
                <a:t> scheda </a:t>
              </a:r>
              <a:r>
                <a:rPr lang="it-IT" sz="1200" noProof="0">
                  <a:solidFill>
                    <a:prstClr val="black"/>
                  </a:solidFill>
                  <a:latin typeface="Century Gothic"/>
                </a:rPr>
                <a:t>ANN (Annullamento affidamento) </a:t>
              </a:r>
              <a:r>
                <a:rPr kumimoji="0" lang="it-IT" sz="1200" u="none" strike="noStrike" kern="1200" cap="none" spc="0" normalizeH="0" baseline="0" noProof="0">
                  <a:ln>
                    <a:noFill/>
                  </a:ln>
                  <a:solidFill>
                    <a:prstClr val="black"/>
                  </a:solidFill>
                  <a:effectLst/>
                  <a:uLnTx/>
                  <a:uFillTx/>
                  <a:latin typeface="Century Gothic"/>
                  <a:ea typeface="+mn-ea"/>
                  <a:cs typeface="+mn-cs"/>
                </a:rPr>
                <a:t>da SATER.</a:t>
              </a:r>
              <a:r>
                <a:rPr lang="it-IT" sz="1200" noProof="0">
                  <a:solidFill>
                    <a:prstClr val="black"/>
                  </a:solidFill>
                  <a:latin typeface="Century Gothic"/>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lang="it-IT" sz="1200" noProof="0">
                  <a:solidFill>
                    <a:prstClr val="black"/>
                  </a:solidFill>
                  <a:latin typeface="Century Gothic"/>
                </a:rPr>
                <a:t> della PDA.</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p:txBody>
        </p:sp>
        <p:grpSp>
          <p:nvGrpSpPr>
            <p:cNvPr id="6" name="Group 5">
              <a:extLst>
                <a:ext uri="{FF2B5EF4-FFF2-40B4-BE49-F238E27FC236}">
                  <a16:creationId xmlns:a16="http://schemas.microsoft.com/office/drawing/2014/main" id="{427487BE-C6F5-8948-F63A-928B4F51B235}"/>
                </a:ext>
              </a:extLst>
            </p:cNvPr>
            <p:cNvGrpSpPr/>
            <p:nvPr/>
          </p:nvGrpSpPr>
          <p:grpSpPr>
            <a:xfrm>
              <a:off x="309149" y="5081156"/>
              <a:ext cx="432000" cy="406963"/>
              <a:chOff x="296380" y="2745516"/>
              <a:chExt cx="432000" cy="432000"/>
            </a:xfrm>
          </p:grpSpPr>
          <p:sp>
            <p:nvSpPr>
              <p:cNvPr id="7" name="Oval 6">
                <a:extLst>
                  <a:ext uri="{FF2B5EF4-FFF2-40B4-BE49-F238E27FC236}">
                    <a16:creationId xmlns:a16="http://schemas.microsoft.com/office/drawing/2014/main" id="{A02DFB62-3129-9332-FFC4-6B3E483595C7}"/>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B8071CA9-8245-845F-DCEC-36C4629B0B1A}"/>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aphic 4">
                <a:extLst>
                  <a:ext uri="{FF2B5EF4-FFF2-40B4-BE49-F238E27FC236}">
                    <a16:creationId xmlns:a16="http://schemas.microsoft.com/office/drawing/2014/main" id="{52C1E7FC-6276-802C-877D-462FAF2CE8FF}"/>
                  </a:ext>
                </a:extLst>
              </p:cNvPr>
              <p:cNvGrpSpPr>
                <a:grpSpLocks noChangeAspect="1"/>
              </p:cNvGrpSpPr>
              <p:nvPr/>
            </p:nvGrpSpPr>
            <p:grpSpPr>
              <a:xfrm>
                <a:off x="332388" y="2781507"/>
                <a:ext cx="360003" cy="382148"/>
                <a:chOff x="905454" y="2371172"/>
                <a:chExt cx="362309" cy="384922"/>
              </a:xfrm>
              <a:solidFill>
                <a:srgbClr val="007680"/>
              </a:solidFill>
            </p:grpSpPr>
            <p:sp>
              <p:nvSpPr>
                <p:cNvPr id="10" name="Graphic 4">
                  <a:extLst>
                    <a:ext uri="{FF2B5EF4-FFF2-40B4-BE49-F238E27FC236}">
                      <a16:creationId xmlns:a16="http://schemas.microsoft.com/office/drawing/2014/main" id="{F9DD3D6A-AAD1-E2DE-9843-7D4770FB9F3F}"/>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4" name="Graphic 4">
                  <a:extLst>
                    <a:ext uri="{FF2B5EF4-FFF2-40B4-BE49-F238E27FC236}">
                      <a16:creationId xmlns:a16="http://schemas.microsoft.com/office/drawing/2014/main" id="{DD03C624-152A-EA82-7E33-DBF674381C47}"/>
                    </a:ext>
                  </a:extLst>
                </p:cNvPr>
                <p:cNvSpPr/>
                <p:nvPr/>
              </p:nvSpPr>
              <p:spPr>
                <a:xfrm>
                  <a:off x="1020472" y="2456079"/>
                  <a:ext cx="132910" cy="20400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CCAA2234-903A-820A-7A7E-BB109A5A24CA}"/>
                    </a:ext>
                  </a:extLst>
                </p:cNvPr>
                <p:cNvSpPr/>
                <p:nvPr/>
              </p:nvSpPr>
              <p:spPr>
                <a:xfrm>
                  <a:off x="905454" y="2371172"/>
                  <a:ext cx="362309" cy="384922"/>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19" name="Rectangle: Rounded Corners 18">
            <a:extLst>
              <a:ext uri="{FF2B5EF4-FFF2-40B4-BE49-F238E27FC236}">
                <a16:creationId xmlns:a16="http://schemas.microsoft.com/office/drawing/2014/main" id="{5DC5DE90-DBDC-13DC-14DA-E9A25A11789B}"/>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AN2</a:t>
            </a:r>
            <a:endParaRPr lang="it-IT" b="1" noProof="0">
              <a:solidFill>
                <a:schemeClr val="accent1"/>
              </a:solidFill>
            </a:endParaRPr>
          </a:p>
        </p:txBody>
      </p:sp>
    </p:spTree>
    <p:extLst>
      <p:ext uri="{BB962C8B-B14F-4D97-AF65-F5344CB8AC3E}">
        <p14:creationId xmlns:p14="http://schemas.microsoft.com/office/powerpoint/2010/main" val="373453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8639863-A5BB-DF62-4A6A-A320F280C23C}"/>
              </a:ext>
            </a:extLst>
          </p:cNvPr>
          <p:cNvSpPr/>
          <p:nvPr/>
        </p:nvSpPr>
        <p:spPr>
          <a:xfrm>
            <a:off x="5274222" y="2312018"/>
            <a:ext cx="1318814" cy="188298"/>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34" name="Group 33">
            <a:extLst>
              <a:ext uri="{FF2B5EF4-FFF2-40B4-BE49-F238E27FC236}">
                <a16:creationId xmlns:a16="http://schemas.microsoft.com/office/drawing/2014/main" id="{66489DBD-086F-A790-3E76-34D26BDF9E1D}"/>
              </a:ext>
            </a:extLst>
          </p:cNvPr>
          <p:cNvGrpSpPr/>
          <p:nvPr/>
        </p:nvGrpSpPr>
        <p:grpSpPr>
          <a:xfrm>
            <a:off x="156077" y="736192"/>
            <a:ext cx="6436317" cy="1600137"/>
            <a:chOff x="156074" y="2519612"/>
            <a:chExt cx="10517727" cy="1600137"/>
          </a:xfrm>
        </p:grpSpPr>
        <p:sp>
          <p:nvSpPr>
            <p:cNvPr id="12" name="Rectangle 11">
              <a:extLst>
                <a:ext uri="{FF2B5EF4-FFF2-40B4-BE49-F238E27FC236}">
                  <a16:creationId xmlns:a16="http://schemas.microsoft.com/office/drawing/2014/main" id="{B6C1821F-04F9-6E3C-8801-6BDD4B76E46E}"/>
                </a:ext>
              </a:extLst>
            </p:cNvPr>
            <p:cNvSpPr/>
            <p:nvPr/>
          </p:nvSpPr>
          <p:spPr>
            <a:xfrm>
              <a:off x="156074" y="2679749"/>
              <a:ext cx="1051772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4" y="2519612"/>
              <a:ext cx="4387102" cy="292894"/>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(Stazione Appaltante)</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625136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ORDINATIVO DI FORNITURA</a:t>
            </a:r>
            <a:endParaRPr lang="it-IT" sz="900" noProof="0"/>
          </a:p>
        </p:txBody>
      </p:sp>
      <p:sp>
        <p:nvSpPr>
          <p:cNvPr id="24" name="Rectangle 23">
            <a:extLst>
              <a:ext uri="{FF2B5EF4-FFF2-40B4-BE49-F238E27FC236}">
                <a16:creationId xmlns:a16="http://schemas.microsoft.com/office/drawing/2014/main" id="{5FF9BAC9-B3AD-938F-5ACD-F057DFBBD0EC}"/>
              </a:ext>
            </a:extLst>
          </p:cNvPr>
          <p:cNvSpPr/>
          <p:nvPr/>
        </p:nvSpPr>
        <p:spPr>
          <a:xfrm>
            <a:off x="2069905" y="1340740"/>
            <a:ext cx="1259089"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Richiedi CIG</a:t>
            </a: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69</a:t>
            </a:fld>
            <a:endParaRPr lang="it-IT" noProof="0"/>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3" name="Rectangle 32">
            <a:extLst>
              <a:ext uri="{FF2B5EF4-FFF2-40B4-BE49-F238E27FC236}">
                <a16:creationId xmlns:a16="http://schemas.microsoft.com/office/drawing/2014/main" id="{F092FB2C-7255-1A08-A697-617C3F812EF6}"/>
              </a:ext>
            </a:extLst>
          </p:cNvPr>
          <p:cNvSpPr/>
          <p:nvPr/>
        </p:nvSpPr>
        <p:spPr>
          <a:xfrm>
            <a:off x="2093912" y="5576771"/>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grpSp>
        <p:nvGrpSpPr>
          <p:cNvPr id="35" name="Group 34">
            <a:extLst>
              <a:ext uri="{FF2B5EF4-FFF2-40B4-BE49-F238E27FC236}">
                <a16:creationId xmlns:a16="http://schemas.microsoft.com/office/drawing/2014/main" id="{2B0DB75C-86BB-6866-8D3A-4D7D553F907A}"/>
              </a:ext>
            </a:extLst>
          </p:cNvPr>
          <p:cNvGrpSpPr/>
          <p:nvPr/>
        </p:nvGrpSpPr>
        <p:grpSpPr>
          <a:xfrm flipV="1">
            <a:off x="2590981" y="2154470"/>
            <a:ext cx="181983" cy="3398160"/>
            <a:chOff x="4081684" y="2379280"/>
            <a:chExt cx="171807" cy="2518540"/>
          </a:xfrm>
        </p:grpSpPr>
        <p:cxnSp>
          <p:nvCxnSpPr>
            <p:cNvPr id="36" name="Straight Arrow Connector 35">
              <a:extLst>
                <a:ext uri="{FF2B5EF4-FFF2-40B4-BE49-F238E27FC236}">
                  <a16:creationId xmlns:a16="http://schemas.microsoft.com/office/drawing/2014/main" id="{B3D6A1EE-8F6F-7795-9B7D-397BD60BB5A1}"/>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E2B382D-4D00-636A-63BA-8A9F15995281}"/>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9E569A2A-2E2B-668E-7E33-FDB02C42414B}"/>
              </a:ext>
            </a:extLst>
          </p:cNvPr>
          <p:cNvSpPr/>
          <p:nvPr/>
        </p:nvSpPr>
        <p:spPr>
          <a:xfrm>
            <a:off x="1928272" y="3894899"/>
            <a:ext cx="1507400" cy="931128"/>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AD4 </a:t>
            </a:r>
            <a:r>
              <a:rPr kumimoji="0" lang="it-IT" sz="1000" i="0" u="none" strike="noStrike" kern="0" cap="none" spc="0" normalizeH="0" baseline="0" noProof="0">
                <a:ln>
                  <a:noFill/>
                </a:ln>
                <a:solidFill>
                  <a:srgbClr val="000000"/>
                </a:solidFill>
                <a:effectLst/>
                <a:uLnTx/>
                <a:uFillTx/>
              </a:rPr>
              <a:t>Adesione ad accordo quadro / convenzione senza successivo confronto competitivo</a:t>
            </a:r>
          </a:p>
        </p:txBody>
      </p:sp>
      <p:sp>
        <p:nvSpPr>
          <p:cNvPr id="30" name="Title 33">
            <a:extLst>
              <a:ext uri="{FF2B5EF4-FFF2-40B4-BE49-F238E27FC236}">
                <a16:creationId xmlns:a16="http://schemas.microsoft.com/office/drawing/2014/main" id="{96D0DE00-BCA4-61BA-8F88-0EF067AB378C}"/>
              </a:ext>
            </a:extLst>
          </p:cNvPr>
          <p:cNvSpPr>
            <a:spLocks noGrp="1"/>
          </p:cNvSpPr>
          <p:nvPr>
            <p:ph type="title"/>
          </p:nvPr>
        </p:nvSpPr>
        <p:spPr>
          <a:xfrm>
            <a:off x="516000" y="74239"/>
            <a:ext cx="10761600" cy="503082"/>
          </a:xfrm>
        </p:spPr>
        <p:txBody>
          <a:bodyPr/>
          <a:lstStyle/>
          <a:p>
            <a:r>
              <a:rPr lang="it-IT" sz="2350" spc="-130" noProof="0"/>
              <a:t>Annullamento cig in ODF DA CONVENZIONE / ACCORDO QUADRO</a:t>
            </a:r>
            <a:endParaRPr lang="it-IT" sz="2350" noProof="0"/>
          </a:p>
        </p:txBody>
      </p:sp>
      <p:sp>
        <p:nvSpPr>
          <p:cNvPr id="79" name="Rectangle 78">
            <a:extLst>
              <a:ext uri="{FF2B5EF4-FFF2-40B4-BE49-F238E27FC236}">
                <a16:creationId xmlns:a16="http://schemas.microsoft.com/office/drawing/2014/main" id="{78FD807A-71E8-EB33-6B42-9B30E0AA4F98}"/>
              </a:ext>
            </a:extLst>
          </p:cNvPr>
          <p:cNvSpPr/>
          <p:nvPr/>
        </p:nvSpPr>
        <p:spPr>
          <a:xfrm>
            <a:off x="5131794" y="1340740"/>
            <a:ext cx="1259089" cy="43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Invia al fornitore</a:t>
            </a:r>
            <a:endParaRPr lang="it-IT" sz="1000" kern="0" noProof="0">
              <a:solidFill>
                <a:schemeClr val="tx1"/>
              </a:solidFill>
              <a:cs typeface="Arial"/>
            </a:endParaRPr>
          </a:p>
        </p:txBody>
      </p:sp>
      <p:sp>
        <p:nvSpPr>
          <p:cNvPr id="87" name="Rectangle 86">
            <a:extLst>
              <a:ext uri="{FF2B5EF4-FFF2-40B4-BE49-F238E27FC236}">
                <a16:creationId xmlns:a16="http://schemas.microsoft.com/office/drawing/2014/main" id="{9037121E-835C-B8B0-1ADE-BC2AEC317E2B}"/>
              </a:ext>
            </a:extLst>
          </p:cNvPr>
          <p:cNvSpPr/>
          <p:nvPr/>
        </p:nvSpPr>
        <p:spPr>
          <a:xfrm>
            <a:off x="5274222" y="2481284"/>
            <a:ext cx="2133156" cy="1297175"/>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50" name="Group 49">
            <a:extLst>
              <a:ext uri="{FF2B5EF4-FFF2-40B4-BE49-F238E27FC236}">
                <a16:creationId xmlns:a16="http://schemas.microsoft.com/office/drawing/2014/main" id="{030D220C-D01D-3BF9-AA50-0D788250481B}"/>
              </a:ext>
            </a:extLst>
          </p:cNvPr>
          <p:cNvGrpSpPr/>
          <p:nvPr/>
        </p:nvGrpSpPr>
        <p:grpSpPr>
          <a:xfrm>
            <a:off x="5395080" y="2549236"/>
            <a:ext cx="1891440" cy="1188000"/>
            <a:chOff x="4856819" y="2549236"/>
            <a:chExt cx="1891440" cy="1188000"/>
          </a:xfrm>
        </p:grpSpPr>
        <p:sp>
          <p:nvSpPr>
            <p:cNvPr id="96" name="Rectangle 95">
              <a:extLst>
                <a:ext uri="{FF2B5EF4-FFF2-40B4-BE49-F238E27FC236}">
                  <a16:creationId xmlns:a16="http://schemas.microsoft.com/office/drawing/2014/main" id="{58F399A9-573F-60C0-2CBF-A5657A438989}"/>
                </a:ext>
              </a:extLst>
            </p:cNvPr>
            <p:cNvSpPr/>
            <p:nvPr/>
          </p:nvSpPr>
          <p:spPr>
            <a:xfrm>
              <a:off x="4856819" y="2549236"/>
              <a:ext cx="1891440"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b"/>
            <a:lstStyle/>
            <a:p>
              <a:pPr algn="ctr"/>
              <a:r>
                <a:rPr lang="it-IT" sz="900" kern="0" noProof="0">
                  <a:solidFill>
                    <a:srgbClr val="000000"/>
                  </a:solidFill>
                  <a:cs typeface="Arial"/>
                </a:rPr>
                <a:t>ORDINATIVO DI FORNITURA</a:t>
              </a:r>
              <a:endParaRPr lang="it-IT" sz="900" noProof="0"/>
            </a:p>
          </p:txBody>
        </p:sp>
        <p:sp>
          <p:nvSpPr>
            <p:cNvPr id="97" name="Rectangle 96">
              <a:extLst>
                <a:ext uri="{FF2B5EF4-FFF2-40B4-BE49-F238E27FC236}">
                  <a16:creationId xmlns:a16="http://schemas.microsoft.com/office/drawing/2014/main" id="{91C9BB22-6A34-9C40-75B6-B448B725D596}"/>
                </a:ext>
              </a:extLst>
            </p:cNvPr>
            <p:cNvSpPr/>
            <p:nvPr/>
          </p:nvSpPr>
          <p:spPr>
            <a:xfrm>
              <a:off x="5049815" y="2678748"/>
              <a:ext cx="1505449"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Annulla CIG</a:t>
              </a:r>
              <a:endParaRPr lang="it-IT" sz="1000" kern="0" noProof="0">
                <a:solidFill>
                  <a:schemeClr val="tx1"/>
                </a:solidFill>
                <a:cs typeface="Arial"/>
              </a:endParaRPr>
            </a:p>
          </p:txBody>
        </p:sp>
      </p:grpSp>
      <p:grpSp>
        <p:nvGrpSpPr>
          <p:cNvPr id="21" name="Group 20">
            <a:extLst>
              <a:ext uri="{FF2B5EF4-FFF2-40B4-BE49-F238E27FC236}">
                <a16:creationId xmlns:a16="http://schemas.microsoft.com/office/drawing/2014/main" id="{339E3970-C6CB-3470-03C3-4639DDE8755B}"/>
              </a:ext>
            </a:extLst>
          </p:cNvPr>
          <p:cNvGrpSpPr/>
          <p:nvPr/>
        </p:nvGrpSpPr>
        <p:grpSpPr>
          <a:xfrm>
            <a:off x="7027199" y="747774"/>
            <a:ext cx="5008723" cy="1588555"/>
            <a:chOff x="6193277" y="751999"/>
            <a:chExt cx="3477430" cy="1584330"/>
          </a:xfrm>
        </p:grpSpPr>
        <p:sp>
          <p:nvSpPr>
            <p:cNvPr id="14" name="Rectangle 13">
              <a:extLst>
                <a:ext uri="{FF2B5EF4-FFF2-40B4-BE49-F238E27FC236}">
                  <a16:creationId xmlns:a16="http://schemas.microsoft.com/office/drawing/2014/main" id="{355FCE92-64B0-D739-3E4F-82D95601286D}"/>
                </a:ext>
              </a:extLst>
            </p:cNvPr>
            <p:cNvSpPr/>
            <p:nvPr/>
          </p:nvSpPr>
          <p:spPr>
            <a:xfrm>
              <a:off x="6193278" y="896329"/>
              <a:ext cx="3477429" cy="1440000"/>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6193277" y="751999"/>
              <a:ext cx="2089982" cy="27364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(Operatore Economico)</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20" name="Rectangle 19">
            <a:extLst>
              <a:ext uri="{FF2B5EF4-FFF2-40B4-BE49-F238E27FC236}">
                <a16:creationId xmlns:a16="http://schemas.microsoft.com/office/drawing/2014/main" id="{66BE5C9B-B576-0542-33D0-2C73B411BE32}"/>
              </a:ext>
            </a:extLst>
          </p:cNvPr>
          <p:cNvSpPr/>
          <p:nvPr/>
        </p:nvSpPr>
        <p:spPr>
          <a:xfrm>
            <a:off x="7142018" y="1080608"/>
            <a:ext cx="4745916" cy="1141679"/>
          </a:xfrm>
          <a:prstGeom prst="rect">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ORDINATIVO DI FORNITURA</a:t>
            </a:r>
            <a:endParaRPr lang="it-IT" sz="900" noProof="0"/>
          </a:p>
        </p:txBody>
      </p:sp>
      <p:sp>
        <p:nvSpPr>
          <p:cNvPr id="22" name="Rectangle 21">
            <a:extLst>
              <a:ext uri="{FF2B5EF4-FFF2-40B4-BE49-F238E27FC236}">
                <a16:creationId xmlns:a16="http://schemas.microsoft.com/office/drawing/2014/main" id="{75472A9F-C3D0-2EA2-D02C-546B59247DD4}"/>
              </a:ext>
            </a:extLst>
          </p:cNvPr>
          <p:cNvSpPr/>
          <p:nvPr/>
        </p:nvSpPr>
        <p:spPr>
          <a:xfrm>
            <a:off x="7256618" y="1368610"/>
            <a:ext cx="1440000" cy="748679"/>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OdF ricevuto</a:t>
            </a:r>
          </a:p>
        </p:txBody>
      </p:sp>
      <p:sp>
        <p:nvSpPr>
          <p:cNvPr id="23" name="Rectangle 22">
            <a:extLst>
              <a:ext uri="{FF2B5EF4-FFF2-40B4-BE49-F238E27FC236}">
                <a16:creationId xmlns:a16="http://schemas.microsoft.com/office/drawing/2014/main" id="{A29D8BA9-1CE2-79E7-B515-375BA3532C37}"/>
              </a:ext>
            </a:extLst>
          </p:cNvPr>
          <p:cNvSpPr/>
          <p:nvPr/>
        </p:nvSpPr>
        <p:spPr>
          <a:xfrm>
            <a:off x="9031038" y="1685289"/>
            <a:ext cx="1188000" cy="43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Rifiuta</a:t>
            </a:r>
          </a:p>
        </p:txBody>
      </p:sp>
      <p:sp>
        <p:nvSpPr>
          <p:cNvPr id="151" name="Rectangle 150">
            <a:extLst>
              <a:ext uri="{FF2B5EF4-FFF2-40B4-BE49-F238E27FC236}">
                <a16:creationId xmlns:a16="http://schemas.microsoft.com/office/drawing/2014/main" id="{FCC1B52C-1A81-669B-2155-73E911AA63AC}"/>
              </a:ext>
            </a:extLst>
          </p:cNvPr>
          <p:cNvSpPr/>
          <p:nvPr/>
        </p:nvSpPr>
        <p:spPr>
          <a:xfrm>
            <a:off x="10581290" y="1368610"/>
            <a:ext cx="1188000" cy="43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Accetta</a:t>
            </a:r>
          </a:p>
        </p:txBody>
      </p:sp>
      <p:cxnSp>
        <p:nvCxnSpPr>
          <p:cNvPr id="153" name="Connector: Elbow 152">
            <a:extLst>
              <a:ext uri="{FF2B5EF4-FFF2-40B4-BE49-F238E27FC236}">
                <a16:creationId xmlns:a16="http://schemas.microsoft.com/office/drawing/2014/main" id="{CC6A8C1A-7267-5502-A69A-DECB8A38CCB1}"/>
              </a:ext>
            </a:extLst>
          </p:cNvPr>
          <p:cNvCxnSpPr>
            <a:cxnSpLocks/>
            <a:stCxn id="22" idx="3"/>
            <a:endCxn id="23" idx="1"/>
          </p:cNvCxnSpPr>
          <p:nvPr/>
        </p:nvCxnSpPr>
        <p:spPr>
          <a:xfrm>
            <a:off x="8696618" y="1742950"/>
            <a:ext cx="334420" cy="158339"/>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6DC7CAF3-6CE4-9D3C-99EB-AE9CF7C10864}"/>
              </a:ext>
            </a:extLst>
          </p:cNvPr>
          <p:cNvCxnSpPr>
            <a:cxnSpLocks/>
            <a:stCxn id="22" idx="3"/>
            <a:endCxn id="151" idx="1"/>
          </p:cNvCxnSpPr>
          <p:nvPr/>
        </p:nvCxnSpPr>
        <p:spPr>
          <a:xfrm flipV="1">
            <a:off x="8696618" y="1584610"/>
            <a:ext cx="1884672" cy="158340"/>
          </a:xfrm>
          <a:prstGeom prst="bentConnector3">
            <a:avLst>
              <a:gd name="adj1" fmla="val 8947"/>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086E5A7-D657-5A29-B988-4FBF5700CAE9}"/>
              </a:ext>
            </a:extLst>
          </p:cNvPr>
          <p:cNvSpPr/>
          <p:nvPr/>
        </p:nvSpPr>
        <p:spPr>
          <a:xfrm>
            <a:off x="324604" y="1338702"/>
            <a:ext cx="1473446"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i="1" kern="0" noProof="0">
                <a:solidFill>
                  <a:srgbClr val="000000"/>
                </a:solidFill>
                <a:cs typeface="Arial"/>
              </a:rPr>
              <a:t>12 | ORDINATIVI DI FORNITURA DA CONVENZIONE / ACCORDO QUADRO</a:t>
            </a:r>
          </a:p>
        </p:txBody>
      </p:sp>
      <p:cxnSp>
        <p:nvCxnSpPr>
          <p:cNvPr id="17" name="Straight Arrow Connector 16">
            <a:extLst>
              <a:ext uri="{FF2B5EF4-FFF2-40B4-BE49-F238E27FC236}">
                <a16:creationId xmlns:a16="http://schemas.microsoft.com/office/drawing/2014/main" id="{B64C8E7E-264B-FF64-2BB9-78C96F91A023}"/>
              </a:ext>
            </a:extLst>
          </p:cNvPr>
          <p:cNvCxnSpPr>
            <a:cxnSpLocks/>
            <a:stCxn id="151" idx="2"/>
          </p:cNvCxnSpPr>
          <p:nvPr/>
        </p:nvCxnSpPr>
        <p:spPr>
          <a:xfrm>
            <a:off x="11175290" y="1800610"/>
            <a:ext cx="2444" cy="377616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816548E-3E1D-D028-9C4B-8D01AC43DBE6}"/>
              </a:ext>
            </a:extLst>
          </p:cNvPr>
          <p:cNvSpPr/>
          <p:nvPr/>
        </p:nvSpPr>
        <p:spPr>
          <a:xfrm>
            <a:off x="5282407" y="2313249"/>
            <a:ext cx="13032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8" name="Rectangle 37">
            <a:extLst>
              <a:ext uri="{FF2B5EF4-FFF2-40B4-BE49-F238E27FC236}">
                <a16:creationId xmlns:a16="http://schemas.microsoft.com/office/drawing/2014/main" id="{87A871D5-BF9D-8F86-77A3-48B48AE59470}"/>
              </a:ext>
            </a:extLst>
          </p:cNvPr>
          <p:cNvSpPr/>
          <p:nvPr/>
        </p:nvSpPr>
        <p:spPr>
          <a:xfrm>
            <a:off x="5282407" y="2434340"/>
            <a:ext cx="1303200" cy="60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1" name="Rectangle 80">
            <a:extLst>
              <a:ext uri="{FF2B5EF4-FFF2-40B4-BE49-F238E27FC236}">
                <a16:creationId xmlns:a16="http://schemas.microsoft.com/office/drawing/2014/main" id="{3E963A40-B0B0-0D02-B395-14F5B57766CE}"/>
              </a:ext>
            </a:extLst>
          </p:cNvPr>
          <p:cNvSpPr/>
          <p:nvPr/>
        </p:nvSpPr>
        <p:spPr>
          <a:xfrm>
            <a:off x="5028840" y="5576771"/>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Annullamento CIG derivato su PCP</a:t>
            </a:r>
            <a:endParaRPr kumimoji="0" lang="it-IT" sz="1000" i="0" u="none" strike="noStrike" kern="0" cap="none" spc="0" normalizeH="0" baseline="0" noProof="0">
              <a:ln>
                <a:noFill/>
              </a:ln>
              <a:solidFill>
                <a:srgbClr val="000000"/>
              </a:solidFill>
              <a:effectLst/>
              <a:uLnTx/>
              <a:uFillTx/>
            </a:endParaRPr>
          </a:p>
        </p:txBody>
      </p:sp>
      <p:cxnSp>
        <p:nvCxnSpPr>
          <p:cNvPr id="103" name="Straight Arrow Connector 102">
            <a:extLst>
              <a:ext uri="{FF2B5EF4-FFF2-40B4-BE49-F238E27FC236}">
                <a16:creationId xmlns:a16="http://schemas.microsoft.com/office/drawing/2014/main" id="{2CC1E694-96CF-4B1A-2063-994FED7FA924}"/>
              </a:ext>
            </a:extLst>
          </p:cNvPr>
          <p:cNvCxnSpPr>
            <a:cxnSpLocks/>
            <a:stCxn id="28" idx="3"/>
            <a:endCxn id="24" idx="1"/>
          </p:cNvCxnSpPr>
          <p:nvPr/>
        </p:nvCxnSpPr>
        <p:spPr>
          <a:xfrm>
            <a:off x="1798050" y="1734702"/>
            <a:ext cx="271855" cy="20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AE7EC367-1D8D-7F63-FA19-DCE73400C92B}"/>
              </a:ext>
            </a:extLst>
          </p:cNvPr>
          <p:cNvCxnSpPr>
            <a:cxnSpLocks/>
            <a:stCxn id="79" idx="2"/>
            <a:endCxn id="97" idx="0"/>
          </p:cNvCxnSpPr>
          <p:nvPr/>
        </p:nvCxnSpPr>
        <p:spPr>
          <a:xfrm rot="16200000" flipH="1">
            <a:off x="5598066" y="1936013"/>
            <a:ext cx="906008" cy="579462"/>
          </a:xfrm>
          <a:prstGeom prst="bentConnector3">
            <a:avLst>
              <a:gd name="adj1" fmla="val 38085"/>
            </a:avLst>
          </a:prstGeom>
          <a:ln>
            <a:solidFill>
              <a:schemeClr val="tx2"/>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DD706C-7194-3198-543A-A24CE80FDE3A}"/>
              </a:ext>
            </a:extLst>
          </p:cNvPr>
          <p:cNvCxnSpPr>
            <a:cxnSpLocks/>
            <a:stCxn id="23" idx="2"/>
            <a:endCxn id="146" idx="0"/>
          </p:cNvCxnSpPr>
          <p:nvPr/>
        </p:nvCxnSpPr>
        <p:spPr>
          <a:xfrm>
            <a:off x="9625038" y="2117289"/>
            <a:ext cx="12791" cy="3459482"/>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C9579EC-C367-5C3C-8822-BAA1B810139F}"/>
              </a:ext>
            </a:extLst>
          </p:cNvPr>
          <p:cNvSpPr/>
          <p:nvPr/>
        </p:nvSpPr>
        <p:spPr>
          <a:xfrm>
            <a:off x="10528808" y="3264298"/>
            <a:ext cx="1306800" cy="122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cxnSp>
        <p:nvCxnSpPr>
          <p:cNvPr id="68" name="Connector: Elbow 67">
            <a:extLst>
              <a:ext uri="{FF2B5EF4-FFF2-40B4-BE49-F238E27FC236}">
                <a16:creationId xmlns:a16="http://schemas.microsoft.com/office/drawing/2014/main" id="{4B9E60D1-54A6-B405-8E25-7C3C1B26421A}"/>
              </a:ext>
            </a:extLst>
          </p:cNvPr>
          <p:cNvCxnSpPr>
            <a:cxnSpLocks/>
            <a:endCxn id="97" idx="1"/>
          </p:cNvCxnSpPr>
          <p:nvPr/>
        </p:nvCxnSpPr>
        <p:spPr>
          <a:xfrm>
            <a:off x="3328994" y="1605427"/>
            <a:ext cx="2259082" cy="1469321"/>
          </a:xfrm>
          <a:prstGeom prst="bentConnector3">
            <a:avLst>
              <a:gd name="adj1" fmla="val 73049"/>
            </a:avLst>
          </a:prstGeom>
          <a:ln>
            <a:solidFill>
              <a:schemeClr val="tx2"/>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E82F71E8-25F6-ECF5-DA3A-BAA50F77470A}"/>
              </a:ext>
            </a:extLst>
          </p:cNvPr>
          <p:cNvSpPr/>
          <p:nvPr/>
        </p:nvSpPr>
        <p:spPr>
          <a:xfrm>
            <a:off x="3600849" y="1700740"/>
            <a:ext cx="1259089" cy="43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Non approva</a:t>
            </a:r>
            <a:endParaRPr lang="it-IT" sz="1000" kern="0" noProof="0">
              <a:solidFill>
                <a:schemeClr val="tx1"/>
              </a:solidFill>
              <a:cs typeface="Arial"/>
            </a:endParaRPr>
          </a:p>
        </p:txBody>
      </p:sp>
      <p:cxnSp>
        <p:nvCxnSpPr>
          <p:cNvPr id="93" name="Connector: Elbow 92">
            <a:extLst>
              <a:ext uri="{FF2B5EF4-FFF2-40B4-BE49-F238E27FC236}">
                <a16:creationId xmlns:a16="http://schemas.microsoft.com/office/drawing/2014/main" id="{8ADCB111-70A9-166B-6297-A0FC6C6A5554}"/>
              </a:ext>
            </a:extLst>
          </p:cNvPr>
          <p:cNvCxnSpPr>
            <a:cxnSpLocks/>
            <a:stCxn id="24" idx="3"/>
            <a:endCxn id="82" idx="1"/>
          </p:cNvCxnSpPr>
          <p:nvPr/>
        </p:nvCxnSpPr>
        <p:spPr>
          <a:xfrm>
            <a:off x="3328994" y="1736740"/>
            <a:ext cx="271855" cy="18000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83DBAFCA-0079-CF58-C9D8-336D29D1CE32}"/>
              </a:ext>
            </a:extLst>
          </p:cNvPr>
          <p:cNvCxnSpPr>
            <a:cxnSpLocks/>
            <a:stCxn id="79" idx="3"/>
            <a:endCxn id="22" idx="1"/>
          </p:cNvCxnSpPr>
          <p:nvPr/>
        </p:nvCxnSpPr>
        <p:spPr>
          <a:xfrm>
            <a:off x="6390883" y="1556740"/>
            <a:ext cx="865735" cy="18621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D86A0CF5-FF82-B891-1267-581E35430BAD}"/>
              </a:ext>
            </a:extLst>
          </p:cNvPr>
          <p:cNvCxnSpPr>
            <a:cxnSpLocks/>
            <a:stCxn id="82" idx="2"/>
          </p:cNvCxnSpPr>
          <p:nvPr/>
        </p:nvCxnSpPr>
        <p:spPr>
          <a:xfrm rot="16200000" flipH="1">
            <a:off x="3149081" y="3214053"/>
            <a:ext cx="3444033" cy="1281406"/>
          </a:xfrm>
          <a:prstGeom prst="bentConnector3">
            <a:avLst>
              <a:gd name="adj1" fmla="val 50738"/>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95E62430-7603-1F35-E6E0-A5F78612390B}"/>
              </a:ext>
            </a:extLst>
          </p:cNvPr>
          <p:cNvCxnSpPr>
            <a:cxnSpLocks/>
            <a:stCxn id="97" idx="2"/>
          </p:cNvCxnSpPr>
          <p:nvPr/>
        </p:nvCxnSpPr>
        <p:spPr>
          <a:xfrm rot="5400000">
            <a:off x="4998058" y="4234029"/>
            <a:ext cx="2106025" cy="579462"/>
          </a:xfrm>
          <a:prstGeom prst="bentConnector3">
            <a:avLst>
              <a:gd name="adj1" fmla="val 18987"/>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6E9EBFD9-5D36-B3F1-F30D-0FB00E1B16BD}"/>
              </a:ext>
            </a:extLst>
          </p:cNvPr>
          <p:cNvSpPr/>
          <p:nvPr/>
        </p:nvSpPr>
        <p:spPr>
          <a:xfrm>
            <a:off x="4952676" y="4059930"/>
            <a:ext cx="1328447"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ANN</a:t>
            </a:r>
            <a:r>
              <a:rPr kumimoji="0" lang="it-IT" sz="1000" b="1" i="0" u="none" strike="noStrike" kern="0" cap="none" spc="0" normalizeH="0" baseline="0" noProof="0">
                <a:ln>
                  <a:noFill/>
                </a:ln>
                <a:solidFill>
                  <a:srgbClr val="000000"/>
                </a:solidFill>
                <a:effectLst/>
                <a:uLnTx/>
                <a:uFillTx/>
              </a:rPr>
              <a:t> </a:t>
            </a:r>
            <a:r>
              <a:rPr kumimoji="0" lang="it-IT" sz="1000" i="0" u="none" strike="noStrike" kern="0" cap="none" spc="0" normalizeH="0" baseline="0" noProof="0">
                <a:ln>
                  <a:noFill/>
                </a:ln>
                <a:solidFill>
                  <a:srgbClr val="000000"/>
                </a:solidFill>
                <a:effectLst/>
                <a:uLnTx/>
                <a:uFillTx/>
              </a:rPr>
              <a:t>Annullamento affidamento</a:t>
            </a:r>
          </a:p>
        </p:txBody>
      </p:sp>
      <p:cxnSp>
        <p:nvCxnSpPr>
          <p:cNvPr id="131" name="Straight Arrow Connector 130">
            <a:extLst>
              <a:ext uri="{FF2B5EF4-FFF2-40B4-BE49-F238E27FC236}">
                <a16:creationId xmlns:a16="http://schemas.microsoft.com/office/drawing/2014/main" id="{4581F929-B2D9-49E2-EE0F-9A07351E4286}"/>
              </a:ext>
            </a:extLst>
          </p:cNvPr>
          <p:cNvCxnSpPr>
            <a:cxnSpLocks/>
            <a:endCxn id="79" idx="1"/>
          </p:cNvCxnSpPr>
          <p:nvPr/>
        </p:nvCxnSpPr>
        <p:spPr>
          <a:xfrm>
            <a:off x="3328994" y="1495983"/>
            <a:ext cx="18028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6C38512-ACBD-1AD1-7E2B-D5A4DAF08E62}"/>
              </a:ext>
            </a:extLst>
          </p:cNvPr>
          <p:cNvSpPr/>
          <p:nvPr/>
        </p:nvSpPr>
        <p:spPr>
          <a:xfrm>
            <a:off x="8967164" y="3526513"/>
            <a:ext cx="1328447"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ANN</a:t>
            </a:r>
            <a:r>
              <a:rPr kumimoji="0" lang="it-IT" sz="1000" b="1" i="0" u="none" strike="noStrike" kern="0" cap="none" spc="0" normalizeH="0" baseline="0" noProof="0">
                <a:ln>
                  <a:noFill/>
                </a:ln>
                <a:solidFill>
                  <a:srgbClr val="000000"/>
                </a:solidFill>
                <a:effectLst/>
                <a:uLnTx/>
                <a:uFillTx/>
              </a:rPr>
              <a:t> </a:t>
            </a:r>
            <a:r>
              <a:rPr kumimoji="0" lang="it-IT" sz="1000" i="0" u="none" strike="noStrike" kern="0" cap="none" spc="0" normalizeH="0" baseline="0" noProof="0">
                <a:ln>
                  <a:noFill/>
                </a:ln>
                <a:solidFill>
                  <a:srgbClr val="000000"/>
                </a:solidFill>
                <a:effectLst/>
                <a:uLnTx/>
                <a:uFillTx/>
              </a:rPr>
              <a:t>Annullamento affidamento</a:t>
            </a:r>
          </a:p>
        </p:txBody>
      </p:sp>
      <p:sp>
        <p:nvSpPr>
          <p:cNvPr id="146" name="Rectangle 145">
            <a:extLst>
              <a:ext uri="{FF2B5EF4-FFF2-40B4-BE49-F238E27FC236}">
                <a16:creationId xmlns:a16="http://schemas.microsoft.com/office/drawing/2014/main" id="{16D2D5F0-1F50-EDD5-FDF0-9FEED428FDAD}"/>
              </a:ext>
            </a:extLst>
          </p:cNvPr>
          <p:cNvSpPr/>
          <p:nvPr/>
        </p:nvSpPr>
        <p:spPr>
          <a:xfrm>
            <a:off x="9049769" y="5576771"/>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Annullamento CIG derivato su PCP</a:t>
            </a:r>
            <a:endParaRPr kumimoji="0" lang="it-IT" sz="1000" i="0" u="none" strike="noStrike" kern="0" cap="none" spc="0" normalizeH="0" baseline="0" noProof="0">
              <a:ln>
                <a:noFill/>
              </a:ln>
              <a:solidFill>
                <a:srgbClr val="000000"/>
              </a:solidFill>
              <a:effectLst/>
              <a:uLnTx/>
              <a:uFillTx/>
            </a:endParaRPr>
          </a:p>
        </p:txBody>
      </p:sp>
      <p:sp>
        <p:nvSpPr>
          <p:cNvPr id="150" name="Rectangle: Rounded Corners 149">
            <a:extLst>
              <a:ext uri="{FF2B5EF4-FFF2-40B4-BE49-F238E27FC236}">
                <a16:creationId xmlns:a16="http://schemas.microsoft.com/office/drawing/2014/main" id="{54B15105-7744-C08F-FED7-FA2B737C0890}"/>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AN3</a:t>
            </a:r>
            <a:endParaRPr lang="it-IT" b="1" noProof="0">
              <a:solidFill>
                <a:schemeClr val="accent1"/>
              </a:solidFill>
            </a:endParaRPr>
          </a:p>
        </p:txBody>
      </p:sp>
    </p:spTree>
    <p:extLst>
      <p:ext uri="{BB962C8B-B14F-4D97-AF65-F5344CB8AC3E}">
        <p14:creationId xmlns:p14="http://schemas.microsoft.com/office/powerpoint/2010/main" val="223981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 </a:t>
            </a:r>
          </a:p>
        </p:txBody>
      </p:sp>
      <p:grpSp>
        <p:nvGrpSpPr>
          <p:cNvPr id="7" name="Group 6">
            <a:extLst>
              <a:ext uri="{FF2B5EF4-FFF2-40B4-BE49-F238E27FC236}">
                <a16:creationId xmlns:a16="http://schemas.microsoft.com/office/drawing/2014/main" id="{BF1CF575-63BB-C0B4-EFB2-6EF5A3015036}"/>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4F0D276A-1644-CAA7-51D6-F8088B24A75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BCA2A-4A41-4AA7-789B-0A81700EC05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8600CF59-9196-E341-AF3F-38CF7FFCA7A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14" name="Rectangle 13">
            <a:extLst>
              <a:ext uri="{FF2B5EF4-FFF2-40B4-BE49-F238E27FC236}">
                <a16:creationId xmlns:a16="http://schemas.microsoft.com/office/drawing/2014/main" id="{CB97A5D4-1839-A957-8EFC-B293283D9EB3}"/>
              </a:ext>
            </a:extLst>
          </p:cNvPr>
          <p:cNvSpPr/>
          <p:nvPr/>
        </p:nvSpPr>
        <p:spPr>
          <a:xfrm>
            <a:off x="520040" y="4037138"/>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16 del 27 febbraio 2025 </a:t>
            </a:r>
          </a:p>
        </p:txBody>
      </p:sp>
      <p:graphicFrame>
        <p:nvGraphicFramePr>
          <p:cNvPr id="15" name="Table 14">
            <a:extLst>
              <a:ext uri="{FF2B5EF4-FFF2-40B4-BE49-F238E27FC236}">
                <a16:creationId xmlns:a16="http://schemas.microsoft.com/office/drawing/2014/main" id="{32511E41-3B49-0173-6F19-7E57AD231619}"/>
              </a:ext>
            </a:extLst>
          </p:cNvPr>
          <p:cNvGraphicFramePr>
            <a:graphicFrameLocks noGrp="1"/>
          </p:cNvGraphicFramePr>
          <p:nvPr/>
        </p:nvGraphicFramePr>
        <p:xfrm>
          <a:off x="512024" y="4455334"/>
          <a:ext cx="11163975" cy="1944960"/>
        </p:xfrm>
        <a:graphic>
          <a:graphicData uri="http://schemas.openxmlformats.org/drawingml/2006/table">
            <a:tbl>
              <a:tblPr firstRow="1" bandRow="1">
                <a:tableStyleId>{5C22544A-7EE6-4342-B048-85BDC9FD1C3A}</a:tableStyleId>
              </a:tblPr>
              <a:tblGrid>
                <a:gridCol w="4147924">
                  <a:extLst>
                    <a:ext uri="{9D8B030D-6E8A-4147-A177-3AD203B41FA5}">
                      <a16:colId xmlns:a16="http://schemas.microsoft.com/office/drawing/2014/main" val="2264328743"/>
                    </a:ext>
                  </a:extLst>
                </a:gridCol>
                <a:gridCol w="7016051">
                  <a:extLst>
                    <a:ext uri="{9D8B030D-6E8A-4147-A177-3AD203B41FA5}">
                      <a16:colId xmlns:a16="http://schemas.microsoft.com/office/drawing/2014/main" val="1819794294"/>
                    </a:ext>
                  </a:extLst>
                </a:gridCol>
              </a:tblGrid>
              <a:tr h="360000">
                <a:tc>
                  <a:txBody>
                    <a:bodyPr/>
                    <a:lstStyle/>
                    <a:p>
                      <a:r>
                        <a:rPr lang="it-IT" sz="1200" noProof="0" dirty="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70" baseline="0" noProof="0" dirty="0">
                          <a:solidFill>
                            <a:schemeClr val="tx1"/>
                          </a:solidFill>
                        </a:rPr>
                        <a:t>AN1|Annullamento CIG in AD con negoziazione di importo &lt; 5.000 €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70" baseline="0" noProof="0" dirty="0">
                          <a:solidFill>
                            <a:schemeClr val="tx1"/>
                          </a:solidFill>
                        </a:rPr>
                        <a:t>AN2|Annullamento CIG in AD senza negoziazione di importo &lt; 5.000 €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mn-lt"/>
                          <a:ea typeface="+mn-ea"/>
                          <a:cs typeface="+mn-cs"/>
                        </a:rPr>
                        <a:t>Nuova funzionalità per l’annullamento del CIG acquisito </a:t>
                      </a:r>
                      <a:r>
                        <a:rPr lang="it-IT" sz="1100" noProof="0" dirty="0">
                          <a:solidFill>
                            <a:schemeClr val="tx1"/>
                          </a:solidFill>
                        </a:rPr>
                        <a:t>per gli affidamenti diretti di importo &lt; 5.000 € (AD5)</a:t>
                      </a:r>
                      <a:endParaRPr kumimoji="0" lang="it-IT" sz="1100" b="1" i="0" u="none" strike="noStrike" kern="1200" cap="none" spc="0" normalizeH="0" baseline="0" noProof="0" dirty="0">
                        <a:ln>
                          <a:noFill/>
                        </a:ln>
                        <a:solidFill>
                          <a:prstClr val="black"/>
                        </a:solidFill>
                        <a:effectLst/>
                        <a:uLnTx/>
                        <a:uFillTx/>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99565"/>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spc="-70" baseline="0" noProof="0" dirty="0">
                          <a:solidFill>
                            <a:schemeClr val="tx1"/>
                          </a:solidFill>
                          <a:latin typeface="+mn-lt"/>
                          <a:ea typeface="+mn-ea"/>
                          <a:cs typeface="+mn-cs"/>
                        </a:rPr>
                        <a:t>AN3|Annullamento CIG in OdF </a:t>
                      </a:r>
                      <a:r>
                        <a:rPr lang="it-IT" sz="1150" spc="-50" baseline="0" noProof="0" dirty="0"/>
                        <a:t>da convenzione / accordo quadro</a:t>
                      </a:r>
                      <a:endParaRPr lang="it-IT" sz="1150" kern="1200" spc="-7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spc="-70" baseline="0" noProof="0" dirty="0">
                          <a:solidFill>
                            <a:schemeClr val="tx1"/>
                          </a:solidFill>
                          <a:latin typeface="+mn-lt"/>
                          <a:ea typeface="+mn-ea"/>
                          <a:cs typeface="+mn-cs"/>
                        </a:rPr>
                        <a:t>AN4|Annullamento CIG in affidamento diretto su Accordo Quadro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mn-lt"/>
                          <a:ea typeface="+mn-ea"/>
                          <a:cs typeface="+mn-cs"/>
                        </a:rPr>
                        <a:t>Nuova funzionalità per l’annullamento del CIG acquisito </a:t>
                      </a:r>
                      <a:r>
                        <a:rPr lang="it-IT" sz="1100" b="0" noProof="0" dirty="0">
                          <a:solidFill>
                            <a:schemeClr val="tx1"/>
                          </a:solidFill>
                        </a:rPr>
                        <a:t>per gli affidamenti diretti su accordo quadro e per gli ordinativi di fornitura (AD4)</a:t>
                      </a:r>
                      <a:endParaRPr kumimoji="0" lang="it-IT" sz="1100" b="1" i="0" u="none" strike="noStrike" kern="1200" cap="none" spc="0" normalizeH="0" baseline="0" noProof="0" dirty="0">
                        <a:ln>
                          <a:noFill/>
                        </a:ln>
                        <a:solidFill>
                          <a:prstClr val="black"/>
                        </a:solidFill>
                        <a:effectLst/>
                        <a:uLnTx/>
                        <a:uFillTx/>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60487"/>
                  </a:ext>
                </a:extLst>
              </a:tr>
            </a:tbl>
          </a:graphicData>
        </a:graphic>
      </p:graphicFrame>
      <p:sp>
        <p:nvSpPr>
          <p:cNvPr id="6" name="Rectangle 5">
            <a:extLst>
              <a:ext uri="{FF2B5EF4-FFF2-40B4-BE49-F238E27FC236}">
                <a16:creationId xmlns:a16="http://schemas.microsoft.com/office/drawing/2014/main" id="{89DFFD82-850F-5840-38BE-BFB8742031C6}"/>
              </a:ext>
            </a:extLst>
          </p:cNvPr>
          <p:cNvSpPr/>
          <p:nvPr/>
        </p:nvSpPr>
        <p:spPr>
          <a:xfrm>
            <a:off x="520040" y="1965427"/>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17 del 28 marzo 2025 </a:t>
            </a:r>
          </a:p>
        </p:txBody>
      </p:sp>
      <p:graphicFrame>
        <p:nvGraphicFramePr>
          <p:cNvPr id="10" name="Table 9">
            <a:extLst>
              <a:ext uri="{FF2B5EF4-FFF2-40B4-BE49-F238E27FC236}">
                <a16:creationId xmlns:a16="http://schemas.microsoft.com/office/drawing/2014/main" id="{7FA6567D-5C73-05C8-983C-F52C9043AB17}"/>
              </a:ext>
            </a:extLst>
          </p:cNvPr>
          <p:cNvGraphicFramePr>
            <a:graphicFrameLocks noGrp="1"/>
          </p:cNvGraphicFramePr>
          <p:nvPr/>
        </p:nvGraphicFramePr>
        <p:xfrm>
          <a:off x="519048" y="2383623"/>
          <a:ext cx="11156952" cy="1609440"/>
        </p:xfrm>
        <a:graphic>
          <a:graphicData uri="http://schemas.openxmlformats.org/drawingml/2006/table">
            <a:tbl>
              <a:tblPr firstRow="1" bandRow="1">
                <a:tableStyleId>{5C22544A-7EE6-4342-B048-85BDC9FD1C3A}</a:tableStyleId>
              </a:tblPr>
              <a:tblGrid>
                <a:gridCol w="4141638">
                  <a:extLst>
                    <a:ext uri="{9D8B030D-6E8A-4147-A177-3AD203B41FA5}">
                      <a16:colId xmlns:a16="http://schemas.microsoft.com/office/drawing/2014/main" val="2264328743"/>
                    </a:ext>
                  </a:extLst>
                </a:gridCol>
                <a:gridCol w="7015314">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Punti di evidenza </a:t>
                      </a:r>
                      <a:r>
                        <a:rPr lang="it-IT" sz="1150" b="1" i="1" noProof="0">
                          <a:solidFill>
                            <a:schemeClr val="tx1"/>
                          </a:solidFill>
                        </a:rPr>
                        <a:t>Pubblicazione e affidamento appalto </a:t>
                      </a:r>
                      <a:endParaRPr lang="it-IT" sz="1150" kern="1200" noProof="0">
                        <a:solidFill>
                          <a:schemeClr val="tx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noProof="0">
                          <a:solidFill>
                            <a:schemeClr val="tx1"/>
                          </a:solidFill>
                          <a:latin typeface="+mn-lt"/>
                          <a:ea typeface="+mn-ea"/>
                          <a:cs typeface="+mn-cs"/>
                        </a:rPr>
                        <a:t>Attivata la possibilità di inserire più di un ente proponente nelle gare su delega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1048750"/>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noProof="0">
                          <a:solidFill>
                            <a:schemeClr val="tx1"/>
                          </a:solidFill>
                          <a:latin typeface="+mn-lt"/>
                          <a:ea typeface="+mn-ea"/>
                          <a:cs typeface="+mn-cs"/>
                        </a:rPr>
                        <a:t>14|Bando istitutivo SDA sopra soglia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noProof="0">
                          <a:solidFill>
                            <a:schemeClr val="tx1"/>
                          </a:solidFill>
                          <a:latin typeface="+mn-lt"/>
                          <a:ea typeface="+mn-ea"/>
                          <a:cs typeface="+mn-cs"/>
                        </a:rPr>
                        <a:t>Attivazione della nuova scheda ISDA1 per l’istituzione di un Sistema Dinamico di Acquisizione sopra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799565"/>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noProof="0">
                          <a:solidFill>
                            <a:schemeClr val="tx1"/>
                          </a:solidFill>
                          <a:latin typeface="+mn-lt"/>
                          <a:ea typeface="+mn-ea"/>
                          <a:cs typeface="+mn-cs"/>
                        </a:rPr>
                        <a:t>Fascicolo Virtuale dell’Operatore Economico (FVOE)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kern="1200" noProof="0">
                          <a:solidFill>
                            <a:schemeClr val="tx1"/>
                          </a:solidFill>
                          <a:latin typeface="+mn-lt"/>
                          <a:ea typeface="+mn-ea"/>
                          <a:cs typeface="+mn-cs"/>
                        </a:rPr>
                        <a:t>Nuovo gruppo funzionale contenente le funzionalità per l’accesso al FVOE dei partecipanti all’appalto, il recupero e la gestione dei relativi documenti</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160487"/>
                  </a:ext>
                </a:extLst>
              </a:tr>
            </a:tbl>
          </a:graphicData>
        </a:graphic>
      </p:graphicFrame>
      <p:sp>
        <p:nvSpPr>
          <p:cNvPr id="17" name="Rectangle 16">
            <a:extLst>
              <a:ext uri="{FF2B5EF4-FFF2-40B4-BE49-F238E27FC236}">
                <a16:creationId xmlns:a16="http://schemas.microsoft.com/office/drawing/2014/main" id="{F2341EEB-695F-20B1-5DAA-E5FCAC7B4D56}"/>
              </a:ext>
            </a:extLst>
          </p:cNvPr>
          <p:cNvSpPr/>
          <p:nvPr/>
        </p:nvSpPr>
        <p:spPr>
          <a:xfrm>
            <a:off x="520618" y="701792"/>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18 del 30 maggio 2025 </a:t>
            </a:r>
          </a:p>
        </p:txBody>
      </p:sp>
      <p:graphicFrame>
        <p:nvGraphicFramePr>
          <p:cNvPr id="18" name="Table 17">
            <a:extLst>
              <a:ext uri="{FF2B5EF4-FFF2-40B4-BE49-F238E27FC236}">
                <a16:creationId xmlns:a16="http://schemas.microsoft.com/office/drawing/2014/main" id="{C2C80C94-FF8B-EE71-8FA3-1B4CA57F6941}"/>
              </a:ext>
            </a:extLst>
          </p:cNvPr>
          <p:cNvGraphicFramePr>
            <a:graphicFrameLocks noGrp="1"/>
          </p:cNvGraphicFramePr>
          <p:nvPr/>
        </p:nvGraphicFramePr>
        <p:xfrm>
          <a:off x="520619" y="1125305"/>
          <a:ext cx="11160064" cy="757972"/>
        </p:xfrm>
        <a:graphic>
          <a:graphicData uri="http://schemas.openxmlformats.org/drawingml/2006/table">
            <a:tbl>
              <a:tblPr firstRow="1" bandRow="1">
                <a:tableStyleId>{5C22544A-7EE6-4342-B048-85BDC9FD1C3A}</a:tableStyleId>
              </a:tblPr>
              <a:tblGrid>
                <a:gridCol w="4124095">
                  <a:extLst>
                    <a:ext uri="{9D8B030D-6E8A-4147-A177-3AD203B41FA5}">
                      <a16:colId xmlns:a16="http://schemas.microsoft.com/office/drawing/2014/main" val="2264328743"/>
                    </a:ext>
                  </a:extLst>
                </a:gridCol>
                <a:gridCol w="7035969">
                  <a:extLst>
                    <a:ext uri="{9D8B030D-6E8A-4147-A177-3AD203B41FA5}">
                      <a16:colId xmlns:a16="http://schemas.microsoft.com/office/drawing/2014/main" val="1819794294"/>
                    </a:ext>
                  </a:extLst>
                </a:gridCol>
              </a:tblGrid>
              <a:tr h="361972">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kern="1200" noProof="0">
                          <a:solidFill>
                            <a:schemeClr val="tx1"/>
                          </a:solidFill>
                          <a:latin typeface="+mn-lt"/>
                          <a:ea typeface="+mn-ea"/>
                          <a:cs typeface="+mn-cs"/>
                        </a:rPr>
                        <a:t>14|Bando istitutivo SDA sopra soglia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sz="1100"/>
                        <a:t>Attivazione della nuova scheda S0 per l’invio delle </a:t>
                      </a:r>
                      <a:r>
                        <a:rPr lang="it-IT" sz="1100" b="0" i="0" kern="1200">
                          <a:solidFill>
                            <a:schemeClr val="tx1"/>
                          </a:solidFill>
                          <a:effectLst/>
                          <a:latin typeface="+mn-lt"/>
                          <a:ea typeface="+mn-ea"/>
                          <a:cs typeface="+mn-cs"/>
                        </a:rPr>
                        <a:t>richieste di abilitazione ad uno SDA</a:t>
                      </a:r>
                      <a:endParaRPr lang="it-IT" sz="110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bl>
          </a:graphicData>
        </a:graphic>
      </p:graphicFrame>
      <p:sp>
        <p:nvSpPr>
          <p:cNvPr id="3" name="Segnaposto numero diapositiva 1">
            <a:extLst>
              <a:ext uri="{FF2B5EF4-FFF2-40B4-BE49-F238E27FC236}">
                <a16:creationId xmlns:a16="http://schemas.microsoft.com/office/drawing/2014/main" id="{2573502A-F75D-4654-9374-F6D4BC7E91B0}"/>
              </a:ext>
            </a:extLst>
          </p:cNvPr>
          <p:cNvSpPr>
            <a:spLocks noGrp="1"/>
          </p:cNvSpPr>
          <p:nvPr>
            <p:ph type="sldNum" sz="quarter" idx="10"/>
          </p:nvPr>
        </p:nvSpPr>
        <p:spPr>
          <a:xfrm>
            <a:off x="9318395" y="6444370"/>
            <a:ext cx="2743200" cy="365125"/>
          </a:xfrm>
        </p:spPr>
        <p:txBody>
          <a:bodyPr/>
          <a:lstStyle/>
          <a:p>
            <a:fld id="{58E4CE88-B864-4B2B-BBBC-E85082A18D58}" type="slidenum">
              <a:rPr lang="it-IT" noProof="0" smtClean="0"/>
              <a:pPr/>
              <a:t>7</a:t>
            </a:fld>
            <a:endParaRPr lang="it-IT" noProof="0"/>
          </a:p>
        </p:txBody>
      </p:sp>
    </p:spTree>
    <p:extLst>
      <p:ext uri="{BB962C8B-B14F-4D97-AF65-F5344CB8AC3E}">
        <p14:creationId xmlns:p14="http://schemas.microsoft.com/office/powerpoint/2010/main" val="3763614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Attraverso la funzionalità </a:t>
            </a:r>
            <a:r>
              <a:rPr lang="it-IT" b="1" i="1" noProof="0"/>
              <a:t>Ordinativo </a:t>
            </a:r>
            <a:r>
              <a:rPr kumimoji="0" lang="it-IT" b="1" i="1" u="none" strike="noStrike" kern="1200" cap="none" spc="0" normalizeH="0" baseline="0" noProof="0">
                <a:ln>
                  <a:noFill/>
                </a:ln>
                <a:solidFill>
                  <a:prstClr val="black"/>
                </a:solidFill>
                <a:effectLst/>
                <a:uLnTx/>
                <a:uFillTx/>
                <a:latin typeface="Century Gothic"/>
                <a:ea typeface="+mn-ea"/>
                <a:cs typeface="+mn-cs"/>
              </a:rPr>
              <a:t>di fornitura </a:t>
            </a:r>
            <a:r>
              <a:rPr lang="it-IT" noProof="0"/>
              <a:t>del gruppo funzionale </a:t>
            </a:r>
            <a:r>
              <a:rPr lang="it-IT" b="1" i="1" noProof="0"/>
              <a:t>Negozio elettronico </a:t>
            </a:r>
            <a:r>
              <a:rPr lang="it-IT" noProof="0"/>
              <a:t>di SATER è possibile gestire l</a:t>
            </a:r>
            <a:r>
              <a:rPr lang="it-IT" noProof="0">
                <a:solidFill>
                  <a:schemeClr val="tx1"/>
                </a:solidFill>
              </a:rPr>
              <a:t>’annullamento del CIG di un Ordinativo di fornitura </a:t>
            </a:r>
            <a:r>
              <a:rPr lang="it-IT" noProof="0"/>
              <a:t>su Convenzioni/Accordi Quadro stipulato in piattaforma. La funzionalità si integra nel flusso già descritto nella processo 12. </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30" noProof="0"/>
              <a:t>Annullamento cig in ODF DA CONVENZIONE / ACCORDO quadro</a:t>
            </a:r>
            <a:endParaRPr lang="it-IT" sz="2350" noProof="0"/>
          </a:p>
        </p:txBody>
      </p:sp>
      <p:sp>
        <p:nvSpPr>
          <p:cNvPr id="2" name="Rectangle 1">
            <a:extLst>
              <a:ext uri="{FF2B5EF4-FFF2-40B4-BE49-F238E27FC236}">
                <a16:creationId xmlns:a16="http://schemas.microsoft.com/office/drawing/2014/main" id="{15338E38-696E-2768-2345-20C9C372FF01}"/>
              </a:ext>
            </a:extLst>
          </p:cNvPr>
          <p:cNvSpPr/>
          <p:nvPr/>
        </p:nvSpPr>
        <p:spPr>
          <a:xfrm>
            <a:off x="460656"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Segnaposto numero diapositiva 12">
            <a:extLst>
              <a:ext uri="{FF2B5EF4-FFF2-40B4-BE49-F238E27FC236}">
                <a16:creationId xmlns:a16="http://schemas.microsoft.com/office/drawing/2014/main" id="{E9F35F91-A761-0087-2A33-5F2F5EF6811B}"/>
              </a:ext>
            </a:extLst>
          </p:cNvPr>
          <p:cNvSpPr>
            <a:spLocks noGrp="1"/>
          </p:cNvSpPr>
          <p:nvPr>
            <p:ph type="sldNum" sz="quarter" idx="10"/>
          </p:nvPr>
        </p:nvSpPr>
        <p:spPr/>
        <p:txBody>
          <a:bodyPr/>
          <a:lstStyle/>
          <a:p>
            <a:fld id="{58E4CE88-B864-4B2B-BBBC-E85082A18D58}" type="slidenum">
              <a:rPr lang="it-IT" noProof="0" smtClean="0"/>
              <a:pPr/>
              <a:t>70</a:t>
            </a:fld>
            <a:endParaRPr lang="it-IT" noProof="0"/>
          </a:p>
        </p:txBody>
      </p:sp>
      <p:grpSp>
        <p:nvGrpSpPr>
          <p:cNvPr id="32" name="Group 31">
            <a:extLst>
              <a:ext uri="{FF2B5EF4-FFF2-40B4-BE49-F238E27FC236}">
                <a16:creationId xmlns:a16="http://schemas.microsoft.com/office/drawing/2014/main" id="{C3CCB9D3-0569-17B0-8321-EEA7AC63309A}"/>
              </a:ext>
            </a:extLst>
          </p:cNvPr>
          <p:cNvGrpSpPr/>
          <p:nvPr/>
        </p:nvGrpSpPr>
        <p:grpSpPr>
          <a:xfrm>
            <a:off x="288240" y="1629168"/>
            <a:ext cx="11428601" cy="1584554"/>
            <a:chOff x="258352" y="2111557"/>
            <a:chExt cx="11428601" cy="1584554"/>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2566" y="2626634"/>
              <a:ext cx="1584554"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59753" y="2111557"/>
              <a:ext cx="10627200" cy="1584554"/>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ORDINATIVO DI FORNITURA </a:t>
              </a:r>
              <a:r>
                <a:rPr kumimoji="0" lang="it-IT" sz="1100" i="0" u="none" strike="noStrike" kern="1200" cap="none" spc="0" normalizeH="0" baseline="0" noProof="0">
                  <a:ln>
                    <a:noFill/>
                  </a:ln>
                  <a:solidFill>
                    <a:prstClr val="black"/>
                  </a:solidFill>
                  <a:effectLst/>
                  <a:uLnTx/>
                  <a:uFillTx/>
                  <a:latin typeface="Century Gothic"/>
                  <a:ea typeface="+mn-ea"/>
                  <a:cs typeface="+mn-cs"/>
                </a:rPr>
                <a:t>(Stazione Appaltante)</a:t>
              </a:r>
              <a:endParaRPr kumimoji="0" lang="it-IT" sz="11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valle della compilazione </a:t>
              </a:r>
              <a:r>
                <a:rPr lang="it-IT" sz="1200" noProof="0">
                  <a:solidFill>
                    <a:prstClr val="black"/>
                  </a:solidFill>
                  <a:latin typeface="Century Gothic"/>
                </a:rPr>
                <a:t>dell’ordinativo di fornitura,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AD4 fino alla corretta visualizzazione del CIG derivato </a:t>
              </a:r>
              <a:r>
                <a:rPr kumimoji="0" lang="it-IT" sz="1200" b="0" i="0" u="none" strike="noStrike" kern="1200" cap="none" spc="0" normalizeH="0" baseline="0" noProof="0">
                  <a:ln>
                    <a:noFill/>
                  </a:ln>
                  <a:solidFill>
                    <a:prstClr val="black"/>
                  </a:solidFill>
                  <a:effectLst/>
                  <a:uLnTx/>
                  <a:uFillTx/>
                  <a:latin typeface="Century Gothic"/>
                  <a:ea typeface="+mn-ea"/>
                  <a:cs typeface="+mn-cs"/>
                </a:rPr>
                <a:t>(vedi processo 12). 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Se il CIG è stato acquisito dal PI, </a:t>
              </a:r>
              <a:r>
                <a:rPr lang="it-IT" sz="1200" noProof="0">
                  <a:solidFill>
                    <a:prstClr val="black"/>
                  </a:solidFill>
                  <a:latin typeface="Century Gothic"/>
                </a:rPr>
                <a:t>il Punto Ordinante può scegliere di non approvarlo, tramite il comando </a:t>
              </a:r>
              <a:r>
                <a:rPr lang="it-IT" sz="1200" u="sng" noProof="0">
                  <a:solidFill>
                    <a:prstClr val="black"/>
                  </a:solidFill>
                  <a:latin typeface="Century Gothic"/>
                </a:rPr>
                <a:t>Non approva</a:t>
              </a:r>
              <a:r>
                <a:rPr lang="it-IT" sz="1200" noProof="0">
                  <a:solidFill>
                    <a:prstClr val="black"/>
                  </a:solidFill>
                  <a:latin typeface="Century Gothic"/>
                </a:rPr>
                <a:t>, a seguito del quale SATER invia in automatico la scheda ANN (Annullamento affidamento).</a:t>
              </a:r>
              <a:endParaRPr kumimoji="0" lang="it-IT" sz="1200" b="0" i="0" u="sng"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A valle dell’acquisizione del CIG, l’utente invia l’ordinativo di </a:t>
              </a:r>
              <a:r>
                <a:rPr lang="it-IT" sz="1200" noProof="0">
                  <a:solidFill>
                    <a:schemeClr val="tx1"/>
                  </a:solidFill>
                  <a:latin typeface="Century Gothic"/>
                </a:rPr>
                <a:t>fornitura tramite </a:t>
              </a:r>
              <a:r>
                <a:rPr lang="it-IT" sz="1200" noProof="0">
                  <a:solidFill>
                    <a:prstClr val="black"/>
                  </a:solidFill>
                  <a:latin typeface="Century Gothic"/>
                </a:rPr>
                <a:t>il comando </a:t>
              </a:r>
              <a:r>
                <a:rPr lang="it-IT" sz="1200" u="sng" noProof="0">
                  <a:solidFill>
                    <a:prstClr val="black"/>
                  </a:solidFill>
                  <a:latin typeface="Century Gothic"/>
                </a:rPr>
                <a:t>Invia al fornitore. </a:t>
              </a:r>
            </a:p>
          </p:txBody>
        </p:sp>
        <p:grpSp>
          <p:nvGrpSpPr>
            <p:cNvPr id="10" name="Group 9">
              <a:extLst>
                <a:ext uri="{FF2B5EF4-FFF2-40B4-BE49-F238E27FC236}">
                  <a16:creationId xmlns:a16="http://schemas.microsoft.com/office/drawing/2014/main" id="{FBEBFDCD-285D-D2D5-EA66-9E6188AB925F}"/>
                </a:ext>
              </a:extLst>
            </p:cNvPr>
            <p:cNvGrpSpPr/>
            <p:nvPr/>
          </p:nvGrpSpPr>
          <p:grpSpPr>
            <a:xfrm>
              <a:off x="258352" y="2691698"/>
              <a:ext cx="432000" cy="406963"/>
              <a:chOff x="259755" y="2416949"/>
              <a:chExt cx="432000" cy="432000"/>
            </a:xfrm>
          </p:grpSpPr>
          <p:sp>
            <p:nvSpPr>
              <p:cNvPr id="15" name="Oval 14">
                <a:extLst>
                  <a:ext uri="{FF2B5EF4-FFF2-40B4-BE49-F238E27FC236}">
                    <a16:creationId xmlns:a16="http://schemas.microsoft.com/office/drawing/2014/main" id="{EBCF035D-CBC5-4E4E-E5C0-41F2DEC8DE33}"/>
                  </a:ext>
                </a:extLst>
              </p:cNvPr>
              <p:cNvSpPr/>
              <p:nvPr/>
            </p:nvSpPr>
            <p:spPr>
              <a:xfrm>
                <a:off x="259755" y="241694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Oval 18">
                <a:extLst>
                  <a:ext uri="{FF2B5EF4-FFF2-40B4-BE49-F238E27FC236}">
                    <a16:creationId xmlns:a16="http://schemas.microsoft.com/office/drawing/2014/main" id="{592E1644-A46B-E2BD-2347-1A8EC47F225F}"/>
                  </a:ext>
                </a:extLst>
              </p:cNvPr>
              <p:cNvSpPr/>
              <p:nvPr/>
            </p:nvSpPr>
            <p:spPr>
              <a:xfrm>
                <a:off x="366566" y="2445333"/>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5" name="Graphic 4">
                <a:extLst>
                  <a:ext uri="{FF2B5EF4-FFF2-40B4-BE49-F238E27FC236}">
                    <a16:creationId xmlns:a16="http://schemas.microsoft.com/office/drawing/2014/main" id="{C72B0FC5-149F-E20D-89E8-254EAF0A2279}"/>
                  </a:ext>
                </a:extLst>
              </p:cNvPr>
              <p:cNvGrpSpPr>
                <a:grpSpLocks noChangeAspect="1"/>
              </p:cNvGrpSpPr>
              <p:nvPr/>
            </p:nvGrpSpPr>
            <p:grpSpPr>
              <a:xfrm>
                <a:off x="315388" y="2442015"/>
                <a:ext cx="360003" cy="382150"/>
                <a:chOff x="888347" y="2029206"/>
                <a:chExt cx="362309" cy="384922"/>
              </a:xfrm>
              <a:solidFill>
                <a:srgbClr val="007680"/>
              </a:solidFill>
            </p:grpSpPr>
            <p:sp>
              <p:nvSpPr>
                <p:cNvPr id="26" name="Graphic 4">
                  <a:extLst>
                    <a:ext uri="{FF2B5EF4-FFF2-40B4-BE49-F238E27FC236}">
                      <a16:creationId xmlns:a16="http://schemas.microsoft.com/office/drawing/2014/main" id="{A7D586FE-6203-2AD2-EF62-9C8411D470D7}"/>
                    </a:ext>
                  </a:extLst>
                </p:cNvPr>
                <p:cNvSpPr/>
                <p:nvPr/>
              </p:nvSpPr>
              <p:spPr>
                <a:xfrm>
                  <a:off x="1091661" y="2122223"/>
                  <a:ext cx="46012" cy="48884"/>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7" name="Graphic 4">
                  <a:extLst>
                    <a:ext uri="{FF2B5EF4-FFF2-40B4-BE49-F238E27FC236}">
                      <a16:creationId xmlns:a16="http://schemas.microsoft.com/office/drawing/2014/main" id="{15377CAC-EA2A-8919-D23E-665C2C4B8D58}"/>
                    </a:ext>
                  </a:extLst>
                </p:cNvPr>
                <p:cNvSpPr/>
                <p:nvPr/>
              </p:nvSpPr>
              <p:spPr>
                <a:xfrm>
                  <a:off x="1003046" y="2122223"/>
                  <a:ext cx="132910" cy="20400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8" name="Graphic 4">
                  <a:extLst>
                    <a:ext uri="{FF2B5EF4-FFF2-40B4-BE49-F238E27FC236}">
                      <a16:creationId xmlns:a16="http://schemas.microsoft.com/office/drawing/2014/main" id="{3CB93BE9-2563-6350-D8C3-ED3D16C488DF}"/>
                    </a:ext>
                  </a:extLst>
                </p:cNvPr>
                <p:cNvSpPr/>
                <p:nvPr/>
              </p:nvSpPr>
              <p:spPr>
                <a:xfrm>
                  <a:off x="888347" y="2029206"/>
                  <a:ext cx="362309" cy="384922"/>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4" name="Rectangle: Rounded Corners 3">
            <a:extLst>
              <a:ext uri="{FF2B5EF4-FFF2-40B4-BE49-F238E27FC236}">
                <a16:creationId xmlns:a16="http://schemas.microsoft.com/office/drawing/2014/main" id="{D4A35CEE-A992-AC44-EA0E-19BB479EAE0A}"/>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4" name="Group 13">
            <a:extLst>
              <a:ext uri="{FF2B5EF4-FFF2-40B4-BE49-F238E27FC236}">
                <a16:creationId xmlns:a16="http://schemas.microsoft.com/office/drawing/2014/main" id="{53EB3E8E-0D9A-D01C-4AB6-87DBA8B426CE}"/>
              </a:ext>
            </a:extLst>
          </p:cNvPr>
          <p:cNvGrpSpPr/>
          <p:nvPr/>
        </p:nvGrpSpPr>
        <p:grpSpPr>
          <a:xfrm>
            <a:off x="299479" y="3366400"/>
            <a:ext cx="11394632" cy="1440000"/>
            <a:chOff x="299479" y="3140047"/>
            <a:chExt cx="11394632" cy="1440000"/>
          </a:xfrm>
        </p:grpSpPr>
        <p:sp>
          <p:nvSpPr>
            <p:cNvPr id="22" name="Isosceles Triangle 21">
              <a:extLst>
                <a:ext uri="{FF2B5EF4-FFF2-40B4-BE49-F238E27FC236}">
                  <a16:creationId xmlns:a16="http://schemas.microsoft.com/office/drawing/2014/main" id="{6309670A-7188-8C40-AD21-3CF253EB06B0}"/>
                </a:ext>
              </a:extLst>
            </p:cNvPr>
            <p:cNvSpPr/>
            <p:nvPr/>
          </p:nvSpPr>
          <p:spPr>
            <a:xfrm rot="16200000">
              <a:off x="102660" y="3582847"/>
              <a:ext cx="1440000"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75C9BB69-3FD8-9E2B-1F96-A931640D2907}"/>
                </a:ext>
              </a:extLst>
            </p:cNvPr>
            <p:cNvSpPr/>
            <p:nvPr/>
          </p:nvSpPr>
          <p:spPr>
            <a:xfrm>
              <a:off x="1066911" y="3140047"/>
              <a:ext cx="10627200" cy="1440000"/>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3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ORDINATIVO DI FORNITURA </a:t>
              </a:r>
              <a:r>
                <a:rPr kumimoji="0" lang="it-IT" sz="1100" i="0" u="none" strike="noStrike" kern="1200" cap="none" spc="0" normalizeH="0" baseline="0" noProof="0">
                  <a:ln>
                    <a:noFill/>
                  </a:ln>
                  <a:solidFill>
                    <a:prstClr val="black"/>
                  </a:solidFill>
                  <a:effectLst/>
                  <a:uLnTx/>
                  <a:uFillTx/>
                  <a:latin typeface="Century Gothic"/>
                  <a:ea typeface="+mn-ea"/>
                  <a:cs typeface="+mn-cs"/>
                </a:rPr>
                <a:t>(Stazione Appaltante)</a:t>
              </a:r>
              <a:endParaRPr kumimoji="0" lang="it-IT" sz="11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seguito del recupero del CIG o a seguito dell’invio dell’ordinativo al fornitore, l’utente può effettuare </a:t>
              </a:r>
              <a:r>
                <a:rPr kumimoji="0" lang="it-IT" sz="1200" b="1" i="0" u="none" strike="noStrike" kern="1200" cap="none" spc="0" normalizeH="0" baseline="0" noProof="0">
                  <a:ln>
                    <a:noFill/>
                  </a:ln>
                  <a:solidFill>
                    <a:prstClr val="black"/>
                  </a:solidFill>
                  <a:effectLst/>
                  <a:uLnTx/>
                  <a:uFillTx/>
                  <a:latin typeface="Century Gothic"/>
                  <a:ea typeface="+mn-ea"/>
                  <a:cs typeface="+mn-cs"/>
                </a:rPr>
                <a:t>l’annullamento del CIG </a:t>
              </a:r>
              <a:r>
                <a:rPr kumimoji="0" lang="it-IT" sz="12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Annulla CIG</a:t>
              </a:r>
              <a:r>
                <a:rPr kumimoji="0" lang="it-IT" sz="1200" b="0" i="0" strike="noStrike" kern="1200" cap="none" spc="0" normalizeH="0" baseline="0" noProof="0">
                  <a:ln>
                    <a:noFill/>
                  </a:ln>
                  <a:solidFill>
                    <a:prstClr val="black"/>
                  </a:solidFill>
                  <a:effectLst/>
                  <a:uLnTx/>
                  <a:uFillTx/>
                  <a:latin typeface="Century Gothic"/>
                  <a:ea typeface="+mn-ea"/>
                  <a:cs typeface="+mn-cs"/>
                </a:rPr>
                <a:t> dal menu Gestione PCP,</a:t>
              </a:r>
              <a:r>
                <a:rPr lang="it-IT" sz="1200" noProof="0">
                  <a:solidFill>
                    <a:prstClr val="black"/>
                  </a:solidFill>
                  <a:latin typeface="Century Gothic"/>
                </a:rPr>
                <a:t> che innesca l’invio della</a:t>
              </a:r>
              <a:r>
                <a:rPr kumimoji="0" lang="it-IT" sz="1200" u="none" strike="noStrike" kern="1200" cap="none" spc="0" normalizeH="0" baseline="0" noProof="0">
                  <a:ln>
                    <a:noFill/>
                  </a:ln>
                  <a:solidFill>
                    <a:prstClr val="black"/>
                  </a:solidFill>
                  <a:effectLst/>
                  <a:uLnTx/>
                  <a:uFillTx/>
                  <a:latin typeface="Century Gothic"/>
                  <a:ea typeface="+mn-ea"/>
                  <a:cs typeface="+mn-cs"/>
                </a:rPr>
                <a:t> scheda ANN </a:t>
              </a:r>
              <a:r>
                <a:rPr lang="it-IT" sz="1200" noProof="0">
                  <a:solidFill>
                    <a:prstClr val="black"/>
                  </a:solidFill>
                  <a:latin typeface="Century Gothic"/>
                </a:rPr>
                <a:t>(Annullamento affidamento) </a:t>
              </a:r>
              <a:r>
                <a:rPr kumimoji="0" lang="it-IT" sz="1200" u="none" strike="noStrike" kern="1200" cap="none" spc="0" normalizeH="0" baseline="0" noProof="0">
                  <a:ln>
                    <a:noFill/>
                  </a:ln>
                  <a:solidFill>
                    <a:prstClr val="black"/>
                  </a:solidFill>
                  <a:effectLst/>
                  <a:uLnTx/>
                  <a:uFillTx/>
                  <a:latin typeface="Century Gothic"/>
                  <a:ea typeface="+mn-ea"/>
                  <a:cs typeface="+mn-cs"/>
                </a:rPr>
                <a:t>da SATER.</a:t>
              </a:r>
              <a:r>
                <a:rPr lang="it-IT" sz="1200" noProof="0">
                  <a:solidFill>
                    <a:prstClr val="black"/>
                  </a:solidFill>
                  <a:latin typeface="Century Gothic"/>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endParaRPr lang="it-IT" sz="1200" noProof="0">
                <a:solidFill>
                  <a:prstClr val="black"/>
                </a:solidFill>
                <a:latin typeface="Century Gothic"/>
              </a:endParaRPr>
            </a:p>
            <a:p>
              <a:pPr algn="just">
                <a:spcBef>
                  <a:spcPts val="600"/>
                </a:spcBef>
                <a:defRPr/>
              </a:pPr>
              <a:r>
                <a:rPr kumimoji="0" lang="it-IT" sz="1200" b="1" i="0" strike="noStrike" kern="1200" cap="none" spc="0" normalizeH="0" baseline="0" noProof="0">
                  <a:ln>
                    <a:noFill/>
                  </a:ln>
                  <a:solidFill>
                    <a:prstClr val="black"/>
                  </a:solidFill>
                  <a:effectLst/>
                  <a:uLnTx/>
                  <a:uFillTx/>
                  <a:latin typeface="Century Gothic"/>
                  <a:ea typeface="+mn-ea"/>
                  <a:cs typeface="+mn-cs"/>
                </a:rPr>
                <a:t>N.B. </a:t>
              </a:r>
              <a:r>
                <a:rPr kumimoji="0" lang="it-IT" sz="1200" b="0" i="0" strike="noStrike" kern="1200" cap="none" spc="0" normalizeH="0" baseline="0" noProof="0">
                  <a:ln>
                    <a:noFill/>
                  </a:ln>
                  <a:solidFill>
                    <a:prstClr val="black"/>
                  </a:solidFill>
                  <a:effectLst/>
                  <a:uLnTx/>
                  <a:uFillTx/>
                  <a:latin typeface="Century Gothic"/>
                  <a:ea typeface="+mn-ea"/>
                  <a:cs typeface="+mn-cs"/>
                </a:rPr>
                <a:t>è possibile effettuare l’annullamento del CIG solo se solo se l’OdF non sia già stato accettato dal fornitore e quindi inviata la scheda SC1.</a:t>
              </a:r>
            </a:p>
          </p:txBody>
        </p:sp>
        <p:grpSp>
          <p:nvGrpSpPr>
            <p:cNvPr id="8" name="Group 7">
              <a:extLst>
                <a:ext uri="{FF2B5EF4-FFF2-40B4-BE49-F238E27FC236}">
                  <a16:creationId xmlns:a16="http://schemas.microsoft.com/office/drawing/2014/main" id="{4F951FF0-08D0-9325-43D7-D7635BA6E1F9}"/>
                </a:ext>
              </a:extLst>
            </p:cNvPr>
            <p:cNvGrpSpPr/>
            <p:nvPr/>
          </p:nvGrpSpPr>
          <p:grpSpPr>
            <a:xfrm>
              <a:off x="299479" y="3670928"/>
              <a:ext cx="424642" cy="378239"/>
              <a:chOff x="299479" y="3696404"/>
              <a:chExt cx="424642" cy="378239"/>
            </a:xfrm>
          </p:grpSpPr>
          <p:sp>
            <p:nvSpPr>
              <p:cNvPr id="35" name="Oval 34">
                <a:extLst>
                  <a:ext uri="{FF2B5EF4-FFF2-40B4-BE49-F238E27FC236}">
                    <a16:creationId xmlns:a16="http://schemas.microsoft.com/office/drawing/2014/main" id="{4041C00E-7911-9F21-DE44-D6B8941490DA}"/>
                  </a:ext>
                </a:extLst>
              </p:cNvPr>
              <p:cNvSpPr/>
              <p:nvPr/>
            </p:nvSpPr>
            <p:spPr>
              <a:xfrm>
                <a:off x="299479" y="3696404"/>
                <a:ext cx="424642" cy="3782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Graphic 4">
                <a:extLst>
                  <a:ext uri="{FF2B5EF4-FFF2-40B4-BE49-F238E27FC236}">
                    <a16:creationId xmlns:a16="http://schemas.microsoft.com/office/drawing/2014/main" id="{BFC2C639-861C-9975-EA36-8AA8D9F44095}"/>
                  </a:ext>
                </a:extLst>
              </p:cNvPr>
              <p:cNvSpPr/>
              <p:nvPr/>
            </p:nvSpPr>
            <p:spPr>
              <a:xfrm>
                <a:off x="552973" y="3807844"/>
                <a:ext cx="28571" cy="2686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8" name="Graphic 4">
                <a:extLst>
                  <a:ext uri="{FF2B5EF4-FFF2-40B4-BE49-F238E27FC236}">
                    <a16:creationId xmlns:a16="http://schemas.microsoft.com/office/drawing/2014/main" id="{84891C2C-2CF9-3265-6F10-B000D88B28ED}"/>
                  </a:ext>
                </a:extLst>
              </p:cNvPr>
              <p:cNvSpPr/>
              <p:nvPr/>
            </p:nvSpPr>
            <p:spPr>
              <a:xfrm>
                <a:off x="457276" y="3803038"/>
                <a:ext cx="132064" cy="190800"/>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9" name="Graphic 4">
                <a:extLst>
                  <a:ext uri="{FF2B5EF4-FFF2-40B4-BE49-F238E27FC236}">
                    <a16:creationId xmlns:a16="http://schemas.microsoft.com/office/drawing/2014/main" id="{6B6153A1-A413-574C-FAD1-AF50DC50D2F7}"/>
                  </a:ext>
                </a:extLst>
              </p:cNvPr>
              <p:cNvSpPr/>
              <p:nvPr/>
            </p:nvSpPr>
            <p:spPr>
              <a:xfrm>
                <a:off x="343307" y="3714643"/>
                <a:ext cx="360003" cy="36000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23" name="Group 22">
            <a:extLst>
              <a:ext uri="{FF2B5EF4-FFF2-40B4-BE49-F238E27FC236}">
                <a16:creationId xmlns:a16="http://schemas.microsoft.com/office/drawing/2014/main" id="{9891D824-C50A-1047-E238-A6B661D51027}"/>
              </a:ext>
            </a:extLst>
          </p:cNvPr>
          <p:cNvGrpSpPr/>
          <p:nvPr/>
        </p:nvGrpSpPr>
        <p:grpSpPr>
          <a:xfrm>
            <a:off x="297080" y="4959079"/>
            <a:ext cx="11385519" cy="1495022"/>
            <a:chOff x="297080" y="4959079"/>
            <a:chExt cx="11385519" cy="1495022"/>
          </a:xfrm>
        </p:grpSpPr>
        <p:grpSp>
          <p:nvGrpSpPr>
            <p:cNvPr id="5" name="Group 4">
              <a:extLst>
                <a:ext uri="{FF2B5EF4-FFF2-40B4-BE49-F238E27FC236}">
                  <a16:creationId xmlns:a16="http://schemas.microsoft.com/office/drawing/2014/main" id="{B9569803-433C-B2AA-CB24-9E2EE91CC005}"/>
                </a:ext>
              </a:extLst>
            </p:cNvPr>
            <p:cNvGrpSpPr/>
            <p:nvPr/>
          </p:nvGrpSpPr>
          <p:grpSpPr>
            <a:xfrm>
              <a:off x="501000" y="4959079"/>
              <a:ext cx="11181599" cy="1495022"/>
              <a:chOff x="512512" y="4903254"/>
              <a:chExt cx="11181599" cy="980352"/>
            </a:xfrm>
          </p:grpSpPr>
          <p:sp>
            <p:nvSpPr>
              <p:cNvPr id="29" name="Isosceles Triangle 28">
                <a:extLst>
                  <a:ext uri="{FF2B5EF4-FFF2-40B4-BE49-F238E27FC236}">
                    <a16:creationId xmlns:a16="http://schemas.microsoft.com/office/drawing/2014/main" id="{FAFB95C6-B0A4-27E6-2BB3-D39132321B18}"/>
                  </a:ext>
                </a:extLst>
              </p:cNvPr>
              <p:cNvSpPr/>
              <p:nvPr/>
            </p:nvSpPr>
            <p:spPr>
              <a:xfrm rot="16200000">
                <a:off x="302148" y="5118842"/>
                <a:ext cx="975128" cy="554400"/>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Rectangle 29">
                <a:extLst>
                  <a:ext uri="{FF2B5EF4-FFF2-40B4-BE49-F238E27FC236}">
                    <a16:creationId xmlns:a16="http://schemas.microsoft.com/office/drawing/2014/main" id="{AE24A064-4778-056D-7C10-627B480A1FA1}"/>
                  </a:ext>
                </a:extLst>
              </p:cNvPr>
              <p:cNvSpPr/>
              <p:nvPr/>
            </p:nvSpPr>
            <p:spPr>
              <a:xfrm>
                <a:off x="1066911" y="4903254"/>
                <a:ext cx="10627200" cy="97512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3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ORDINATIVO DI FORNITURA </a:t>
                </a:r>
                <a:r>
                  <a:rPr kumimoji="0" lang="it-IT" sz="1100" i="0" u="none" strike="noStrike" kern="1200" cap="none" spc="0" normalizeH="0" baseline="0" noProof="0">
                    <a:ln>
                      <a:noFill/>
                    </a:ln>
                    <a:solidFill>
                      <a:prstClr val="black"/>
                    </a:solidFill>
                    <a:effectLst/>
                    <a:uLnTx/>
                    <a:uFillTx/>
                    <a:latin typeface="Century Gothic"/>
                    <a:ea typeface="+mn-ea"/>
                    <a:cs typeface="+mn-cs"/>
                  </a:rPr>
                  <a:t>(</a:t>
                </a:r>
                <a:r>
                  <a:rPr lang="it-IT" sz="1100" noProof="0">
                    <a:solidFill>
                      <a:prstClr val="black"/>
                    </a:solidFill>
                    <a:latin typeface="Century Gothic"/>
                  </a:rPr>
                  <a:t>Operatore Economico)</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3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(Operatore Economico) seleziona l’ordinativo di fornitura ricevuto, ne visualizza il dettaglio e può scegliere di eseguire il comando </a:t>
                </a:r>
                <a:r>
                  <a:rPr kumimoji="0" lang="it-IT" sz="1200" i="0" u="sng" strike="noStrike" kern="1200" cap="none" spc="0" normalizeH="0" baseline="0" noProof="0">
                    <a:ln>
                      <a:noFill/>
                    </a:ln>
                    <a:solidFill>
                      <a:prstClr val="black"/>
                    </a:solidFill>
                    <a:effectLst/>
                    <a:uLnTx/>
                    <a:uFillTx/>
                    <a:latin typeface="Century Gothic"/>
                    <a:ea typeface="+mn-ea"/>
                    <a:cs typeface="+mn-cs"/>
                  </a:rPr>
                  <a:t>Accetta</a:t>
                </a:r>
                <a:r>
                  <a:rPr lang="it-IT" sz="1200" noProof="0">
                    <a:solidFill>
                      <a:prstClr val="black"/>
                    </a:solidFill>
                    <a:latin typeface="Century Gothic"/>
                  </a:rPr>
                  <a:t>.</a:t>
                </a:r>
                <a:r>
                  <a:rPr lang="it-IT" sz="1200" noProof="0">
                    <a:solidFill>
                      <a:prstClr val="black"/>
                    </a:solidFill>
                  </a:rPr>
                  <a:t> A</a:t>
                </a:r>
                <a:r>
                  <a:rPr lang="it-IT" sz="1200" noProof="0">
                    <a:solidFill>
                      <a:schemeClr val="tx1"/>
                    </a:solidFill>
                    <a:latin typeface="Century Gothic"/>
                  </a:rPr>
                  <a:t> seguito dell’accettazione, SATER</a:t>
                </a:r>
                <a:r>
                  <a:rPr lang="it-IT" sz="1200" noProof="0">
                    <a:solidFill>
                      <a:prstClr val="black"/>
                    </a:solidFill>
                    <a:latin typeface="Century Gothic"/>
                  </a:rPr>
                  <a:t> invia automaticamente le</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i="0" u="none" strike="noStrike" kern="1200" cap="none" spc="0" normalizeH="0" baseline="0" noProof="0">
                    <a:ln>
                      <a:noFill/>
                    </a:ln>
                    <a:solidFill>
                      <a:prstClr val="black"/>
                    </a:solidFill>
                    <a:effectLst/>
                    <a:uLnTx/>
                    <a:uFillTx/>
                    <a:latin typeface="Century Gothic"/>
                    <a:ea typeface="+mn-ea"/>
                    <a:cs typeface="+mn-cs"/>
                  </a:rPr>
                  <a:t>schede SC1 e S3</a:t>
                </a:r>
                <a:r>
                  <a:rPr lang="it-IT" sz="1200" noProof="0">
                    <a:solidFill>
                      <a:prstClr val="black"/>
                    </a:solidFill>
                    <a:latin typeface="Century Gothic"/>
                  </a:rPr>
                  <a:t>. </a:t>
                </a:r>
              </a:p>
              <a:p>
                <a:pPr algn="just">
                  <a:spcBef>
                    <a:spcPts val="300"/>
                  </a:spcBef>
                  <a:defRPr/>
                </a:pPr>
                <a:r>
                  <a:rPr lang="it-IT" sz="1200" noProof="0">
                    <a:solidFill>
                      <a:prstClr val="black"/>
                    </a:solidFill>
                    <a:latin typeface="Century Gothic"/>
                  </a:rPr>
                  <a:t>In alternativa, l’utente può scegliere di eseguire il comando </a:t>
                </a:r>
                <a:r>
                  <a:rPr lang="it-IT" sz="1200" u="sng" noProof="0">
                    <a:solidFill>
                      <a:prstClr val="black"/>
                    </a:solidFill>
                    <a:latin typeface="Century Gothic"/>
                  </a:rPr>
                  <a:t>Rifiuta</a:t>
                </a:r>
                <a:r>
                  <a:rPr lang="it-IT" sz="1200" noProof="0">
                    <a:solidFill>
                      <a:prstClr val="black"/>
                    </a:solidFill>
                    <a:latin typeface="Century Gothic"/>
                  </a:rPr>
                  <a:t>. A seguito del rifiuto dell’OdF, SATER invia automaticamente la scheda ANN (Annullamento affidamento). </a:t>
                </a:r>
              </a:p>
              <a:p>
                <a:pPr algn="just">
                  <a:spcBef>
                    <a:spcPts val="300"/>
                  </a:spcBef>
                  <a:defRPr/>
                </a:pPr>
                <a:r>
                  <a:rPr lang="it-IT" sz="1200" noProof="0">
                    <a:solidFill>
                      <a:prstClr val="black"/>
                    </a:solidFill>
                    <a:latin typeface="Century Gothic"/>
                  </a:rPr>
                  <a:t>Le operazioni svolte da SATER sono tracciate all’interno della cronologia PCP dell’OdF (visibile da parte della SA) </a:t>
                </a:r>
              </a:p>
            </p:txBody>
          </p:sp>
        </p:grpSp>
        <p:grpSp>
          <p:nvGrpSpPr>
            <p:cNvPr id="9" name="Group 8">
              <a:extLst>
                <a:ext uri="{FF2B5EF4-FFF2-40B4-BE49-F238E27FC236}">
                  <a16:creationId xmlns:a16="http://schemas.microsoft.com/office/drawing/2014/main" id="{1BE1CB67-B808-28E4-D0C3-1BB020EF5F8C}"/>
                </a:ext>
              </a:extLst>
            </p:cNvPr>
            <p:cNvGrpSpPr/>
            <p:nvPr/>
          </p:nvGrpSpPr>
          <p:grpSpPr>
            <a:xfrm>
              <a:off x="297080" y="5517471"/>
              <a:ext cx="424642" cy="378239"/>
              <a:chOff x="297080" y="5330347"/>
              <a:chExt cx="424642" cy="378239"/>
            </a:xfrm>
          </p:grpSpPr>
          <p:sp>
            <p:nvSpPr>
              <p:cNvPr id="41" name="Oval 40">
                <a:extLst>
                  <a:ext uri="{FF2B5EF4-FFF2-40B4-BE49-F238E27FC236}">
                    <a16:creationId xmlns:a16="http://schemas.microsoft.com/office/drawing/2014/main" id="{B3CBCD54-9D8A-2370-6113-6B285F85B487}"/>
                  </a:ext>
                </a:extLst>
              </p:cNvPr>
              <p:cNvSpPr/>
              <p:nvPr/>
            </p:nvSpPr>
            <p:spPr>
              <a:xfrm>
                <a:off x="379686" y="5372707"/>
                <a:ext cx="288380" cy="29351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Oval 45">
                <a:extLst>
                  <a:ext uri="{FF2B5EF4-FFF2-40B4-BE49-F238E27FC236}">
                    <a16:creationId xmlns:a16="http://schemas.microsoft.com/office/drawing/2014/main" id="{48699D5B-99BD-027E-337E-5B73690F5EAD}"/>
                  </a:ext>
                </a:extLst>
              </p:cNvPr>
              <p:cNvSpPr/>
              <p:nvPr/>
            </p:nvSpPr>
            <p:spPr>
              <a:xfrm>
                <a:off x="297080" y="5330347"/>
                <a:ext cx="424642" cy="37823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3" name="Graphic 4">
                <a:extLst>
                  <a:ext uri="{FF2B5EF4-FFF2-40B4-BE49-F238E27FC236}">
                    <a16:creationId xmlns:a16="http://schemas.microsoft.com/office/drawing/2014/main" id="{FA70D207-2927-2CF7-0828-D8527CC4336D}"/>
                  </a:ext>
                </a:extLst>
              </p:cNvPr>
              <p:cNvSpPr/>
              <p:nvPr/>
            </p:nvSpPr>
            <p:spPr>
              <a:xfrm>
                <a:off x="343308" y="5339464"/>
                <a:ext cx="360003" cy="36000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4" name="Graphic 4">
                <a:extLst>
                  <a:ext uri="{FF2B5EF4-FFF2-40B4-BE49-F238E27FC236}">
                    <a16:creationId xmlns:a16="http://schemas.microsoft.com/office/drawing/2014/main" id="{4090783D-8A7E-ECF4-4D76-64C7AB6B797D}"/>
                  </a:ext>
                </a:extLst>
              </p:cNvPr>
              <p:cNvSpPr/>
              <p:nvPr/>
            </p:nvSpPr>
            <p:spPr>
              <a:xfrm>
                <a:off x="457844" y="5424064"/>
                <a:ext cx="132064" cy="190800"/>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5" name="Graphic 4">
                <a:extLst>
                  <a:ext uri="{FF2B5EF4-FFF2-40B4-BE49-F238E27FC236}">
                    <a16:creationId xmlns:a16="http://schemas.microsoft.com/office/drawing/2014/main" id="{CB0297CD-4A9F-110E-9876-26376525A678}"/>
                  </a:ext>
                </a:extLst>
              </p:cNvPr>
              <p:cNvSpPr/>
              <p:nvPr/>
            </p:nvSpPr>
            <p:spPr>
              <a:xfrm>
                <a:off x="547052" y="5437249"/>
                <a:ext cx="28571" cy="2686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5"/>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sp>
        <p:nvSpPr>
          <p:cNvPr id="47" name="Rectangle: Rounded Corners 46">
            <a:extLst>
              <a:ext uri="{FF2B5EF4-FFF2-40B4-BE49-F238E27FC236}">
                <a16:creationId xmlns:a16="http://schemas.microsoft.com/office/drawing/2014/main" id="{EC13C756-EBBE-D8DC-24B0-59DDB0BC35E8}"/>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AN3</a:t>
            </a:r>
            <a:endParaRPr lang="it-IT" b="1" noProof="0">
              <a:solidFill>
                <a:schemeClr val="accent1"/>
              </a:solidFill>
            </a:endParaRPr>
          </a:p>
        </p:txBody>
      </p:sp>
    </p:spTree>
    <p:extLst>
      <p:ext uri="{BB962C8B-B14F-4D97-AF65-F5344CB8AC3E}">
        <p14:creationId xmlns:p14="http://schemas.microsoft.com/office/powerpoint/2010/main" val="1121685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71</a:t>
            </a:fld>
            <a:endParaRPr lang="it-IT" noProof="0"/>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30" name="Title 33">
            <a:extLst>
              <a:ext uri="{FF2B5EF4-FFF2-40B4-BE49-F238E27FC236}">
                <a16:creationId xmlns:a16="http://schemas.microsoft.com/office/drawing/2014/main" id="{96D0DE00-BCA4-61BA-8F88-0EF067AB378C}"/>
              </a:ext>
            </a:extLst>
          </p:cNvPr>
          <p:cNvSpPr>
            <a:spLocks noGrp="1"/>
          </p:cNvSpPr>
          <p:nvPr>
            <p:ph type="title"/>
          </p:nvPr>
        </p:nvSpPr>
        <p:spPr>
          <a:xfrm>
            <a:off x="516000" y="74239"/>
            <a:ext cx="10761600" cy="503082"/>
          </a:xfrm>
        </p:spPr>
        <p:txBody>
          <a:bodyPr/>
          <a:lstStyle/>
          <a:p>
            <a:r>
              <a:rPr lang="it-IT" sz="2350" spc="-130" noProof="0"/>
              <a:t>Annullamento cig in affidamento diretto su ACCORDO QUADRO</a:t>
            </a:r>
            <a:endParaRPr lang="it-IT" sz="2350" noProof="0"/>
          </a:p>
        </p:txBody>
      </p:sp>
      <p:sp>
        <p:nvSpPr>
          <p:cNvPr id="42" name="Rectangle 41">
            <a:extLst>
              <a:ext uri="{FF2B5EF4-FFF2-40B4-BE49-F238E27FC236}">
                <a16:creationId xmlns:a16="http://schemas.microsoft.com/office/drawing/2014/main" id="{D17D8F6E-D316-E2C4-075B-1FD8C100DDF6}"/>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7" name="Rectangle 46">
            <a:extLst>
              <a:ext uri="{FF2B5EF4-FFF2-40B4-BE49-F238E27FC236}">
                <a16:creationId xmlns:a16="http://schemas.microsoft.com/office/drawing/2014/main" id="{351494BD-AE14-7AD7-DE57-EF9586C7BAA4}"/>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3" name="Rectangle 52">
            <a:extLst>
              <a:ext uri="{FF2B5EF4-FFF2-40B4-BE49-F238E27FC236}">
                <a16:creationId xmlns:a16="http://schemas.microsoft.com/office/drawing/2014/main" id="{A2F03BEE-34FF-B238-CD18-FF701492B2AF}"/>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55" name="Rectangle 54">
            <a:extLst>
              <a:ext uri="{FF2B5EF4-FFF2-40B4-BE49-F238E27FC236}">
                <a16:creationId xmlns:a16="http://schemas.microsoft.com/office/drawing/2014/main" id="{A95ED361-6C1D-B8FE-998C-2BFCDDD8062E}"/>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61" name="Group 60">
            <a:extLst>
              <a:ext uri="{FF2B5EF4-FFF2-40B4-BE49-F238E27FC236}">
                <a16:creationId xmlns:a16="http://schemas.microsoft.com/office/drawing/2014/main" id="{73C84369-0D76-542F-A976-F72370B53DF5}"/>
              </a:ext>
            </a:extLst>
          </p:cNvPr>
          <p:cNvGrpSpPr/>
          <p:nvPr/>
        </p:nvGrpSpPr>
        <p:grpSpPr>
          <a:xfrm flipV="1">
            <a:off x="3493581" y="2175356"/>
            <a:ext cx="181983" cy="3398160"/>
            <a:chOff x="4081684" y="2379280"/>
            <a:chExt cx="171807" cy="2518540"/>
          </a:xfrm>
        </p:grpSpPr>
        <p:cxnSp>
          <p:nvCxnSpPr>
            <p:cNvPr id="62" name="Straight Arrow Connector 61">
              <a:extLst>
                <a:ext uri="{FF2B5EF4-FFF2-40B4-BE49-F238E27FC236}">
                  <a16:creationId xmlns:a16="http://schemas.microsoft.com/office/drawing/2014/main" id="{D443E63B-C428-0A23-48AD-C7830D2BC85E}"/>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F95AE60-B50D-FF8A-8FEA-BBFF1B43A5E5}"/>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AE3C6C73-1F3F-6727-F0DE-75AAFD43CC60}"/>
              </a:ext>
            </a:extLst>
          </p:cNvPr>
          <p:cNvSpPr/>
          <p:nvPr/>
        </p:nvSpPr>
        <p:spPr>
          <a:xfrm>
            <a:off x="5653410" y="1084962"/>
            <a:ext cx="3306172" cy="1188000"/>
          </a:xfrm>
          <a:prstGeom prst="rect">
            <a:avLst/>
          </a:prstGeom>
          <a:pattFill prst="wdDnDiag">
            <a:fgClr>
              <a:srgbClr val="CDFFCD"/>
            </a:fgClr>
            <a:bgClr>
              <a:schemeClr val="bg1"/>
            </a:bgClr>
          </a:patt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SU ACCORDO QUADRO</a:t>
            </a:r>
            <a:endParaRPr lang="it-IT" sz="900" noProof="0"/>
          </a:p>
        </p:txBody>
      </p:sp>
      <p:sp>
        <p:nvSpPr>
          <p:cNvPr id="67" name="Rectangle 66">
            <a:extLst>
              <a:ext uri="{FF2B5EF4-FFF2-40B4-BE49-F238E27FC236}">
                <a16:creationId xmlns:a16="http://schemas.microsoft.com/office/drawing/2014/main" id="{FD117DC7-74CC-CBFE-4730-516D3636EF68}"/>
              </a:ext>
            </a:extLst>
          </p:cNvPr>
          <p:cNvSpPr/>
          <p:nvPr/>
        </p:nvSpPr>
        <p:spPr>
          <a:xfrm>
            <a:off x="6514496"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Gestione PCP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algn="ctr" defTabSz="762000">
              <a:lnSpc>
                <a:spcPct val="90000"/>
              </a:lnSpc>
              <a:spcBef>
                <a:spcPct val="0"/>
              </a:spcBef>
              <a:spcAft>
                <a:spcPct val="0"/>
              </a:spcAft>
            </a:pPr>
            <a:r>
              <a:rPr lang="it-IT" sz="1000" b="1" kern="0" noProof="0">
                <a:solidFill>
                  <a:schemeClr val="tx1"/>
                </a:solidFill>
                <a:cs typeface="Arial"/>
              </a:rPr>
              <a:t>Annulla </a:t>
            </a:r>
            <a:r>
              <a:rPr lang="it-IT" sz="1000" b="1" kern="0">
                <a:solidFill>
                  <a:schemeClr val="tx1"/>
                </a:solidFill>
                <a:cs typeface="Arial"/>
              </a:rPr>
              <a:t>CIG</a:t>
            </a:r>
            <a:endParaRPr lang="it-IT" sz="1000" kern="0" noProof="0">
              <a:solidFill>
                <a:schemeClr val="tx1"/>
              </a:solidFill>
              <a:cs typeface="Arial"/>
            </a:endParaRPr>
          </a:p>
        </p:txBody>
      </p:sp>
      <p:cxnSp>
        <p:nvCxnSpPr>
          <p:cNvPr id="75" name="Straight Arrow Connector 74">
            <a:extLst>
              <a:ext uri="{FF2B5EF4-FFF2-40B4-BE49-F238E27FC236}">
                <a16:creationId xmlns:a16="http://schemas.microsoft.com/office/drawing/2014/main" id="{A9CC7487-A8EC-C6D0-093C-32EE35B90897}"/>
              </a:ext>
            </a:extLst>
          </p:cNvPr>
          <p:cNvCxnSpPr>
            <a:cxnSpLocks/>
            <a:stCxn id="67" idx="2"/>
          </p:cNvCxnSpPr>
          <p:nvPr/>
        </p:nvCxnSpPr>
        <p:spPr>
          <a:xfrm>
            <a:off x="7306496" y="2199600"/>
            <a:ext cx="0" cy="3375898"/>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CE0BA14D-268C-906C-888D-A2BF45EF0B96}"/>
              </a:ext>
            </a:extLst>
          </p:cNvPr>
          <p:cNvSpPr/>
          <p:nvPr/>
        </p:nvSpPr>
        <p:spPr>
          <a:xfrm>
            <a:off x="6503863" y="3625693"/>
            <a:ext cx="161389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defRPr/>
            </a:pPr>
            <a:r>
              <a:rPr lang="it-IT" sz="1000" b="1" kern="0" noProof="0">
                <a:solidFill>
                  <a:srgbClr val="000000"/>
                </a:solidFill>
              </a:rPr>
              <a:t>ANN</a:t>
            </a:r>
            <a:r>
              <a:rPr kumimoji="0" lang="it-IT" sz="1000" b="1" i="0" u="none" strike="noStrike" kern="0" cap="none" spc="0" normalizeH="0" baseline="0" noProof="0">
                <a:ln>
                  <a:noFill/>
                </a:ln>
                <a:solidFill>
                  <a:srgbClr val="000000"/>
                </a:solidFill>
                <a:effectLst/>
                <a:uLnTx/>
                <a:uFillTx/>
              </a:rPr>
              <a:t> </a:t>
            </a:r>
            <a:r>
              <a:rPr kumimoji="0" lang="it-IT" sz="1000" i="0" u="none" strike="noStrike" kern="0" cap="none" spc="0" normalizeH="0" baseline="0" noProof="0">
                <a:ln>
                  <a:noFill/>
                </a:ln>
                <a:solidFill>
                  <a:srgbClr val="000000"/>
                </a:solidFill>
                <a:effectLst/>
                <a:uLnTx/>
                <a:uFillTx/>
              </a:rPr>
              <a:t>Annullamento affidamento</a:t>
            </a:r>
          </a:p>
        </p:txBody>
      </p:sp>
      <p:sp>
        <p:nvSpPr>
          <p:cNvPr id="79" name="Rectangle 78">
            <a:extLst>
              <a:ext uri="{FF2B5EF4-FFF2-40B4-BE49-F238E27FC236}">
                <a16:creationId xmlns:a16="http://schemas.microsoft.com/office/drawing/2014/main" id="{5781A8F7-9555-9356-F4C8-DD497C576677}"/>
              </a:ext>
            </a:extLst>
          </p:cNvPr>
          <p:cNvSpPr/>
          <p:nvPr/>
        </p:nvSpPr>
        <p:spPr>
          <a:xfrm>
            <a:off x="2996512" y="5598000"/>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acquisizione</a:t>
            </a:r>
            <a:r>
              <a:rPr lang="it-IT" sz="1000" kern="0" noProof="0">
                <a:solidFill>
                  <a:srgbClr val="000000"/>
                </a:solidFill>
                <a:cs typeface="Arial"/>
              </a:rPr>
              <a:t> C</a:t>
            </a:r>
            <a:r>
              <a:rPr kumimoji="0" lang="it-IT" sz="1000" i="0" u="none" strike="noStrike" kern="0" cap="none" spc="0" normalizeH="0" baseline="0" noProof="0">
                <a:ln>
                  <a:noFill/>
                </a:ln>
                <a:solidFill>
                  <a:srgbClr val="000000"/>
                </a:solidFill>
                <a:effectLst/>
                <a:uLnTx/>
                <a:uFillTx/>
                <a:cs typeface="Arial"/>
              </a:rPr>
              <a:t>IG derivato</a:t>
            </a:r>
            <a:endParaRPr kumimoji="0" lang="it-IT" sz="1000" i="0" u="none" strike="noStrike" kern="0" cap="none" spc="0" normalizeH="0" baseline="0" noProof="0">
              <a:ln>
                <a:noFill/>
              </a:ln>
              <a:solidFill>
                <a:srgbClr val="000000"/>
              </a:solidFill>
              <a:effectLst/>
              <a:uLnTx/>
              <a:uFillTx/>
            </a:endParaRPr>
          </a:p>
        </p:txBody>
      </p:sp>
      <p:sp>
        <p:nvSpPr>
          <p:cNvPr id="90" name="Rectangle 89">
            <a:extLst>
              <a:ext uri="{FF2B5EF4-FFF2-40B4-BE49-F238E27FC236}">
                <a16:creationId xmlns:a16="http://schemas.microsoft.com/office/drawing/2014/main" id="{9B7EC870-B385-5A61-31A9-5F17E5F95438}"/>
              </a:ext>
            </a:extLst>
          </p:cNvPr>
          <p:cNvSpPr/>
          <p:nvPr/>
        </p:nvSpPr>
        <p:spPr>
          <a:xfrm>
            <a:off x="693870" y="1080609"/>
            <a:ext cx="3863528"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kern="0" noProof="0">
                <a:solidFill>
                  <a:srgbClr val="000000"/>
                </a:solidFill>
                <a:cs typeface="Arial"/>
              </a:rPr>
              <a:t>AFFIDAMENTI DIRETTI SU ACCORDO QUADRO</a:t>
            </a:r>
            <a:endParaRPr lang="it-IT" sz="900" noProof="0"/>
          </a:p>
        </p:txBody>
      </p:sp>
      <p:cxnSp>
        <p:nvCxnSpPr>
          <p:cNvPr id="91" name="Straight Arrow Connector 90">
            <a:extLst>
              <a:ext uri="{FF2B5EF4-FFF2-40B4-BE49-F238E27FC236}">
                <a16:creationId xmlns:a16="http://schemas.microsoft.com/office/drawing/2014/main" id="{60A40DE9-13BE-BC3D-D1D0-AD868529E9CE}"/>
              </a:ext>
            </a:extLst>
          </p:cNvPr>
          <p:cNvCxnSpPr>
            <a:cxnSpLocks/>
          </p:cNvCxnSpPr>
          <p:nvPr/>
        </p:nvCxnSpPr>
        <p:spPr>
          <a:xfrm>
            <a:off x="2388921" y="1813539"/>
            <a:ext cx="41801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9CC7310E-6D4B-C891-250E-7A2AF9CD5C71}"/>
              </a:ext>
            </a:extLst>
          </p:cNvPr>
          <p:cNvSpPr/>
          <p:nvPr/>
        </p:nvSpPr>
        <p:spPr>
          <a:xfrm>
            <a:off x="804921" y="1407600"/>
            <a:ext cx="1584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i="1" kern="0" noProof="0">
                <a:solidFill>
                  <a:srgbClr val="000000"/>
                </a:solidFill>
                <a:cs typeface="Arial"/>
              </a:rPr>
              <a:t>13 | AFFIDAMENTI DIRETTI SU ACCORDO QUADRO</a:t>
            </a:r>
          </a:p>
        </p:txBody>
      </p:sp>
      <p:sp>
        <p:nvSpPr>
          <p:cNvPr id="93" name="Rectangle 92">
            <a:extLst>
              <a:ext uri="{FF2B5EF4-FFF2-40B4-BE49-F238E27FC236}">
                <a16:creationId xmlns:a16="http://schemas.microsoft.com/office/drawing/2014/main" id="{BB0E77EC-D267-7F99-4D09-E78F34DD7B09}"/>
              </a:ext>
            </a:extLst>
          </p:cNvPr>
          <p:cNvSpPr/>
          <p:nvPr/>
        </p:nvSpPr>
        <p:spPr>
          <a:xfrm>
            <a:off x="2806937" y="1407600"/>
            <a:ext cx="1584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Richiedi CIG</a:t>
            </a:r>
          </a:p>
        </p:txBody>
      </p:sp>
      <p:sp>
        <p:nvSpPr>
          <p:cNvPr id="94" name="Rectangle 93">
            <a:extLst>
              <a:ext uri="{FF2B5EF4-FFF2-40B4-BE49-F238E27FC236}">
                <a16:creationId xmlns:a16="http://schemas.microsoft.com/office/drawing/2014/main" id="{B6B48771-EBAA-903D-F116-5090BACC307E}"/>
              </a:ext>
            </a:extLst>
          </p:cNvPr>
          <p:cNvSpPr/>
          <p:nvPr/>
        </p:nvSpPr>
        <p:spPr>
          <a:xfrm>
            <a:off x="2777625" y="3509914"/>
            <a:ext cx="1613895" cy="931128"/>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kumimoji="0" lang="it-IT" sz="1000" b="1" i="0" u="none" strike="noStrike" kern="0" cap="none" spc="0" normalizeH="0" baseline="0" noProof="0">
                <a:ln>
                  <a:noFill/>
                </a:ln>
                <a:solidFill>
                  <a:srgbClr val="000000"/>
                </a:solidFill>
                <a:effectLst/>
                <a:uLnTx/>
                <a:uFillTx/>
              </a:rPr>
              <a:t>AD4 </a:t>
            </a:r>
            <a:r>
              <a:rPr kumimoji="0" lang="it-IT" sz="1000" i="0" u="none" strike="noStrike" kern="0" cap="none" spc="0" normalizeH="0" baseline="0" noProof="0">
                <a:ln>
                  <a:noFill/>
                </a:ln>
                <a:solidFill>
                  <a:srgbClr val="000000"/>
                </a:solidFill>
                <a:effectLst/>
                <a:uLnTx/>
                <a:uFillTx/>
              </a:rPr>
              <a:t>Adesione ad accordo quadro / convenzione senza successivo confronto competitivo</a:t>
            </a:r>
          </a:p>
        </p:txBody>
      </p:sp>
      <p:cxnSp>
        <p:nvCxnSpPr>
          <p:cNvPr id="68" name="Straight Arrow Connector 67">
            <a:extLst>
              <a:ext uri="{FF2B5EF4-FFF2-40B4-BE49-F238E27FC236}">
                <a16:creationId xmlns:a16="http://schemas.microsoft.com/office/drawing/2014/main" id="{BCB725FA-565B-6CCD-9C33-BAE71653B321}"/>
              </a:ext>
            </a:extLst>
          </p:cNvPr>
          <p:cNvCxnSpPr>
            <a:cxnSpLocks/>
            <a:stCxn id="93" idx="3"/>
            <a:endCxn id="67" idx="1"/>
          </p:cNvCxnSpPr>
          <p:nvPr/>
        </p:nvCxnSpPr>
        <p:spPr>
          <a:xfrm>
            <a:off x="4390937" y="1803600"/>
            <a:ext cx="2123559" cy="0"/>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18090D58-1406-7816-348C-B75DC194FA7E}"/>
              </a:ext>
            </a:extLst>
          </p:cNvPr>
          <p:cNvSpPr/>
          <p:nvPr/>
        </p:nvSpPr>
        <p:spPr>
          <a:xfrm>
            <a:off x="6718436" y="5598000"/>
            <a:ext cx="117612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Annullamento CIG derivato su PCP</a:t>
            </a:r>
            <a:endParaRPr kumimoji="0" lang="it-IT" sz="1000" i="0" u="none" strike="noStrike" kern="0" cap="none" spc="0" normalizeH="0" baseline="0" noProof="0">
              <a:ln>
                <a:noFill/>
              </a:ln>
              <a:solidFill>
                <a:srgbClr val="000000"/>
              </a:solidFill>
              <a:effectLst/>
              <a:uLnTx/>
              <a:uFillTx/>
            </a:endParaRPr>
          </a:p>
        </p:txBody>
      </p:sp>
      <p:sp>
        <p:nvSpPr>
          <p:cNvPr id="98" name="Rectangle: Rounded Corners 97">
            <a:extLst>
              <a:ext uri="{FF2B5EF4-FFF2-40B4-BE49-F238E27FC236}">
                <a16:creationId xmlns:a16="http://schemas.microsoft.com/office/drawing/2014/main" id="{AAB056E5-99B5-8545-9258-0E880D8D547C}"/>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AN4</a:t>
            </a:r>
            <a:endParaRPr lang="it-IT" b="1" noProof="0">
              <a:solidFill>
                <a:schemeClr val="accent1"/>
              </a:solidFill>
            </a:endParaRPr>
          </a:p>
        </p:txBody>
      </p:sp>
    </p:spTree>
    <p:extLst>
      <p:ext uri="{BB962C8B-B14F-4D97-AF65-F5344CB8AC3E}">
        <p14:creationId xmlns:p14="http://schemas.microsoft.com/office/powerpoint/2010/main" val="3172695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09704"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08953" y="745199"/>
            <a:ext cx="11160000" cy="684000"/>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Attraverso la funzionalità </a:t>
            </a:r>
            <a:r>
              <a:rPr kumimoji="0" lang="it-IT" b="1" i="1" u="none" strike="noStrike" kern="1200" cap="none" spc="0" normalizeH="0" baseline="0" noProof="0">
                <a:ln>
                  <a:noFill/>
                </a:ln>
                <a:solidFill>
                  <a:prstClr val="black"/>
                </a:solidFill>
                <a:effectLst/>
                <a:uLnTx/>
                <a:uFillTx/>
                <a:latin typeface="Century Gothic"/>
                <a:ea typeface="+mn-ea"/>
                <a:cs typeface="+mn-cs"/>
              </a:rPr>
              <a:t>Affidamenti </a:t>
            </a:r>
            <a:r>
              <a:rPr lang="it-IT" b="1" i="1" noProof="0"/>
              <a:t>diretti su accordo quadro </a:t>
            </a:r>
            <a:r>
              <a:rPr lang="it-IT" noProof="0"/>
              <a:t>del gruppo funzionale </a:t>
            </a:r>
            <a:r>
              <a:rPr lang="it-IT" b="1" i="1" noProof="0"/>
              <a:t>Affidamenti senza negoziazione </a:t>
            </a:r>
            <a:r>
              <a:rPr lang="it-IT" noProof="0"/>
              <a:t>di SATER, è possibile gestire l’annullamento del CIG di un Affidamento diretto su Accordo Quadro (AD4). La funzionalità si integra nel flusso già descritto nella processo 13. </a:t>
            </a:r>
          </a:p>
        </p:txBody>
      </p:sp>
      <p:sp>
        <p:nvSpPr>
          <p:cNvPr id="11" name="Title 33">
            <a:extLst>
              <a:ext uri="{FF2B5EF4-FFF2-40B4-BE49-F238E27FC236}">
                <a16:creationId xmlns:a16="http://schemas.microsoft.com/office/drawing/2014/main" id="{13F8C511-93CA-889F-512E-7D2FDF283CC0}"/>
              </a:ext>
            </a:extLst>
          </p:cNvPr>
          <p:cNvSpPr>
            <a:spLocks noGrp="1"/>
          </p:cNvSpPr>
          <p:nvPr>
            <p:ph type="title"/>
          </p:nvPr>
        </p:nvSpPr>
        <p:spPr>
          <a:xfrm>
            <a:off x="516000" y="74239"/>
            <a:ext cx="10761600" cy="503082"/>
          </a:xfrm>
        </p:spPr>
        <p:txBody>
          <a:bodyPr/>
          <a:lstStyle/>
          <a:p>
            <a:r>
              <a:rPr lang="it-IT" sz="2350" spc="-130" noProof="0"/>
              <a:t>Annullamento cig in affidamento diretto su ACCORDO QUADRO</a:t>
            </a:r>
            <a:endParaRPr lang="it-IT" sz="2350" noProof="0"/>
          </a:p>
        </p:txBody>
      </p:sp>
      <p:sp>
        <p:nvSpPr>
          <p:cNvPr id="2" name="Rectangle 1">
            <a:extLst>
              <a:ext uri="{FF2B5EF4-FFF2-40B4-BE49-F238E27FC236}">
                <a16:creationId xmlns:a16="http://schemas.microsoft.com/office/drawing/2014/main" id="{15338E38-696E-2768-2345-20C9C372FF01}"/>
              </a:ext>
            </a:extLst>
          </p:cNvPr>
          <p:cNvSpPr/>
          <p:nvPr/>
        </p:nvSpPr>
        <p:spPr>
          <a:xfrm>
            <a:off x="457809" y="769289"/>
            <a:ext cx="87168" cy="64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E5EB2E21-ED2F-B00A-3FD8-C083C7100E69}"/>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32C5B27B-1CEB-2BCC-23F9-54F1AFEF8A1A}"/>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B8DCC-B4BD-91D6-F831-0FF78FD4AB6B}"/>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egnaposto numero diapositiva 11">
            <a:extLst>
              <a:ext uri="{FF2B5EF4-FFF2-40B4-BE49-F238E27FC236}">
                <a16:creationId xmlns:a16="http://schemas.microsoft.com/office/drawing/2014/main" id="{0B08E1C2-2671-D07A-001A-2B2822469727}"/>
              </a:ext>
            </a:extLst>
          </p:cNvPr>
          <p:cNvSpPr>
            <a:spLocks noGrp="1"/>
          </p:cNvSpPr>
          <p:nvPr>
            <p:ph type="sldNum" sz="quarter" idx="10"/>
          </p:nvPr>
        </p:nvSpPr>
        <p:spPr/>
        <p:txBody>
          <a:bodyPr/>
          <a:lstStyle/>
          <a:p>
            <a:fld id="{58E4CE88-B864-4B2B-BBBC-E85082A18D58}" type="slidenum">
              <a:rPr lang="it-IT" noProof="0" smtClean="0"/>
              <a:pPr/>
              <a:t>72</a:t>
            </a:fld>
            <a:endParaRPr lang="it-IT" noProof="0"/>
          </a:p>
        </p:txBody>
      </p:sp>
      <p:sp>
        <p:nvSpPr>
          <p:cNvPr id="4" name="Rectangle: Rounded Corners 3">
            <a:extLst>
              <a:ext uri="{FF2B5EF4-FFF2-40B4-BE49-F238E27FC236}">
                <a16:creationId xmlns:a16="http://schemas.microsoft.com/office/drawing/2014/main" id="{9E841743-1090-3B2D-7110-641831763B4C}"/>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3" name="Group 22">
            <a:extLst>
              <a:ext uri="{FF2B5EF4-FFF2-40B4-BE49-F238E27FC236}">
                <a16:creationId xmlns:a16="http://schemas.microsoft.com/office/drawing/2014/main" id="{DEDF1481-2F88-EC16-11DD-A543296DE3F8}"/>
              </a:ext>
            </a:extLst>
          </p:cNvPr>
          <p:cNvGrpSpPr/>
          <p:nvPr/>
        </p:nvGrpSpPr>
        <p:grpSpPr>
          <a:xfrm>
            <a:off x="294977" y="2149584"/>
            <a:ext cx="11386388" cy="1584880"/>
            <a:chOff x="294977" y="2149584"/>
            <a:chExt cx="11386388" cy="158488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5534" y="2664824"/>
              <a:ext cx="158487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54165" y="2149585"/>
              <a:ext cx="10627200" cy="158487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SU ACCORDO QUADRO</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valle della compilazione </a:t>
              </a:r>
              <a:r>
                <a:rPr lang="it-IT" sz="1200" noProof="0">
                  <a:solidFill>
                    <a:prstClr val="black"/>
                  </a:solidFill>
                  <a:latin typeface="Century Gothic"/>
                </a:rPr>
                <a:t>dell’affidamento diretto su A</a:t>
              </a:r>
              <a:r>
                <a:rPr kumimoji="0" lang="it-IT" sz="1200" b="0" i="0" u="none" strike="noStrike" kern="1200" cap="none" spc="0" normalizeH="0" baseline="0" noProof="0">
                  <a:ln>
                    <a:noFill/>
                  </a:ln>
                  <a:solidFill>
                    <a:prstClr val="black"/>
                  </a:solidFill>
                  <a:effectLst/>
                  <a:uLnTx/>
                  <a:uFillTx/>
                  <a:latin typeface="Century Gothic"/>
                  <a:ea typeface="+mn-ea"/>
                  <a:cs typeface="+mn-cs"/>
                </a:rPr>
                <a:t>ccordo Quadro, </a:t>
              </a:r>
              <a:r>
                <a:rPr lang="it-IT" sz="1200" noProof="0">
                  <a:solidFill>
                    <a:prstClr val="black"/>
                  </a:solidFill>
                  <a:latin typeface="Century Gothic"/>
                </a:rPr>
                <a:t>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Richiedi CIG</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AD4 fino alla corretta visualizzazione del CIG derivato </a:t>
              </a:r>
              <a:r>
                <a:rPr kumimoji="0" lang="it-IT" sz="1200" b="0" i="0" u="none" strike="noStrike" kern="1200" cap="none" spc="0" normalizeH="0" baseline="0" noProof="0">
                  <a:ln>
                    <a:noFill/>
                  </a:ln>
                  <a:solidFill>
                    <a:prstClr val="black"/>
                  </a:solidFill>
                  <a:effectLst/>
                  <a:uLnTx/>
                  <a:uFillTx/>
                  <a:latin typeface="Century Gothic"/>
                  <a:ea typeface="+mn-ea"/>
                  <a:cs typeface="+mn-cs"/>
                </a:rPr>
                <a:t>(vedi processo 13). 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sp>
          <p:nvSpPr>
            <p:cNvPr id="29" name="Oval 28">
              <a:extLst>
                <a:ext uri="{FF2B5EF4-FFF2-40B4-BE49-F238E27FC236}">
                  <a16:creationId xmlns:a16="http://schemas.microsoft.com/office/drawing/2014/main" id="{9DD966E2-AEDE-64E8-A4E3-AF46BC03CADE}"/>
                </a:ext>
              </a:extLst>
            </p:cNvPr>
            <p:cNvSpPr/>
            <p:nvPr/>
          </p:nvSpPr>
          <p:spPr>
            <a:xfrm>
              <a:off x="294977" y="2738543"/>
              <a:ext cx="432000" cy="4069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Oval 29">
              <a:extLst>
                <a:ext uri="{FF2B5EF4-FFF2-40B4-BE49-F238E27FC236}">
                  <a16:creationId xmlns:a16="http://schemas.microsoft.com/office/drawing/2014/main" id="{F1F36DEA-0BCD-3A1A-1304-3EDC2DBD744A}"/>
                </a:ext>
              </a:extLst>
            </p:cNvPr>
            <p:cNvSpPr/>
            <p:nvPr/>
          </p:nvSpPr>
          <p:spPr>
            <a:xfrm>
              <a:off x="366786" y="2794672"/>
              <a:ext cx="288380" cy="29351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Graphic 4">
              <a:extLst>
                <a:ext uri="{FF2B5EF4-FFF2-40B4-BE49-F238E27FC236}">
                  <a16:creationId xmlns:a16="http://schemas.microsoft.com/office/drawing/2014/main" id="{48AD5ECB-B629-E577-D4AC-E7ED7E5830A6}"/>
                </a:ext>
              </a:extLst>
            </p:cNvPr>
            <p:cNvSpPr/>
            <p:nvPr/>
          </p:nvSpPr>
          <p:spPr>
            <a:xfrm>
              <a:off x="539241" y="2860815"/>
              <a:ext cx="28571" cy="2686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nvGrpSpPr>
            <p:cNvPr id="22" name="Group 21">
              <a:extLst>
                <a:ext uri="{FF2B5EF4-FFF2-40B4-BE49-F238E27FC236}">
                  <a16:creationId xmlns:a16="http://schemas.microsoft.com/office/drawing/2014/main" id="{9D559E19-22A0-0F0F-B4EA-F8B3457D2736}"/>
                </a:ext>
              </a:extLst>
            </p:cNvPr>
            <p:cNvGrpSpPr/>
            <p:nvPr/>
          </p:nvGrpSpPr>
          <p:grpSpPr>
            <a:xfrm>
              <a:off x="330985" y="2763304"/>
              <a:ext cx="360003" cy="360000"/>
              <a:chOff x="330985" y="2772448"/>
              <a:chExt cx="360003" cy="360000"/>
            </a:xfrm>
          </p:grpSpPr>
          <p:sp>
            <p:nvSpPr>
              <p:cNvPr id="33" name="Graphic 4">
                <a:extLst>
                  <a:ext uri="{FF2B5EF4-FFF2-40B4-BE49-F238E27FC236}">
                    <a16:creationId xmlns:a16="http://schemas.microsoft.com/office/drawing/2014/main" id="{85E8F38F-CC79-73D4-D460-1D741B611F54}"/>
                  </a:ext>
                </a:extLst>
              </p:cNvPr>
              <p:cNvSpPr/>
              <p:nvPr/>
            </p:nvSpPr>
            <p:spPr>
              <a:xfrm>
                <a:off x="445271" y="2851858"/>
                <a:ext cx="132064" cy="190800"/>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4" name="Graphic 4">
                <a:extLst>
                  <a:ext uri="{FF2B5EF4-FFF2-40B4-BE49-F238E27FC236}">
                    <a16:creationId xmlns:a16="http://schemas.microsoft.com/office/drawing/2014/main" id="{A10B2126-71F9-374D-B330-2FB25DF04A85}"/>
                  </a:ext>
                </a:extLst>
              </p:cNvPr>
              <p:cNvSpPr/>
              <p:nvPr/>
            </p:nvSpPr>
            <p:spPr>
              <a:xfrm>
                <a:off x="330985" y="2772448"/>
                <a:ext cx="360003" cy="36000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nvGrpSpPr>
          <p:cNvPr id="24" name="Group 23">
            <a:extLst>
              <a:ext uri="{FF2B5EF4-FFF2-40B4-BE49-F238E27FC236}">
                <a16:creationId xmlns:a16="http://schemas.microsoft.com/office/drawing/2014/main" id="{81E467DC-B093-3BA9-6BBC-82FD19399838}"/>
              </a:ext>
            </a:extLst>
          </p:cNvPr>
          <p:cNvGrpSpPr/>
          <p:nvPr/>
        </p:nvGrpSpPr>
        <p:grpSpPr>
          <a:xfrm>
            <a:off x="366786" y="4412731"/>
            <a:ext cx="11386388" cy="1675980"/>
            <a:chOff x="309149" y="4429231"/>
            <a:chExt cx="11386388" cy="1675980"/>
          </a:xfrm>
        </p:grpSpPr>
        <p:sp>
          <p:nvSpPr>
            <p:cNvPr id="3" name="Isosceles Triangle 2">
              <a:extLst>
                <a:ext uri="{FF2B5EF4-FFF2-40B4-BE49-F238E27FC236}">
                  <a16:creationId xmlns:a16="http://schemas.microsoft.com/office/drawing/2014/main" id="{38469CE5-A211-FE15-5EBD-397845947121}"/>
                </a:ext>
              </a:extLst>
            </p:cNvPr>
            <p:cNvSpPr/>
            <p:nvPr/>
          </p:nvSpPr>
          <p:spPr>
            <a:xfrm rot="16200000">
              <a:off x="-26923" y="5000011"/>
              <a:ext cx="1656000" cy="554400"/>
            </a:xfrm>
            <a:prstGeom prst="triangle">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ctangle 4">
              <a:extLst>
                <a:ext uri="{FF2B5EF4-FFF2-40B4-BE49-F238E27FC236}">
                  <a16:creationId xmlns:a16="http://schemas.microsoft.com/office/drawing/2014/main" id="{F9D9B06F-E06E-8177-B30B-91899F808C63}"/>
                </a:ext>
              </a:extLst>
            </p:cNvPr>
            <p:cNvSpPr/>
            <p:nvPr/>
          </p:nvSpPr>
          <p:spPr>
            <a:xfrm>
              <a:off x="1068337" y="4429231"/>
              <a:ext cx="10627200" cy="1656000"/>
            </a:xfrm>
            <a:prstGeom prst="rect">
              <a:avLst/>
            </a:prstGeom>
            <a:pattFill prst="wdDnDiag">
              <a:fgClr>
                <a:srgbClr val="CDFFC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kumimoji="0" lang="it-IT" sz="1400" b="1" i="0" u="none" strike="noStrike" kern="1200" cap="none" spc="0" normalizeH="0" baseline="0" noProof="0">
                  <a:ln>
                    <a:noFill/>
                  </a:ln>
                  <a:solidFill>
                    <a:prstClr val="black"/>
                  </a:solidFill>
                  <a:effectLst/>
                  <a:uLnTx/>
                  <a:uFillTx/>
                  <a:latin typeface="Century Gothic"/>
                  <a:ea typeface="+mn-ea"/>
                  <a:cs typeface="+mn-cs"/>
                </a:rPr>
                <a:t>AFFIDAMENTI DIRETTI SU ACCORDO QUADRO</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seguito del recupero del CIG, l’utente può effettuare </a:t>
              </a:r>
              <a:r>
                <a:rPr kumimoji="0" lang="it-IT" sz="1200" b="1" i="0" u="none" strike="noStrike" kern="1200" cap="none" spc="0" normalizeH="0" baseline="0" noProof="0">
                  <a:ln>
                    <a:noFill/>
                  </a:ln>
                  <a:solidFill>
                    <a:prstClr val="black"/>
                  </a:solidFill>
                  <a:effectLst/>
                  <a:uLnTx/>
                  <a:uFillTx/>
                  <a:latin typeface="Century Gothic"/>
                  <a:ea typeface="+mn-ea"/>
                  <a:cs typeface="+mn-cs"/>
                </a:rPr>
                <a:t>l’annullamento del CIG </a:t>
              </a:r>
              <a:r>
                <a:rPr kumimoji="0" lang="it-IT" sz="1200" b="0" i="0" u="none" strike="noStrike" kern="1200" cap="none" spc="0" normalizeH="0" baseline="0" noProof="0">
                  <a:ln>
                    <a:noFill/>
                  </a:ln>
                  <a:solidFill>
                    <a:prstClr val="black"/>
                  </a:solidFill>
                  <a:effectLst/>
                  <a:uLnTx/>
                  <a:uFillTx/>
                  <a:latin typeface="Century Gothic"/>
                  <a:ea typeface="+mn-ea"/>
                  <a:cs typeface="+mn-cs"/>
                </a:rPr>
                <a:t>tramite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Annulla CIG</a:t>
              </a:r>
              <a:r>
                <a:rPr kumimoji="0" lang="it-IT" sz="1200" b="0" i="0" strike="noStrike" kern="1200" cap="none" spc="0" normalizeH="0" baseline="0" noProof="0">
                  <a:ln>
                    <a:noFill/>
                  </a:ln>
                  <a:solidFill>
                    <a:prstClr val="black"/>
                  </a:solidFill>
                  <a:effectLst/>
                  <a:uLnTx/>
                  <a:uFillTx/>
                  <a:latin typeface="Century Gothic"/>
                  <a:ea typeface="+mn-ea"/>
                  <a:cs typeface="+mn-cs"/>
                </a:rPr>
                <a:t> dal menu Gestione PCP</a:t>
              </a:r>
              <a:r>
                <a:rPr lang="it-IT" sz="1200" noProof="0">
                  <a:solidFill>
                    <a:prstClr val="black"/>
                  </a:solidFill>
                  <a:latin typeface="Century Gothic"/>
                </a:rPr>
                <a:t>, che innesca l’invio della</a:t>
              </a:r>
              <a:r>
                <a:rPr kumimoji="0" lang="it-IT" sz="1200" u="none" strike="noStrike" kern="1200" cap="none" spc="0" normalizeH="0" baseline="0" noProof="0">
                  <a:ln>
                    <a:noFill/>
                  </a:ln>
                  <a:solidFill>
                    <a:prstClr val="black"/>
                  </a:solidFill>
                  <a:effectLst/>
                  <a:uLnTx/>
                  <a:uFillTx/>
                  <a:latin typeface="Century Gothic"/>
                  <a:ea typeface="+mn-ea"/>
                  <a:cs typeface="+mn-cs"/>
                </a:rPr>
                <a:t> scheda </a:t>
              </a:r>
              <a:r>
                <a:rPr lang="it-IT" sz="1200" noProof="0">
                  <a:solidFill>
                    <a:prstClr val="black"/>
                  </a:solidFill>
                  <a:latin typeface="Century Gothic"/>
                </a:rPr>
                <a:t>ANN (Annullamento affidamento) </a:t>
              </a:r>
              <a:r>
                <a:rPr kumimoji="0" lang="it-IT" sz="1200" u="none" strike="noStrike" kern="1200" cap="none" spc="0" normalizeH="0" baseline="0" noProof="0">
                  <a:ln>
                    <a:noFill/>
                  </a:ln>
                  <a:solidFill>
                    <a:prstClr val="black"/>
                  </a:solidFill>
                  <a:effectLst/>
                  <a:uLnTx/>
                  <a:uFillTx/>
                  <a:latin typeface="Century Gothic"/>
                  <a:ea typeface="+mn-ea"/>
                  <a:cs typeface="+mn-cs"/>
                </a:rPr>
                <a:t>da SATER verso PCP.</a:t>
              </a:r>
              <a:r>
                <a:rPr lang="it-IT" sz="1200" noProof="0">
                  <a:solidFill>
                    <a:prstClr val="black"/>
                  </a:solidFill>
                  <a:latin typeface="Century Gothic"/>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endParaRPr lang="it-IT" sz="1200" noProof="0">
                <a:solidFill>
                  <a:prstClr val="black"/>
                </a:solidFill>
                <a:latin typeface="Century Gothic"/>
              </a:endParaRPr>
            </a:p>
            <a:p>
              <a:pPr algn="just">
                <a:spcBef>
                  <a:spcPts val="600"/>
                </a:spcBef>
                <a:defRPr/>
              </a:pPr>
              <a:r>
                <a:rPr kumimoji="0" lang="it-IT" sz="1200" b="1" i="0" strike="noStrike" kern="1200" cap="none" spc="0" normalizeH="0" baseline="0" noProof="0">
                  <a:ln>
                    <a:noFill/>
                  </a:ln>
                  <a:solidFill>
                    <a:prstClr val="black"/>
                  </a:solidFill>
                  <a:effectLst/>
                  <a:uLnTx/>
                  <a:uFillTx/>
                  <a:latin typeface="Century Gothic"/>
                  <a:ea typeface="+mn-ea"/>
                  <a:cs typeface="+mn-cs"/>
                </a:rPr>
                <a:t>N.B. </a:t>
              </a:r>
              <a:r>
                <a:rPr kumimoji="0" lang="it-IT" sz="1200" b="0" i="0" strike="noStrike" kern="1200" cap="none" spc="0" normalizeH="0" baseline="0" noProof="0">
                  <a:ln>
                    <a:noFill/>
                  </a:ln>
                  <a:solidFill>
                    <a:prstClr val="black"/>
                  </a:solidFill>
                  <a:effectLst/>
                  <a:uLnTx/>
                  <a:uFillTx/>
                  <a:latin typeface="Century Gothic"/>
                  <a:ea typeface="+mn-ea"/>
                  <a:cs typeface="+mn-cs"/>
                </a:rPr>
                <a:t>è possibile effettuare l’annullamento del CIG solo se non sia già stata inviata una scheda SC1 (Scheda sottoscrizione contratto)</a:t>
              </a:r>
            </a:p>
          </p:txBody>
        </p:sp>
        <p:grpSp>
          <p:nvGrpSpPr>
            <p:cNvPr id="6" name="Group 5">
              <a:extLst>
                <a:ext uri="{FF2B5EF4-FFF2-40B4-BE49-F238E27FC236}">
                  <a16:creationId xmlns:a16="http://schemas.microsoft.com/office/drawing/2014/main" id="{3A2ADC6E-3A36-5793-9282-99BBE3F14CAE}"/>
                </a:ext>
              </a:extLst>
            </p:cNvPr>
            <p:cNvGrpSpPr/>
            <p:nvPr/>
          </p:nvGrpSpPr>
          <p:grpSpPr>
            <a:xfrm>
              <a:off x="309149" y="5081156"/>
              <a:ext cx="432000" cy="406963"/>
              <a:chOff x="296380" y="2745516"/>
              <a:chExt cx="432000" cy="432000"/>
            </a:xfrm>
          </p:grpSpPr>
          <p:sp>
            <p:nvSpPr>
              <p:cNvPr id="7" name="Oval 6">
                <a:extLst>
                  <a:ext uri="{FF2B5EF4-FFF2-40B4-BE49-F238E27FC236}">
                    <a16:creationId xmlns:a16="http://schemas.microsoft.com/office/drawing/2014/main" id="{A2445E88-19B0-C4DD-675E-71D1D8FDDC6B}"/>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2B346791-ACB4-E557-D96C-ADC01952A2ED}"/>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aphic 4">
                <a:extLst>
                  <a:ext uri="{FF2B5EF4-FFF2-40B4-BE49-F238E27FC236}">
                    <a16:creationId xmlns:a16="http://schemas.microsoft.com/office/drawing/2014/main" id="{3DDE9E31-BC35-DD1A-1738-6510EE37EBAD}"/>
                  </a:ext>
                </a:extLst>
              </p:cNvPr>
              <p:cNvGrpSpPr>
                <a:grpSpLocks noChangeAspect="1"/>
              </p:cNvGrpSpPr>
              <p:nvPr/>
            </p:nvGrpSpPr>
            <p:grpSpPr>
              <a:xfrm>
                <a:off x="332388" y="2781507"/>
                <a:ext cx="360003" cy="382148"/>
                <a:chOff x="905454" y="2371172"/>
                <a:chExt cx="362309" cy="384922"/>
              </a:xfrm>
              <a:solidFill>
                <a:srgbClr val="007680"/>
              </a:solidFill>
            </p:grpSpPr>
            <p:sp>
              <p:nvSpPr>
                <p:cNvPr id="10" name="Graphic 4">
                  <a:extLst>
                    <a:ext uri="{FF2B5EF4-FFF2-40B4-BE49-F238E27FC236}">
                      <a16:creationId xmlns:a16="http://schemas.microsoft.com/office/drawing/2014/main" id="{78CA5728-2F2B-BBF7-B8B8-085F3FED2CC6}"/>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4" name="Graphic 4">
                  <a:extLst>
                    <a:ext uri="{FF2B5EF4-FFF2-40B4-BE49-F238E27FC236}">
                      <a16:creationId xmlns:a16="http://schemas.microsoft.com/office/drawing/2014/main" id="{CB5985AE-BA29-3A7A-31AC-8134A633628A}"/>
                    </a:ext>
                  </a:extLst>
                </p:cNvPr>
                <p:cNvSpPr/>
                <p:nvPr/>
              </p:nvSpPr>
              <p:spPr>
                <a:xfrm>
                  <a:off x="1020472" y="2456079"/>
                  <a:ext cx="132910" cy="20400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Graphic 4">
                  <a:extLst>
                    <a:ext uri="{FF2B5EF4-FFF2-40B4-BE49-F238E27FC236}">
                      <a16:creationId xmlns:a16="http://schemas.microsoft.com/office/drawing/2014/main" id="{4B3EF919-2E31-3987-5676-D2387EC4A71A}"/>
                    </a:ext>
                  </a:extLst>
                </p:cNvPr>
                <p:cNvSpPr/>
                <p:nvPr/>
              </p:nvSpPr>
              <p:spPr>
                <a:xfrm>
                  <a:off x="905454" y="2371172"/>
                  <a:ext cx="362309" cy="384922"/>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27" name="Rectangle: Rounded Corners 26">
            <a:extLst>
              <a:ext uri="{FF2B5EF4-FFF2-40B4-BE49-F238E27FC236}">
                <a16:creationId xmlns:a16="http://schemas.microsoft.com/office/drawing/2014/main" id="{68A50F57-8C9A-B1A7-0DBA-210E5D1460FB}"/>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400" b="1" noProof="0">
                <a:solidFill>
                  <a:schemeClr val="accent1"/>
                </a:solidFill>
              </a:rPr>
              <a:t>AN4</a:t>
            </a:r>
            <a:endParaRPr lang="it-IT" b="1" noProof="0">
              <a:solidFill>
                <a:schemeClr val="accent1"/>
              </a:solidFill>
            </a:endParaRPr>
          </a:p>
        </p:txBody>
      </p:sp>
    </p:spTree>
    <p:extLst>
      <p:ext uri="{BB962C8B-B14F-4D97-AF65-F5344CB8AC3E}">
        <p14:creationId xmlns:p14="http://schemas.microsoft.com/office/powerpoint/2010/main" val="2644147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a:t>FASCICOLO VIRTUALE DELL’OPERATORE ECONOMICO (FVOE)</a:t>
            </a:r>
          </a:p>
        </p:txBody>
      </p:sp>
    </p:spTree>
    <p:extLst>
      <p:ext uri="{BB962C8B-B14F-4D97-AF65-F5344CB8AC3E}">
        <p14:creationId xmlns:p14="http://schemas.microsoft.com/office/powerpoint/2010/main" val="33039677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 fvoe</a:t>
            </a:r>
          </a:p>
        </p:txBody>
      </p:sp>
      <p:grpSp>
        <p:nvGrpSpPr>
          <p:cNvPr id="451" name="Group 450">
            <a:extLst>
              <a:ext uri="{FF2B5EF4-FFF2-40B4-BE49-F238E27FC236}">
                <a16:creationId xmlns:a16="http://schemas.microsoft.com/office/drawing/2014/main" id="{89698F89-4221-5B70-0F19-BCF7D461BE66}"/>
              </a:ext>
            </a:extLst>
          </p:cNvPr>
          <p:cNvGrpSpPr/>
          <p:nvPr/>
        </p:nvGrpSpPr>
        <p:grpSpPr>
          <a:xfrm>
            <a:off x="515938" y="981113"/>
            <a:ext cx="11160062" cy="1371460"/>
            <a:chOff x="515938" y="981113"/>
            <a:chExt cx="11160062" cy="1371460"/>
          </a:xfrm>
        </p:grpSpPr>
        <p:sp>
          <p:nvSpPr>
            <p:cNvPr id="4" name="Freeform 765">
              <a:extLst>
                <a:ext uri="{FF2B5EF4-FFF2-40B4-BE49-F238E27FC236}">
                  <a16:creationId xmlns:a16="http://schemas.microsoft.com/office/drawing/2014/main" id="{2F54BE8B-8A10-C719-1FEF-78F037439788}"/>
                </a:ext>
              </a:extLst>
            </p:cNvPr>
            <p:cNvSpPr>
              <a:spLocks noChangeAspect="1" noEditPoints="1"/>
            </p:cNvSpPr>
            <p:nvPr/>
          </p:nvSpPr>
          <p:spPr bwMode="auto">
            <a:xfrm>
              <a:off x="515938" y="981113"/>
              <a:ext cx="504000" cy="50400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2">
                <a:lumMod val="60000"/>
                <a:lumOff val="40000"/>
              </a:schemeClr>
            </a:solidFill>
            <a:ln w="12700">
              <a:solidFill>
                <a:schemeClr val="accent2"/>
              </a:solidFill>
            </a:ln>
          </p:spPr>
          <p:txBody>
            <a:bodyPr vert="horz" wrap="square" lIns="91440" tIns="45720" rIns="91440" bIns="45720" numCol="1" anchor="t" anchorCtr="0" compatLnSpc="1">
              <a:prstTxWarp prst="textNoShape">
                <a:avLst/>
              </a:prstTxWarp>
            </a:bodyPr>
            <a:lstStyle/>
            <a:p>
              <a:endParaRPr lang="it-IT" noProof="0"/>
            </a:p>
          </p:txBody>
        </p:sp>
        <p:cxnSp>
          <p:nvCxnSpPr>
            <p:cNvPr id="11" name="Straight Connector 10">
              <a:extLst>
                <a:ext uri="{FF2B5EF4-FFF2-40B4-BE49-F238E27FC236}">
                  <a16:creationId xmlns:a16="http://schemas.microsoft.com/office/drawing/2014/main" id="{4338D5C0-9B33-4A68-2D64-A2332DDF3F0A}"/>
                </a:ext>
              </a:extLst>
            </p:cNvPr>
            <p:cNvCxnSpPr>
              <a:cxnSpLocks/>
              <a:stCxn id="4" idx="6"/>
            </p:cNvCxnSpPr>
            <p:nvPr/>
          </p:nvCxnSpPr>
          <p:spPr>
            <a:xfrm>
              <a:off x="767938" y="1485113"/>
              <a:ext cx="10871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454BA523-1C3B-D171-DA07-5F52584AA328}"/>
                </a:ext>
              </a:extLst>
            </p:cNvPr>
            <p:cNvSpPr txBox="1">
              <a:spLocks/>
            </p:cNvSpPr>
            <p:nvPr/>
          </p:nvSpPr>
          <p:spPr>
            <a:xfrm>
              <a:off x="1060791" y="1047335"/>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Profili utenti </a:t>
              </a:r>
              <a:endParaRPr lang="it-IT" sz="1400" b="1" strike="sngStrike" noProof="0"/>
            </a:p>
          </p:txBody>
        </p:sp>
        <p:sp>
          <p:nvSpPr>
            <p:cNvPr id="14" name="Text Placeholder 8">
              <a:extLst>
                <a:ext uri="{FF2B5EF4-FFF2-40B4-BE49-F238E27FC236}">
                  <a16:creationId xmlns:a16="http://schemas.microsoft.com/office/drawing/2014/main" id="{E0D2CF3B-0B93-E960-969A-7BD9DCA864FF}"/>
                </a:ext>
              </a:extLst>
            </p:cNvPr>
            <p:cNvSpPr txBox="1">
              <a:spLocks/>
            </p:cNvSpPr>
            <p:nvPr/>
          </p:nvSpPr>
          <p:spPr>
            <a:xfrm>
              <a:off x="516000" y="1563061"/>
              <a:ext cx="11160000" cy="789512"/>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Il gruppo funzionale </a:t>
              </a:r>
              <a:r>
                <a:rPr lang="it-IT" sz="1300" b="1" i="1"/>
                <a:t>Fascicolo Virtuale Operatore Economico </a:t>
              </a:r>
              <a:r>
                <a:rPr lang="it-IT" sz="1300"/>
                <a:t>è disponibile per gli utenti abilitati. In fase di avvio il profilo «FVOE» è assegnato di default agli utenti con ruolo «RUP RDO» e «RUP PDG». Inoltre, il permesso FVOE è attivato automaticamente agli utenti con ruolo «Bandi/Inviti» attribuibile in ciascuna procedura dalla sezione </a:t>
              </a:r>
              <a:r>
                <a:rPr lang="it-IT" sz="1300" b="1" i="1"/>
                <a:t>Riferimenti</a:t>
              </a:r>
              <a:r>
                <a:rPr lang="it-IT" sz="1300"/>
                <a:t>.</a:t>
              </a:r>
            </a:p>
          </p:txBody>
        </p:sp>
      </p:grpSp>
      <p:grpSp>
        <p:nvGrpSpPr>
          <p:cNvPr id="6" name="Group 5">
            <a:extLst>
              <a:ext uri="{FF2B5EF4-FFF2-40B4-BE49-F238E27FC236}">
                <a16:creationId xmlns:a16="http://schemas.microsoft.com/office/drawing/2014/main" id="{A768761C-8D6E-EFE6-0742-431062AADA5A}"/>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A0CA65E-F8DF-44C1-AB1C-5C6741F57FD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640666-CBD6-FB71-0461-A496D32C41C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egnaposto numero diapositiva 2">
            <a:extLst>
              <a:ext uri="{FF2B5EF4-FFF2-40B4-BE49-F238E27FC236}">
                <a16:creationId xmlns:a16="http://schemas.microsoft.com/office/drawing/2014/main" id="{3EED75CA-8E31-F288-D7F2-3C7FDF389B22}"/>
              </a:ext>
            </a:extLst>
          </p:cNvPr>
          <p:cNvSpPr>
            <a:spLocks noGrp="1"/>
          </p:cNvSpPr>
          <p:nvPr>
            <p:ph type="sldNum" sz="quarter" idx="10"/>
          </p:nvPr>
        </p:nvSpPr>
        <p:spPr/>
        <p:txBody>
          <a:bodyPr/>
          <a:lstStyle/>
          <a:p>
            <a:fld id="{58E4CE88-B864-4B2B-BBBC-E85082A18D58}" type="slidenum">
              <a:rPr lang="it-IT" noProof="0" smtClean="0"/>
              <a:pPr/>
              <a:t>74</a:t>
            </a:fld>
            <a:endParaRPr lang="it-IT" noProof="0"/>
          </a:p>
        </p:txBody>
      </p:sp>
      <p:sp>
        <p:nvSpPr>
          <p:cNvPr id="5" name="Rectangle: Rounded Corners 4">
            <a:extLst>
              <a:ext uri="{FF2B5EF4-FFF2-40B4-BE49-F238E27FC236}">
                <a16:creationId xmlns:a16="http://schemas.microsoft.com/office/drawing/2014/main" id="{44B97F89-6AB7-E306-2FA4-EAF691D1B11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452" name="Group 451">
            <a:extLst>
              <a:ext uri="{FF2B5EF4-FFF2-40B4-BE49-F238E27FC236}">
                <a16:creationId xmlns:a16="http://schemas.microsoft.com/office/drawing/2014/main" id="{699D3999-CDD7-2421-7478-79AF5C15FFE0}"/>
              </a:ext>
            </a:extLst>
          </p:cNvPr>
          <p:cNvGrpSpPr/>
          <p:nvPr/>
        </p:nvGrpSpPr>
        <p:grpSpPr>
          <a:xfrm>
            <a:off x="515938" y="4501430"/>
            <a:ext cx="11168709" cy="2087226"/>
            <a:chOff x="515938" y="4794398"/>
            <a:chExt cx="11168709" cy="2087226"/>
          </a:xfrm>
        </p:grpSpPr>
        <p:cxnSp>
          <p:nvCxnSpPr>
            <p:cNvPr id="29" name="Straight Connector 28">
              <a:extLst>
                <a:ext uri="{FF2B5EF4-FFF2-40B4-BE49-F238E27FC236}">
                  <a16:creationId xmlns:a16="http://schemas.microsoft.com/office/drawing/2014/main" id="{4AB98898-E22F-AE57-0E57-F847014BB5F5}"/>
                </a:ext>
              </a:extLst>
            </p:cNvPr>
            <p:cNvCxnSpPr>
              <a:cxnSpLocks/>
            </p:cNvCxnSpPr>
            <p:nvPr/>
          </p:nvCxnSpPr>
          <p:spPr>
            <a:xfrm>
              <a:off x="776586" y="5298398"/>
              <a:ext cx="1087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ext Placeholder 8">
              <a:extLst>
                <a:ext uri="{FF2B5EF4-FFF2-40B4-BE49-F238E27FC236}">
                  <a16:creationId xmlns:a16="http://schemas.microsoft.com/office/drawing/2014/main" id="{2F9E1078-6A07-08B7-2949-D2A97FD4B178}"/>
                </a:ext>
              </a:extLst>
            </p:cNvPr>
            <p:cNvSpPr txBox="1">
              <a:spLocks/>
            </p:cNvSpPr>
            <p:nvPr/>
          </p:nvSpPr>
          <p:spPr>
            <a:xfrm>
              <a:off x="1069438" y="4856189"/>
              <a:ext cx="10518466"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a:t>Notifica</a:t>
              </a:r>
              <a:r>
                <a:rPr lang="it-IT" sz="1400" b="1" noProof="0"/>
                <a:t> di accesso</a:t>
              </a:r>
            </a:p>
          </p:txBody>
        </p:sp>
        <p:sp>
          <p:nvSpPr>
            <p:cNvPr id="31" name="Text Placeholder 8">
              <a:extLst>
                <a:ext uri="{FF2B5EF4-FFF2-40B4-BE49-F238E27FC236}">
                  <a16:creationId xmlns:a16="http://schemas.microsoft.com/office/drawing/2014/main" id="{088D9E5D-B642-93AE-7EE3-5932A6FF6607}"/>
                </a:ext>
              </a:extLst>
            </p:cNvPr>
            <p:cNvSpPr txBox="1">
              <a:spLocks/>
            </p:cNvSpPr>
            <p:nvPr/>
          </p:nvSpPr>
          <p:spPr>
            <a:xfrm>
              <a:off x="524647" y="5371915"/>
              <a:ext cx="11160000" cy="150970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La notifica di accesso viene inviata a livello di singolo appalto e destinata ad uno o più Operatori Economici che siano stati invitati a partecipare ad una procedura di gara e/o abbiano presentato un’offerta o che siano stati </a:t>
              </a:r>
              <a:r>
                <a:rPr lang="it-IT" sz="1300"/>
                <a:t>destinatari di un affidamento diretto o che, per un contratto in esecuzione, siano stati indicati come subappaltatori o come nuovi aggiudicatari a seguito di variazione aggiudicatario. </a:t>
              </a:r>
              <a:r>
                <a:rPr lang="it-IT" sz="1300" noProof="0"/>
                <a:t>Nessuna azione è richiesta all’OE in quanto gli stessi hanno prestato il consenso al trattamento dei dati tramite il FVOE attraverso la registrazione di cui al comma 1 dall’art.5 del Regolamento di Utilizzo del Sistema per gli Acquisti Telematici dell’Emilia-Romagna (SATER).</a:t>
              </a:r>
            </a:p>
          </p:txBody>
        </p:sp>
        <p:grpSp>
          <p:nvGrpSpPr>
            <p:cNvPr id="448" name="Group 447">
              <a:extLst>
                <a:ext uri="{FF2B5EF4-FFF2-40B4-BE49-F238E27FC236}">
                  <a16:creationId xmlns:a16="http://schemas.microsoft.com/office/drawing/2014/main" id="{FA857703-7B72-A89C-2941-6515DC4914EC}"/>
                </a:ext>
              </a:extLst>
            </p:cNvPr>
            <p:cNvGrpSpPr/>
            <p:nvPr/>
          </p:nvGrpSpPr>
          <p:grpSpPr>
            <a:xfrm>
              <a:off x="515938" y="4794398"/>
              <a:ext cx="504000" cy="504000"/>
              <a:chOff x="515938" y="4794398"/>
              <a:chExt cx="504000" cy="504000"/>
            </a:xfrm>
            <a:solidFill>
              <a:schemeClr val="accent6">
                <a:lumMod val="20000"/>
                <a:lumOff val="80000"/>
              </a:schemeClr>
            </a:solidFill>
          </p:grpSpPr>
          <p:sp>
            <p:nvSpPr>
              <p:cNvPr id="446" name="Freeform 448">
                <a:extLst>
                  <a:ext uri="{FF2B5EF4-FFF2-40B4-BE49-F238E27FC236}">
                    <a16:creationId xmlns:a16="http://schemas.microsoft.com/office/drawing/2014/main" id="{E8089265-EB95-FD67-560D-CFD70A6894A3}"/>
                  </a:ext>
                </a:extLst>
              </p:cNvPr>
              <p:cNvSpPr>
                <a:spLocks noEditPoints="1"/>
              </p:cNvSpPr>
              <p:nvPr/>
            </p:nvSpPr>
            <p:spPr bwMode="auto">
              <a:xfrm>
                <a:off x="631562" y="4984139"/>
                <a:ext cx="269788" cy="126000"/>
              </a:xfrm>
              <a:custGeom>
                <a:avLst/>
                <a:gdLst>
                  <a:gd name="T0" fmla="*/ 131 w 275"/>
                  <a:gd name="T1" fmla="*/ 43 h 128"/>
                  <a:gd name="T2" fmla="*/ 122 w 275"/>
                  <a:gd name="T3" fmla="*/ 37 h 128"/>
                  <a:gd name="T4" fmla="*/ 64 w 275"/>
                  <a:gd name="T5" fmla="*/ 0 h 128"/>
                  <a:gd name="T6" fmla="*/ 0 w 275"/>
                  <a:gd name="T7" fmla="*/ 64 h 128"/>
                  <a:gd name="T8" fmla="*/ 64 w 275"/>
                  <a:gd name="T9" fmla="*/ 128 h 128"/>
                  <a:gd name="T10" fmla="*/ 122 w 275"/>
                  <a:gd name="T11" fmla="*/ 92 h 128"/>
                  <a:gd name="T12" fmla="*/ 131 w 275"/>
                  <a:gd name="T13" fmla="*/ 86 h 128"/>
                  <a:gd name="T14" fmla="*/ 177 w 275"/>
                  <a:gd name="T15" fmla="*/ 86 h 128"/>
                  <a:gd name="T16" fmla="*/ 195 w 275"/>
                  <a:gd name="T17" fmla="*/ 67 h 128"/>
                  <a:gd name="T18" fmla="*/ 210 w 275"/>
                  <a:gd name="T19" fmla="*/ 67 h 128"/>
                  <a:gd name="T20" fmla="*/ 224 w 275"/>
                  <a:gd name="T21" fmla="*/ 81 h 128"/>
                  <a:gd name="T22" fmla="*/ 238 w 275"/>
                  <a:gd name="T23" fmla="*/ 67 h 128"/>
                  <a:gd name="T24" fmla="*/ 253 w 275"/>
                  <a:gd name="T25" fmla="*/ 67 h 128"/>
                  <a:gd name="T26" fmla="*/ 265 w 275"/>
                  <a:gd name="T27" fmla="*/ 79 h 128"/>
                  <a:gd name="T28" fmla="*/ 275 w 275"/>
                  <a:gd name="T29" fmla="*/ 64 h 128"/>
                  <a:gd name="T30" fmla="*/ 261 w 275"/>
                  <a:gd name="T31" fmla="*/ 43 h 128"/>
                  <a:gd name="T32" fmla="*/ 131 w 275"/>
                  <a:gd name="T33" fmla="*/ 43 h 128"/>
                  <a:gd name="T34" fmla="*/ 53 w 275"/>
                  <a:gd name="T35" fmla="*/ 85 h 128"/>
                  <a:gd name="T36" fmla="*/ 32 w 275"/>
                  <a:gd name="T37" fmla="*/ 64 h 128"/>
                  <a:gd name="T38" fmla="*/ 53 w 275"/>
                  <a:gd name="T39" fmla="*/ 43 h 128"/>
                  <a:gd name="T40" fmla="*/ 75 w 275"/>
                  <a:gd name="T41" fmla="*/ 64 h 128"/>
                  <a:gd name="T42" fmla="*/ 53 w 275"/>
                  <a:gd name="T43"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128">
                    <a:moveTo>
                      <a:pt x="131" y="43"/>
                    </a:moveTo>
                    <a:cubicBezTo>
                      <a:pt x="127" y="43"/>
                      <a:pt x="124" y="41"/>
                      <a:pt x="122" y="37"/>
                    </a:cubicBezTo>
                    <a:cubicBezTo>
                      <a:pt x="111" y="15"/>
                      <a:pt x="89" y="0"/>
                      <a:pt x="64" y="0"/>
                    </a:cubicBezTo>
                    <a:cubicBezTo>
                      <a:pt x="29" y="0"/>
                      <a:pt x="0" y="29"/>
                      <a:pt x="0" y="64"/>
                    </a:cubicBezTo>
                    <a:cubicBezTo>
                      <a:pt x="0" y="99"/>
                      <a:pt x="29" y="128"/>
                      <a:pt x="64" y="128"/>
                    </a:cubicBezTo>
                    <a:cubicBezTo>
                      <a:pt x="89" y="128"/>
                      <a:pt x="111" y="114"/>
                      <a:pt x="122" y="92"/>
                    </a:cubicBezTo>
                    <a:cubicBezTo>
                      <a:pt x="124" y="88"/>
                      <a:pt x="127" y="86"/>
                      <a:pt x="131" y="86"/>
                    </a:cubicBezTo>
                    <a:cubicBezTo>
                      <a:pt x="177" y="86"/>
                      <a:pt x="177" y="86"/>
                      <a:pt x="177" y="86"/>
                    </a:cubicBezTo>
                    <a:cubicBezTo>
                      <a:pt x="195" y="67"/>
                      <a:pt x="195" y="67"/>
                      <a:pt x="195" y="67"/>
                    </a:cubicBezTo>
                    <a:cubicBezTo>
                      <a:pt x="199" y="63"/>
                      <a:pt x="206" y="63"/>
                      <a:pt x="210" y="67"/>
                    </a:cubicBezTo>
                    <a:cubicBezTo>
                      <a:pt x="224" y="81"/>
                      <a:pt x="224" y="81"/>
                      <a:pt x="224" y="81"/>
                    </a:cubicBezTo>
                    <a:cubicBezTo>
                      <a:pt x="238" y="67"/>
                      <a:pt x="238" y="67"/>
                      <a:pt x="238" y="67"/>
                    </a:cubicBezTo>
                    <a:cubicBezTo>
                      <a:pt x="242" y="63"/>
                      <a:pt x="249" y="63"/>
                      <a:pt x="253" y="67"/>
                    </a:cubicBezTo>
                    <a:cubicBezTo>
                      <a:pt x="265" y="79"/>
                      <a:pt x="265" y="79"/>
                      <a:pt x="265" y="79"/>
                    </a:cubicBezTo>
                    <a:cubicBezTo>
                      <a:pt x="275" y="64"/>
                      <a:pt x="275" y="64"/>
                      <a:pt x="275" y="64"/>
                    </a:cubicBezTo>
                    <a:cubicBezTo>
                      <a:pt x="261" y="43"/>
                      <a:pt x="261" y="43"/>
                      <a:pt x="261" y="43"/>
                    </a:cubicBezTo>
                    <a:lnTo>
                      <a:pt x="131" y="43"/>
                    </a:lnTo>
                    <a:close/>
                    <a:moveTo>
                      <a:pt x="53" y="85"/>
                    </a:moveTo>
                    <a:cubicBezTo>
                      <a:pt x="42" y="85"/>
                      <a:pt x="32" y="76"/>
                      <a:pt x="32" y="64"/>
                    </a:cubicBezTo>
                    <a:cubicBezTo>
                      <a:pt x="32" y="52"/>
                      <a:pt x="42" y="43"/>
                      <a:pt x="53" y="43"/>
                    </a:cubicBezTo>
                    <a:cubicBezTo>
                      <a:pt x="65" y="43"/>
                      <a:pt x="75" y="52"/>
                      <a:pt x="75" y="64"/>
                    </a:cubicBezTo>
                    <a:cubicBezTo>
                      <a:pt x="75" y="76"/>
                      <a:pt x="65" y="85"/>
                      <a:pt x="53" y="85"/>
                    </a:cubicBezTo>
                    <a:close/>
                  </a:path>
                </a:pathLst>
              </a:custGeom>
              <a:grpFill/>
              <a:ln>
                <a:solidFill>
                  <a:schemeClr val="accent6"/>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noProof="0"/>
              </a:p>
            </p:txBody>
          </p:sp>
          <p:sp>
            <p:nvSpPr>
              <p:cNvPr id="447" name="Freeform 449">
                <a:extLst>
                  <a:ext uri="{FF2B5EF4-FFF2-40B4-BE49-F238E27FC236}">
                    <a16:creationId xmlns:a16="http://schemas.microsoft.com/office/drawing/2014/main" id="{70A3DFB5-10A1-FAED-1B8C-B417ADBA2ADD}"/>
                  </a:ext>
                </a:extLst>
              </p:cNvPr>
              <p:cNvSpPr>
                <a:spLocks noEditPoints="1"/>
              </p:cNvSpPr>
              <p:nvPr/>
            </p:nvSpPr>
            <p:spPr bwMode="auto">
              <a:xfrm>
                <a:off x="515938" y="4794398"/>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262 h 512"/>
                  <a:gd name="T12" fmla="*/ 393 w 512"/>
                  <a:gd name="T13" fmla="*/ 294 h 512"/>
                  <a:gd name="T14" fmla="*/ 385 w 512"/>
                  <a:gd name="T15" fmla="*/ 299 h 512"/>
                  <a:gd name="T16" fmla="*/ 376 w 512"/>
                  <a:gd name="T17" fmla="*/ 296 h 512"/>
                  <a:gd name="T18" fmla="*/ 362 w 512"/>
                  <a:gd name="T19" fmla="*/ 282 h 512"/>
                  <a:gd name="T20" fmla="*/ 349 w 512"/>
                  <a:gd name="T21" fmla="*/ 296 h 512"/>
                  <a:gd name="T22" fmla="*/ 333 w 512"/>
                  <a:gd name="T23" fmla="*/ 296 h 512"/>
                  <a:gd name="T24" fmla="*/ 320 w 512"/>
                  <a:gd name="T25" fmla="*/ 282 h 512"/>
                  <a:gd name="T26" fmla="*/ 306 w 512"/>
                  <a:gd name="T27" fmla="*/ 296 h 512"/>
                  <a:gd name="T28" fmla="*/ 298 w 512"/>
                  <a:gd name="T29" fmla="*/ 299 h 512"/>
                  <a:gd name="T30" fmla="*/ 255 w 512"/>
                  <a:gd name="T31" fmla="*/ 299 h 512"/>
                  <a:gd name="T32" fmla="*/ 181 w 512"/>
                  <a:gd name="T33" fmla="*/ 342 h 512"/>
                  <a:gd name="T34" fmla="*/ 96 w 512"/>
                  <a:gd name="T35" fmla="*/ 256 h 512"/>
                  <a:gd name="T36" fmla="*/ 181 w 512"/>
                  <a:gd name="T37" fmla="*/ 171 h 512"/>
                  <a:gd name="T38" fmla="*/ 255 w 512"/>
                  <a:gd name="T39" fmla="*/ 214 h 512"/>
                  <a:gd name="T40" fmla="*/ 384 w 512"/>
                  <a:gd name="T41" fmla="*/ 214 h 512"/>
                  <a:gd name="T42" fmla="*/ 393 w 512"/>
                  <a:gd name="T43" fmla="*/ 218 h 512"/>
                  <a:gd name="T44" fmla="*/ 414 w 512"/>
                  <a:gd name="T45" fmla="*/ 250 h 512"/>
                  <a:gd name="T46" fmla="*/ 414 w 512"/>
                  <a:gd name="T47" fmla="*/ 2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414" y="262"/>
                    </a:moveTo>
                    <a:cubicBezTo>
                      <a:pt x="393" y="294"/>
                      <a:pt x="393" y="294"/>
                      <a:pt x="393" y="294"/>
                    </a:cubicBezTo>
                    <a:cubicBezTo>
                      <a:pt x="391" y="297"/>
                      <a:pt x="388" y="298"/>
                      <a:pt x="385" y="299"/>
                    </a:cubicBezTo>
                    <a:cubicBezTo>
                      <a:pt x="381" y="299"/>
                      <a:pt x="378" y="298"/>
                      <a:pt x="376" y="296"/>
                    </a:cubicBezTo>
                    <a:cubicBezTo>
                      <a:pt x="362" y="282"/>
                      <a:pt x="362" y="282"/>
                      <a:pt x="362" y="282"/>
                    </a:cubicBezTo>
                    <a:cubicBezTo>
                      <a:pt x="349" y="296"/>
                      <a:pt x="349" y="296"/>
                      <a:pt x="349" y="296"/>
                    </a:cubicBezTo>
                    <a:cubicBezTo>
                      <a:pt x="344" y="300"/>
                      <a:pt x="338" y="300"/>
                      <a:pt x="333" y="296"/>
                    </a:cubicBezTo>
                    <a:cubicBezTo>
                      <a:pt x="320" y="282"/>
                      <a:pt x="320" y="282"/>
                      <a:pt x="320" y="282"/>
                    </a:cubicBezTo>
                    <a:cubicBezTo>
                      <a:pt x="306" y="296"/>
                      <a:pt x="306" y="296"/>
                      <a:pt x="306" y="296"/>
                    </a:cubicBezTo>
                    <a:cubicBezTo>
                      <a:pt x="304" y="298"/>
                      <a:pt x="301" y="299"/>
                      <a:pt x="298" y="299"/>
                    </a:cubicBezTo>
                    <a:cubicBezTo>
                      <a:pt x="255" y="299"/>
                      <a:pt x="255" y="299"/>
                      <a:pt x="255" y="299"/>
                    </a:cubicBezTo>
                    <a:cubicBezTo>
                      <a:pt x="240" y="325"/>
                      <a:pt x="211" y="342"/>
                      <a:pt x="181" y="342"/>
                    </a:cubicBezTo>
                    <a:cubicBezTo>
                      <a:pt x="134" y="342"/>
                      <a:pt x="96" y="303"/>
                      <a:pt x="96" y="256"/>
                    </a:cubicBezTo>
                    <a:cubicBezTo>
                      <a:pt x="96" y="209"/>
                      <a:pt x="134" y="171"/>
                      <a:pt x="181" y="171"/>
                    </a:cubicBezTo>
                    <a:cubicBezTo>
                      <a:pt x="211" y="171"/>
                      <a:pt x="240" y="187"/>
                      <a:pt x="255" y="214"/>
                    </a:cubicBezTo>
                    <a:cubicBezTo>
                      <a:pt x="384" y="214"/>
                      <a:pt x="384" y="214"/>
                      <a:pt x="384" y="214"/>
                    </a:cubicBezTo>
                    <a:cubicBezTo>
                      <a:pt x="387" y="214"/>
                      <a:pt x="391" y="215"/>
                      <a:pt x="393" y="218"/>
                    </a:cubicBezTo>
                    <a:cubicBezTo>
                      <a:pt x="414" y="250"/>
                      <a:pt x="414" y="250"/>
                      <a:pt x="414" y="250"/>
                    </a:cubicBezTo>
                    <a:cubicBezTo>
                      <a:pt x="416" y="254"/>
                      <a:pt x="416" y="258"/>
                      <a:pt x="414" y="262"/>
                    </a:cubicBezTo>
                    <a:close/>
                  </a:path>
                </a:pathLst>
              </a:custGeom>
              <a:grpFill/>
              <a:ln>
                <a:solidFill>
                  <a:schemeClr val="accent6"/>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noProof="0"/>
              </a:p>
            </p:txBody>
          </p:sp>
        </p:grpSp>
      </p:grpSp>
      <p:grpSp>
        <p:nvGrpSpPr>
          <p:cNvPr id="450" name="Group 449">
            <a:extLst>
              <a:ext uri="{FF2B5EF4-FFF2-40B4-BE49-F238E27FC236}">
                <a16:creationId xmlns:a16="http://schemas.microsoft.com/office/drawing/2014/main" id="{5018251C-F0A6-0F46-67DC-F8B20C22D389}"/>
              </a:ext>
            </a:extLst>
          </p:cNvPr>
          <p:cNvGrpSpPr/>
          <p:nvPr/>
        </p:nvGrpSpPr>
        <p:grpSpPr>
          <a:xfrm>
            <a:off x="515969" y="2462734"/>
            <a:ext cx="11160093" cy="1928535"/>
            <a:chOff x="515969" y="2522239"/>
            <a:chExt cx="11160093" cy="1928535"/>
          </a:xfrm>
        </p:grpSpPr>
        <p:cxnSp>
          <p:nvCxnSpPr>
            <p:cNvPr id="441" name="Straight Connector 440">
              <a:extLst>
                <a:ext uri="{FF2B5EF4-FFF2-40B4-BE49-F238E27FC236}">
                  <a16:creationId xmlns:a16="http://schemas.microsoft.com/office/drawing/2014/main" id="{8917AF60-3D8F-722F-EF45-C9EB5B85B4E5}"/>
                </a:ext>
              </a:extLst>
            </p:cNvPr>
            <p:cNvCxnSpPr>
              <a:cxnSpLocks/>
            </p:cNvCxnSpPr>
            <p:nvPr/>
          </p:nvCxnSpPr>
          <p:spPr>
            <a:xfrm>
              <a:off x="767999" y="3026239"/>
              <a:ext cx="108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2" name="Text Placeholder 8">
              <a:extLst>
                <a:ext uri="{FF2B5EF4-FFF2-40B4-BE49-F238E27FC236}">
                  <a16:creationId xmlns:a16="http://schemas.microsoft.com/office/drawing/2014/main" id="{759CCC45-8EB2-F3C5-24C6-13F6CC603B3E}"/>
                </a:ext>
              </a:extLst>
            </p:cNvPr>
            <p:cNvSpPr txBox="1">
              <a:spLocks/>
            </p:cNvSpPr>
            <p:nvPr/>
          </p:nvSpPr>
          <p:spPr>
            <a:xfrm>
              <a:off x="1060853" y="2588461"/>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Utilizzo del Fascicolo Virtuale dell’Operatore Economico</a:t>
              </a:r>
              <a:endParaRPr lang="it-IT" sz="1400" b="1" strike="sngStrike" noProof="0"/>
            </a:p>
          </p:txBody>
        </p:sp>
        <p:sp>
          <p:nvSpPr>
            <p:cNvPr id="443" name="Text Placeholder 8">
              <a:extLst>
                <a:ext uri="{FF2B5EF4-FFF2-40B4-BE49-F238E27FC236}">
                  <a16:creationId xmlns:a16="http://schemas.microsoft.com/office/drawing/2014/main" id="{2736C2C3-77E8-BE53-D4ED-AD63DE396CF4}"/>
                </a:ext>
              </a:extLst>
            </p:cNvPr>
            <p:cNvSpPr txBox="1">
              <a:spLocks/>
            </p:cNvSpPr>
            <p:nvPr/>
          </p:nvSpPr>
          <p:spPr>
            <a:xfrm>
              <a:off x="516062" y="3104187"/>
              <a:ext cx="11160000" cy="134658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a:t>L</a:t>
              </a:r>
              <a:r>
                <a:rPr lang="it-IT" sz="1300" noProof="0"/>
                <a:t>e Stazioni Appaltanti si impegnano ad utilizzare il FVOE esclusivamente a comprova del possesso dei requisiti di carattere generale, tecnico-organizzativo ed economico-finanziario per l’affidamento dei contratti pubblici nel rispetto della normativa vigente.</a:t>
              </a:r>
            </a:p>
            <a:p>
              <a:pPr marL="171450" indent="-171450" algn="just">
                <a:lnSpc>
                  <a:spcPct val="120000"/>
                </a:lnSpc>
                <a:spcBef>
                  <a:spcPts val="600"/>
                </a:spcBef>
                <a:buFont typeface="Arial" panose="020B0604020202020204" pitchFamily="34" charset="0"/>
                <a:buChar char="•"/>
              </a:pPr>
              <a:r>
                <a:rPr lang="it-IT" sz="1300" noProof="0"/>
                <a:t>I </a:t>
              </a:r>
              <a:r>
                <a:rPr lang="it-IT" sz="1300"/>
                <a:t>Fornitori</a:t>
              </a:r>
              <a:r>
                <a:rPr lang="it-IT" sz="1300" noProof="0"/>
                <a:t>, attraverso la registrazione a SATER, prestano il consenso al trattamento dei dati tramite il FVOE, nel rispetto di quanto previsto dal Codice in materia di protezione dei dati personali, ai fini della verifica da parte delle Stazioni Appaltanti del possesso dei requisiti di cui all'articolo 99 del Codice dei Contratti, nonché per le altre finalità ivi previste.</a:t>
              </a:r>
            </a:p>
          </p:txBody>
        </p:sp>
        <p:sp>
          <p:nvSpPr>
            <p:cNvPr id="449" name="Freeform 189">
              <a:extLst>
                <a:ext uri="{FF2B5EF4-FFF2-40B4-BE49-F238E27FC236}">
                  <a16:creationId xmlns:a16="http://schemas.microsoft.com/office/drawing/2014/main" id="{3F238FA8-B0BF-4868-6C0C-D50F994E8FCC}"/>
                </a:ext>
              </a:extLst>
            </p:cNvPr>
            <p:cNvSpPr>
              <a:spLocks noChangeAspect="1" noEditPoints="1"/>
            </p:cNvSpPr>
            <p:nvPr/>
          </p:nvSpPr>
          <p:spPr bwMode="auto">
            <a:xfrm>
              <a:off x="515969" y="2522239"/>
              <a:ext cx="504001" cy="504000"/>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3">
                <a:lumMod val="20000"/>
                <a:lumOff val="80000"/>
              </a:schemeClr>
            </a:solidFill>
            <a:ln>
              <a:solidFill>
                <a:schemeClr val="accent3"/>
              </a:solidFill>
            </a:ln>
          </p:spPr>
          <p:txBody>
            <a:bodyPr vert="horz" wrap="square" lIns="91440" tIns="45720" rIns="91440" bIns="45720" numCol="1" anchor="t" anchorCtr="0" compatLnSpc="1">
              <a:prstTxWarp prst="textNoShape">
                <a:avLst/>
              </a:prstTxWarp>
            </a:bodyPr>
            <a:lstStyle/>
            <a:p>
              <a:endParaRPr lang="it-IT" noProof="0"/>
            </a:p>
          </p:txBody>
        </p:sp>
      </p:grpSp>
    </p:spTree>
    <p:extLst>
      <p:ext uri="{BB962C8B-B14F-4D97-AF65-F5344CB8AC3E}">
        <p14:creationId xmlns:p14="http://schemas.microsoft.com/office/powerpoint/2010/main" val="12017275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232070" y="1080915"/>
            <a:ext cx="569053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RICHIESTE DI ACCESSO FVOE</a:t>
            </a:r>
          </a:p>
        </p:txBody>
      </p: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 name="Segnaposto numero diapositiva 2">
            <a:extLst>
              <a:ext uri="{FF2B5EF4-FFF2-40B4-BE49-F238E27FC236}">
                <a16:creationId xmlns:a16="http://schemas.microsoft.com/office/drawing/2014/main" id="{5CC00691-19C1-14F0-F465-1D5AA678EAFF}"/>
              </a:ext>
            </a:extLst>
          </p:cNvPr>
          <p:cNvSpPr>
            <a:spLocks noGrp="1"/>
          </p:cNvSpPr>
          <p:nvPr>
            <p:ph type="sldNum" sz="quarter" idx="10"/>
          </p:nvPr>
        </p:nvSpPr>
        <p:spPr/>
        <p:txBody>
          <a:bodyPr/>
          <a:lstStyle/>
          <a:p>
            <a:fld id="{58E4CE88-B864-4B2B-BBBC-E85082A18D58}" type="slidenum">
              <a:rPr lang="it-IT" noProof="0" smtClean="0"/>
              <a:pPr/>
              <a:t>75</a:t>
            </a:fld>
            <a:endParaRPr lang="it-IT" noProof="0"/>
          </a:p>
        </p:txBody>
      </p:sp>
      <p:sp>
        <p:nvSpPr>
          <p:cNvPr id="5" name="Rectangle: Rounded Corners 4">
            <a:extLst>
              <a:ext uri="{FF2B5EF4-FFF2-40B4-BE49-F238E27FC236}">
                <a16:creationId xmlns:a16="http://schemas.microsoft.com/office/drawing/2014/main" id="{0875E16F-B4A7-65FA-6EB9-D6BCF7EFE659}"/>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41" name="Rectangle 40">
            <a:extLst>
              <a:ext uri="{FF2B5EF4-FFF2-40B4-BE49-F238E27FC236}">
                <a16:creationId xmlns:a16="http://schemas.microsoft.com/office/drawing/2014/main" id="{95DA8AE0-DD87-400C-3B54-68643C10DCE1}"/>
              </a:ext>
            </a:extLst>
          </p:cNvPr>
          <p:cNvSpPr/>
          <p:nvPr/>
        </p:nvSpPr>
        <p:spPr>
          <a:xfrm>
            <a:off x="1806620" y="5569651"/>
            <a:ext cx="1080000" cy="648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Ricezione richiesta accesso</a:t>
            </a:r>
            <a:endParaRPr kumimoji="0" lang="it-IT" sz="1000" i="0" u="none" strike="noStrike" kern="0" cap="none" spc="0" normalizeH="0" baseline="0" noProof="0">
              <a:ln>
                <a:noFill/>
              </a:ln>
              <a:solidFill>
                <a:srgbClr val="000000"/>
              </a:solidFill>
              <a:effectLst/>
              <a:uLnTx/>
              <a:uFillTx/>
            </a:endParaRPr>
          </a:p>
        </p:txBody>
      </p:sp>
      <p:sp>
        <p:nvSpPr>
          <p:cNvPr id="10" name="Rectangle 9">
            <a:extLst>
              <a:ext uri="{FF2B5EF4-FFF2-40B4-BE49-F238E27FC236}">
                <a16:creationId xmlns:a16="http://schemas.microsoft.com/office/drawing/2014/main" id="{3913B5C3-C92E-9545-3862-389AC838E4D9}"/>
              </a:ext>
            </a:extLst>
          </p:cNvPr>
          <p:cNvSpPr/>
          <p:nvPr/>
        </p:nvSpPr>
        <p:spPr>
          <a:xfrm>
            <a:off x="180662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sp>
        <p:nvSpPr>
          <p:cNvPr id="12" name="Rectangle 11">
            <a:extLst>
              <a:ext uri="{FF2B5EF4-FFF2-40B4-BE49-F238E27FC236}">
                <a16:creationId xmlns:a16="http://schemas.microsoft.com/office/drawing/2014/main" id="{0B374213-9F80-C18D-130C-2AD2EC54DCCD}"/>
              </a:ext>
            </a:extLst>
          </p:cNvPr>
          <p:cNvSpPr/>
          <p:nvPr/>
        </p:nvSpPr>
        <p:spPr>
          <a:xfrm>
            <a:off x="32766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richiesta</a:t>
            </a:r>
          </a:p>
        </p:txBody>
      </p:sp>
      <p:cxnSp>
        <p:nvCxnSpPr>
          <p:cNvPr id="13" name="Straight Arrow Connector 12">
            <a:extLst>
              <a:ext uri="{FF2B5EF4-FFF2-40B4-BE49-F238E27FC236}">
                <a16:creationId xmlns:a16="http://schemas.microsoft.com/office/drawing/2014/main" id="{EE4F50EC-2E15-2964-2FDF-E9B0F9B8CD35}"/>
              </a:ext>
            </a:extLst>
          </p:cNvPr>
          <p:cNvCxnSpPr>
            <a:cxnSpLocks/>
            <a:stCxn id="12" idx="3"/>
            <a:endCxn id="10" idx="1"/>
          </p:cNvCxnSpPr>
          <p:nvPr/>
        </p:nvCxnSpPr>
        <p:spPr>
          <a:xfrm>
            <a:off x="140766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7F1E85-23DB-F6DB-72D2-FA377C2DCB62}"/>
              </a:ext>
            </a:extLst>
          </p:cNvPr>
          <p:cNvSpPr/>
          <p:nvPr/>
        </p:nvSpPr>
        <p:spPr>
          <a:xfrm>
            <a:off x="328558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a:solidFill>
                  <a:schemeClr val="tx1"/>
                </a:solidFill>
                <a:cs typeface="Arial"/>
              </a:rPr>
              <a:t>Verifica Richiesta Accesso</a:t>
            </a:r>
          </a:p>
        </p:txBody>
      </p:sp>
      <p:cxnSp>
        <p:nvCxnSpPr>
          <p:cNvPr id="16" name="Straight Arrow Connector 15">
            <a:extLst>
              <a:ext uri="{FF2B5EF4-FFF2-40B4-BE49-F238E27FC236}">
                <a16:creationId xmlns:a16="http://schemas.microsoft.com/office/drawing/2014/main" id="{26BE7DAF-F352-F604-81CD-2FE7B311D34F}"/>
              </a:ext>
            </a:extLst>
          </p:cNvPr>
          <p:cNvCxnSpPr>
            <a:cxnSpLocks/>
            <a:stCxn id="14" idx="3"/>
            <a:endCxn id="22" idx="1"/>
          </p:cNvCxnSpPr>
          <p:nvPr/>
        </p:nvCxnSpPr>
        <p:spPr>
          <a:xfrm>
            <a:off x="4365580" y="1803600"/>
            <a:ext cx="39928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30E12D-333E-1E1D-7EE8-A1FBEDD55061}"/>
              </a:ext>
            </a:extLst>
          </p:cNvPr>
          <p:cNvCxnSpPr>
            <a:cxnSpLocks/>
            <a:stCxn id="10" idx="3"/>
            <a:endCxn id="14" idx="1"/>
          </p:cNvCxnSpPr>
          <p:nvPr/>
        </p:nvCxnSpPr>
        <p:spPr>
          <a:xfrm>
            <a:off x="288662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B165952-0AEA-EE2A-D64E-6533CE0C028A}"/>
              </a:ext>
            </a:extLst>
          </p:cNvPr>
          <p:cNvSpPr/>
          <p:nvPr/>
        </p:nvSpPr>
        <p:spPr>
          <a:xfrm>
            <a:off x="4764867"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Recupera ID documenti</a:t>
            </a:r>
          </a:p>
        </p:txBody>
      </p:sp>
      <p:sp>
        <p:nvSpPr>
          <p:cNvPr id="27" name="Rectangle 26">
            <a:extLst>
              <a:ext uri="{FF2B5EF4-FFF2-40B4-BE49-F238E27FC236}">
                <a16:creationId xmlns:a16="http://schemas.microsoft.com/office/drawing/2014/main" id="{7153F243-6F9A-BCAE-658B-C7057BFCD536}"/>
              </a:ext>
            </a:extLst>
          </p:cNvPr>
          <p:cNvSpPr/>
          <p:nvPr/>
        </p:nvSpPr>
        <p:spPr>
          <a:xfrm>
            <a:off x="6269395" y="1080915"/>
            <a:ext cx="569053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DOCUMENTI FVOE</a:t>
            </a:r>
          </a:p>
        </p:txBody>
      </p:sp>
      <p:sp>
        <p:nvSpPr>
          <p:cNvPr id="29" name="Rectangle 28">
            <a:extLst>
              <a:ext uri="{FF2B5EF4-FFF2-40B4-BE49-F238E27FC236}">
                <a16:creationId xmlns:a16="http://schemas.microsoft.com/office/drawing/2014/main" id="{E462DA9F-8E49-4AE3-F4C6-5BC65BB3EE1B}"/>
              </a:ext>
            </a:extLst>
          </p:cNvPr>
          <p:cNvSpPr/>
          <p:nvPr/>
        </p:nvSpPr>
        <p:spPr>
          <a:xfrm>
            <a:off x="7843945"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Richiedi documento</a:t>
            </a:r>
          </a:p>
        </p:txBody>
      </p:sp>
      <p:sp>
        <p:nvSpPr>
          <p:cNvPr id="30" name="Rectangle 29">
            <a:extLst>
              <a:ext uri="{FF2B5EF4-FFF2-40B4-BE49-F238E27FC236}">
                <a16:creationId xmlns:a16="http://schemas.microsoft.com/office/drawing/2014/main" id="{400E2F97-7A92-A93B-81DD-CA556306D9FD}"/>
              </a:ext>
            </a:extLst>
          </p:cNvPr>
          <p:cNvSpPr/>
          <p:nvPr/>
        </p:nvSpPr>
        <p:spPr>
          <a:xfrm>
            <a:off x="6364985"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appalto</a:t>
            </a:r>
          </a:p>
        </p:txBody>
      </p:sp>
      <p:cxnSp>
        <p:nvCxnSpPr>
          <p:cNvPr id="32" name="Straight Arrow Connector 31">
            <a:extLst>
              <a:ext uri="{FF2B5EF4-FFF2-40B4-BE49-F238E27FC236}">
                <a16:creationId xmlns:a16="http://schemas.microsoft.com/office/drawing/2014/main" id="{97BDB60B-E791-A2DC-4EF5-99B8ECA46D9B}"/>
              </a:ext>
            </a:extLst>
          </p:cNvPr>
          <p:cNvCxnSpPr>
            <a:cxnSpLocks/>
            <a:stCxn id="30" idx="3"/>
            <a:endCxn id="29" idx="1"/>
          </p:cNvCxnSpPr>
          <p:nvPr/>
        </p:nvCxnSpPr>
        <p:spPr>
          <a:xfrm>
            <a:off x="7444985"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A67B435-B8FB-AD3A-542C-30009F43CB8D}"/>
              </a:ext>
            </a:extLst>
          </p:cNvPr>
          <p:cNvSpPr/>
          <p:nvPr/>
        </p:nvSpPr>
        <p:spPr>
          <a:xfrm>
            <a:off x="9322905"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a:solidFill>
                  <a:schemeClr val="tx1"/>
                </a:solidFill>
                <a:cs typeface="Arial"/>
              </a:rPr>
              <a:t>Richiedi</a:t>
            </a:r>
          </a:p>
        </p:txBody>
      </p:sp>
      <p:cxnSp>
        <p:nvCxnSpPr>
          <p:cNvPr id="38" name="Straight Arrow Connector 37">
            <a:extLst>
              <a:ext uri="{FF2B5EF4-FFF2-40B4-BE49-F238E27FC236}">
                <a16:creationId xmlns:a16="http://schemas.microsoft.com/office/drawing/2014/main" id="{C3D22238-8390-D3AA-452C-1D019C3B6EBF}"/>
              </a:ext>
            </a:extLst>
          </p:cNvPr>
          <p:cNvCxnSpPr>
            <a:cxnSpLocks/>
            <a:stCxn id="29" idx="3"/>
            <a:endCxn id="34" idx="1"/>
          </p:cNvCxnSpPr>
          <p:nvPr/>
        </p:nvCxnSpPr>
        <p:spPr>
          <a:xfrm>
            <a:off x="8923945"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F765EC9C-03B8-4B1E-811F-2A204AF0E9F9}"/>
              </a:ext>
            </a:extLst>
          </p:cNvPr>
          <p:cNvGrpSpPr/>
          <p:nvPr/>
        </p:nvGrpSpPr>
        <p:grpSpPr>
          <a:xfrm>
            <a:off x="156077" y="3390298"/>
            <a:ext cx="11879847" cy="972000"/>
            <a:chOff x="156077" y="5416267"/>
            <a:chExt cx="11879847" cy="972000"/>
          </a:xfrm>
        </p:grpSpPr>
        <p:sp>
          <p:nvSpPr>
            <p:cNvPr id="58" name="Rectangle 57">
              <a:extLst>
                <a:ext uri="{FF2B5EF4-FFF2-40B4-BE49-F238E27FC236}">
                  <a16:creationId xmlns:a16="http://schemas.microsoft.com/office/drawing/2014/main" id="{5EE1A8B8-0902-F7BF-8B65-0D097CFE20A7}"/>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9" name="Rectangle 58">
              <a:extLst>
                <a:ext uri="{FF2B5EF4-FFF2-40B4-BE49-F238E27FC236}">
                  <a16:creationId xmlns:a16="http://schemas.microsoft.com/office/drawing/2014/main" id="{9C2687ED-BC2F-543E-D06F-6D2CB7390842}"/>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sp>
        <p:nvSpPr>
          <p:cNvPr id="60" name="Rectangle 59">
            <a:extLst>
              <a:ext uri="{FF2B5EF4-FFF2-40B4-BE49-F238E27FC236}">
                <a16:creationId xmlns:a16="http://schemas.microsoft.com/office/drawing/2014/main" id="{642C64E0-ACA5-23B4-B456-B39F0A90ED38}"/>
              </a:ext>
            </a:extLst>
          </p:cNvPr>
          <p:cNvSpPr/>
          <p:nvPr/>
        </p:nvSpPr>
        <p:spPr>
          <a:xfrm>
            <a:off x="3285580" y="3552298"/>
            <a:ext cx="108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Generazione e trasmissione chiave ac</a:t>
            </a:r>
            <a:r>
              <a:rPr lang="it-IT" sz="1000" kern="0" noProof="0">
                <a:solidFill>
                  <a:srgbClr val="000000"/>
                </a:solidFill>
                <a:cs typeface="Arial"/>
              </a:rPr>
              <a:t>cesso</a:t>
            </a:r>
            <a:endParaRPr kumimoji="0" lang="it-IT" sz="1000" i="0" u="none" strike="noStrike" kern="0" cap="none" spc="0" normalizeH="0" baseline="0" noProof="0">
              <a:ln>
                <a:noFill/>
              </a:ln>
              <a:solidFill>
                <a:srgbClr val="000000"/>
              </a:solidFill>
              <a:effectLst/>
              <a:uLnTx/>
              <a:uFillTx/>
            </a:endParaRPr>
          </a:p>
        </p:txBody>
      </p:sp>
      <p:cxnSp>
        <p:nvCxnSpPr>
          <p:cNvPr id="43" name="Straight Arrow Connector 42">
            <a:extLst>
              <a:ext uri="{FF2B5EF4-FFF2-40B4-BE49-F238E27FC236}">
                <a16:creationId xmlns:a16="http://schemas.microsoft.com/office/drawing/2014/main" id="{A6675552-62A1-D741-2866-8AA3E63DBF27}"/>
              </a:ext>
            </a:extLst>
          </p:cNvPr>
          <p:cNvCxnSpPr>
            <a:cxnSpLocks/>
            <a:stCxn id="10" idx="2"/>
            <a:endCxn id="72" idx="0"/>
          </p:cNvCxnSpPr>
          <p:nvPr/>
        </p:nvCxnSpPr>
        <p:spPr>
          <a:xfrm>
            <a:off x="2346620" y="2199600"/>
            <a:ext cx="0" cy="1352698"/>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1A2B632B-9EAC-295A-D567-2507E449786C}"/>
              </a:ext>
            </a:extLst>
          </p:cNvPr>
          <p:cNvGrpSpPr/>
          <p:nvPr/>
        </p:nvGrpSpPr>
        <p:grpSpPr>
          <a:xfrm flipV="1">
            <a:off x="3733900" y="2204352"/>
            <a:ext cx="179971" cy="1332000"/>
            <a:chOff x="4081684" y="2379280"/>
            <a:chExt cx="171807" cy="2518540"/>
          </a:xfrm>
        </p:grpSpPr>
        <p:cxnSp>
          <p:nvCxnSpPr>
            <p:cNvPr id="39" name="Straight Arrow Connector 38">
              <a:extLst>
                <a:ext uri="{FF2B5EF4-FFF2-40B4-BE49-F238E27FC236}">
                  <a16:creationId xmlns:a16="http://schemas.microsoft.com/office/drawing/2014/main" id="{7E2978BC-FF09-C49D-AFC0-24D215FE4A6A}"/>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22A43D-877F-2E5D-031D-890316F1F548}"/>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a:extLst>
              <a:ext uri="{FF2B5EF4-FFF2-40B4-BE49-F238E27FC236}">
                <a16:creationId xmlns:a16="http://schemas.microsoft.com/office/drawing/2014/main" id="{61C082CD-AF0A-9088-1406-1F8406D446AB}"/>
              </a:ext>
            </a:extLst>
          </p:cNvPr>
          <p:cNvCxnSpPr>
            <a:cxnSpLocks/>
            <a:stCxn id="63" idx="0"/>
          </p:cNvCxnSpPr>
          <p:nvPr/>
        </p:nvCxnSpPr>
        <p:spPr>
          <a:xfrm flipV="1">
            <a:off x="3820001" y="4200298"/>
            <a:ext cx="5579" cy="1369353"/>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E404B9E-CE52-5175-5C9F-17821772A5D2}"/>
              </a:ext>
            </a:extLst>
          </p:cNvPr>
          <p:cNvCxnSpPr>
            <a:cxnSpLocks/>
            <a:stCxn id="41" idx="3"/>
            <a:endCxn id="63" idx="1"/>
          </p:cNvCxnSpPr>
          <p:nvPr/>
        </p:nvCxnSpPr>
        <p:spPr>
          <a:xfrm>
            <a:off x="2886620" y="5893651"/>
            <a:ext cx="39338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2E4E7B5-0AA1-8B7E-0C74-2FC20FBA5CCD}"/>
              </a:ext>
            </a:extLst>
          </p:cNvPr>
          <p:cNvSpPr/>
          <p:nvPr/>
        </p:nvSpPr>
        <p:spPr>
          <a:xfrm>
            <a:off x="156077" y="5416267"/>
            <a:ext cx="1116001" cy="97200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FVOE WEB</a:t>
            </a:r>
            <a:endParaRPr kumimoji="0" lang="it-IT" sz="1400" b="1" i="0" u="none" strike="noStrike" kern="0" cap="none" spc="0" normalizeH="0" baseline="0" noProof="0">
              <a:ln>
                <a:noFill/>
              </a:ln>
              <a:solidFill>
                <a:srgbClr val="FFFFFF"/>
              </a:solidFill>
              <a:effectLst/>
              <a:uLnTx/>
              <a:uFillTx/>
              <a:ea typeface="+mn-ea"/>
              <a:cs typeface="Calibri"/>
            </a:endParaRPr>
          </a:p>
        </p:txBody>
      </p:sp>
      <p:grpSp>
        <p:nvGrpSpPr>
          <p:cNvPr id="75" name="Group 74">
            <a:extLst>
              <a:ext uri="{FF2B5EF4-FFF2-40B4-BE49-F238E27FC236}">
                <a16:creationId xmlns:a16="http://schemas.microsoft.com/office/drawing/2014/main" id="{281DF6C3-721B-C0AA-A11E-091EE8FD76C4}"/>
              </a:ext>
            </a:extLst>
          </p:cNvPr>
          <p:cNvGrpSpPr/>
          <p:nvPr/>
        </p:nvGrpSpPr>
        <p:grpSpPr>
          <a:xfrm flipV="1">
            <a:off x="5213850" y="2204352"/>
            <a:ext cx="179971" cy="1332000"/>
            <a:chOff x="4081684" y="2379280"/>
            <a:chExt cx="171807" cy="2518540"/>
          </a:xfrm>
        </p:grpSpPr>
        <p:cxnSp>
          <p:nvCxnSpPr>
            <p:cNvPr id="76" name="Straight Arrow Connector 75">
              <a:extLst>
                <a:ext uri="{FF2B5EF4-FFF2-40B4-BE49-F238E27FC236}">
                  <a16:creationId xmlns:a16="http://schemas.microsoft.com/office/drawing/2014/main" id="{913EDEC0-2A65-5668-DD4E-C7CC680F5B75}"/>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61A47A5-B885-485A-C44A-EDB5D3E239C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9C93145F-9EB2-6CF9-7E36-C28106BAF5D6}"/>
              </a:ext>
            </a:extLst>
          </p:cNvPr>
          <p:cNvSpPr/>
          <p:nvPr/>
        </p:nvSpPr>
        <p:spPr>
          <a:xfrm>
            <a:off x="4764539" y="5569651"/>
            <a:ext cx="1080000" cy="648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Trasmissione documenti disponibili</a:t>
            </a:r>
            <a:endParaRPr kumimoji="0" lang="it-IT" sz="1000" i="0" u="none" strike="noStrike" kern="0" cap="none" spc="0" normalizeH="0" baseline="0" noProof="0">
              <a:ln>
                <a:noFill/>
              </a:ln>
              <a:solidFill>
                <a:srgbClr val="000000"/>
              </a:solidFill>
              <a:effectLst/>
              <a:uLnTx/>
              <a:uFillTx/>
            </a:endParaRPr>
          </a:p>
        </p:txBody>
      </p:sp>
      <p:sp>
        <p:nvSpPr>
          <p:cNvPr id="79" name="Rectangle 78">
            <a:extLst>
              <a:ext uri="{FF2B5EF4-FFF2-40B4-BE49-F238E27FC236}">
                <a16:creationId xmlns:a16="http://schemas.microsoft.com/office/drawing/2014/main" id="{12907A6F-6095-BF13-C5E3-B4F0B2F96240}"/>
              </a:ext>
            </a:extLst>
          </p:cNvPr>
          <p:cNvSpPr/>
          <p:nvPr/>
        </p:nvSpPr>
        <p:spPr>
          <a:xfrm>
            <a:off x="9322905" y="5569651"/>
            <a:ext cx="1080000" cy="648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Ricezione richiesta documento</a:t>
            </a:r>
            <a:endParaRPr kumimoji="0" lang="it-IT" sz="1000" i="0" u="none" strike="noStrike" kern="0" cap="none" spc="0" normalizeH="0" baseline="0" noProof="0">
              <a:ln>
                <a:noFill/>
              </a:ln>
              <a:solidFill>
                <a:srgbClr val="000000"/>
              </a:solidFill>
              <a:effectLst/>
              <a:uLnTx/>
              <a:uFillTx/>
            </a:endParaRPr>
          </a:p>
        </p:txBody>
      </p:sp>
      <p:sp>
        <p:nvSpPr>
          <p:cNvPr id="80" name="Rectangle 79">
            <a:extLst>
              <a:ext uri="{FF2B5EF4-FFF2-40B4-BE49-F238E27FC236}">
                <a16:creationId xmlns:a16="http://schemas.microsoft.com/office/drawing/2014/main" id="{CB225029-6F35-E00F-1FEB-56786BEEAE4B}"/>
              </a:ext>
            </a:extLst>
          </p:cNvPr>
          <p:cNvSpPr/>
          <p:nvPr/>
        </p:nvSpPr>
        <p:spPr>
          <a:xfrm>
            <a:off x="10796286" y="5569651"/>
            <a:ext cx="1080000" cy="648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pPr>
            <a:r>
              <a:rPr lang="it-IT" sz="1000" kern="0">
                <a:solidFill>
                  <a:srgbClr val="000000"/>
                </a:solidFill>
                <a:cs typeface="Arial"/>
              </a:rPr>
              <a:t>Trasmissione documento</a:t>
            </a:r>
          </a:p>
        </p:txBody>
      </p:sp>
      <p:cxnSp>
        <p:nvCxnSpPr>
          <p:cNvPr id="81" name="Straight Arrow Connector 80">
            <a:extLst>
              <a:ext uri="{FF2B5EF4-FFF2-40B4-BE49-F238E27FC236}">
                <a16:creationId xmlns:a16="http://schemas.microsoft.com/office/drawing/2014/main" id="{B956F5B4-AC6A-9C6E-ADA3-03D06EB66A86}"/>
              </a:ext>
            </a:extLst>
          </p:cNvPr>
          <p:cNvCxnSpPr>
            <a:cxnSpLocks/>
            <a:stCxn id="79" idx="3"/>
            <a:endCxn id="80" idx="1"/>
          </p:cNvCxnSpPr>
          <p:nvPr/>
        </p:nvCxnSpPr>
        <p:spPr>
          <a:xfrm>
            <a:off x="10402905" y="5893651"/>
            <a:ext cx="39338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FDFEB35D-31D6-12AA-B7EA-82ED2DD67F43}"/>
              </a:ext>
            </a:extLst>
          </p:cNvPr>
          <p:cNvGrpSpPr/>
          <p:nvPr/>
        </p:nvGrpSpPr>
        <p:grpSpPr>
          <a:xfrm>
            <a:off x="10796286" y="1407600"/>
            <a:ext cx="1080000" cy="791465"/>
            <a:chOff x="10805731" y="2961110"/>
            <a:chExt cx="1080000" cy="791465"/>
          </a:xfrm>
        </p:grpSpPr>
        <p:sp>
          <p:nvSpPr>
            <p:cNvPr id="85" name="Rectangle 84">
              <a:extLst>
                <a:ext uri="{FF2B5EF4-FFF2-40B4-BE49-F238E27FC236}">
                  <a16:creationId xmlns:a16="http://schemas.microsoft.com/office/drawing/2014/main" id="{7D3A810F-CE7E-0225-055D-10FE20906551}"/>
                </a:ext>
              </a:extLst>
            </p:cNvPr>
            <p:cNvSpPr/>
            <p:nvPr/>
          </p:nvSpPr>
          <p:spPr>
            <a:xfrm>
              <a:off x="10805731" y="2961110"/>
              <a:ext cx="1080000" cy="791465"/>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86" name="Rectangle 85">
              <a:extLst>
                <a:ext uri="{FF2B5EF4-FFF2-40B4-BE49-F238E27FC236}">
                  <a16:creationId xmlns:a16="http://schemas.microsoft.com/office/drawing/2014/main" id="{37FAAAA9-719C-2AD0-68FE-016344BC8E56}"/>
                </a:ext>
              </a:extLst>
            </p:cNvPr>
            <p:cNvSpPr/>
            <p:nvPr/>
          </p:nvSpPr>
          <p:spPr>
            <a:xfrm>
              <a:off x="10877731" y="3014842"/>
              <a:ext cx="936000" cy="684000"/>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Recupero documento</a:t>
              </a:r>
            </a:p>
          </p:txBody>
        </p:sp>
      </p:grpSp>
      <p:sp>
        <p:nvSpPr>
          <p:cNvPr id="95" name="Title 33">
            <a:extLst>
              <a:ext uri="{FF2B5EF4-FFF2-40B4-BE49-F238E27FC236}">
                <a16:creationId xmlns:a16="http://schemas.microsoft.com/office/drawing/2014/main" id="{E72CD6D1-0703-E0D4-9626-118C15C8FA38}"/>
              </a:ext>
            </a:extLst>
          </p:cNvPr>
          <p:cNvSpPr>
            <a:spLocks noGrp="1"/>
          </p:cNvSpPr>
          <p:nvPr>
            <p:ph type="title"/>
          </p:nvPr>
        </p:nvSpPr>
        <p:spPr>
          <a:xfrm>
            <a:off x="516000" y="74239"/>
            <a:ext cx="10761600" cy="503082"/>
          </a:xfrm>
        </p:spPr>
        <p:txBody>
          <a:bodyPr/>
          <a:lstStyle/>
          <a:p>
            <a:r>
              <a:rPr lang="it-IT" sz="2350" spc="-130" noProof="0"/>
              <a:t>FASCICOLO VIRTUALE DELL’OPERATORE ECONOMICO</a:t>
            </a:r>
            <a:endParaRPr lang="it-IT" sz="2350" noProof="0"/>
          </a:p>
        </p:txBody>
      </p:sp>
      <p:sp>
        <p:nvSpPr>
          <p:cNvPr id="96" name="Rectangle: Rounded Corners 95">
            <a:extLst>
              <a:ext uri="{FF2B5EF4-FFF2-40B4-BE49-F238E27FC236}">
                <a16:creationId xmlns:a16="http://schemas.microsoft.com/office/drawing/2014/main" id="{5ACCC27F-3EF2-0FA0-EA38-C3F318EA494B}"/>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FV</a:t>
            </a:r>
            <a:endParaRPr lang="it-IT" sz="1200" b="1" noProof="0">
              <a:solidFill>
                <a:schemeClr val="accent1"/>
              </a:solidFill>
            </a:endParaRPr>
          </a:p>
        </p:txBody>
      </p:sp>
      <p:grpSp>
        <p:nvGrpSpPr>
          <p:cNvPr id="8" name="Group 7">
            <a:extLst>
              <a:ext uri="{FF2B5EF4-FFF2-40B4-BE49-F238E27FC236}">
                <a16:creationId xmlns:a16="http://schemas.microsoft.com/office/drawing/2014/main" id="{DDC71297-C5FF-6790-CEFA-7C0929618C7C}"/>
              </a:ext>
            </a:extLst>
          </p:cNvPr>
          <p:cNvGrpSpPr/>
          <p:nvPr/>
        </p:nvGrpSpPr>
        <p:grpSpPr>
          <a:xfrm flipV="1">
            <a:off x="5209454" y="4209187"/>
            <a:ext cx="179971" cy="1368000"/>
            <a:chOff x="4081684" y="2379280"/>
            <a:chExt cx="171807" cy="2518540"/>
          </a:xfrm>
        </p:grpSpPr>
        <p:cxnSp>
          <p:nvCxnSpPr>
            <p:cNvPr id="17" name="Straight Arrow Connector 16">
              <a:extLst>
                <a:ext uri="{FF2B5EF4-FFF2-40B4-BE49-F238E27FC236}">
                  <a16:creationId xmlns:a16="http://schemas.microsoft.com/office/drawing/2014/main" id="{7CFC5856-26D2-9349-3F10-AA15A5A33C1C}"/>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91F870-17DA-C1E6-3990-B4A0E656CFEB}"/>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90A31ADE-0AF1-12BB-A3E8-61F4EEC26E60}"/>
              </a:ext>
            </a:extLst>
          </p:cNvPr>
          <p:cNvCxnSpPr>
            <a:cxnSpLocks/>
            <a:stCxn id="34" idx="2"/>
            <a:endCxn id="37" idx="0"/>
          </p:cNvCxnSpPr>
          <p:nvPr/>
        </p:nvCxnSpPr>
        <p:spPr>
          <a:xfrm>
            <a:off x="9862905" y="2199600"/>
            <a:ext cx="0" cy="1352698"/>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3554092-EDC6-727E-89E2-CF8E5558DA25}"/>
              </a:ext>
            </a:extLst>
          </p:cNvPr>
          <p:cNvCxnSpPr>
            <a:cxnSpLocks/>
            <a:stCxn id="37" idx="2"/>
            <a:endCxn id="79" idx="0"/>
          </p:cNvCxnSpPr>
          <p:nvPr/>
        </p:nvCxnSpPr>
        <p:spPr>
          <a:xfrm>
            <a:off x="9862905" y="4200298"/>
            <a:ext cx="0" cy="1369353"/>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89038F4-2ED6-33DC-3596-F8FB468D7A69}"/>
              </a:ext>
            </a:extLst>
          </p:cNvPr>
          <p:cNvSpPr/>
          <p:nvPr/>
        </p:nvSpPr>
        <p:spPr>
          <a:xfrm>
            <a:off x="4764867" y="3552298"/>
            <a:ext cx="108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Recupero documenti</a:t>
            </a:r>
            <a:endParaRPr kumimoji="0" lang="it-IT" sz="1000" i="0" u="none" strike="noStrike" kern="0" cap="none" spc="0" normalizeH="0" baseline="0" noProof="0">
              <a:ln>
                <a:noFill/>
              </a:ln>
              <a:solidFill>
                <a:srgbClr val="000000"/>
              </a:solidFill>
              <a:effectLst/>
              <a:uLnTx/>
              <a:uFillTx/>
            </a:endParaRPr>
          </a:p>
        </p:txBody>
      </p:sp>
      <p:sp>
        <p:nvSpPr>
          <p:cNvPr id="37" name="Rectangle 36">
            <a:extLst>
              <a:ext uri="{FF2B5EF4-FFF2-40B4-BE49-F238E27FC236}">
                <a16:creationId xmlns:a16="http://schemas.microsoft.com/office/drawing/2014/main" id="{95C27550-5CF2-BA10-466D-AF1B59773663}"/>
              </a:ext>
            </a:extLst>
          </p:cNvPr>
          <p:cNvSpPr/>
          <p:nvPr/>
        </p:nvSpPr>
        <p:spPr>
          <a:xfrm>
            <a:off x="9322905" y="3552298"/>
            <a:ext cx="108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lang="it-IT" sz="1000" kern="0">
                <a:solidFill>
                  <a:srgbClr val="000000"/>
                </a:solidFill>
                <a:cs typeface="Arial"/>
              </a:rPr>
              <a:t>Richiesta nuovo documento</a:t>
            </a:r>
            <a:endParaRPr kumimoji="0" lang="it-IT" sz="1000" i="0" u="none" strike="noStrike" kern="0" cap="none" spc="0" normalizeH="0" baseline="0" noProof="0">
              <a:ln>
                <a:noFill/>
              </a:ln>
              <a:solidFill>
                <a:srgbClr val="000000"/>
              </a:solidFill>
              <a:effectLst/>
              <a:uLnTx/>
              <a:uFillTx/>
            </a:endParaRPr>
          </a:p>
        </p:txBody>
      </p:sp>
      <p:sp>
        <p:nvSpPr>
          <p:cNvPr id="63" name="Rectangle 62">
            <a:extLst>
              <a:ext uri="{FF2B5EF4-FFF2-40B4-BE49-F238E27FC236}">
                <a16:creationId xmlns:a16="http://schemas.microsoft.com/office/drawing/2014/main" id="{8FE0298F-1FCD-6C26-8925-E03F3694B593}"/>
              </a:ext>
            </a:extLst>
          </p:cNvPr>
          <p:cNvSpPr/>
          <p:nvPr/>
        </p:nvSpPr>
        <p:spPr>
          <a:xfrm>
            <a:off x="3280001" y="5569651"/>
            <a:ext cx="1080000" cy="648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pPr>
            <a:r>
              <a:rPr lang="it-IT" sz="1000" kern="0">
                <a:solidFill>
                  <a:srgbClr val="000000"/>
                </a:solidFill>
                <a:cs typeface="Arial"/>
              </a:rPr>
              <a:t>Autorizzazione automatica</a:t>
            </a:r>
          </a:p>
        </p:txBody>
      </p:sp>
      <p:sp>
        <p:nvSpPr>
          <p:cNvPr id="42" name="Rectangle 41">
            <a:extLst>
              <a:ext uri="{FF2B5EF4-FFF2-40B4-BE49-F238E27FC236}">
                <a16:creationId xmlns:a16="http://schemas.microsoft.com/office/drawing/2014/main" id="{5F79241C-52C7-CAEA-BB71-6C0621F2FA23}"/>
              </a:ext>
            </a:extLst>
          </p:cNvPr>
          <p:cNvSpPr/>
          <p:nvPr/>
        </p:nvSpPr>
        <p:spPr>
          <a:xfrm>
            <a:off x="10796286" y="3552298"/>
            <a:ext cx="108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kumimoji="0" lang="it-IT" sz="1000" i="0" u="none" strike="noStrike" kern="0" cap="none" spc="0" normalizeH="0" baseline="0" noProof="0">
                <a:ln>
                  <a:noFill/>
                </a:ln>
                <a:solidFill>
                  <a:srgbClr val="000000"/>
                </a:solidFill>
                <a:effectLst/>
                <a:uLnTx/>
                <a:uFillTx/>
                <a:cs typeface="Arial"/>
              </a:rPr>
              <a:t>Recupero documento</a:t>
            </a:r>
            <a:endParaRPr kumimoji="0" lang="it-IT" sz="1000" i="0" u="none" strike="noStrike" kern="0" cap="none" spc="0" normalizeH="0" baseline="0" noProof="0">
              <a:ln>
                <a:noFill/>
              </a:ln>
              <a:solidFill>
                <a:srgbClr val="000000"/>
              </a:solidFill>
              <a:effectLst/>
              <a:uLnTx/>
              <a:uFillTx/>
            </a:endParaRPr>
          </a:p>
        </p:txBody>
      </p:sp>
      <p:grpSp>
        <p:nvGrpSpPr>
          <p:cNvPr id="44" name="Group 43">
            <a:extLst>
              <a:ext uri="{FF2B5EF4-FFF2-40B4-BE49-F238E27FC236}">
                <a16:creationId xmlns:a16="http://schemas.microsoft.com/office/drawing/2014/main" id="{A35A47D9-BBD4-91AC-C725-68A986ADB456}"/>
              </a:ext>
            </a:extLst>
          </p:cNvPr>
          <p:cNvGrpSpPr/>
          <p:nvPr/>
        </p:nvGrpSpPr>
        <p:grpSpPr>
          <a:xfrm flipV="1">
            <a:off x="11246301" y="2204352"/>
            <a:ext cx="179971" cy="1332000"/>
            <a:chOff x="4081684" y="2379280"/>
            <a:chExt cx="171807" cy="2518540"/>
          </a:xfrm>
        </p:grpSpPr>
        <p:cxnSp>
          <p:nvCxnSpPr>
            <p:cNvPr id="48" name="Straight Arrow Connector 47">
              <a:extLst>
                <a:ext uri="{FF2B5EF4-FFF2-40B4-BE49-F238E27FC236}">
                  <a16:creationId xmlns:a16="http://schemas.microsoft.com/office/drawing/2014/main" id="{4C5E41AD-8E66-E3C6-3963-1505EBA97319}"/>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7F09310-AD06-A815-7DAA-D0CA2DFE0D66}"/>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992C24AA-EFDA-3AAC-761D-97B08505D291}"/>
              </a:ext>
            </a:extLst>
          </p:cNvPr>
          <p:cNvGrpSpPr/>
          <p:nvPr/>
        </p:nvGrpSpPr>
        <p:grpSpPr>
          <a:xfrm flipV="1">
            <a:off x="11246301" y="4209187"/>
            <a:ext cx="179971" cy="1368000"/>
            <a:chOff x="4081684" y="2379280"/>
            <a:chExt cx="171807" cy="2518540"/>
          </a:xfrm>
        </p:grpSpPr>
        <p:cxnSp>
          <p:nvCxnSpPr>
            <p:cNvPr id="51" name="Straight Arrow Connector 50">
              <a:extLst>
                <a:ext uri="{FF2B5EF4-FFF2-40B4-BE49-F238E27FC236}">
                  <a16:creationId xmlns:a16="http://schemas.microsoft.com/office/drawing/2014/main" id="{42770911-B1C5-B1C9-32D0-E2E4F127ABCA}"/>
                </a:ext>
              </a:extLst>
            </p:cNvPr>
            <p:cNvCxnSpPr>
              <a:cxnSpLocks/>
            </p:cNvCxnSpPr>
            <p:nvPr/>
          </p:nvCxnSpPr>
          <p:spPr>
            <a:xfrm flipH="1" flipV="1">
              <a:off x="4081684"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9A8E848-96C9-AB95-0BD9-AC8D69740900}"/>
                </a:ext>
              </a:extLst>
            </p:cNvPr>
            <p:cNvCxnSpPr>
              <a:cxnSpLocks/>
            </p:cNvCxnSpPr>
            <p:nvPr/>
          </p:nvCxnSpPr>
          <p:spPr>
            <a:xfrm>
              <a:off x="4252039" y="2379280"/>
              <a:ext cx="1452" cy="251854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BF522D0A-1C3D-1ED4-4DD2-5253B3D215C0}"/>
              </a:ext>
            </a:extLst>
          </p:cNvPr>
          <p:cNvSpPr/>
          <p:nvPr/>
        </p:nvSpPr>
        <p:spPr>
          <a:xfrm>
            <a:off x="1806620" y="3552298"/>
            <a:ext cx="1080000" cy="64800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defTabSz="762000">
              <a:lnSpc>
                <a:spcPct val="90000"/>
              </a:lnSpc>
              <a:spcBef>
                <a:spcPct val="0"/>
              </a:spcBef>
              <a:spcAft>
                <a:spcPct val="0"/>
              </a:spcAft>
              <a:defRPr/>
            </a:pPr>
            <a:r>
              <a:rPr lang="it-IT" sz="1000" kern="0">
                <a:solidFill>
                  <a:srgbClr val="000000"/>
                </a:solidFill>
                <a:cs typeface="Arial"/>
              </a:rPr>
              <a:t>Richiesta accesso</a:t>
            </a:r>
            <a:endParaRPr kumimoji="0" lang="it-IT" sz="1000" i="0" u="none" strike="noStrike" kern="0" cap="none" spc="0" normalizeH="0" baseline="0" noProof="0">
              <a:ln>
                <a:noFill/>
              </a:ln>
              <a:solidFill>
                <a:srgbClr val="000000"/>
              </a:solidFill>
              <a:effectLst/>
              <a:uLnTx/>
              <a:uFillTx/>
            </a:endParaRPr>
          </a:p>
        </p:txBody>
      </p:sp>
      <p:cxnSp>
        <p:nvCxnSpPr>
          <p:cNvPr id="82" name="Straight Arrow Connector 81">
            <a:extLst>
              <a:ext uri="{FF2B5EF4-FFF2-40B4-BE49-F238E27FC236}">
                <a16:creationId xmlns:a16="http://schemas.microsoft.com/office/drawing/2014/main" id="{A4BD2A4C-BAFA-B044-CF54-211F3904A386}"/>
              </a:ext>
            </a:extLst>
          </p:cNvPr>
          <p:cNvCxnSpPr>
            <a:cxnSpLocks/>
            <a:stCxn id="72" idx="2"/>
            <a:endCxn id="41" idx="0"/>
          </p:cNvCxnSpPr>
          <p:nvPr/>
        </p:nvCxnSpPr>
        <p:spPr>
          <a:xfrm>
            <a:off x="2346620" y="4200298"/>
            <a:ext cx="0" cy="1369353"/>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919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algn="just"/>
            <a:r>
              <a:rPr lang="it-IT" noProof="0"/>
              <a:t>La richiesta di accesso al FVOE per uno specifico appalto </a:t>
            </a:r>
            <a:r>
              <a:rPr lang="it-IT"/>
              <a:t>avviene attraverso la funzionalità </a:t>
            </a:r>
            <a:r>
              <a:rPr lang="it-IT" b="1" i="1"/>
              <a:t>Richieste di accesso FVOE </a:t>
            </a:r>
            <a:r>
              <a:rPr lang="it-IT" noProof="0"/>
              <a:t> del gruppo funzionale </a:t>
            </a:r>
            <a:r>
              <a:rPr lang="it-IT" b="1" noProof="0"/>
              <a:t>Fascicolo Virtuale</a:t>
            </a:r>
            <a:r>
              <a:rPr lang="it-IT" noProof="0"/>
              <a:t> di SATER. </a:t>
            </a:r>
          </a:p>
          <a:p>
            <a:pPr algn="just"/>
            <a:r>
              <a:rPr lang="it-IT"/>
              <a:t>La gestione dei documenti recuperati dal Fascicolo Virtuale avviene attraverso la funzionalità </a:t>
            </a:r>
            <a:r>
              <a:rPr lang="it-IT" b="1" i="1"/>
              <a:t>Documenti FVOE </a:t>
            </a:r>
            <a:r>
              <a:rPr lang="it-IT" noProof="0"/>
              <a:t>del medesimo gruppo funzionale </a:t>
            </a:r>
            <a:r>
              <a:rPr lang="it-IT" b="1" noProof="0"/>
              <a:t>Fascicolo Virtuale</a:t>
            </a:r>
            <a:r>
              <a:rPr lang="it-IT" noProof="0"/>
              <a:t> di SATER.</a:t>
            </a:r>
            <a:r>
              <a:rPr lang="it-IT"/>
              <a:t> </a:t>
            </a:r>
            <a:endParaRPr lang="it-IT" noProof="0"/>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76</a:t>
            </a:fld>
            <a:endParaRPr lang="it-IT" noProof="0"/>
          </a:p>
        </p:txBody>
      </p:sp>
      <p:sp>
        <p:nvSpPr>
          <p:cNvPr id="4" name="Rectangle: Rounded Corners 3">
            <a:extLst>
              <a:ext uri="{FF2B5EF4-FFF2-40B4-BE49-F238E27FC236}">
                <a16:creationId xmlns:a16="http://schemas.microsoft.com/office/drawing/2014/main" id="{B55CF1F2-3DE1-D7F6-BCA1-80F6080DF3D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9" name="Group 28">
            <a:extLst>
              <a:ext uri="{FF2B5EF4-FFF2-40B4-BE49-F238E27FC236}">
                <a16:creationId xmlns:a16="http://schemas.microsoft.com/office/drawing/2014/main" id="{F2F96EE3-C690-3852-9E3D-555843FD1F60}"/>
              </a:ext>
            </a:extLst>
          </p:cNvPr>
          <p:cNvGrpSpPr/>
          <p:nvPr/>
        </p:nvGrpSpPr>
        <p:grpSpPr>
          <a:xfrm>
            <a:off x="303748" y="1869740"/>
            <a:ext cx="11394173" cy="2340523"/>
            <a:chOff x="303748" y="1830412"/>
            <a:chExt cx="11394173" cy="2340523"/>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376701" y="2723474"/>
              <a:ext cx="2340523"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70721" y="1830674"/>
              <a:ext cx="10627200" cy="234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RICHIESTE DI ACCESSO FVOE</a:t>
              </a:r>
              <a:endParaRPr lang="it-IT" sz="1200" b="1">
                <a:solidFill>
                  <a:prstClr val="black"/>
                </a:solidFill>
                <a:latin typeface="Century Gothic"/>
              </a:endParaRPr>
            </a:p>
            <a:p>
              <a:pPr algn="just">
                <a:spcBef>
                  <a:spcPts val="600"/>
                </a:spcBef>
                <a:defRPr/>
              </a:pPr>
              <a:r>
                <a:rPr kumimoji="0" lang="it-IT" sz="1200" i="0" u="none" strike="noStrike" kern="1200" cap="none" spc="0" normalizeH="0" baseline="0" noProof="0">
                  <a:ln>
                    <a:noFill/>
                  </a:ln>
                  <a:solidFill>
                    <a:prstClr val="black"/>
                  </a:solidFill>
                  <a:effectLst/>
                  <a:uLnTx/>
                  <a:uFillTx/>
                  <a:latin typeface="Century Gothic"/>
                  <a:ea typeface="+mn-ea"/>
                  <a:cs typeface="+mn-cs"/>
                </a:rPr>
                <a:t>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u="sng" strike="noStrike" kern="1200" cap="none" spc="0" normalizeH="0" baseline="0" noProof="0">
                  <a:ln>
                    <a:noFill/>
                  </a:ln>
                  <a:solidFill>
                    <a:prstClr val="black"/>
                  </a:solidFill>
                  <a:effectLst/>
                  <a:uLnTx/>
                  <a:uFillTx/>
                  <a:latin typeface="Century Gothic"/>
                  <a:ea typeface="+mn-ea"/>
                  <a:cs typeface="+mn-cs"/>
                </a:rPr>
                <a:t>Nuova richiesta di accesso</a:t>
              </a:r>
              <a:r>
                <a:rPr kumimoji="0" lang="it-IT" sz="1200" b="0" strike="noStrike" kern="1200" cap="none" spc="0" normalizeH="0" baseline="0" noProof="0">
                  <a:ln>
                    <a:noFill/>
                  </a:ln>
                  <a:solidFill>
                    <a:prstClr val="black"/>
                  </a:solidFill>
                  <a:effectLst/>
                  <a:uLnTx/>
                  <a:uFillTx/>
                  <a:latin typeface="Century Gothic"/>
                  <a:ea typeface="+mn-ea"/>
                  <a:cs typeface="+mn-cs"/>
                </a:rPr>
                <a:t> e inserisce l’</a:t>
              </a:r>
              <a:r>
                <a:rPr kumimoji="0" lang="it-IT" sz="1200" b="0" strike="noStrike" kern="1200" cap="none" spc="0" normalizeH="0" baseline="0" noProof="0" err="1">
                  <a:ln>
                    <a:noFill/>
                  </a:ln>
                  <a:solidFill>
                    <a:prstClr val="black"/>
                  </a:solidFill>
                  <a:effectLst/>
                  <a:uLnTx/>
                  <a:uFillTx/>
                  <a:latin typeface="Century Gothic"/>
                  <a:ea typeface="+mn-ea"/>
                  <a:cs typeface="+mn-cs"/>
                </a:rPr>
                <a:t>idAppalto</a:t>
              </a:r>
              <a:r>
                <a:rPr kumimoji="0" lang="it-IT" sz="1200" b="0" strike="noStrike" kern="1200" cap="none" spc="0" normalizeH="0" baseline="0" noProof="0">
                  <a:ln>
                    <a:noFill/>
                  </a:ln>
                  <a:solidFill>
                    <a:prstClr val="black"/>
                  </a:solidFill>
                  <a:effectLst/>
                  <a:uLnTx/>
                  <a:uFillTx/>
                  <a:latin typeface="Century Gothic"/>
                  <a:ea typeface="+mn-ea"/>
                  <a:cs typeface="+mn-cs"/>
                </a:rPr>
                <a:t> ANAC dell’appalto di interesse. SATER fornisce l’elenco degli OE che hanno partecipato all’appalto, tra i quali l’utente sceglie i soggetti per i quali intende richiedere l’accesso al FVOE. </a:t>
              </a:r>
            </a:p>
            <a:p>
              <a:pPr marR="0" lvl="0" algn="just" defTabSz="914400" rtl="0" eaLnBrk="1" fontAlgn="auto" latinLnBrk="0" hangingPunct="1">
                <a:lnSpc>
                  <a:spcPct val="100000"/>
                </a:lnSpc>
                <a:spcBef>
                  <a:spcPts val="600"/>
                </a:spcBef>
                <a:spcAft>
                  <a:spcPts val="0"/>
                </a:spcAft>
                <a:buClrTx/>
                <a:buSzTx/>
                <a:tabLst/>
                <a:defRPr/>
              </a:pPr>
              <a:r>
                <a:rPr lang="it-IT" sz="1200" noProof="0">
                  <a:solidFill>
                    <a:prstClr val="black"/>
                  </a:solidFill>
                  <a:latin typeface="Century Gothic"/>
                </a:rPr>
                <a:t>Successivamente, l’utente</a:t>
              </a:r>
              <a:r>
                <a:rPr lang="it-IT" sz="1200">
                  <a:solidFill>
                    <a:prstClr val="black"/>
                  </a:solidFill>
                  <a:latin typeface="Century Gothic"/>
                </a:rPr>
                <a:t> </a:t>
              </a:r>
              <a:r>
                <a:rPr lang="it-IT" sz="1200" noProof="0">
                  <a:solidFill>
                    <a:prstClr val="black"/>
                  </a:solidFill>
                  <a:latin typeface="Century Gothic"/>
                </a:rPr>
                <a:t>esegue </a:t>
              </a:r>
              <a:r>
                <a:rPr kumimoji="0" lang="it-IT" sz="1200" b="0" i="0" u="none" strike="noStrike" kern="1200" cap="none" spc="0" normalizeH="0" baseline="0" noProof="0">
                  <a:ln>
                    <a:noFill/>
                  </a:ln>
                  <a:solidFill>
                    <a:prstClr val="black"/>
                  </a:solidFill>
                  <a:effectLst/>
                  <a:uLnTx/>
                  <a:uFillTx/>
                  <a:latin typeface="Century Gothic"/>
                  <a:ea typeface="+mn-ea"/>
                  <a:cs typeface="+mn-cs"/>
                </a:rPr>
                <a:t>il comando </a:t>
              </a:r>
              <a:r>
                <a:rPr kumimoji="0" lang="it-IT" sz="1200" u="sng" strike="noStrike" kern="1200" cap="none" spc="0" normalizeH="0" baseline="0" noProof="0">
                  <a:ln>
                    <a:noFill/>
                  </a:ln>
                  <a:solidFill>
                    <a:prstClr val="black"/>
                  </a:solidFill>
                  <a:effectLst/>
                  <a:uLnTx/>
                  <a:uFillTx/>
                  <a:latin typeface="Century Gothic"/>
                  <a:ea typeface="+mn-ea"/>
                  <a:cs typeface="+mn-cs"/>
                </a:rPr>
                <a:t>Invio</a:t>
              </a:r>
              <a:r>
                <a:rPr kumimoji="0" lang="it-IT" sz="1200" strike="noStrike" kern="1200" cap="none" spc="0" normalizeH="0" baseline="0" noProof="0">
                  <a:ln>
                    <a:noFill/>
                  </a:ln>
                  <a:solidFill>
                    <a:prstClr val="black"/>
                  </a:solidFill>
                  <a:effectLst/>
                  <a:uLnTx/>
                  <a:uFillTx/>
                  <a:latin typeface="Century Gothic"/>
                  <a:ea typeface="+mn-ea"/>
                  <a:cs typeface="+mn-cs"/>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e SATER genera la richiesta di accesso verso PCP e invia una notifica ad ogni OE.</a:t>
              </a:r>
            </a:p>
            <a:p>
              <a:pPr marR="0" lvl="0" algn="just" defTabSz="914400" rtl="0" eaLnBrk="1" fontAlgn="auto" latinLnBrk="0" hangingPunct="1">
                <a:lnSpc>
                  <a:spcPct val="100000"/>
                </a:lnSpc>
                <a:spcBef>
                  <a:spcPts val="600"/>
                </a:spcBef>
                <a:spcAft>
                  <a:spcPts val="0"/>
                </a:spcAft>
                <a:buClrTx/>
                <a:buSzTx/>
                <a:tabLst/>
                <a:defRPr/>
              </a:pPr>
              <a:r>
                <a:rPr lang="it-IT" sz="1200">
                  <a:solidFill>
                    <a:prstClr val="black"/>
                  </a:solidFill>
                  <a:latin typeface="Century Gothic"/>
                </a:rPr>
                <a:t>La richiesta di accesso viene automaticamente autorizzata da PCP ma, in caso di errori, l’utente ha la possibilità di invocare l’operazione per verificare l’autorizzazione tramite il comando Verifica richiesta accesso.</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Una volta ricevuto l’accesso al FVOE, SATER recupera in automatico i documenti presenti nel FVOE. </a:t>
              </a:r>
              <a:r>
                <a:rPr lang="it-IT" sz="1200">
                  <a:solidFill>
                    <a:prstClr val="black"/>
                  </a:solidFill>
                  <a:latin typeface="Century Gothic"/>
                </a:rPr>
                <a:t>In caso di errori, l’utente ha la possibilità di invocare l’operazione tramite il comando </a:t>
              </a:r>
              <a:r>
                <a:rPr lang="it-IT" sz="1200" u="sng" noProof="0">
                  <a:solidFill>
                    <a:prstClr val="black"/>
                  </a:solidFill>
                  <a:latin typeface="Century Gothic"/>
                </a:rPr>
                <a:t>Recupera id documenti</a:t>
              </a:r>
              <a:r>
                <a:rPr lang="it-IT" sz="1200">
                  <a:solidFill>
                    <a:prstClr val="black"/>
                  </a:solidFill>
                  <a:latin typeface="Century Gothic"/>
                </a:rPr>
                <a:t>. </a:t>
              </a:r>
            </a:p>
            <a:p>
              <a:pPr algn="just">
                <a:spcBef>
                  <a:spcPts val="600"/>
                </a:spcBef>
                <a:defRPr/>
              </a:pPr>
              <a:r>
                <a:rPr kumimoji="0" lang="it-IT" sz="1200" b="0" i="0" u="none" strike="noStrike" kern="1200" cap="none" spc="-2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20" normalizeH="0" noProof="0">
                  <a:ln>
                    <a:noFill/>
                  </a:ln>
                  <a:solidFill>
                    <a:prstClr val="black"/>
                  </a:solidFill>
                  <a:effectLst/>
                  <a:uLnTx/>
                  <a:uFillTx/>
                  <a:latin typeface="Century Gothic"/>
                  <a:ea typeface="+mn-ea"/>
                  <a:cs typeface="+mn-cs"/>
                </a:rPr>
                <a:t>Cronologia PCP</a:t>
              </a:r>
              <a:r>
                <a:rPr kumimoji="0" lang="it-IT" sz="1200" b="0" i="0" u="none" strike="noStrike" kern="1200" cap="none" spc="-20" normalizeH="0" noProof="0">
                  <a:ln>
                    <a:noFill/>
                  </a:ln>
                  <a:solidFill>
                    <a:prstClr val="black"/>
                  </a:solidFill>
                  <a:effectLst/>
                  <a:uLnTx/>
                  <a:uFillTx/>
                  <a:latin typeface="Century Gothic"/>
                  <a:ea typeface="+mn-ea"/>
                  <a:cs typeface="+mn-cs"/>
                </a:rPr>
                <a:t>.</a:t>
              </a:r>
              <a:endParaRPr lang="it-IT" sz="1200">
                <a:solidFill>
                  <a:prstClr val="black"/>
                </a:solidFill>
                <a:latin typeface="Century Gothic"/>
              </a:endParaRPr>
            </a:p>
          </p:txBody>
        </p:sp>
        <p:grpSp>
          <p:nvGrpSpPr>
            <p:cNvPr id="47" name="Group 46">
              <a:extLst>
                <a:ext uri="{FF2B5EF4-FFF2-40B4-BE49-F238E27FC236}">
                  <a16:creationId xmlns:a16="http://schemas.microsoft.com/office/drawing/2014/main" id="{E615FBF7-E7C2-430C-99FF-30B70EA5DEFC}"/>
                </a:ext>
              </a:extLst>
            </p:cNvPr>
            <p:cNvGrpSpPr/>
            <p:nvPr/>
          </p:nvGrpSpPr>
          <p:grpSpPr>
            <a:xfrm>
              <a:off x="303748" y="2784674"/>
              <a:ext cx="432000" cy="432000"/>
              <a:chOff x="307558" y="4854795"/>
              <a:chExt cx="432000" cy="432000"/>
            </a:xfrm>
          </p:grpSpPr>
          <p:sp>
            <p:nvSpPr>
              <p:cNvPr id="49" name="Oval 48">
                <a:extLst>
                  <a:ext uri="{FF2B5EF4-FFF2-40B4-BE49-F238E27FC236}">
                    <a16:creationId xmlns:a16="http://schemas.microsoft.com/office/drawing/2014/main" id="{DD4D9C65-096D-6F86-0B1B-7355A1C21DE2}"/>
                  </a:ext>
                </a:extLst>
              </p:cNvPr>
              <p:cNvSpPr/>
              <p:nvPr/>
            </p:nvSpPr>
            <p:spPr>
              <a:xfrm>
                <a:off x="307558" y="4854795"/>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3" name="Freeform 150">
                <a:extLst>
                  <a:ext uri="{FF2B5EF4-FFF2-40B4-BE49-F238E27FC236}">
                    <a16:creationId xmlns:a16="http://schemas.microsoft.com/office/drawing/2014/main" id="{078E9C35-63AE-F647-2E0C-690123D00ABB}"/>
                  </a:ext>
                </a:extLst>
              </p:cNvPr>
              <p:cNvSpPr>
                <a:spLocks/>
              </p:cNvSpPr>
              <p:nvPr/>
            </p:nvSpPr>
            <p:spPr bwMode="auto">
              <a:xfrm>
                <a:off x="405339" y="4913039"/>
                <a:ext cx="101721" cy="101096"/>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2" name="Freeform 277">
              <a:extLst>
                <a:ext uri="{FF2B5EF4-FFF2-40B4-BE49-F238E27FC236}">
                  <a16:creationId xmlns:a16="http://schemas.microsoft.com/office/drawing/2014/main" id="{B2BCF517-E151-BFAD-EE4A-421E92CD86C8}"/>
                </a:ext>
              </a:extLst>
            </p:cNvPr>
            <p:cNvSpPr>
              <a:spLocks noChangeAspect="1" noEditPoints="1"/>
            </p:cNvSpPr>
            <p:nvPr/>
          </p:nvSpPr>
          <p:spPr bwMode="auto">
            <a:xfrm>
              <a:off x="330641" y="2816859"/>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06 w 512"/>
                <a:gd name="T11" fmla="*/ 181 h 512"/>
                <a:gd name="T12" fmla="*/ 379 w 512"/>
                <a:gd name="T13" fmla="*/ 181 h 512"/>
                <a:gd name="T14" fmla="*/ 355 w 512"/>
                <a:gd name="T15" fmla="*/ 157 h 512"/>
                <a:gd name="T16" fmla="*/ 355 w 512"/>
                <a:gd name="T17" fmla="*/ 141 h 512"/>
                <a:gd name="T18" fmla="*/ 370 w 512"/>
                <a:gd name="T19" fmla="*/ 141 h 512"/>
                <a:gd name="T20" fmla="*/ 413 w 512"/>
                <a:gd name="T21" fmla="*/ 184 h 512"/>
                <a:gd name="T22" fmla="*/ 415 w 512"/>
                <a:gd name="T23" fmla="*/ 188 h 512"/>
                <a:gd name="T24" fmla="*/ 415 w 512"/>
                <a:gd name="T25" fmla="*/ 196 h 512"/>
                <a:gd name="T26" fmla="*/ 413 w 512"/>
                <a:gd name="T27" fmla="*/ 199 h 512"/>
                <a:gd name="T28" fmla="*/ 370 w 512"/>
                <a:gd name="T29" fmla="*/ 242 h 512"/>
                <a:gd name="T30" fmla="*/ 362 w 512"/>
                <a:gd name="T31" fmla="*/ 245 h 512"/>
                <a:gd name="T32" fmla="*/ 355 w 512"/>
                <a:gd name="T33" fmla="*/ 242 h 512"/>
                <a:gd name="T34" fmla="*/ 355 w 512"/>
                <a:gd name="T35" fmla="*/ 227 h 512"/>
                <a:gd name="T36" fmla="*/ 379 w 512"/>
                <a:gd name="T37" fmla="*/ 202 h 512"/>
                <a:gd name="T38" fmla="*/ 106 w 512"/>
                <a:gd name="T39" fmla="*/ 202 h 512"/>
                <a:gd name="T40" fmla="*/ 96 w 512"/>
                <a:gd name="T41" fmla="*/ 192 h 512"/>
                <a:gd name="T42" fmla="*/ 106 w 512"/>
                <a:gd name="T43" fmla="*/ 181 h 512"/>
                <a:gd name="T44" fmla="*/ 405 w 512"/>
                <a:gd name="T45" fmla="*/ 330 h 512"/>
                <a:gd name="T46" fmla="*/ 132 w 512"/>
                <a:gd name="T47" fmla="*/ 330 h 512"/>
                <a:gd name="T48" fmla="*/ 157 w 512"/>
                <a:gd name="T49" fmla="*/ 355 h 512"/>
                <a:gd name="T50" fmla="*/ 157 w 512"/>
                <a:gd name="T51" fmla="*/ 370 h 512"/>
                <a:gd name="T52" fmla="*/ 149 w 512"/>
                <a:gd name="T53" fmla="*/ 373 h 512"/>
                <a:gd name="T54" fmla="*/ 141 w 512"/>
                <a:gd name="T55" fmla="*/ 370 h 512"/>
                <a:gd name="T56" fmla="*/ 99 w 512"/>
                <a:gd name="T57" fmla="*/ 327 h 512"/>
                <a:gd name="T58" fmla="*/ 96 w 512"/>
                <a:gd name="T59" fmla="*/ 324 h 512"/>
                <a:gd name="T60" fmla="*/ 96 w 512"/>
                <a:gd name="T61" fmla="*/ 316 h 512"/>
                <a:gd name="T62" fmla="*/ 99 w 512"/>
                <a:gd name="T63" fmla="*/ 312 h 512"/>
                <a:gd name="T64" fmla="*/ 141 w 512"/>
                <a:gd name="T65" fmla="*/ 269 h 512"/>
                <a:gd name="T66" fmla="*/ 157 w 512"/>
                <a:gd name="T67" fmla="*/ 269 h 512"/>
                <a:gd name="T68" fmla="*/ 157 w 512"/>
                <a:gd name="T69" fmla="*/ 285 h 512"/>
                <a:gd name="T70" fmla="*/ 132 w 512"/>
                <a:gd name="T71" fmla="*/ 309 h 512"/>
                <a:gd name="T72" fmla="*/ 405 w 512"/>
                <a:gd name="T73" fmla="*/ 309 h 512"/>
                <a:gd name="T74" fmla="*/ 416 w 512"/>
                <a:gd name="T75" fmla="*/ 320 h 512"/>
                <a:gd name="T76" fmla="*/ 405 w 512"/>
                <a:gd name="T7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06" y="181"/>
                  </a:moveTo>
                  <a:cubicBezTo>
                    <a:pt x="379" y="181"/>
                    <a:pt x="379" y="181"/>
                    <a:pt x="379" y="181"/>
                  </a:cubicBezTo>
                  <a:cubicBezTo>
                    <a:pt x="355" y="157"/>
                    <a:pt x="355" y="157"/>
                    <a:pt x="355" y="157"/>
                  </a:cubicBezTo>
                  <a:cubicBezTo>
                    <a:pt x="351" y="152"/>
                    <a:pt x="351" y="146"/>
                    <a:pt x="355" y="141"/>
                  </a:cubicBezTo>
                  <a:cubicBezTo>
                    <a:pt x="359" y="137"/>
                    <a:pt x="366" y="137"/>
                    <a:pt x="370" y="141"/>
                  </a:cubicBezTo>
                  <a:cubicBezTo>
                    <a:pt x="413" y="184"/>
                    <a:pt x="413" y="184"/>
                    <a:pt x="413" y="184"/>
                  </a:cubicBezTo>
                  <a:cubicBezTo>
                    <a:pt x="414" y="185"/>
                    <a:pt x="414" y="186"/>
                    <a:pt x="415" y="188"/>
                  </a:cubicBezTo>
                  <a:cubicBezTo>
                    <a:pt x="416" y="190"/>
                    <a:pt x="416" y="193"/>
                    <a:pt x="415" y="196"/>
                  </a:cubicBezTo>
                  <a:cubicBezTo>
                    <a:pt x="414" y="197"/>
                    <a:pt x="414" y="198"/>
                    <a:pt x="413" y="199"/>
                  </a:cubicBezTo>
                  <a:cubicBezTo>
                    <a:pt x="370" y="242"/>
                    <a:pt x="370" y="242"/>
                    <a:pt x="370" y="242"/>
                  </a:cubicBezTo>
                  <a:cubicBezTo>
                    <a:pt x="368" y="244"/>
                    <a:pt x="365" y="245"/>
                    <a:pt x="362" y="245"/>
                  </a:cubicBezTo>
                  <a:cubicBezTo>
                    <a:pt x="360" y="245"/>
                    <a:pt x="357" y="244"/>
                    <a:pt x="355" y="242"/>
                  </a:cubicBezTo>
                  <a:cubicBezTo>
                    <a:pt x="351" y="238"/>
                    <a:pt x="351" y="231"/>
                    <a:pt x="355" y="227"/>
                  </a:cubicBezTo>
                  <a:cubicBezTo>
                    <a:pt x="379" y="202"/>
                    <a:pt x="379" y="202"/>
                    <a:pt x="379" y="202"/>
                  </a:cubicBezTo>
                  <a:cubicBezTo>
                    <a:pt x="106" y="202"/>
                    <a:pt x="106" y="202"/>
                    <a:pt x="106" y="202"/>
                  </a:cubicBezTo>
                  <a:cubicBezTo>
                    <a:pt x="100" y="202"/>
                    <a:pt x="96" y="198"/>
                    <a:pt x="96" y="192"/>
                  </a:cubicBezTo>
                  <a:cubicBezTo>
                    <a:pt x="96" y="186"/>
                    <a:pt x="100" y="181"/>
                    <a:pt x="106" y="181"/>
                  </a:cubicBezTo>
                  <a:close/>
                  <a:moveTo>
                    <a:pt x="405" y="330"/>
                  </a:moveTo>
                  <a:cubicBezTo>
                    <a:pt x="132" y="330"/>
                    <a:pt x="132" y="330"/>
                    <a:pt x="132" y="330"/>
                  </a:cubicBezTo>
                  <a:cubicBezTo>
                    <a:pt x="157" y="355"/>
                    <a:pt x="157" y="355"/>
                    <a:pt x="157" y="355"/>
                  </a:cubicBezTo>
                  <a:cubicBezTo>
                    <a:pt x="161" y="359"/>
                    <a:pt x="161" y="366"/>
                    <a:pt x="157" y="370"/>
                  </a:cubicBezTo>
                  <a:cubicBezTo>
                    <a:pt x="154" y="372"/>
                    <a:pt x="152" y="373"/>
                    <a:pt x="149" y="373"/>
                  </a:cubicBezTo>
                  <a:cubicBezTo>
                    <a:pt x="146" y="373"/>
                    <a:pt x="144" y="372"/>
                    <a:pt x="141" y="370"/>
                  </a:cubicBezTo>
                  <a:cubicBezTo>
                    <a:pt x="99" y="327"/>
                    <a:pt x="99" y="327"/>
                    <a:pt x="99" y="327"/>
                  </a:cubicBezTo>
                  <a:cubicBezTo>
                    <a:pt x="98" y="326"/>
                    <a:pt x="97" y="325"/>
                    <a:pt x="96" y="324"/>
                  </a:cubicBezTo>
                  <a:cubicBezTo>
                    <a:pt x="95" y="321"/>
                    <a:pt x="95" y="318"/>
                    <a:pt x="96" y="316"/>
                  </a:cubicBezTo>
                  <a:cubicBezTo>
                    <a:pt x="97" y="314"/>
                    <a:pt x="98" y="313"/>
                    <a:pt x="99" y="312"/>
                  </a:cubicBezTo>
                  <a:cubicBezTo>
                    <a:pt x="141" y="269"/>
                    <a:pt x="141" y="269"/>
                    <a:pt x="141" y="269"/>
                  </a:cubicBezTo>
                  <a:cubicBezTo>
                    <a:pt x="146" y="265"/>
                    <a:pt x="152" y="265"/>
                    <a:pt x="157" y="269"/>
                  </a:cubicBezTo>
                  <a:cubicBezTo>
                    <a:pt x="161" y="274"/>
                    <a:pt x="161" y="280"/>
                    <a:pt x="157" y="285"/>
                  </a:cubicBezTo>
                  <a:cubicBezTo>
                    <a:pt x="132" y="309"/>
                    <a:pt x="132" y="309"/>
                    <a:pt x="132" y="309"/>
                  </a:cubicBezTo>
                  <a:cubicBezTo>
                    <a:pt x="405" y="309"/>
                    <a:pt x="405" y="309"/>
                    <a:pt x="405" y="309"/>
                  </a:cubicBezTo>
                  <a:cubicBezTo>
                    <a:pt x="411" y="309"/>
                    <a:pt x="416" y="314"/>
                    <a:pt x="416" y="320"/>
                  </a:cubicBezTo>
                  <a:cubicBezTo>
                    <a:pt x="416" y="326"/>
                    <a:pt x="411" y="330"/>
                    <a:pt x="405" y="3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nvGrpSpPr>
          <p:cNvPr id="28" name="Group 27">
            <a:extLst>
              <a:ext uri="{FF2B5EF4-FFF2-40B4-BE49-F238E27FC236}">
                <a16:creationId xmlns:a16="http://schemas.microsoft.com/office/drawing/2014/main" id="{75A54A75-9C82-7952-A921-1034D5BE9C0D}"/>
              </a:ext>
            </a:extLst>
          </p:cNvPr>
          <p:cNvGrpSpPr/>
          <p:nvPr/>
        </p:nvGrpSpPr>
        <p:grpSpPr>
          <a:xfrm>
            <a:off x="516358" y="4465483"/>
            <a:ext cx="11181563" cy="1980000"/>
            <a:chOff x="516358" y="4465483"/>
            <a:chExt cx="11181563" cy="1980000"/>
          </a:xfrm>
        </p:grpSpPr>
        <p:sp>
          <p:nvSpPr>
            <p:cNvPr id="24" name="Isosceles Triangle 23">
              <a:extLst>
                <a:ext uri="{FF2B5EF4-FFF2-40B4-BE49-F238E27FC236}">
                  <a16:creationId xmlns:a16="http://schemas.microsoft.com/office/drawing/2014/main" id="{D943C872-E26D-FDE3-B794-8F38E0984530}"/>
                </a:ext>
              </a:extLst>
            </p:cNvPr>
            <p:cNvSpPr/>
            <p:nvPr/>
          </p:nvSpPr>
          <p:spPr>
            <a:xfrm rot="16200000">
              <a:off x="-196442" y="5178283"/>
              <a:ext cx="197999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Rectangle 24">
              <a:extLst>
                <a:ext uri="{FF2B5EF4-FFF2-40B4-BE49-F238E27FC236}">
                  <a16:creationId xmlns:a16="http://schemas.microsoft.com/office/drawing/2014/main" id="{009D80B1-22E7-3773-1B64-CF2FDC19C98F}"/>
                </a:ext>
              </a:extLst>
            </p:cNvPr>
            <p:cNvSpPr/>
            <p:nvPr/>
          </p:nvSpPr>
          <p:spPr>
            <a:xfrm>
              <a:off x="1070721" y="4465484"/>
              <a:ext cx="10627200" cy="197999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DOCUMENTI FVOE</a:t>
              </a:r>
            </a:p>
            <a:p>
              <a:pPr algn="just">
                <a:spcBef>
                  <a:spcPts val="600"/>
                </a:spcBef>
                <a:defRPr/>
              </a:pPr>
              <a:r>
                <a:rPr lang="it-IT" sz="1200">
                  <a:solidFill>
                    <a:prstClr val="black"/>
                  </a:solidFill>
                </a:rPr>
                <a:t>Nella pagina </a:t>
              </a:r>
              <a:r>
                <a:rPr lang="it-IT" sz="1200" b="1" i="1">
                  <a:solidFill>
                    <a:prstClr val="black"/>
                  </a:solidFill>
                </a:rPr>
                <a:t>Documenti FVOE </a:t>
              </a:r>
              <a:r>
                <a:rPr lang="it-IT" sz="1200">
                  <a:solidFill>
                    <a:prstClr val="black"/>
                  </a:solidFill>
                  <a:latin typeface="Century Gothic"/>
                </a:rPr>
                <a:t>l</a:t>
              </a:r>
              <a:r>
                <a:rPr lang="it-IT" sz="1200" noProof="0">
                  <a:solidFill>
                    <a:prstClr val="black"/>
                  </a:solidFill>
                  <a:latin typeface="Century Gothic"/>
                </a:rPr>
                <a:t>’utente apre il dettaglio dell’appalto. Il sistema </a:t>
              </a:r>
              <a:r>
                <a:rPr lang="it-IT" sz="1200">
                  <a:solidFill>
                    <a:prstClr val="black"/>
                  </a:solidFill>
                  <a:latin typeface="Century Gothic"/>
                </a:rPr>
                <a:t>riporta l’elenco degli </a:t>
              </a:r>
              <a:r>
                <a:rPr kumimoji="0" lang="it-IT" sz="1200" b="0" strike="noStrike" kern="1200" cap="none" spc="0" normalizeH="0" baseline="0" noProof="0">
                  <a:ln>
                    <a:noFill/>
                  </a:ln>
                  <a:solidFill>
                    <a:prstClr val="black"/>
                  </a:solidFill>
                  <a:effectLst/>
                  <a:uLnTx/>
                  <a:uFillTx/>
                  <a:latin typeface="Century Gothic"/>
                  <a:ea typeface="+mn-ea"/>
                  <a:cs typeface="+mn-cs"/>
                </a:rPr>
                <a:t>Operatori Economici per i quali è stato ottenuto l’accesso al FVOE. </a:t>
              </a:r>
              <a:r>
                <a:rPr lang="it-IT" sz="1200">
                  <a:solidFill>
                    <a:prstClr val="black"/>
                  </a:solidFill>
                  <a:latin typeface="Century Gothic"/>
                </a:rPr>
                <a:t>Per ogni Operatore</a:t>
              </a:r>
              <a:r>
                <a:rPr kumimoji="0" lang="it-IT" sz="1200" b="0" strike="noStrike" kern="1200" cap="none" spc="0" normalizeH="0" baseline="0" noProof="0">
                  <a:ln>
                    <a:noFill/>
                  </a:ln>
                  <a:solidFill>
                    <a:prstClr val="black"/>
                  </a:solidFill>
                  <a:effectLst/>
                  <a:uLnTx/>
                  <a:uFillTx/>
                  <a:latin typeface="Century Gothic"/>
                  <a:ea typeface="+mn-ea"/>
                  <a:cs typeface="+mn-cs"/>
                </a:rPr>
                <a:t> Economico è riportato l’elenco dei documenti recuperati automaticamente da SATER o richiesti dall’utente.</a:t>
              </a:r>
            </a:p>
            <a:p>
              <a:pPr algn="just">
                <a:spcBef>
                  <a:spcPts val="600"/>
                </a:spcBef>
                <a:defRPr/>
              </a:pPr>
              <a:r>
                <a:rPr lang="it-IT" sz="1200">
                  <a:solidFill>
                    <a:prstClr val="black"/>
                  </a:solidFill>
                  <a:latin typeface="Century Gothic"/>
                </a:rPr>
                <a:t>L’utente ha la possibilità di</a:t>
              </a:r>
              <a:r>
                <a:rPr lang="it-IT" sz="1200" noProof="0">
                  <a:solidFill>
                    <a:prstClr val="black"/>
                  </a:solidFill>
                  <a:latin typeface="Century Gothic"/>
                </a:rPr>
                <a:t>:</a:t>
              </a:r>
            </a:p>
            <a:p>
              <a:pPr marL="228600" indent="-228600" algn="just">
                <a:buAutoNum type="arabicPeriod"/>
                <a:defRPr/>
              </a:pPr>
              <a:r>
                <a:rPr lang="it-IT" sz="1200">
                  <a:solidFill>
                    <a:prstClr val="black"/>
                  </a:solidFill>
                </a:rPr>
                <a:t>Verificare lo stato dei documenti recuperati/richiesti e aprire</a:t>
              </a:r>
              <a:r>
                <a:rPr lang="it-IT" sz="1200" noProof="0">
                  <a:solidFill>
                    <a:prstClr val="black"/>
                  </a:solidFill>
                  <a:latin typeface="Century Gothic"/>
                </a:rPr>
                <a:t> il relativo dettaglio;</a:t>
              </a:r>
            </a:p>
            <a:p>
              <a:pPr marL="228600" indent="-228600" algn="just">
                <a:buFontTx/>
                <a:buAutoNum type="arabicPeriod"/>
                <a:defRPr/>
              </a:pPr>
              <a:r>
                <a:rPr lang="it-IT" sz="1200" noProof="0">
                  <a:solidFill>
                    <a:prstClr val="black"/>
                  </a:solidFill>
                  <a:latin typeface="Century Gothic"/>
                </a:rPr>
                <a:t>Effettuare il download del documento recuperato;</a:t>
              </a:r>
            </a:p>
            <a:p>
              <a:pPr marL="228600" indent="-228600" algn="just">
                <a:buFontTx/>
                <a:buAutoNum type="arabicPeriod"/>
                <a:defRPr/>
              </a:pPr>
              <a:r>
                <a:rPr lang="it-IT" sz="1200" noProof="0">
                  <a:solidFill>
                    <a:prstClr val="black"/>
                  </a:solidFill>
                  <a:latin typeface="Century Gothic"/>
                </a:rPr>
                <a:t>Richiedere un nuovo documento o una nuova versione di un documento precedentemente recuperato.</a:t>
              </a:r>
            </a:p>
          </p:txBody>
        </p:sp>
      </p:grpSp>
      <p:grpSp>
        <p:nvGrpSpPr>
          <p:cNvPr id="14" name="Group 13">
            <a:extLst>
              <a:ext uri="{FF2B5EF4-FFF2-40B4-BE49-F238E27FC236}">
                <a16:creationId xmlns:a16="http://schemas.microsoft.com/office/drawing/2014/main" id="{E615FBF7-E7C2-430C-99FF-30B70EA5DEFC}"/>
              </a:ext>
            </a:extLst>
          </p:cNvPr>
          <p:cNvGrpSpPr/>
          <p:nvPr/>
        </p:nvGrpSpPr>
        <p:grpSpPr>
          <a:xfrm>
            <a:off x="303748" y="5248312"/>
            <a:ext cx="432000" cy="432000"/>
            <a:chOff x="307558" y="4854795"/>
            <a:chExt cx="432000" cy="432000"/>
          </a:xfrm>
        </p:grpSpPr>
        <p:sp>
          <p:nvSpPr>
            <p:cNvPr id="15" name="Oval 14">
              <a:extLst>
                <a:ext uri="{FF2B5EF4-FFF2-40B4-BE49-F238E27FC236}">
                  <a16:creationId xmlns:a16="http://schemas.microsoft.com/office/drawing/2014/main" id="{DD4D9C65-096D-6F86-0B1B-7355A1C21DE2}"/>
                </a:ext>
              </a:extLst>
            </p:cNvPr>
            <p:cNvSpPr/>
            <p:nvPr/>
          </p:nvSpPr>
          <p:spPr>
            <a:xfrm>
              <a:off x="307558" y="4854795"/>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Freeform 150">
              <a:extLst>
                <a:ext uri="{FF2B5EF4-FFF2-40B4-BE49-F238E27FC236}">
                  <a16:creationId xmlns:a16="http://schemas.microsoft.com/office/drawing/2014/main" id="{078E9C35-63AE-F647-2E0C-690123D00ABB}"/>
                </a:ext>
              </a:extLst>
            </p:cNvPr>
            <p:cNvSpPr>
              <a:spLocks/>
            </p:cNvSpPr>
            <p:nvPr/>
          </p:nvSpPr>
          <p:spPr bwMode="auto">
            <a:xfrm>
              <a:off x="405339" y="4913039"/>
              <a:ext cx="101721" cy="101096"/>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9" name="Freeform 277">
            <a:extLst>
              <a:ext uri="{FF2B5EF4-FFF2-40B4-BE49-F238E27FC236}">
                <a16:creationId xmlns:a16="http://schemas.microsoft.com/office/drawing/2014/main" id="{B2BCF517-E151-BFAD-EE4A-421E92CD86C8}"/>
              </a:ext>
            </a:extLst>
          </p:cNvPr>
          <p:cNvSpPr>
            <a:spLocks noChangeAspect="1" noEditPoints="1"/>
          </p:cNvSpPr>
          <p:nvPr/>
        </p:nvSpPr>
        <p:spPr bwMode="auto">
          <a:xfrm>
            <a:off x="330641" y="5280497"/>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06 w 512"/>
              <a:gd name="T11" fmla="*/ 181 h 512"/>
              <a:gd name="T12" fmla="*/ 379 w 512"/>
              <a:gd name="T13" fmla="*/ 181 h 512"/>
              <a:gd name="T14" fmla="*/ 355 w 512"/>
              <a:gd name="T15" fmla="*/ 157 h 512"/>
              <a:gd name="T16" fmla="*/ 355 w 512"/>
              <a:gd name="T17" fmla="*/ 141 h 512"/>
              <a:gd name="T18" fmla="*/ 370 w 512"/>
              <a:gd name="T19" fmla="*/ 141 h 512"/>
              <a:gd name="T20" fmla="*/ 413 w 512"/>
              <a:gd name="T21" fmla="*/ 184 h 512"/>
              <a:gd name="T22" fmla="*/ 415 w 512"/>
              <a:gd name="T23" fmla="*/ 188 h 512"/>
              <a:gd name="T24" fmla="*/ 415 w 512"/>
              <a:gd name="T25" fmla="*/ 196 h 512"/>
              <a:gd name="T26" fmla="*/ 413 w 512"/>
              <a:gd name="T27" fmla="*/ 199 h 512"/>
              <a:gd name="T28" fmla="*/ 370 w 512"/>
              <a:gd name="T29" fmla="*/ 242 h 512"/>
              <a:gd name="T30" fmla="*/ 362 w 512"/>
              <a:gd name="T31" fmla="*/ 245 h 512"/>
              <a:gd name="T32" fmla="*/ 355 w 512"/>
              <a:gd name="T33" fmla="*/ 242 h 512"/>
              <a:gd name="T34" fmla="*/ 355 w 512"/>
              <a:gd name="T35" fmla="*/ 227 h 512"/>
              <a:gd name="T36" fmla="*/ 379 w 512"/>
              <a:gd name="T37" fmla="*/ 202 h 512"/>
              <a:gd name="T38" fmla="*/ 106 w 512"/>
              <a:gd name="T39" fmla="*/ 202 h 512"/>
              <a:gd name="T40" fmla="*/ 96 w 512"/>
              <a:gd name="T41" fmla="*/ 192 h 512"/>
              <a:gd name="T42" fmla="*/ 106 w 512"/>
              <a:gd name="T43" fmla="*/ 181 h 512"/>
              <a:gd name="T44" fmla="*/ 405 w 512"/>
              <a:gd name="T45" fmla="*/ 330 h 512"/>
              <a:gd name="T46" fmla="*/ 132 w 512"/>
              <a:gd name="T47" fmla="*/ 330 h 512"/>
              <a:gd name="T48" fmla="*/ 157 w 512"/>
              <a:gd name="T49" fmla="*/ 355 h 512"/>
              <a:gd name="T50" fmla="*/ 157 w 512"/>
              <a:gd name="T51" fmla="*/ 370 h 512"/>
              <a:gd name="T52" fmla="*/ 149 w 512"/>
              <a:gd name="T53" fmla="*/ 373 h 512"/>
              <a:gd name="T54" fmla="*/ 141 w 512"/>
              <a:gd name="T55" fmla="*/ 370 h 512"/>
              <a:gd name="T56" fmla="*/ 99 w 512"/>
              <a:gd name="T57" fmla="*/ 327 h 512"/>
              <a:gd name="T58" fmla="*/ 96 w 512"/>
              <a:gd name="T59" fmla="*/ 324 h 512"/>
              <a:gd name="T60" fmla="*/ 96 w 512"/>
              <a:gd name="T61" fmla="*/ 316 h 512"/>
              <a:gd name="T62" fmla="*/ 99 w 512"/>
              <a:gd name="T63" fmla="*/ 312 h 512"/>
              <a:gd name="T64" fmla="*/ 141 w 512"/>
              <a:gd name="T65" fmla="*/ 269 h 512"/>
              <a:gd name="T66" fmla="*/ 157 w 512"/>
              <a:gd name="T67" fmla="*/ 269 h 512"/>
              <a:gd name="T68" fmla="*/ 157 w 512"/>
              <a:gd name="T69" fmla="*/ 285 h 512"/>
              <a:gd name="T70" fmla="*/ 132 w 512"/>
              <a:gd name="T71" fmla="*/ 309 h 512"/>
              <a:gd name="T72" fmla="*/ 405 w 512"/>
              <a:gd name="T73" fmla="*/ 309 h 512"/>
              <a:gd name="T74" fmla="*/ 416 w 512"/>
              <a:gd name="T75" fmla="*/ 320 h 512"/>
              <a:gd name="T76" fmla="*/ 405 w 512"/>
              <a:gd name="T7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06" y="181"/>
                </a:moveTo>
                <a:cubicBezTo>
                  <a:pt x="379" y="181"/>
                  <a:pt x="379" y="181"/>
                  <a:pt x="379" y="181"/>
                </a:cubicBezTo>
                <a:cubicBezTo>
                  <a:pt x="355" y="157"/>
                  <a:pt x="355" y="157"/>
                  <a:pt x="355" y="157"/>
                </a:cubicBezTo>
                <a:cubicBezTo>
                  <a:pt x="351" y="152"/>
                  <a:pt x="351" y="146"/>
                  <a:pt x="355" y="141"/>
                </a:cubicBezTo>
                <a:cubicBezTo>
                  <a:pt x="359" y="137"/>
                  <a:pt x="366" y="137"/>
                  <a:pt x="370" y="141"/>
                </a:cubicBezTo>
                <a:cubicBezTo>
                  <a:pt x="413" y="184"/>
                  <a:pt x="413" y="184"/>
                  <a:pt x="413" y="184"/>
                </a:cubicBezTo>
                <a:cubicBezTo>
                  <a:pt x="414" y="185"/>
                  <a:pt x="414" y="186"/>
                  <a:pt x="415" y="188"/>
                </a:cubicBezTo>
                <a:cubicBezTo>
                  <a:pt x="416" y="190"/>
                  <a:pt x="416" y="193"/>
                  <a:pt x="415" y="196"/>
                </a:cubicBezTo>
                <a:cubicBezTo>
                  <a:pt x="414" y="197"/>
                  <a:pt x="414" y="198"/>
                  <a:pt x="413" y="199"/>
                </a:cubicBezTo>
                <a:cubicBezTo>
                  <a:pt x="370" y="242"/>
                  <a:pt x="370" y="242"/>
                  <a:pt x="370" y="242"/>
                </a:cubicBezTo>
                <a:cubicBezTo>
                  <a:pt x="368" y="244"/>
                  <a:pt x="365" y="245"/>
                  <a:pt x="362" y="245"/>
                </a:cubicBezTo>
                <a:cubicBezTo>
                  <a:pt x="360" y="245"/>
                  <a:pt x="357" y="244"/>
                  <a:pt x="355" y="242"/>
                </a:cubicBezTo>
                <a:cubicBezTo>
                  <a:pt x="351" y="238"/>
                  <a:pt x="351" y="231"/>
                  <a:pt x="355" y="227"/>
                </a:cubicBezTo>
                <a:cubicBezTo>
                  <a:pt x="379" y="202"/>
                  <a:pt x="379" y="202"/>
                  <a:pt x="379" y="202"/>
                </a:cubicBezTo>
                <a:cubicBezTo>
                  <a:pt x="106" y="202"/>
                  <a:pt x="106" y="202"/>
                  <a:pt x="106" y="202"/>
                </a:cubicBezTo>
                <a:cubicBezTo>
                  <a:pt x="100" y="202"/>
                  <a:pt x="96" y="198"/>
                  <a:pt x="96" y="192"/>
                </a:cubicBezTo>
                <a:cubicBezTo>
                  <a:pt x="96" y="186"/>
                  <a:pt x="100" y="181"/>
                  <a:pt x="106" y="181"/>
                </a:cubicBezTo>
                <a:close/>
                <a:moveTo>
                  <a:pt x="405" y="330"/>
                </a:moveTo>
                <a:cubicBezTo>
                  <a:pt x="132" y="330"/>
                  <a:pt x="132" y="330"/>
                  <a:pt x="132" y="330"/>
                </a:cubicBezTo>
                <a:cubicBezTo>
                  <a:pt x="157" y="355"/>
                  <a:pt x="157" y="355"/>
                  <a:pt x="157" y="355"/>
                </a:cubicBezTo>
                <a:cubicBezTo>
                  <a:pt x="161" y="359"/>
                  <a:pt x="161" y="366"/>
                  <a:pt x="157" y="370"/>
                </a:cubicBezTo>
                <a:cubicBezTo>
                  <a:pt x="154" y="372"/>
                  <a:pt x="152" y="373"/>
                  <a:pt x="149" y="373"/>
                </a:cubicBezTo>
                <a:cubicBezTo>
                  <a:pt x="146" y="373"/>
                  <a:pt x="144" y="372"/>
                  <a:pt x="141" y="370"/>
                </a:cubicBezTo>
                <a:cubicBezTo>
                  <a:pt x="99" y="327"/>
                  <a:pt x="99" y="327"/>
                  <a:pt x="99" y="327"/>
                </a:cubicBezTo>
                <a:cubicBezTo>
                  <a:pt x="98" y="326"/>
                  <a:pt x="97" y="325"/>
                  <a:pt x="96" y="324"/>
                </a:cubicBezTo>
                <a:cubicBezTo>
                  <a:pt x="95" y="321"/>
                  <a:pt x="95" y="318"/>
                  <a:pt x="96" y="316"/>
                </a:cubicBezTo>
                <a:cubicBezTo>
                  <a:pt x="97" y="314"/>
                  <a:pt x="98" y="313"/>
                  <a:pt x="99" y="312"/>
                </a:cubicBezTo>
                <a:cubicBezTo>
                  <a:pt x="141" y="269"/>
                  <a:pt x="141" y="269"/>
                  <a:pt x="141" y="269"/>
                </a:cubicBezTo>
                <a:cubicBezTo>
                  <a:pt x="146" y="265"/>
                  <a:pt x="152" y="265"/>
                  <a:pt x="157" y="269"/>
                </a:cubicBezTo>
                <a:cubicBezTo>
                  <a:pt x="161" y="274"/>
                  <a:pt x="161" y="280"/>
                  <a:pt x="157" y="285"/>
                </a:cubicBezTo>
                <a:cubicBezTo>
                  <a:pt x="132" y="309"/>
                  <a:pt x="132" y="309"/>
                  <a:pt x="132" y="309"/>
                </a:cubicBezTo>
                <a:cubicBezTo>
                  <a:pt x="405" y="309"/>
                  <a:pt x="405" y="309"/>
                  <a:pt x="405" y="309"/>
                </a:cubicBezTo>
                <a:cubicBezTo>
                  <a:pt x="411" y="309"/>
                  <a:pt x="416" y="314"/>
                  <a:pt x="416" y="320"/>
                </a:cubicBezTo>
                <a:cubicBezTo>
                  <a:pt x="416" y="326"/>
                  <a:pt x="411" y="330"/>
                  <a:pt x="405" y="3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sp>
        <p:nvSpPr>
          <p:cNvPr id="26" name="Title 33">
            <a:extLst>
              <a:ext uri="{FF2B5EF4-FFF2-40B4-BE49-F238E27FC236}">
                <a16:creationId xmlns:a16="http://schemas.microsoft.com/office/drawing/2014/main" id="{036AA258-E7DA-0854-C2F2-07EA0D6A934A}"/>
              </a:ext>
            </a:extLst>
          </p:cNvPr>
          <p:cNvSpPr>
            <a:spLocks noGrp="1"/>
          </p:cNvSpPr>
          <p:nvPr>
            <p:ph type="title"/>
          </p:nvPr>
        </p:nvSpPr>
        <p:spPr>
          <a:xfrm>
            <a:off x="516000" y="74239"/>
            <a:ext cx="10761600" cy="503082"/>
          </a:xfrm>
        </p:spPr>
        <p:txBody>
          <a:bodyPr/>
          <a:lstStyle/>
          <a:p>
            <a:r>
              <a:rPr lang="it-IT" sz="2350" spc="-130" noProof="0"/>
              <a:t>FASCICOLO VIRTUALE DELL’OPERATORE ECONOMICO</a:t>
            </a:r>
            <a:endParaRPr lang="it-IT" sz="2350" noProof="0"/>
          </a:p>
        </p:txBody>
      </p:sp>
      <p:sp>
        <p:nvSpPr>
          <p:cNvPr id="27" name="Rectangle: Rounded Corners 26">
            <a:extLst>
              <a:ext uri="{FF2B5EF4-FFF2-40B4-BE49-F238E27FC236}">
                <a16:creationId xmlns:a16="http://schemas.microsoft.com/office/drawing/2014/main" id="{0453A0C2-FA7E-06F3-BBBB-A5CC4FAB4706}"/>
              </a:ext>
            </a:extLst>
          </p:cNvPr>
          <p:cNvSpPr/>
          <p:nvPr/>
        </p:nvSpPr>
        <p:spPr>
          <a:xfrm>
            <a:off x="79970" y="96420"/>
            <a:ext cx="432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FV</a:t>
            </a:r>
            <a:endParaRPr lang="it-IT" sz="1200" b="1" noProof="0">
              <a:solidFill>
                <a:schemeClr val="accent1"/>
              </a:solidFill>
            </a:endParaRPr>
          </a:p>
        </p:txBody>
      </p:sp>
    </p:spTree>
    <p:extLst>
      <p:ext uri="{BB962C8B-B14F-4D97-AF65-F5344CB8AC3E}">
        <p14:creationId xmlns:p14="http://schemas.microsoft.com/office/powerpoint/2010/main" val="103050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a:t>TRASFERIMENTO AFFIDAMENTO </a:t>
            </a:r>
          </a:p>
        </p:txBody>
      </p:sp>
    </p:spTree>
    <p:extLst>
      <p:ext uri="{BB962C8B-B14F-4D97-AF65-F5344CB8AC3E}">
        <p14:creationId xmlns:p14="http://schemas.microsoft.com/office/powerpoint/2010/main" val="3620468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6489DBD-086F-A790-3E76-34D26BDF9E1D}"/>
              </a:ext>
            </a:extLst>
          </p:cNvPr>
          <p:cNvGrpSpPr/>
          <p:nvPr/>
        </p:nvGrpSpPr>
        <p:grpSpPr>
          <a:xfrm>
            <a:off x="156075" y="759049"/>
            <a:ext cx="5842647" cy="1577280"/>
            <a:chOff x="156075" y="2542469"/>
            <a:chExt cx="5842647" cy="1577280"/>
          </a:xfrm>
        </p:grpSpPr>
        <p:sp>
          <p:nvSpPr>
            <p:cNvPr id="12" name="Rectangle 11">
              <a:extLst>
                <a:ext uri="{FF2B5EF4-FFF2-40B4-BE49-F238E27FC236}">
                  <a16:creationId xmlns:a16="http://schemas.microsoft.com/office/drawing/2014/main" id="{B6C1821F-04F9-6E3C-8801-6BDD4B76E46E}"/>
                </a:ext>
              </a:extLst>
            </p:cNvPr>
            <p:cNvSpPr/>
            <p:nvPr/>
          </p:nvSpPr>
          <p:spPr>
            <a:xfrm>
              <a:off x="156075" y="26797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6" y="25424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(RUP Attuale)</a:t>
              </a:r>
              <a:endParaRPr kumimoji="0" lang="it-IT" sz="1400" b="1" i="0" u="none" strike="noStrike" kern="0" cap="none" spc="0" normalizeH="0" baseline="0" noProof="0">
                <a:ln>
                  <a:noFill/>
                </a:ln>
                <a:solidFill>
                  <a:srgbClr val="FFFFFF"/>
                </a:solidFill>
                <a:effectLst/>
                <a:uLnTx/>
                <a:uFillTx/>
                <a:ea typeface="+mn-ea"/>
                <a:cs typeface="Calibri"/>
              </a:endParaRPr>
            </a:p>
          </p:txBody>
        </p:sp>
      </p:grpSp>
      <p:grpSp>
        <p:nvGrpSpPr>
          <p:cNvPr id="18" name="Group 17">
            <a:extLst>
              <a:ext uri="{FF2B5EF4-FFF2-40B4-BE49-F238E27FC236}">
                <a16:creationId xmlns:a16="http://schemas.microsoft.com/office/drawing/2014/main" id="{DDCBD549-B726-AC5C-52F9-E376A00D29A2}"/>
              </a:ext>
            </a:extLst>
          </p:cNvPr>
          <p:cNvGrpSpPr/>
          <p:nvPr/>
        </p:nvGrpSpPr>
        <p:grpSpPr>
          <a:xfrm>
            <a:off x="6193278" y="759049"/>
            <a:ext cx="5842647" cy="1577280"/>
            <a:chOff x="308475" y="2694869"/>
            <a:chExt cx="5842647" cy="1577280"/>
          </a:xfrm>
        </p:grpSpPr>
        <p:sp>
          <p:nvSpPr>
            <p:cNvPr id="14" name="Rectangle 13">
              <a:extLst>
                <a:ext uri="{FF2B5EF4-FFF2-40B4-BE49-F238E27FC236}">
                  <a16:creationId xmlns:a16="http://schemas.microsoft.com/office/drawing/2014/main" id="{355FCE92-64B0-D739-3E4F-82D95601286D}"/>
                </a:ext>
              </a:extLst>
            </p:cNvPr>
            <p:cNvSpPr/>
            <p:nvPr/>
          </p:nvSpPr>
          <p:spPr>
            <a:xfrm>
              <a:off x="308475" y="28321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308476" y="26948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(Nuovo RUP)</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SOSTITUZIONE RUP IN BANDI/INVITI</a:t>
            </a: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5688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BANDO / INVITI</a:t>
            </a:r>
          </a:p>
        </p:txBody>
      </p:sp>
      <p:sp>
        <p:nvSpPr>
          <p:cNvPr id="24" name="Rectangle 23">
            <a:extLst>
              <a:ext uri="{FF2B5EF4-FFF2-40B4-BE49-F238E27FC236}">
                <a16:creationId xmlns:a16="http://schemas.microsoft.com/office/drawing/2014/main" id="{5FF9BAC9-B3AD-938F-5ACD-F057DFBBD0EC}"/>
              </a:ext>
            </a:extLst>
          </p:cNvPr>
          <p:cNvSpPr/>
          <p:nvPr/>
        </p:nvSpPr>
        <p:spPr>
          <a:xfrm>
            <a:off x="180662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Sostituzione RUP</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procedura</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40766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604885-6E54-315B-1F0A-5A30E181F825}"/>
              </a:ext>
            </a:extLst>
          </p:cNvPr>
          <p:cNvSpPr/>
          <p:nvPr/>
        </p:nvSpPr>
        <p:spPr>
          <a:xfrm>
            <a:off x="328558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pagina SOSTITUZIONE RUP</a:t>
            </a:r>
            <a:endParaRPr lang="it-IT" sz="1000" b="1" kern="0" noProof="0">
              <a:solidFill>
                <a:schemeClr val="tx1"/>
              </a:solidFill>
              <a:cs typeface="Arial"/>
            </a:endParaRP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4365580" y="1803600"/>
            <a:ext cx="39895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288662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4764539"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Conferma</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78</a:t>
            </a:fld>
            <a:endParaRPr lang="it-IT" noProof="0"/>
          </a:p>
        </p:txBody>
      </p:sp>
      <p:sp>
        <p:nvSpPr>
          <p:cNvPr id="20" name="Rectangle 19">
            <a:extLst>
              <a:ext uri="{FF2B5EF4-FFF2-40B4-BE49-F238E27FC236}">
                <a16:creationId xmlns:a16="http://schemas.microsoft.com/office/drawing/2014/main" id="{66BE5C9B-B576-0542-33D0-2C73B411BE32}"/>
              </a:ext>
            </a:extLst>
          </p:cNvPr>
          <p:cNvSpPr/>
          <p:nvPr/>
        </p:nvSpPr>
        <p:spPr>
          <a:xfrm>
            <a:off x="6303377" y="1086705"/>
            <a:ext cx="3002003"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AVVISI – BANDI - INVITI</a:t>
            </a:r>
          </a:p>
        </p:txBody>
      </p:sp>
      <p:sp>
        <p:nvSpPr>
          <p:cNvPr id="22" name="Rectangle 21">
            <a:extLst>
              <a:ext uri="{FF2B5EF4-FFF2-40B4-BE49-F238E27FC236}">
                <a16:creationId xmlns:a16="http://schemas.microsoft.com/office/drawing/2014/main" id="{75472A9F-C3D0-2EA2-D02C-546B59247DD4}"/>
              </a:ext>
            </a:extLst>
          </p:cNvPr>
          <p:cNvSpPr/>
          <p:nvPr/>
        </p:nvSpPr>
        <p:spPr>
          <a:xfrm>
            <a:off x="6396228" y="141369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della procedura</a:t>
            </a:r>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70" name="Straight Arrow Connector 69">
            <a:extLst>
              <a:ext uri="{FF2B5EF4-FFF2-40B4-BE49-F238E27FC236}">
                <a16:creationId xmlns:a16="http://schemas.microsoft.com/office/drawing/2014/main" id="{8AB9015E-9553-B561-CE59-EAD86B679872}"/>
              </a:ext>
            </a:extLst>
          </p:cNvPr>
          <p:cNvCxnSpPr>
            <a:cxnSpLocks/>
            <a:stCxn id="3" idx="3"/>
            <a:endCxn id="22" idx="1"/>
          </p:cNvCxnSpPr>
          <p:nvPr/>
        </p:nvCxnSpPr>
        <p:spPr>
          <a:xfrm>
            <a:off x="5844539" y="1803600"/>
            <a:ext cx="551689" cy="609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DD706C-7194-3198-543A-A24CE80FDE3A}"/>
              </a:ext>
            </a:extLst>
          </p:cNvPr>
          <p:cNvCxnSpPr>
            <a:cxnSpLocks/>
          </p:cNvCxnSpPr>
          <p:nvPr/>
        </p:nvCxnSpPr>
        <p:spPr>
          <a:xfrm>
            <a:off x="8424055"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9B84AE5-507E-96A0-AE79-E87ECBDB58A1}"/>
              </a:ext>
            </a:extLst>
          </p:cNvPr>
          <p:cNvSpPr/>
          <p:nvPr/>
        </p:nvSpPr>
        <p:spPr>
          <a:xfrm>
            <a:off x="7775911" y="3439983"/>
            <a:ext cx="1306800" cy="74390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i="1" kern="0" noProof="0">
                <a:solidFill>
                  <a:srgbClr val="000000"/>
                </a:solidFill>
              </a:rPr>
              <a:t>presa-carico</a:t>
            </a:r>
          </a:p>
          <a:p>
            <a:pPr algn="ctr" defTabSz="762000">
              <a:lnSpc>
                <a:spcPct val="90000"/>
              </a:lnSpc>
              <a:spcBef>
                <a:spcPct val="0"/>
              </a:spcBef>
              <a:spcAft>
                <a:spcPct val="0"/>
              </a:spcAft>
            </a:pPr>
            <a:endParaRPr lang="it-IT" sz="1000" kern="0" noProof="0">
              <a:solidFill>
                <a:srgbClr val="000000"/>
              </a:solidFill>
            </a:endParaRPr>
          </a:p>
          <a:p>
            <a:pPr algn="ctr" defTabSz="762000">
              <a:lnSpc>
                <a:spcPct val="90000"/>
              </a:lnSpc>
              <a:spcBef>
                <a:spcPct val="0"/>
              </a:spcBef>
              <a:spcAft>
                <a:spcPct val="0"/>
              </a:spcAft>
            </a:pPr>
            <a:r>
              <a:rPr lang="it-IT" sz="1000" kern="0" noProof="0">
                <a:solidFill>
                  <a:srgbClr val="000000"/>
                </a:solidFill>
              </a:rPr>
              <a:t>contenente l’IdAppalto</a:t>
            </a:r>
          </a:p>
        </p:txBody>
      </p:sp>
      <p:cxnSp>
        <p:nvCxnSpPr>
          <p:cNvPr id="2" name="Straight Arrow Connector 1">
            <a:extLst>
              <a:ext uri="{FF2B5EF4-FFF2-40B4-BE49-F238E27FC236}">
                <a16:creationId xmlns:a16="http://schemas.microsoft.com/office/drawing/2014/main" id="{65EF638B-1FD8-7AD0-A0DB-0667B3629CD9}"/>
              </a:ext>
            </a:extLst>
          </p:cNvPr>
          <p:cNvCxnSpPr>
            <a:cxnSpLocks/>
            <a:stCxn id="22" idx="3"/>
            <a:endCxn id="23" idx="1"/>
          </p:cNvCxnSpPr>
          <p:nvPr/>
        </p:nvCxnSpPr>
        <p:spPr>
          <a:xfrm flipV="1">
            <a:off x="7476228" y="1803600"/>
            <a:ext cx="406130" cy="609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29D8BA9-1CE2-79E7-B515-375BA3532C37}"/>
              </a:ext>
            </a:extLst>
          </p:cNvPr>
          <p:cNvSpPr/>
          <p:nvPr/>
        </p:nvSpPr>
        <p:spPr>
          <a:xfrm>
            <a:off x="7882358"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Prendi in carico</a:t>
            </a:r>
          </a:p>
        </p:txBody>
      </p:sp>
      <p:sp>
        <p:nvSpPr>
          <p:cNvPr id="15" name="Rectangle: Rounded Corners 14">
            <a:extLst>
              <a:ext uri="{FF2B5EF4-FFF2-40B4-BE49-F238E27FC236}">
                <a16:creationId xmlns:a16="http://schemas.microsoft.com/office/drawing/2014/main" id="{F571BDB7-504B-8091-6260-08E55259A94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TR1</a:t>
            </a:r>
          </a:p>
        </p:txBody>
      </p:sp>
      <p:cxnSp>
        <p:nvCxnSpPr>
          <p:cNvPr id="31" name="Straight Arrow Connector 30">
            <a:extLst>
              <a:ext uri="{FF2B5EF4-FFF2-40B4-BE49-F238E27FC236}">
                <a16:creationId xmlns:a16="http://schemas.microsoft.com/office/drawing/2014/main" id="{93CE4C49-EF4A-2FC3-44CB-870CFF22CA35}"/>
              </a:ext>
            </a:extLst>
          </p:cNvPr>
          <p:cNvCxnSpPr>
            <a:cxnSpLocks/>
            <a:stCxn id="23" idx="3"/>
            <a:endCxn id="33" idx="1"/>
          </p:cNvCxnSpPr>
          <p:nvPr/>
        </p:nvCxnSpPr>
        <p:spPr>
          <a:xfrm flipV="1">
            <a:off x="8962358" y="1802805"/>
            <a:ext cx="675297" cy="7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2144E631-8FEC-EF9D-ED04-753CDD1A2FFA}"/>
              </a:ext>
            </a:extLst>
          </p:cNvPr>
          <p:cNvGrpSpPr/>
          <p:nvPr/>
        </p:nvGrpSpPr>
        <p:grpSpPr>
          <a:xfrm>
            <a:off x="9637655" y="1407072"/>
            <a:ext cx="2279686" cy="791465"/>
            <a:chOff x="9668135" y="1407072"/>
            <a:chExt cx="2279686" cy="791465"/>
          </a:xfrm>
        </p:grpSpPr>
        <p:sp>
          <p:nvSpPr>
            <p:cNvPr id="33" name="Rectangle 32">
              <a:extLst>
                <a:ext uri="{FF2B5EF4-FFF2-40B4-BE49-F238E27FC236}">
                  <a16:creationId xmlns:a16="http://schemas.microsoft.com/office/drawing/2014/main" id="{077C1F3A-0F5F-5AD3-2A58-987206E10C17}"/>
                </a:ext>
              </a:extLst>
            </p:cNvPr>
            <p:cNvSpPr/>
            <p:nvPr/>
          </p:nvSpPr>
          <p:spPr>
            <a:xfrm>
              <a:off x="9668135" y="1407072"/>
              <a:ext cx="2279686" cy="791465"/>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35" name="Rectangle 34">
              <a:extLst>
                <a:ext uri="{FF2B5EF4-FFF2-40B4-BE49-F238E27FC236}">
                  <a16:creationId xmlns:a16="http://schemas.microsoft.com/office/drawing/2014/main" id="{442C1F37-7E37-342B-F974-402C6351032A}"/>
                </a:ext>
              </a:extLst>
            </p:cNvPr>
            <p:cNvSpPr/>
            <p:nvPr/>
          </p:nvSpPr>
          <p:spPr>
            <a:xfrm>
              <a:off x="9745978" y="1460804"/>
              <a:ext cx="2124000" cy="684000"/>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Visualizzazione completa </a:t>
              </a:r>
            </a:p>
            <a:p>
              <a:pPr algn="ctr"/>
              <a:r>
                <a:rPr lang="it-IT" sz="1000" kern="0" noProof="0"/>
                <a:t>della procedura</a:t>
              </a:r>
            </a:p>
          </p:txBody>
        </p:sp>
      </p:grpSp>
    </p:spTree>
    <p:extLst>
      <p:ext uri="{BB962C8B-B14F-4D97-AF65-F5344CB8AC3E}">
        <p14:creationId xmlns:p14="http://schemas.microsoft.com/office/powerpoint/2010/main" val="3149939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algn="just"/>
            <a:r>
              <a:rPr lang="it-IT" noProof="0"/>
              <a:t>All’interno del gruppo funzionale </a:t>
            </a:r>
            <a:r>
              <a:rPr lang="it-IT" b="1" noProof="0"/>
              <a:t>Procedure di Gara</a:t>
            </a:r>
            <a:r>
              <a:rPr lang="it-IT" noProof="0"/>
              <a:t> di SATER, nella funzionalità </a:t>
            </a:r>
            <a:r>
              <a:rPr lang="it-IT" b="1" i="1" noProof="0"/>
              <a:t>Avvisi – Bandi – Inviti, </a:t>
            </a:r>
            <a:r>
              <a:rPr lang="it-IT" noProof="0"/>
              <a:t>è disponibile il comando </a:t>
            </a:r>
            <a:r>
              <a:rPr lang="it-IT" b="1" i="1" noProof="0"/>
              <a:t>Sostituzione RUP </a:t>
            </a:r>
            <a:r>
              <a:rPr lang="it-IT" noProof="0"/>
              <a:t>attraverso cui è possibile proporre il trasferimento di una procedura verso un altro RUP. Viceversa, è disponibile il comando </a:t>
            </a:r>
            <a:r>
              <a:rPr lang="it-IT" b="1" i="1" noProof="0"/>
              <a:t>Prendi in carico </a:t>
            </a:r>
            <a:r>
              <a:rPr lang="it-IT" noProof="0"/>
              <a:t>attraverso cui è possibile accettare il trasferimento di una procedura proposto da un altro RUP.</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SOSTITUZIONE RUP IN BANDI/INVITI</a:t>
            </a: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79</a:t>
            </a:fld>
            <a:endParaRPr lang="it-IT" noProof="0"/>
          </a:p>
        </p:txBody>
      </p:sp>
      <p:sp>
        <p:nvSpPr>
          <p:cNvPr id="4" name="Rectangle: Rounded Corners 3">
            <a:extLst>
              <a:ext uri="{FF2B5EF4-FFF2-40B4-BE49-F238E27FC236}">
                <a16:creationId xmlns:a16="http://schemas.microsoft.com/office/drawing/2014/main" id="{B55CF1F2-3DE1-D7F6-BCA1-80F6080DF3D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34" name="Group 33">
            <a:extLst>
              <a:ext uri="{FF2B5EF4-FFF2-40B4-BE49-F238E27FC236}">
                <a16:creationId xmlns:a16="http://schemas.microsoft.com/office/drawing/2014/main" id="{4261D4E3-0075-7023-996F-7B24B6101B3A}"/>
              </a:ext>
            </a:extLst>
          </p:cNvPr>
          <p:cNvGrpSpPr/>
          <p:nvPr/>
        </p:nvGrpSpPr>
        <p:grpSpPr>
          <a:xfrm>
            <a:off x="294977" y="2050629"/>
            <a:ext cx="11402944" cy="1882735"/>
            <a:chOff x="294977" y="1998377"/>
            <a:chExt cx="11402944" cy="1882735"/>
          </a:xfrm>
        </p:grpSpPr>
        <p:grpSp>
          <p:nvGrpSpPr>
            <p:cNvPr id="10" name="Group 9">
              <a:extLst>
                <a:ext uri="{FF2B5EF4-FFF2-40B4-BE49-F238E27FC236}">
                  <a16:creationId xmlns:a16="http://schemas.microsoft.com/office/drawing/2014/main" id="{8C60FD67-4EF5-ADE2-D6F2-D01266980A22}"/>
                </a:ext>
              </a:extLst>
            </p:cNvPr>
            <p:cNvGrpSpPr/>
            <p:nvPr/>
          </p:nvGrpSpPr>
          <p:grpSpPr>
            <a:xfrm>
              <a:off x="401529" y="1998377"/>
              <a:ext cx="11296392" cy="1882735"/>
              <a:chOff x="401529" y="2094174"/>
              <a:chExt cx="11296392" cy="1882735"/>
            </a:xfrm>
          </p:grpSpPr>
          <p:grpSp>
            <p:nvGrpSpPr>
              <p:cNvPr id="5" name="Group 4">
                <a:extLst>
                  <a:ext uri="{FF2B5EF4-FFF2-40B4-BE49-F238E27FC236}">
                    <a16:creationId xmlns:a16="http://schemas.microsoft.com/office/drawing/2014/main" id="{AFE1F0D2-3D73-8C52-F5F8-A240300170E6}"/>
                  </a:ext>
                </a:extLst>
              </p:cNvPr>
              <p:cNvGrpSpPr/>
              <p:nvPr/>
            </p:nvGrpSpPr>
            <p:grpSpPr>
              <a:xfrm>
                <a:off x="516361" y="2094174"/>
                <a:ext cx="11181560" cy="1882735"/>
                <a:chOff x="520171" y="2132261"/>
                <a:chExt cx="11181560" cy="1791359"/>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93202" y="2745634"/>
                  <a:ext cx="1781145"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74531" y="2142475"/>
                  <a:ext cx="10627200" cy="1781145"/>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BANDO/INVITI </a:t>
                  </a:r>
                  <a:r>
                    <a:rPr lang="it-IT" sz="1100" noProof="0">
                      <a:solidFill>
                        <a:prstClr val="black"/>
                      </a:solidFill>
                      <a:latin typeface="Century Gothic"/>
                    </a:rPr>
                    <a:t>(RUP attuale)</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(RUP attuale) </a:t>
                  </a:r>
                  <a:r>
                    <a:rPr lang="it-IT" sz="1200" noProof="0">
                      <a:solidFill>
                        <a:prstClr val="black"/>
                      </a:solidFill>
                      <a:latin typeface="Century Gothic"/>
                    </a:rPr>
                    <a:t>apre</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il dettaglio del</a:t>
                  </a:r>
                  <a:r>
                    <a:rPr kumimoji="0" lang="it-IT" sz="1200" b="0" i="0" u="none" strike="noStrike" kern="1200" cap="none" spc="0" normalizeH="0" baseline="0" noProof="0">
                      <a:ln>
                        <a:noFill/>
                      </a:ln>
                      <a:solidFill>
                        <a:prstClr val="black"/>
                      </a:solidFill>
                      <a:effectLst/>
                      <a:uLnTx/>
                      <a:uFillTx/>
                      <a:latin typeface="Century Gothic"/>
                      <a:ea typeface="+mn-ea"/>
                      <a:cs typeface="+mn-cs"/>
                    </a:rPr>
                    <a:t>la procedura di cui intende effettuare il trasferimento ad un nuovo RUP appaltante </a:t>
                  </a:r>
                  <a:r>
                    <a:rPr lang="it-IT" sz="1200" noProof="0">
                      <a:solidFill>
                        <a:prstClr val="black"/>
                      </a:solidFill>
                      <a:latin typeface="Century Gothic"/>
                    </a:rPr>
                    <a:t>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lang="it-IT" sz="1200" u="sng" noProof="0">
                      <a:solidFill>
                        <a:prstClr val="black"/>
                      </a:solidFill>
                      <a:latin typeface="Century Gothic"/>
                    </a:rPr>
                    <a:t>Sostituzione RUP</a:t>
                  </a:r>
                  <a:r>
                    <a:rPr lang="it-IT" sz="1200" noProof="0">
                      <a:solidFill>
                        <a:prstClr val="black"/>
                      </a:solidFill>
                      <a:latin typeface="Century Gothic"/>
                    </a:rPr>
                    <a:t> 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SOSTITUZIONE RUP </a:t>
                  </a:r>
                  <a:r>
                    <a:rPr lang="it-IT" sz="1200" noProof="0">
                      <a:solidFill>
                        <a:prstClr val="black"/>
                      </a:solidFill>
                      <a:latin typeface="Century Gothic"/>
                    </a:rPr>
                    <a:t>in cui l’utente indica il Nuovo RUP a cui propone il trasferimento 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le ulteriori informazioni richieste.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Conferma</a:t>
                  </a:r>
                  <a:r>
                    <a:rPr kumimoji="0" lang="it-IT" sz="1200" b="0" i="0" u="none" strike="noStrike" kern="1200" cap="none" spc="0" normalizeH="0" baseline="0" noProof="0">
                      <a:ln>
                        <a:noFill/>
                      </a:ln>
                      <a:solidFill>
                        <a:prstClr val="black"/>
                      </a:solidFill>
                      <a:effectLst/>
                      <a:uLnTx/>
                      <a:uFillTx/>
                      <a:latin typeface="Century Gothic"/>
                      <a:ea typeface="+mn-ea"/>
                      <a:cs typeface="+mn-cs"/>
                    </a:rPr>
                    <a:t>. SATER invia una notifica al nuovo RUP contenente la proposta di trasferimento della procedura.</a:t>
                  </a:r>
                </a:p>
                <a:p>
                  <a:pPr algn="just">
                    <a:spcBef>
                      <a:spcPts val="600"/>
                    </a:spcBef>
                    <a:defRPr/>
                  </a:pPr>
                  <a:r>
                    <a:rPr lang="it-IT" sz="1200" noProof="0">
                      <a:solidFill>
                        <a:prstClr val="black"/>
                      </a:solidFill>
                      <a:latin typeface="Century Gothic"/>
                    </a:rPr>
                    <a:t>A seguito della presa in carico del contratto da parte del nuovo RUP, il RUP precedente viene inserito nei riferimenti della procedura.</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p:txBody>
            </p:sp>
          </p:grpSp>
          <p:sp>
            <p:nvSpPr>
              <p:cNvPr id="53" name="Freeform 150">
                <a:extLst>
                  <a:ext uri="{FF2B5EF4-FFF2-40B4-BE49-F238E27FC236}">
                    <a16:creationId xmlns:a16="http://schemas.microsoft.com/office/drawing/2014/main" id="{078E9C35-63AE-F647-2E0C-690123D00ABB}"/>
                  </a:ext>
                </a:extLst>
              </p:cNvPr>
              <p:cNvSpPr>
                <a:spLocks/>
              </p:cNvSpPr>
              <p:nvPr/>
            </p:nvSpPr>
            <p:spPr bwMode="auto">
              <a:xfrm>
                <a:off x="401529" y="2886614"/>
                <a:ext cx="101721" cy="101096"/>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6" name="Group 5">
              <a:extLst>
                <a:ext uri="{FF2B5EF4-FFF2-40B4-BE49-F238E27FC236}">
                  <a16:creationId xmlns:a16="http://schemas.microsoft.com/office/drawing/2014/main" id="{B3A13AE5-612E-508B-7949-980BC52FB390}"/>
                </a:ext>
              </a:extLst>
            </p:cNvPr>
            <p:cNvGrpSpPr/>
            <p:nvPr/>
          </p:nvGrpSpPr>
          <p:grpSpPr>
            <a:xfrm>
              <a:off x="294977" y="2717519"/>
              <a:ext cx="432000" cy="432000"/>
              <a:chOff x="296380" y="2745516"/>
              <a:chExt cx="432000" cy="432000"/>
            </a:xfrm>
          </p:grpSpPr>
          <p:sp>
            <p:nvSpPr>
              <p:cNvPr id="11" name="Oval 10">
                <a:extLst>
                  <a:ext uri="{FF2B5EF4-FFF2-40B4-BE49-F238E27FC236}">
                    <a16:creationId xmlns:a16="http://schemas.microsoft.com/office/drawing/2014/main" id="{37604E99-9619-CAB0-9992-BBD12B24B280}"/>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Oval 14">
                <a:extLst>
                  <a:ext uri="{FF2B5EF4-FFF2-40B4-BE49-F238E27FC236}">
                    <a16:creationId xmlns:a16="http://schemas.microsoft.com/office/drawing/2014/main" id="{6E0C613F-EDA7-0BCA-267F-865433C27CD8}"/>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2" name="Graphic 4">
                <a:extLst>
                  <a:ext uri="{FF2B5EF4-FFF2-40B4-BE49-F238E27FC236}">
                    <a16:creationId xmlns:a16="http://schemas.microsoft.com/office/drawing/2014/main" id="{4ED8E406-EDD1-FF6B-8277-AE5BD11B4F12}"/>
                  </a:ext>
                </a:extLst>
              </p:cNvPr>
              <p:cNvGrpSpPr>
                <a:grpSpLocks noChangeAspect="1"/>
              </p:cNvGrpSpPr>
              <p:nvPr/>
            </p:nvGrpSpPr>
            <p:grpSpPr>
              <a:xfrm>
                <a:off x="332388" y="2781505"/>
                <a:ext cx="360003" cy="359997"/>
                <a:chOff x="905454" y="2371173"/>
                <a:chExt cx="362309" cy="362610"/>
              </a:xfrm>
              <a:solidFill>
                <a:srgbClr val="007680"/>
              </a:solidFill>
            </p:grpSpPr>
            <p:sp>
              <p:nvSpPr>
                <p:cNvPr id="24" name="Graphic 4">
                  <a:extLst>
                    <a:ext uri="{FF2B5EF4-FFF2-40B4-BE49-F238E27FC236}">
                      <a16:creationId xmlns:a16="http://schemas.microsoft.com/office/drawing/2014/main" id="{25A49A3A-2BCD-03D4-60EB-8654CFAC52CA}"/>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5" name="Graphic 4">
                  <a:extLst>
                    <a:ext uri="{FF2B5EF4-FFF2-40B4-BE49-F238E27FC236}">
                      <a16:creationId xmlns:a16="http://schemas.microsoft.com/office/drawing/2014/main" id="{82F88BCA-0ECF-58AA-1DD5-9A81CFB7326C}"/>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6" name="Graphic 4">
                  <a:extLst>
                    <a:ext uri="{FF2B5EF4-FFF2-40B4-BE49-F238E27FC236}">
                      <a16:creationId xmlns:a16="http://schemas.microsoft.com/office/drawing/2014/main" id="{471C9791-D23E-0BC6-2B23-851F77A336A5}"/>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grpSp>
        <p:nvGrpSpPr>
          <p:cNvPr id="14" name="Group 13">
            <a:extLst>
              <a:ext uri="{FF2B5EF4-FFF2-40B4-BE49-F238E27FC236}">
                <a16:creationId xmlns:a16="http://schemas.microsoft.com/office/drawing/2014/main" id="{A1A30171-B342-E6DD-81CC-7A1847E93EA9}"/>
              </a:ext>
            </a:extLst>
          </p:cNvPr>
          <p:cNvGrpSpPr/>
          <p:nvPr/>
        </p:nvGrpSpPr>
        <p:grpSpPr>
          <a:xfrm>
            <a:off x="294977" y="4523446"/>
            <a:ext cx="11402944" cy="1296000"/>
            <a:chOff x="294977" y="4584407"/>
            <a:chExt cx="11402944" cy="1296000"/>
          </a:xfrm>
        </p:grpSpPr>
        <p:grpSp>
          <p:nvGrpSpPr>
            <p:cNvPr id="7" name="Group 6">
              <a:extLst>
                <a:ext uri="{FF2B5EF4-FFF2-40B4-BE49-F238E27FC236}">
                  <a16:creationId xmlns:a16="http://schemas.microsoft.com/office/drawing/2014/main" id="{3666B3A1-24FC-9159-FEA4-3575DD49F918}"/>
                </a:ext>
              </a:extLst>
            </p:cNvPr>
            <p:cNvGrpSpPr/>
            <p:nvPr/>
          </p:nvGrpSpPr>
          <p:grpSpPr>
            <a:xfrm>
              <a:off x="516363" y="4584407"/>
              <a:ext cx="11181558" cy="1296000"/>
              <a:chOff x="512553" y="4305458"/>
              <a:chExt cx="11181558" cy="1739208"/>
            </a:xfrm>
          </p:grpSpPr>
          <p:sp>
            <p:nvSpPr>
              <p:cNvPr id="8" name="Isosceles Triangle 7">
                <a:extLst>
                  <a:ext uri="{FF2B5EF4-FFF2-40B4-BE49-F238E27FC236}">
                    <a16:creationId xmlns:a16="http://schemas.microsoft.com/office/drawing/2014/main" id="{79FD95DD-E403-62FC-7B4B-11FE91A2471C}"/>
                  </a:ext>
                </a:extLst>
              </p:cNvPr>
              <p:cNvSpPr/>
              <p:nvPr/>
            </p:nvSpPr>
            <p:spPr>
              <a:xfrm rot="16200000">
                <a:off x="-76575" y="4894586"/>
                <a:ext cx="1732656"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2BBDDD62-EEAA-73A0-E80F-9AD2DEEBDBFE}"/>
                  </a:ext>
                </a:extLst>
              </p:cNvPr>
              <p:cNvSpPr/>
              <p:nvPr/>
            </p:nvSpPr>
            <p:spPr>
              <a:xfrm>
                <a:off x="1066911" y="4312007"/>
                <a:ext cx="10627200" cy="173265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AVVISI – BANDI – INVITI </a:t>
                </a:r>
                <a:r>
                  <a:rPr lang="it-IT" sz="1100" noProof="0">
                    <a:solidFill>
                      <a:prstClr val="black"/>
                    </a:solidFill>
                    <a:latin typeface="Century Gothic"/>
                  </a:rPr>
                  <a:t>(Nuovo RUP)</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(Nuovo RUP) seleziona la procedura per cui è stata proposta </a:t>
                </a:r>
                <a:r>
                  <a:rPr lang="it-IT" sz="1200" noProof="0">
                    <a:solidFill>
                      <a:prstClr val="black"/>
                    </a:solidFill>
                    <a:latin typeface="Century Gothic"/>
                  </a:rPr>
                  <a:t>la presa in carico ed esegue il comando</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b="0" i="0" u="sng" strike="noStrike" kern="1200" cap="none" spc="0" normalizeH="0" baseline="0" noProof="0">
                    <a:ln>
                      <a:noFill/>
                    </a:ln>
                    <a:solidFill>
                      <a:prstClr val="black"/>
                    </a:solidFill>
                    <a:effectLst/>
                    <a:uLnTx/>
                    <a:uFillTx/>
                    <a:latin typeface="Century Gothic"/>
                    <a:ea typeface="+mn-ea"/>
                    <a:cs typeface="+mn-cs"/>
                  </a:rPr>
                  <a:t>Prendi in carico.</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La procedura viene associato al nuovo RUP appaltante e viene comunicato ad ANAC il cambio di titolarità tramite il servizio </a:t>
                </a:r>
                <a:r>
                  <a:rPr kumimoji="0" lang="it-IT" sz="1200" b="0" i="1" strike="noStrike" kern="1200" cap="none" spc="0" normalizeH="0" baseline="0" noProof="0">
                    <a:ln>
                      <a:noFill/>
                    </a:ln>
                    <a:solidFill>
                      <a:prstClr val="black"/>
                    </a:solidFill>
                    <a:effectLst/>
                    <a:uLnTx/>
                    <a:uFillTx/>
                    <a:latin typeface="Century Gothic"/>
                    <a:ea typeface="+mn-ea"/>
                    <a:cs typeface="+mn-cs"/>
                  </a:rPr>
                  <a:t>presa-carico</a:t>
                </a:r>
                <a:r>
                  <a:rPr kumimoji="0" lang="it-IT" sz="1200" b="0" i="0" strike="noStrike" kern="1200" cap="none" spc="0" normalizeH="0" baseline="0" noProof="0">
                    <a:ln>
                      <a:noFill/>
                    </a:ln>
                    <a:solidFill>
                      <a:prstClr val="black"/>
                    </a:solidFill>
                    <a:effectLst/>
                    <a:uLnTx/>
                    <a:uFillTx/>
                    <a:latin typeface="Century Gothic"/>
                    <a:ea typeface="+mn-ea"/>
                    <a:cs typeface="+mn-cs"/>
                  </a:rPr>
                  <a:t>. Di conseguenza, il nuovo RUP può accedere al dettaglio della procedura (tramite la funzionalità Avvisi – Bandi – Inviti). </a:t>
                </a:r>
              </a:p>
            </p:txBody>
          </p:sp>
        </p:grpSp>
        <p:grpSp>
          <p:nvGrpSpPr>
            <p:cNvPr id="27" name="Group 26">
              <a:extLst>
                <a:ext uri="{FF2B5EF4-FFF2-40B4-BE49-F238E27FC236}">
                  <a16:creationId xmlns:a16="http://schemas.microsoft.com/office/drawing/2014/main" id="{105D680E-7AB9-11C5-F14E-DA93363B433E}"/>
                </a:ext>
              </a:extLst>
            </p:cNvPr>
            <p:cNvGrpSpPr/>
            <p:nvPr/>
          </p:nvGrpSpPr>
          <p:grpSpPr>
            <a:xfrm>
              <a:off x="294977" y="5007880"/>
              <a:ext cx="432000" cy="432000"/>
              <a:chOff x="296380" y="2745516"/>
              <a:chExt cx="432000" cy="432000"/>
            </a:xfrm>
          </p:grpSpPr>
          <p:sp>
            <p:nvSpPr>
              <p:cNvPr id="28" name="Oval 27">
                <a:extLst>
                  <a:ext uri="{FF2B5EF4-FFF2-40B4-BE49-F238E27FC236}">
                    <a16:creationId xmlns:a16="http://schemas.microsoft.com/office/drawing/2014/main" id="{F6A22012-920F-25BB-FE42-FFA1297232E8}"/>
                  </a:ext>
                </a:extLst>
              </p:cNvPr>
              <p:cNvSpPr/>
              <p:nvPr/>
            </p:nvSpPr>
            <p:spPr>
              <a:xfrm>
                <a:off x="296380" y="274551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Oval 28">
                <a:extLst>
                  <a:ext uri="{FF2B5EF4-FFF2-40B4-BE49-F238E27FC236}">
                    <a16:creationId xmlns:a16="http://schemas.microsoft.com/office/drawing/2014/main" id="{356D3C17-93CC-35D3-5278-1BF976393D05}"/>
                  </a:ext>
                </a:extLst>
              </p:cNvPr>
              <p:cNvSpPr/>
              <p:nvPr/>
            </p:nvSpPr>
            <p:spPr>
              <a:xfrm>
                <a:off x="368189" y="2805098"/>
                <a:ext cx="288380" cy="3115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0" name="Graphic 4">
                <a:extLst>
                  <a:ext uri="{FF2B5EF4-FFF2-40B4-BE49-F238E27FC236}">
                    <a16:creationId xmlns:a16="http://schemas.microsoft.com/office/drawing/2014/main" id="{72679C95-1960-110A-C461-CD1D9C4FBC02}"/>
                  </a:ext>
                </a:extLst>
              </p:cNvPr>
              <p:cNvGrpSpPr>
                <a:grpSpLocks noChangeAspect="1"/>
              </p:cNvGrpSpPr>
              <p:nvPr/>
            </p:nvGrpSpPr>
            <p:grpSpPr>
              <a:xfrm>
                <a:off x="332388" y="2781504"/>
                <a:ext cx="360003" cy="359997"/>
                <a:chOff x="905454" y="2371173"/>
                <a:chExt cx="362309" cy="362610"/>
              </a:xfrm>
              <a:solidFill>
                <a:srgbClr val="007680"/>
              </a:solidFill>
            </p:grpSpPr>
            <p:sp>
              <p:nvSpPr>
                <p:cNvPr id="31" name="Graphic 4">
                  <a:extLst>
                    <a:ext uri="{FF2B5EF4-FFF2-40B4-BE49-F238E27FC236}">
                      <a16:creationId xmlns:a16="http://schemas.microsoft.com/office/drawing/2014/main" id="{91AE70C5-B1D0-A9F7-A7D9-DC235DE30DF5}"/>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2" name="Graphic 4">
                  <a:extLst>
                    <a:ext uri="{FF2B5EF4-FFF2-40B4-BE49-F238E27FC236}">
                      <a16:creationId xmlns:a16="http://schemas.microsoft.com/office/drawing/2014/main" id="{18B19651-631B-0DE0-E410-0DA911597133}"/>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3" name="Graphic 4">
                  <a:extLst>
                    <a:ext uri="{FF2B5EF4-FFF2-40B4-BE49-F238E27FC236}">
                      <a16:creationId xmlns:a16="http://schemas.microsoft.com/office/drawing/2014/main" id="{4726D40E-369E-1B97-AC09-5BAEC95B322D}"/>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chemeClr val="accent1"/>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13" name="Rectangle: Rounded Corners 12">
            <a:extLst>
              <a:ext uri="{FF2B5EF4-FFF2-40B4-BE49-F238E27FC236}">
                <a16:creationId xmlns:a16="http://schemas.microsoft.com/office/drawing/2014/main" id="{26F71A03-296B-635F-069F-B1ED4ECD492D}"/>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TR1</a:t>
            </a:r>
          </a:p>
        </p:txBody>
      </p:sp>
    </p:spTree>
    <p:extLst>
      <p:ext uri="{BB962C8B-B14F-4D97-AF65-F5344CB8AC3E}">
        <p14:creationId xmlns:p14="http://schemas.microsoft.com/office/powerpoint/2010/main" val="149538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 </a:t>
            </a:r>
          </a:p>
        </p:txBody>
      </p:sp>
      <p:grpSp>
        <p:nvGrpSpPr>
          <p:cNvPr id="7" name="Group 6">
            <a:extLst>
              <a:ext uri="{FF2B5EF4-FFF2-40B4-BE49-F238E27FC236}">
                <a16:creationId xmlns:a16="http://schemas.microsoft.com/office/drawing/2014/main" id="{BF1CF575-63BB-C0B4-EFB2-6EF5A3015036}"/>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4F0D276A-1644-CAA7-51D6-F8088B24A75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BCA2A-4A41-4AA7-789B-0A81700EC05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egnaposto numero diapositiva 1">
            <a:extLst>
              <a:ext uri="{FF2B5EF4-FFF2-40B4-BE49-F238E27FC236}">
                <a16:creationId xmlns:a16="http://schemas.microsoft.com/office/drawing/2014/main" id="{CE9D8A93-3735-7D65-6672-AD8EA8672649}"/>
              </a:ext>
            </a:extLst>
          </p:cNvPr>
          <p:cNvSpPr>
            <a:spLocks noGrp="1"/>
          </p:cNvSpPr>
          <p:nvPr>
            <p:ph type="sldNum" sz="quarter" idx="10"/>
          </p:nvPr>
        </p:nvSpPr>
        <p:spPr/>
        <p:txBody>
          <a:bodyPr/>
          <a:lstStyle/>
          <a:p>
            <a:fld id="{58E4CE88-B864-4B2B-BBBC-E85082A18D58}" type="slidenum">
              <a:rPr lang="it-IT" noProof="0" smtClean="0"/>
              <a:pPr/>
              <a:t>8</a:t>
            </a:fld>
            <a:endParaRPr lang="it-IT" noProof="0"/>
          </a:p>
        </p:txBody>
      </p:sp>
      <p:sp>
        <p:nvSpPr>
          <p:cNvPr id="4" name="Rectangle: Rounded Corners 3">
            <a:extLst>
              <a:ext uri="{FF2B5EF4-FFF2-40B4-BE49-F238E27FC236}">
                <a16:creationId xmlns:a16="http://schemas.microsoft.com/office/drawing/2014/main" id="{8600CF59-9196-E341-AF3F-38CF7FFCA7A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it-IT" sz="1400" b="1" noProof="0">
                <a:solidFill>
                  <a:srgbClr val="FFFFFF"/>
                </a:solidFill>
              </a:rPr>
              <a:t>V21</a:t>
            </a:r>
            <a:r>
              <a:rPr kumimoji="0" lang="it-IT" sz="900" b="1" i="0" u="none" strike="noStrike" kern="1200" cap="none" spc="0" normalizeH="0" baseline="0" noProof="0">
                <a:ln>
                  <a:noFill/>
                </a:ln>
                <a:solidFill>
                  <a:prstClr val="white"/>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white"/>
                </a:solidFill>
                <a:effectLst/>
                <a:uLnTx/>
                <a:uFillTx/>
                <a:latin typeface="Century Gothic"/>
                <a:ea typeface="+mn-ea"/>
                <a:cs typeface="+mn-cs"/>
              </a:rPr>
              <a:t>31/10/2025</a:t>
            </a:r>
          </a:p>
        </p:txBody>
      </p:sp>
      <p:sp>
        <p:nvSpPr>
          <p:cNvPr id="3" name="Rectangle 2">
            <a:extLst>
              <a:ext uri="{FF2B5EF4-FFF2-40B4-BE49-F238E27FC236}">
                <a16:creationId xmlns:a16="http://schemas.microsoft.com/office/drawing/2014/main" id="{5CD14E9C-9CF6-3A09-F385-7F397F928E02}"/>
              </a:ext>
            </a:extLst>
          </p:cNvPr>
          <p:cNvSpPr/>
          <p:nvPr/>
        </p:nvSpPr>
        <p:spPr>
          <a:xfrm>
            <a:off x="515998" y="4082414"/>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13 del 29 novembre 2024 </a:t>
            </a:r>
          </a:p>
        </p:txBody>
      </p:sp>
      <p:graphicFrame>
        <p:nvGraphicFramePr>
          <p:cNvPr id="10" name="Table 9">
            <a:extLst>
              <a:ext uri="{FF2B5EF4-FFF2-40B4-BE49-F238E27FC236}">
                <a16:creationId xmlns:a16="http://schemas.microsoft.com/office/drawing/2014/main" id="{76E970AF-B614-4B29-80EB-1ABFAE3D7EA6}"/>
              </a:ext>
            </a:extLst>
          </p:cNvPr>
          <p:cNvGraphicFramePr>
            <a:graphicFrameLocks noGrp="1"/>
          </p:cNvGraphicFramePr>
          <p:nvPr>
            <p:extLst>
              <p:ext uri="{D42A27DB-BD31-4B8C-83A1-F6EECF244321}">
                <p14:modId xmlns:p14="http://schemas.microsoft.com/office/powerpoint/2010/main" val="3006553343"/>
              </p:ext>
            </p:extLst>
          </p:nvPr>
        </p:nvGraphicFramePr>
        <p:xfrm>
          <a:off x="515936" y="4542415"/>
          <a:ext cx="11160064" cy="1805220"/>
        </p:xfrm>
        <a:graphic>
          <a:graphicData uri="http://schemas.openxmlformats.org/drawingml/2006/table">
            <a:tbl>
              <a:tblPr firstRow="1" bandRow="1">
                <a:tableStyleId>{5C22544A-7EE6-4342-B048-85BDC9FD1C3A}</a:tableStyleId>
              </a:tblPr>
              <a:tblGrid>
                <a:gridCol w="4122052">
                  <a:extLst>
                    <a:ext uri="{9D8B030D-6E8A-4147-A177-3AD203B41FA5}">
                      <a16:colId xmlns:a16="http://schemas.microsoft.com/office/drawing/2014/main" val="2264328743"/>
                    </a:ext>
                  </a:extLst>
                </a:gridCol>
                <a:gridCol w="7038012">
                  <a:extLst>
                    <a:ext uri="{9D8B030D-6E8A-4147-A177-3AD203B41FA5}">
                      <a16:colId xmlns:a16="http://schemas.microsoft.com/office/drawing/2014/main" val="1173750412"/>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TR1</a:t>
                      </a:r>
                      <a:r>
                        <a:rPr lang="it-IT" sz="1150" baseline="0" noProof="0">
                          <a:solidFill>
                            <a:schemeClr val="tx1"/>
                          </a:solidFill>
                        </a:rPr>
                        <a:t>|Sostituzione RUP in bandi / inviti</a:t>
                      </a:r>
                      <a:endParaRPr lang="it-IT" sz="115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TR2</a:t>
                      </a:r>
                      <a:r>
                        <a:rPr lang="it-IT" sz="1150" baseline="0" noProof="0">
                          <a:solidFill>
                            <a:schemeClr val="tx1"/>
                          </a:solidFill>
                        </a:rPr>
                        <a:t>|Trasferimento procedura in aggiudicazione</a:t>
                      </a:r>
                      <a:endParaRPr lang="it-IT" sz="115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TR3</a:t>
                      </a:r>
                      <a:r>
                        <a:rPr lang="it-IT" sz="1150" baseline="0" noProof="0">
                          <a:solidFill>
                            <a:schemeClr val="tx1"/>
                          </a:solidFill>
                        </a:rPr>
                        <a:t>|Trasferimento contratto</a:t>
                      </a:r>
                      <a:endParaRPr lang="it-IT" sz="115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Nuove funzionalità che consentono di trasferire la titolarità di una procedura / contratto ad un altro RUP nelle fasi di bando/invito – aggiudicazione – contratto.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607520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12 | </a:t>
                      </a:r>
                      <a:r>
                        <a:rPr lang="it-IT" sz="1150" spc="0" noProof="0">
                          <a:solidFill>
                            <a:schemeClr val="tx1"/>
                          </a:solidFill>
                        </a:rPr>
                        <a:t>O</a:t>
                      </a:r>
                      <a:r>
                        <a:rPr lang="it-IT" sz="1150" spc="0" noProof="0"/>
                        <a:t>rdinativi di fornitura da convenzione / accordo quadro</a:t>
                      </a:r>
                      <a:endParaRPr lang="it-IT" sz="1150" spc="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150" noProof="0">
                          <a:solidFill>
                            <a:schemeClr val="tx1"/>
                          </a:solidFill>
                        </a:rPr>
                        <a:t>Invio delle </a:t>
                      </a:r>
                      <a:r>
                        <a:rPr lang="it-IT" sz="1150" b="0" noProof="0"/>
                        <a:t>schede SC1 (Sottoscrizione del contratto) e S3 (</a:t>
                      </a:r>
                      <a:r>
                        <a:rPr lang="it-IT" sz="1150" kern="0" noProof="0">
                          <a:solidFill>
                            <a:srgbClr val="000000"/>
                          </a:solidFill>
                        </a:rPr>
                        <a:t>Elenco dei soggetti incaricati della progettazione) all’accettazione dell’OdF da parte del fornitore anziché all’invio al fornitore.</a:t>
                      </a:r>
                      <a:endParaRPr lang="it-IT" sz="115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370001"/>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Aggiornamento punti di evidenza </a:t>
                      </a:r>
                      <a:r>
                        <a:rPr lang="it-IT" sz="1150" b="1" i="1" noProof="0">
                          <a:solidFill>
                            <a:schemeClr val="tx1"/>
                          </a:solidFill>
                        </a:rPr>
                        <a:t>Pubblicazione e affidamento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791647"/>
                  </a:ext>
                </a:extLst>
              </a:tr>
            </a:tbl>
          </a:graphicData>
        </a:graphic>
      </p:graphicFrame>
      <p:sp>
        <p:nvSpPr>
          <p:cNvPr id="5" name="Rectangle 4">
            <a:extLst>
              <a:ext uri="{FF2B5EF4-FFF2-40B4-BE49-F238E27FC236}">
                <a16:creationId xmlns:a16="http://schemas.microsoft.com/office/drawing/2014/main" id="{E2F575B3-ECEC-D3CA-4B55-A2E02710C672}"/>
              </a:ext>
            </a:extLst>
          </p:cNvPr>
          <p:cNvSpPr/>
          <p:nvPr/>
        </p:nvSpPr>
        <p:spPr>
          <a:xfrm>
            <a:off x="515998" y="2202700"/>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14 del 20 dicembre 2024 </a:t>
            </a:r>
          </a:p>
        </p:txBody>
      </p:sp>
      <p:graphicFrame>
        <p:nvGraphicFramePr>
          <p:cNvPr id="6" name="Table 5">
            <a:extLst>
              <a:ext uri="{FF2B5EF4-FFF2-40B4-BE49-F238E27FC236}">
                <a16:creationId xmlns:a16="http://schemas.microsoft.com/office/drawing/2014/main" id="{24AFF605-62BA-ED70-C762-8EA861B0B424}"/>
              </a:ext>
            </a:extLst>
          </p:cNvPr>
          <p:cNvGraphicFramePr>
            <a:graphicFrameLocks noGrp="1"/>
          </p:cNvGraphicFramePr>
          <p:nvPr>
            <p:extLst>
              <p:ext uri="{D42A27DB-BD31-4B8C-83A1-F6EECF244321}">
                <p14:modId xmlns:p14="http://schemas.microsoft.com/office/powerpoint/2010/main" val="193325609"/>
              </p:ext>
            </p:extLst>
          </p:nvPr>
        </p:nvGraphicFramePr>
        <p:xfrm>
          <a:off x="515999" y="2626213"/>
          <a:ext cx="11125968" cy="1243920"/>
        </p:xfrm>
        <a:graphic>
          <a:graphicData uri="http://schemas.openxmlformats.org/drawingml/2006/table">
            <a:tbl>
              <a:tblPr firstRow="1" bandRow="1">
                <a:tableStyleId>{5C22544A-7EE6-4342-B048-85BDC9FD1C3A}</a:tableStyleId>
              </a:tblPr>
              <a:tblGrid>
                <a:gridCol w="4125600">
                  <a:extLst>
                    <a:ext uri="{9D8B030D-6E8A-4147-A177-3AD203B41FA5}">
                      <a16:colId xmlns:a16="http://schemas.microsoft.com/office/drawing/2014/main" val="2264328743"/>
                    </a:ext>
                  </a:extLst>
                </a:gridCol>
                <a:gridCol w="7000368">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70" baseline="0" noProof="0">
                          <a:solidFill>
                            <a:schemeClr val="tx1"/>
                          </a:solidFill>
                        </a:rPr>
                        <a:t>10a|Affidamenti diretti con negoziazione di importo &lt; 5.000 €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70" baseline="0" noProof="0">
                          <a:solidFill>
                            <a:schemeClr val="tx1"/>
                          </a:solidFill>
                        </a:rPr>
                        <a:t>10b|Affidamenti diretti senza negoziazione di importo &lt; 5.000 €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Nuove funzionalità per la gestione della modifica del CUP e/o importo per gli affidamenti diretti di importo &lt; 5.000 € (AD5)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r h="283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50" baseline="0" noProof="0">
                          <a:solidFill>
                            <a:schemeClr val="tx1"/>
                          </a:solidFill>
                        </a:rPr>
                        <a:t>12 |O</a:t>
                      </a:r>
                      <a:r>
                        <a:rPr lang="it-IT" sz="1150" spc="-50" baseline="0" noProof="0"/>
                        <a:t>rdinativi di fornitura da convenzione / accordo quadro</a:t>
                      </a:r>
                      <a:endParaRPr lang="it-IT" sz="1150" spc="-50" baseline="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spc="-50" baseline="0" noProof="0">
                          <a:solidFill>
                            <a:schemeClr val="tx1"/>
                          </a:solidFill>
                        </a:rPr>
                        <a:t>13 |Affidamenti diretti  su accordo quadro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100" noProof="0">
                          <a:solidFill>
                            <a:schemeClr val="tx1"/>
                          </a:solidFill>
                        </a:rPr>
                        <a:t>Nuove funzionalità per la gestione della modifica del CUP e/o importo per gli affidamenti diretti su accordo quadro e per gli ordinativi di fornitura (AD4)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422916"/>
                  </a:ext>
                </a:extLst>
              </a:tr>
            </a:tbl>
          </a:graphicData>
        </a:graphic>
      </p:graphicFrame>
      <p:sp>
        <p:nvSpPr>
          <p:cNvPr id="14" name="Rectangle 13">
            <a:extLst>
              <a:ext uri="{FF2B5EF4-FFF2-40B4-BE49-F238E27FC236}">
                <a16:creationId xmlns:a16="http://schemas.microsoft.com/office/drawing/2014/main" id="{CB97A5D4-1839-A957-8EFC-B293283D9EB3}"/>
              </a:ext>
            </a:extLst>
          </p:cNvPr>
          <p:cNvSpPr/>
          <p:nvPr/>
        </p:nvSpPr>
        <p:spPr>
          <a:xfrm>
            <a:off x="520618" y="701792"/>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15 del 21 gennaio 2025 </a:t>
            </a:r>
          </a:p>
        </p:txBody>
      </p:sp>
      <p:graphicFrame>
        <p:nvGraphicFramePr>
          <p:cNvPr id="15" name="Table 14">
            <a:extLst>
              <a:ext uri="{FF2B5EF4-FFF2-40B4-BE49-F238E27FC236}">
                <a16:creationId xmlns:a16="http://schemas.microsoft.com/office/drawing/2014/main" id="{32511E41-3B49-0173-6F19-7E57AD231619}"/>
              </a:ext>
            </a:extLst>
          </p:cNvPr>
          <p:cNvGraphicFramePr>
            <a:graphicFrameLocks noGrp="1"/>
          </p:cNvGraphicFramePr>
          <p:nvPr>
            <p:extLst>
              <p:ext uri="{D42A27DB-BD31-4B8C-83A1-F6EECF244321}">
                <p14:modId xmlns:p14="http://schemas.microsoft.com/office/powerpoint/2010/main" val="902756534"/>
              </p:ext>
            </p:extLst>
          </p:nvPr>
        </p:nvGraphicFramePr>
        <p:xfrm>
          <a:off x="520619" y="1125305"/>
          <a:ext cx="11160064" cy="756000"/>
        </p:xfrm>
        <a:graphic>
          <a:graphicData uri="http://schemas.openxmlformats.org/drawingml/2006/table">
            <a:tbl>
              <a:tblPr firstRow="1" bandRow="1">
                <a:tableStyleId>{5C22544A-7EE6-4342-B048-85BDC9FD1C3A}</a:tableStyleId>
              </a:tblPr>
              <a:tblGrid>
                <a:gridCol w="4124095">
                  <a:extLst>
                    <a:ext uri="{9D8B030D-6E8A-4147-A177-3AD203B41FA5}">
                      <a16:colId xmlns:a16="http://schemas.microsoft.com/office/drawing/2014/main" val="2264328743"/>
                    </a:ext>
                  </a:extLst>
                </a:gridCol>
                <a:gridCol w="7035969">
                  <a:extLst>
                    <a:ext uri="{9D8B030D-6E8A-4147-A177-3AD203B41FA5}">
                      <a16:colId xmlns:a16="http://schemas.microsoft.com/office/drawing/2014/main" val="1819794294"/>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96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Aggiornamento dei punti di evidenza </a:t>
                      </a:r>
                      <a:r>
                        <a:rPr lang="it-IT" sz="1150" b="1" i="1" noProof="0">
                          <a:solidFill>
                            <a:schemeClr val="tx1"/>
                          </a:solidFill>
                        </a:rPr>
                        <a:t>Pubblicazione e affidamento appalto </a:t>
                      </a:r>
                      <a:r>
                        <a:rPr lang="it-IT" sz="1150" b="0" i="0" noProof="0">
                          <a:solidFill>
                            <a:schemeClr val="tx1"/>
                          </a:solidFill>
                        </a:rPr>
                        <a:t>a seguito del D. Lgs. 209/2024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76718"/>
                  </a:ext>
                </a:extLst>
              </a:tr>
            </a:tbl>
          </a:graphicData>
        </a:graphic>
      </p:graphicFrame>
    </p:spTree>
    <p:extLst>
      <p:ext uri="{BB962C8B-B14F-4D97-AF65-F5344CB8AC3E}">
        <p14:creationId xmlns:p14="http://schemas.microsoft.com/office/powerpoint/2010/main" val="25699428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6489DBD-086F-A790-3E76-34D26BDF9E1D}"/>
              </a:ext>
            </a:extLst>
          </p:cNvPr>
          <p:cNvGrpSpPr/>
          <p:nvPr/>
        </p:nvGrpSpPr>
        <p:grpSpPr>
          <a:xfrm>
            <a:off x="156075" y="759049"/>
            <a:ext cx="5842647" cy="1577280"/>
            <a:chOff x="156075" y="2542469"/>
            <a:chExt cx="5842647" cy="1577280"/>
          </a:xfrm>
        </p:grpSpPr>
        <p:sp>
          <p:nvSpPr>
            <p:cNvPr id="12" name="Rectangle 11">
              <a:extLst>
                <a:ext uri="{FF2B5EF4-FFF2-40B4-BE49-F238E27FC236}">
                  <a16:creationId xmlns:a16="http://schemas.microsoft.com/office/drawing/2014/main" id="{B6C1821F-04F9-6E3C-8801-6BDD4B76E46E}"/>
                </a:ext>
              </a:extLst>
            </p:cNvPr>
            <p:cNvSpPr/>
            <p:nvPr/>
          </p:nvSpPr>
          <p:spPr>
            <a:xfrm>
              <a:off x="156075" y="26797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6" y="25424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(RUP Attuale)</a:t>
              </a:r>
              <a:endParaRPr kumimoji="0" lang="it-IT" sz="1400" b="1" i="0" u="none" strike="noStrike" kern="0" cap="none" spc="0" normalizeH="0" baseline="0" noProof="0">
                <a:ln>
                  <a:noFill/>
                </a:ln>
                <a:solidFill>
                  <a:srgbClr val="FFFFFF"/>
                </a:solidFill>
                <a:effectLst/>
                <a:uLnTx/>
                <a:uFillTx/>
                <a:ea typeface="+mn-ea"/>
                <a:cs typeface="Calibri"/>
              </a:endParaRPr>
            </a:p>
          </p:txBody>
        </p:sp>
      </p:grpSp>
      <p:grpSp>
        <p:nvGrpSpPr>
          <p:cNvPr id="18" name="Group 17">
            <a:extLst>
              <a:ext uri="{FF2B5EF4-FFF2-40B4-BE49-F238E27FC236}">
                <a16:creationId xmlns:a16="http://schemas.microsoft.com/office/drawing/2014/main" id="{DDCBD549-B726-AC5C-52F9-E376A00D29A2}"/>
              </a:ext>
            </a:extLst>
          </p:cNvPr>
          <p:cNvGrpSpPr/>
          <p:nvPr/>
        </p:nvGrpSpPr>
        <p:grpSpPr>
          <a:xfrm>
            <a:off x="6193278" y="759049"/>
            <a:ext cx="5842647" cy="1577280"/>
            <a:chOff x="308475" y="2694869"/>
            <a:chExt cx="5842647" cy="1577280"/>
          </a:xfrm>
        </p:grpSpPr>
        <p:sp>
          <p:nvSpPr>
            <p:cNvPr id="14" name="Rectangle 13">
              <a:extLst>
                <a:ext uri="{FF2B5EF4-FFF2-40B4-BE49-F238E27FC236}">
                  <a16:creationId xmlns:a16="http://schemas.microsoft.com/office/drawing/2014/main" id="{355FCE92-64B0-D739-3E4F-82D95601286D}"/>
                </a:ext>
              </a:extLst>
            </p:cNvPr>
            <p:cNvSpPr/>
            <p:nvPr/>
          </p:nvSpPr>
          <p:spPr>
            <a:xfrm>
              <a:off x="308475" y="28321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308476" y="26948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(Nuovo RUP)</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TRASFERIMENTO PROCEDURA IN AGGIUDICAZIONE</a:t>
            </a: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5688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PROCEDURA DI AGGIUDICAZIONE</a:t>
            </a:r>
          </a:p>
        </p:txBody>
      </p:sp>
      <p:sp>
        <p:nvSpPr>
          <p:cNvPr id="24" name="Rectangle 23">
            <a:extLst>
              <a:ext uri="{FF2B5EF4-FFF2-40B4-BE49-F238E27FC236}">
                <a16:creationId xmlns:a16="http://schemas.microsoft.com/office/drawing/2014/main" id="{5FF9BAC9-B3AD-938F-5ACD-F057DFBBD0EC}"/>
              </a:ext>
            </a:extLst>
          </p:cNvPr>
          <p:cNvSpPr/>
          <p:nvPr/>
        </p:nvSpPr>
        <p:spPr>
          <a:xfrm>
            <a:off x="180662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Trasferisci PDA</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procedura</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40766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604885-6E54-315B-1F0A-5A30E181F825}"/>
              </a:ext>
            </a:extLst>
          </p:cNvPr>
          <p:cNvSpPr/>
          <p:nvPr/>
        </p:nvSpPr>
        <p:spPr>
          <a:xfrm>
            <a:off x="328558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pagina TRASFERISCI PDA</a:t>
            </a:r>
            <a:endParaRPr lang="it-IT" sz="1000" b="1" kern="0" noProof="0">
              <a:solidFill>
                <a:schemeClr val="tx1"/>
              </a:solidFill>
              <a:cs typeface="Arial"/>
            </a:endParaRP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4365580" y="1803600"/>
            <a:ext cx="39895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288662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4764539"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Conferma</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80</a:t>
            </a:fld>
            <a:endParaRPr lang="it-IT" noProof="0"/>
          </a:p>
        </p:txBody>
      </p:sp>
      <p:sp>
        <p:nvSpPr>
          <p:cNvPr id="20" name="Rectangle 19">
            <a:extLst>
              <a:ext uri="{FF2B5EF4-FFF2-40B4-BE49-F238E27FC236}">
                <a16:creationId xmlns:a16="http://schemas.microsoft.com/office/drawing/2014/main" id="{66BE5C9B-B576-0542-33D0-2C73B411BE32}"/>
              </a:ext>
            </a:extLst>
          </p:cNvPr>
          <p:cNvSpPr/>
          <p:nvPr/>
        </p:nvSpPr>
        <p:spPr>
          <a:xfrm>
            <a:off x="6303376" y="1086705"/>
            <a:ext cx="29855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VALUTAZIONE GARE</a:t>
            </a:r>
          </a:p>
        </p:txBody>
      </p:sp>
      <p:sp>
        <p:nvSpPr>
          <p:cNvPr id="22" name="Rectangle 21">
            <a:extLst>
              <a:ext uri="{FF2B5EF4-FFF2-40B4-BE49-F238E27FC236}">
                <a16:creationId xmlns:a16="http://schemas.microsoft.com/office/drawing/2014/main" id="{75472A9F-C3D0-2EA2-D02C-546B59247DD4}"/>
              </a:ext>
            </a:extLst>
          </p:cNvPr>
          <p:cNvSpPr/>
          <p:nvPr/>
        </p:nvSpPr>
        <p:spPr>
          <a:xfrm>
            <a:off x="6396228" y="141369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della procedura</a:t>
            </a:r>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70" name="Straight Arrow Connector 69">
            <a:extLst>
              <a:ext uri="{FF2B5EF4-FFF2-40B4-BE49-F238E27FC236}">
                <a16:creationId xmlns:a16="http://schemas.microsoft.com/office/drawing/2014/main" id="{8AB9015E-9553-B561-CE59-EAD86B679872}"/>
              </a:ext>
            </a:extLst>
          </p:cNvPr>
          <p:cNvCxnSpPr>
            <a:cxnSpLocks/>
            <a:stCxn id="3" idx="3"/>
            <a:endCxn id="22" idx="1"/>
          </p:cNvCxnSpPr>
          <p:nvPr/>
        </p:nvCxnSpPr>
        <p:spPr>
          <a:xfrm>
            <a:off x="5844539" y="1803600"/>
            <a:ext cx="551689" cy="609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DD706C-7194-3198-543A-A24CE80FDE3A}"/>
              </a:ext>
            </a:extLst>
          </p:cNvPr>
          <p:cNvCxnSpPr>
            <a:cxnSpLocks/>
          </p:cNvCxnSpPr>
          <p:nvPr/>
        </p:nvCxnSpPr>
        <p:spPr>
          <a:xfrm>
            <a:off x="8424055"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9B84AE5-507E-96A0-AE79-E87ECBDB58A1}"/>
              </a:ext>
            </a:extLst>
          </p:cNvPr>
          <p:cNvSpPr/>
          <p:nvPr/>
        </p:nvSpPr>
        <p:spPr>
          <a:xfrm>
            <a:off x="7775911" y="3439983"/>
            <a:ext cx="1306800" cy="74390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i="1" kern="0" noProof="0">
                <a:solidFill>
                  <a:srgbClr val="000000"/>
                </a:solidFill>
              </a:rPr>
              <a:t>presa-carico</a:t>
            </a:r>
          </a:p>
          <a:p>
            <a:pPr algn="ctr" defTabSz="762000">
              <a:lnSpc>
                <a:spcPct val="90000"/>
              </a:lnSpc>
              <a:spcBef>
                <a:spcPct val="0"/>
              </a:spcBef>
              <a:spcAft>
                <a:spcPct val="0"/>
              </a:spcAft>
            </a:pPr>
            <a:endParaRPr lang="it-IT" sz="1000" kern="0" noProof="0">
              <a:solidFill>
                <a:srgbClr val="000000"/>
              </a:solidFill>
            </a:endParaRPr>
          </a:p>
          <a:p>
            <a:pPr algn="ctr" defTabSz="762000">
              <a:lnSpc>
                <a:spcPct val="90000"/>
              </a:lnSpc>
              <a:spcBef>
                <a:spcPct val="0"/>
              </a:spcBef>
              <a:spcAft>
                <a:spcPct val="0"/>
              </a:spcAft>
            </a:pPr>
            <a:r>
              <a:rPr lang="it-IT" sz="1000" kern="0" noProof="0">
                <a:solidFill>
                  <a:srgbClr val="000000"/>
                </a:solidFill>
              </a:rPr>
              <a:t>contenente l’IdAppalto</a:t>
            </a:r>
          </a:p>
        </p:txBody>
      </p:sp>
      <p:cxnSp>
        <p:nvCxnSpPr>
          <p:cNvPr id="2" name="Straight Arrow Connector 1">
            <a:extLst>
              <a:ext uri="{FF2B5EF4-FFF2-40B4-BE49-F238E27FC236}">
                <a16:creationId xmlns:a16="http://schemas.microsoft.com/office/drawing/2014/main" id="{65EF638B-1FD8-7AD0-A0DB-0667B3629CD9}"/>
              </a:ext>
            </a:extLst>
          </p:cNvPr>
          <p:cNvCxnSpPr>
            <a:cxnSpLocks/>
            <a:stCxn id="22" idx="3"/>
            <a:endCxn id="23" idx="1"/>
          </p:cNvCxnSpPr>
          <p:nvPr/>
        </p:nvCxnSpPr>
        <p:spPr>
          <a:xfrm flipV="1">
            <a:off x="7476228" y="1803600"/>
            <a:ext cx="406130" cy="609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29D8BA9-1CE2-79E7-B515-375BA3532C37}"/>
              </a:ext>
            </a:extLst>
          </p:cNvPr>
          <p:cNvSpPr/>
          <p:nvPr/>
        </p:nvSpPr>
        <p:spPr>
          <a:xfrm>
            <a:off x="7882358"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Prendi in carico</a:t>
            </a:r>
          </a:p>
        </p:txBody>
      </p:sp>
      <p:sp>
        <p:nvSpPr>
          <p:cNvPr id="15" name="Rectangle: Rounded Corners 14">
            <a:extLst>
              <a:ext uri="{FF2B5EF4-FFF2-40B4-BE49-F238E27FC236}">
                <a16:creationId xmlns:a16="http://schemas.microsoft.com/office/drawing/2014/main" id="{F571BDB7-504B-8091-6260-08E55259A94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TR2</a:t>
            </a:r>
          </a:p>
        </p:txBody>
      </p:sp>
      <p:cxnSp>
        <p:nvCxnSpPr>
          <p:cNvPr id="31" name="Straight Arrow Connector 30">
            <a:extLst>
              <a:ext uri="{FF2B5EF4-FFF2-40B4-BE49-F238E27FC236}">
                <a16:creationId xmlns:a16="http://schemas.microsoft.com/office/drawing/2014/main" id="{88AB3D11-3656-4FAD-DEF3-7FAFAC998ED1}"/>
              </a:ext>
            </a:extLst>
          </p:cNvPr>
          <p:cNvCxnSpPr>
            <a:cxnSpLocks/>
            <a:stCxn id="23" idx="3"/>
            <a:endCxn id="33" idx="1"/>
          </p:cNvCxnSpPr>
          <p:nvPr/>
        </p:nvCxnSpPr>
        <p:spPr>
          <a:xfrm flipV="1">
            <a:off x="8962358" y="1802805"/>
            <a:ext cx="675297" cy="7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6F2AEBF-E636-FE44-BD2B-29D5E5BB2554}"/>
              </a:ext>
            </a:extLst>
          </p:cNvPr>
          <p:cNvGrpSpPr/>
          <p:nvPr/>
        </p:nvGrpSpPr>
        <p:grpSpPr>
          <a:xfrm>
            <a:off x="9637655" y="1407072"/>
            <a:ext cx="2279686" cy="791465"/>
            <a:chOff x="9668135" y="1407072"/>
            <a:chExt cx="2279686" cy="791465"/>
          </a:xfrm>
        </p:grpSpPr>
        <p:sp>
          <p:nvSpPr>
            <p:cNvPr id="33" name="Rectangle 32">
              <a:extLst>
                <a:ext uri="{FF2B5EF4-FFF2-40B4-BE49-F238E27FC236}">
                  <a16:creationId xmlns:a16="http://schemas.microsoft.com/office/drawing/2014/main" id="{AB04BF49-C0D3-6523-81C8-7631D2449097}"/>
                </a:ext>
              </a:extLst>
            </p:cNvPr>
            <p:cNvSpPr/>
            <p:nvPr/>
          </p:nvSpPr>
          <p:spPr>
            <a:xfrm>
              <a:off x="9668135" y="1407072"/>
              <a:ext cx="2279686" cy="791465"/>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35" name="Rectangle 34">
              <a:extLst>
                <a:ext uri="{FF2B5EF4-FFF2-40B4-BE49-F238E27FC236}">
                  <a16:creationId xmlns:a16="http://schemas.microsoft.com/office/drawing/2014/main" id="{CAE417FD-2D2A-D120-BFBC-B5988CEDF5F4}"/>
                </a:ext>
              </a:extLst>
            </p:cNvPr>
            <p:cNvSpPr/>
            <p:nvPr/>
          </p:nvSpPr>
          <p:spPr>
            <a:xfrm>
              <a:off x="9745978" y="1460804"/>
              <a:ext cx="2124000" cy="684000"/>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Visualizzazione completa</a:t>
              </a:r>
            </a:p>
            <a:p>
              <a:pPr algn="ctr"/>
              <a:r>
                <a:rPr lang="it-IT" sz="1000" kern="0" noProof="0"/>
                <a:t> della procedura</a:t>
              </a:r>
            </a:p>
          </p:txBody>
        </p:sp>
      </p:grpSp>
    </p:spTree>
    <p:extLst>
      <p:ext uri="{BB962C8B-B14F-4D97-AF65-F5344CB8AC3E}">
        <p14:creationId xmlns:p14="http://schemas.microsoft.com/office/powerpoint/2010/main" val="7841345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algn="just"/>
            <a:r>
              <a:rPr lang="it-IT" noProof="0"/>
              <a:t>All’interno del gruppo funzionale </a:t>
            </a:r>
            <a:r>
              <a:rPr lang="it-IT" b="1" noProof="0"/>
              <a:t>Procedure di Gara</a:t>
            </a:r>
            <a:r>
              <a:rPr lang="it-IT" noProof="0"/>
              <a:t> di SATER, nella funzionalità </a:t>
            </a:r>
            <a:r>
              <a:rPr lang="it-IT" b="1" noProof="0"/>
              <a:t>Valutazione Gare, </a:t>
            </a:r>
            <a:r>
              <a:rPr lang="it-IT" noProof="0"/>
              <a:t>è disponibile il comando </a:t>
            </a:r>
            <a:r>
              <a:rPr lang="it-IT" b="1" i="1" noProof="0"/>
              <a:t>Trasferisci PDA </a:t>
            </a:r>
            <a:r>
              <a:rPr lang="it-IT" noProof="0"/>
              <a:t>attraverso cui è possibile proporre il trasferimento di una procedura verso un altro RUP. Viceversa, è disponibile il comando </a:t>
            </a:r>
            <a:r>
              <a:rPr lang="it-IT" b="1" i="1" noProof="0"/>
              <a:t>Prendi in carico </a:t>
            </a:r>
            <a:r>
              <a:rPr lang="it-IT" noProof="0"/>
              <a:t>attraverso cui è possibile accettare il trasferimento di una procedura proposto da un altro RUP.</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TRASFERIMENTO PROCEDURA IN AGGIUDICAZIONE</a:t>
            </a: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81</a:t>
            </a:fld>
            <a:endParaRPr lang="it-IT" noProof="0"/>
          </a:p>
        </p:txBody>
      </p:sp>
      <p:sp>
        <p:nvSpPr>
          <p:cNvPr id="4" name="Rectangle: Rounded Corners 3">
            <a:extLst>
              <a:ext uri="{FF2B5EF4-FFF2-40B4-BE49-F238E27FC236}">
                <a16:creationId xmlns:a16="http://schemas.microsoft.com/office/drawing/2014/main" id="{B55CF1F2-3DE1-D7F6-BCA1-80F6080DF3D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53" name="Freeform 150">
            <a:extLst>
              <a:ext uri="{FF2B5EF4-FFF2-40B4-BE49-F238E27FC236}">
                <a16:creationId xmlns:a16="http://schemas.microsoft.com/office/drawing/2014/main" id="{078E9C35-63AE-F647-2E0C-690123D00ABB}"/>
              </a:ext>
            </a:extLst>
          </p:cNvPr>
          <p:cNvSpPr>
            <a:spLocks/>
          </p:cNvSpPr>
          <p:nvPr/>
        </p:nvSpPr>
        <p:spPr bwMode="auto">
          <a:xfrm>
            <a:off x="401529" y="2790817"/>
            <a:ext cx="101721" cy="101096"/>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14C0A049-EF53-BCA0-42DD-DD07DEE5DA63}"/>
              </a:ext>
            </a:extLst>
          </p:cNvPr>
          <p:cNvGrpSpPr/>
          <p:nvPr/>
        </p:nvGrpSpPr>
        <p:grpSpPr>
          <a:xfrm>
            <a:off x="516364" y="1919616"/>
            <a:ext cx="11181557" cy="2124000"/>
            <a:chOff x="516364" y="1989286"/>
            <a:chExt cx="11181557" cy="2314681"/>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358436" y="2864086"/>
              <a:ext cx="2303999"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70721" y="1999967"/>
              <a:ext cx="10627200" cy="2304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PROCEDURA DI AGGIUDICAZIONE - </a:t>
              </a:r>
              <a:r>
                <a:rPr kumimoji="0" lang="it-IT" sz="1150" b="0" u="none" strike="noStrike" kern="1200" cap="none" spc="0" normalizeH="0" baseline="0" noProof="0">
                  <a:ln>
                    <a:noFill/>
                  </a:ln>
                  <a:solidFill>
                    <a:prstClr val="black"/>
                  </a:solidFill>
                  <a:effectLst/>
                  <a:uLnTx/>
                  <a:uFillTx/>
                  <a:latin typeface="Century Gothic"/>
                  <a:ea typeface="+mn-ea"/>
                  <a:cs typeface="+mn-cs"/>
                </a:rPr>
                <a:t>funzionalità </a:t>
              </a:r>
              <a:r>
                <a:rPr kumimoji="0" lang="it-IT" sz="1150" b="1" u="none" strike="noStrike" kern="1200" cap="none" spc="0" normalizeH="0" baseline="0" noProof="0">
                  <a:ln>
                    <a:noFill/>
                  </a:ln>
                  <a:solidFill>
                    <a:prstClr val="black"/>
                  </a:solidFill>
                  <a:effectLst/>
                  <a:uLnTx/>
                  <a:uFillTx/>
                  <a:latin typeface="Century Gothic"/>
                  <a:ea typeface="+mn-ea"/>
                  <a:cs typeface="+mn-cs"/>
                </a:rPr>
                <a:t>Valutazione gare</a:t>
              </a:r>
              <a:r>
                <a:rPr lang="it-IT" sz="1150" b="1" noProof="0">
                  <a:solidFill>
                    <a:prstClr val="black"/>
                  </a:solidFill>
                  <a:latin typeface="Century Gothic"/>
                </a:rPr>
                <a:t> </a:t>
              </a:r>
              <a:r>
                <a:rPr lang="it-IT" sz="1100" noProof="0">
                  <a:solidFill>
                    <a:prstClr val="black"/>
                  </a:solidFill>
                  <a:latin typeface="Century Gothic"/>
                </a:rPr>
                <a:t>(RUP attuale)</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(RUP attuale) </a:t>
              </a:r>
              <a:r>
                <a:rPr lang="it-IT" sz="1200" noProof="0">
                  <a:solidFill>
                    <a:prstClr val="black"/>
                  </a:solidFill>
                  <a:latin typeface="Century Gothic"/>
                </a:rPr>
                <a:t>apre</a:t>
              </a:r>
              <a:r>
                <a:rPr kumimoji="0" lang="it-IT" sz="1200" b="0" i="0" u="none" strike="noStrike" kern="1200" cap="none" spc="0" normalizeH="0" baseline="0" noProof="0">
                  <a:ln>
                    <a:noFill/>
                  </a:ln>
                  <a:solidFill>
                    <a:prstClr val="black"/>
                  </a:solidFill>
                  <a:effectLst/>
                  <a:uLnTx/>
                  <a:uFillTx/>
                  <a:latin typeface="Century Gothic"/>
                  <a:ea typeface="+mn-ea"/>
                  <a:cs typeface="+mn-cs"/>
                </a:rPr>
                <a:t> la procedura di cui intende effettuare il trasferimento ad un nuovo RUP e seleziona il comando</a:t>
              </a:r>
              <a:r>
                <a:rPr lang="it-IT" sz="1200" noProof="0">
                  <a:solidFill>
                    <a:prstClr val="black"/>
                  </a:solidFill>
                  <a:latin typeface="Century Gothic"/>
                </a:rPr>
                <a:t> </a:t>
              </a:r>
              <a:r>
                <a:rPr lang="it-IT" sz="1200" u="sng" noProof="0">
                  <a:solidFill>
                    <a:prstClr val="black"/>
                  </a:solidFill>
                  <a:latin typeface="Century Gothic"/>
                </a:rPr>
                <a:t>Trasferisci PDA</a:t>
              </a:r>
              <a:r>
                <a:rPr lang="it-IT" sz="1200" noProof="0">
                  <a:solidFill>
                    <a:prstClr val="black"/>
                  </a:solidFill>
                  <a:latin typeface="Century Gothic"/>
                </a:rPr>
                <a:t>.</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TRASFERISCI PDA </a:t>
              </a:r>
              <a:r>
                <a:rPr lang="it-IT" sz="1200" noProof="0">
                  <a:solidFill>
                    <a:prstClr val="black"/>
                  </a:solidFill>
                  <a:latin typeface="Century Gothic"/>
                </a:rPr>
                <a:t>in cui l’utente indica il Nuovo RUP a cui propone il trasferimento 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le ulteriori informazioni richieste.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Conferma</a:t>
              </a:r>
              <a:r>
                <a:rPr kumimoji="0" lang="it-IT" sz="1200" b="0" i="0" u="none" strike="noStrike" kern="1200" cap="none" spc="0" normalizeH="0" baseline="0" noProof="0">
                  <a:ln>
                    <a:noFill/>
                  </a:ln>
                  <a:solidFill>
                    <a:prstClr val="black"/>
                  </a:solidFill>
                  <a:effectLst/>
                  <a:uLnTx/>
                  <a:uFillTx/>
                  <a:latin typeface="Century Gothic"/>
                  <a:ea typeface="+mn-ea"/>
                  <a:cs typeface="+mn-cs"/>
                </a:rPr>
                <a:t>. SATER invia una notifica al nuovo RUP contenente la proposta di trasferimento della procedura.</a:t>
              </a:r>
            </a:p>
            <a:p>
              <a:pPr algn="just">
                <a:spcBef>
                  <a:spcPts val="600"/>
                </a:spcBef>
                <a:defRPr/>
              </a:pPr>
              <a:r>
                <a:rPr lang="it-IT" sz="1200" noProof="0">
                  <a:solidFill>
                    <a:prstClr val="black"/>
                  </a:solidFill>
                  <a:latin typeface="Century Gothic"/>
                </a:rPr>
                <a:t>A seguito della presa in carico della procedura da parte del nuovo RUP, il RUP precedente viene inserito nei riferimenti della procedura; potrà visualizzare la PDA ma non avrà più comandi attivi (e non potrà quindi inviare l’avviso di aggiudicazione).</a:t>
              </a:r>
            </a:p>
            <a:p>
              <a:pPr algn="just">
                <a:spcBef>
                  <a:spcPts val="600"/>
                </a:spcBef>
                <a:defRPr/>
              </a:pPr>
              <a:r>
                <a:rPr kumimoji="0" lang="it-IT" sz="1200" b="1" i="0" u="none" strike="noStrike" kern="1200" cap="none" spc="0" normalizeH="0" baseline="0" noProof="0">
                  <a:ln>
                    <a:noFill/>
                  </a:ln>
                  <a:solidFill>
                    <a:prstClr val="black"/>
                  </a:solidFill>
                  <a:effectLst/>
                  <a:uLnTx/>
                  <a:uFillTx/>
                  <a:latin typeface="Century Gothic"/>
                  <a:ea typeface="+mn-ea"/>
                  <a:cs typeface="+mn-cs"/>
                </a:rPr>
                <a:t>N.B.</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per eseguire il trasferimento di una procedura in fase di aggiudicazione è necessario che tutti i lotti siano in stato aggiudicazione proposta</a:t>
              </a:r>
            </a:p>
          </p:txBody>
        </p:sp>
      </p:grpSp>
      <p:grpSp>
        <p:nvGrpSpPr>
          <p:cNvPr id="12" name="Group 11">
            <a:extLst>
              <a:ext uri="{FF2B5EF4-FFF2-40B4-BE49-F238E27FC236}">
                <a16:creationId xmlns:a16="http://schemas.microsoft.com/office/drawing/2014/main" id="{BA23B603-5B01-ACE7-FA2B-2C23592827BB}"/>
              </a:ext>
            </a:extLst>
          </p:cNvPr>
          <p:cNvGrpSpPr/>
          <p:nvPr/>
        </p:nvGrpSpPr>
        <p:grpSpPr>
          <a:xfrm>
            <a:off x="294977" y="2761295"/>
            <a:ext cx="432000" cy="432000"/>
            <a:chOff x="-129767" y="4329276"/>
            <a:chExt cx="432000" cy="432000"/>
          </a:xfrm>
        </p:grpSpPr>
        <p:sp>
          <p:nvSpPr>
            <p:cNvPr id="13" name="Oval 12">
              <a:extLst>
                <a:ext uri="{FF2B5EF4-FFF2-40B4-BE49-F238E27FC236}">
                  <a16:creationId xmlns:a16="http://schemas.microsoft.com/office/drawing/2014/main" id="{7170605D-05C2-E3E3-0620-2783A9A8C703}"/>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4" name="Group 13">
              <a:extLst>
                <a:ext uri="{FF2B5EF4-FFF2-40B4-BE49-F238E27FC236}">
                  <a16:creationId xmlns:a16="http://schemas.microsoft.com/office/drawing/2014/main" id="{3C4C3E1A-FB02-CC8A-86EC-D13DD6D62005}"/>
                </a:ext>
              </a:extLst>
            </p:cNvPr>
            <p:cNvGrpSpPr/>
            <p:nvPr/>
          </p:nvGrpSpPr>
          <p:grpSpPr>
            <a:xfrm>
              <a:off x="-93767" y="4365276"/>
              <a:ext cx="360000" cy="360000"/>
              <a:chOff x="-793736" y="4488494"/>
              <a:chExt cx="468000" cy="468000"/>
            </a:xfrm>
          </p:grpSpPr>
          <p:sp>
            <p:nvSpPr>
              <p:cNvPr id="23" name="Oval 22">
                <a:extLst>
                  <a:ext uri="{FF2B5EF4-FFF2-40B4-BE49-F238E27FC236}">
                    <a16:creationId xmlns:a16="http://schemas.microsoft.com/office/drawing/2014/main" id="{38D13E0C-1A50-ABB0-6358-2D81A1108A1D}"/>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5" name="Group 1765">
                <a:extLst>
                  <a:ext uri="{FF2B5EF4-FFF2-40B4-BE49-F238E27FC236}">
                    <a16:creationId xmlns:a16="http://schemas.microsoft.com/office/drawing/2014/main" id="{16D05569-DFE1-4B9E-7764-A2831CFA9CAE}"/>
                  </a:ext>
                </a:extLst>
              </p:cNvPr>
              <p:cNvGrpSpPr>
                <a:grpSpLocks/>
              </p:cNvGrpSpPr>
              <p:nvPr/>
            </p:nvGrpSpPr>
            <p:grpSpPr bwMode="auto">
              <a:xfrm>
                <a:off x="-703732" y="4578494"/>
                <a:ext cx="288001" cy="288000"/>
                <a:chOff x="1709738" y="6567488"/>
                <a:chExt cx="563562" cy="563563"/>
              </a:xfrm>
              <a:solidFill>
                <a:schemeClr val="bg1"/>
              </a:solidFill>
            </p:grpSpPr>
            <p:sp>
              <p:nvSpPr>
                <p:cNvPr id="37" name="Freeform 149">
                  <a:extLst>
                    <a:ext uri="{FF2B5EF4-FFF2-40B4-BE49-F238E27FC236}">
                      <a16:creationId xmlns:a16="http://schemas.microsoft.com/office/drawing/2014/main" id="{B507D801-D5C2-0019-064C-D57B4CCB0DD5}"/>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8" name="Freeform 150">
                  <a:extLst>
                    <a:ext uri="{FF2B5EF4-FFF2-40B4-BE49-F238E27FC236}">
                      <a16:creationId xmlns:a16="http://schemas.microsoft.com/office/drawing/2014/main" id="{D3648FE8-3D20-1BB8-32B0-D0A46C9B108F}"/>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nvGrpSpPr>
          <p:cNvPr id="10" name="Group 9">
            <a:extLst>
              <a:ext uri="{FF2B5EF4-FFF2-40B4-BE49-F238E27FC236}">
                <a16:creationId xmlns:a16="http://schemas.microsoft.com/office/drawing/2014/main" id="{2BCAE9BC-C26A-103A-D9FD-565CF44A5309}"/>
              </a:ext>
            </a:extLst>
          </p:cNvPr>
          <p:cNvGrpSpPr/>
          <p:nvPr/>
        </p:nvGrpSpPr>
        <p:grpSpPr>
          <a:xfrm>
            <a:off x="516363" y="4200735"/>
            <a:ext cx="11181558" cy="2052000"/>
            <a:chOff x="516363" y="4583916"/>
            <a:chExt cx="11181558" cy="1802394"/>
          </a:xfrm>
        </p:grpSpPr>
        <p:sp>
          <p:nvSpPr>
            <p:cNvPr id="8" name="Isosceles Triangle 7">
              <a:extLst>
                <a:ext uri="{FF2B5EF4-FFF2-40B4-BE49-F238E27FC236}">
                  <a16:creationId xmlns:a16="http://schemas.microsoft.com/office/drawing/2014/main" id="{79FD95DD-E403-62FC-7B4B-11FE91A2471C}"/>
                </a:ext>
              </a:extLst>
            </p:cNvPr>
            <p:cNvSpPr/>
            <p:nvPr/>
          </p:nvSpPr>
          <p:spPr>
            <a:xfrm rot="16200000">
              <a:off x="-106437" y="5206716"/>
              <a:ext cx="1800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2BBDDD62-EEAA-73A0-E80F-9AD2DEEBDBFE}"/>
                </a:ext>
              </a:extLst>
            </p:cNvPr>
            <p:cNvSpPr/>
            <p:nvPr/>
          </p:nvSpPr>
          <p:spPr>
            <a:xfrm>
              <a:off x="1070721" y="4586310"/>
              <a:ext cx="10627200" cy="1800000"/>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VALUTAZIONE GARE</a:t>
              </a:r>
              <a:r>
                <a:rPr lang="it-IT" sz="1150" b="1" noProof="0">
                  <a:solidFill>
                    <a:prstClr val="black"/>
                  </a:solidFill>
                  <a:latin typeface="Century Gothic"/>
                </a:rPr>
                <a:t> </a:t>
              </a:r>
              <a:r>
                <a:rPr lang="it-IT" sz="1100" noProof="0">
                  <a:solidFill>
                    <a:prstClr val="black"/>
                  </a:solidFill>
                  <a:latin typeface="Century Gothic"/>
                </a:rPr>
                <a:t>(Nuovo RUP)</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(Nuovo RUP) seleziona la procedura per cui è stata proposta </a:t>
              </a:r>
              <a:r>
                <a:rPr lang="it-IT" sz="1200" noProof="0">
                  <a:solidFill>
                    <a:prstClr val="black"/>
                  </a:solidFill>
                  <a:latin typeface="Century Gothic"/>
                </a:rPr>
                <a:t>la presa in carico ed esegue il comando</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b="0" i="0" u="sng" strike="noStrike" kern="1200" cap="none" spc="0" normalizeH="0" baseline="0" noProof="0">
                  <a:ln>
                    <a:noFill/>
                  </a:ln>
                  <a:solidFill>
                    <a:prstClr val="black"/>
                  </a:solidFill>
                  <a:effectLst/>
                  <a:uLnTx/>
                  <a:uFillTx/>
                  <a:latin typeface="Century Gothic"/>
                  <a:ea typeface="+mn-ea"/>
                  <a:cs typeface="+mn-cs"/>
                </a:rPr>
                <a:t>Prendi in carico</a:t>
              </a:r>
              <a:r>
                <a:rPr kumimoji="0" lang="it-IT" sz="1200" b="0" i="0" strike="noStrike" kern="1200" cap="none" spc="0" normalizeH="0" baseline="0" noProof="0">
                  <a:ln>
                    <a:noFill/>
                  </a:ln>
                  <a:solidFill>
                    <a:prstClr val="black"/>
                  </a:solidFill>
                  <a:effectLst/>
                  <a:uLnTx/>
                  <a:uFillTx/>
                  <a:latin typeface="Century Gothic"/>
                  <a:ea typeface="+mn-ea"/>
                  <a:cs typeface="+mn-cs"/>
                </a:rPr>
                <a:t>.</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La procedura viene associato al nuovo RUP e viene comunicato ad ANAC il cambio di titolarità tramite il servizio </a:t>
              </a:r>
              <a:r>
                <a:rPr kumimoji="0" lang="it-IT" sz="1200" b="0" i="1" strike="noStrike" kern="1200" cap="none" spc="0" normalizeH="0" baseline="0" noProof="0">
                  <a:ln>
                    <a:noFill/>
                  </a:ln>
                  <a:solidFill>
                    <a:prstClr val="black"/>
                  </a:solidFill>
                  <a:effectLst/>
                  <a:uLnTx/>
                  <a:uFillTx/>
                  <a:latin typeface="Century Gothic"/>
                  <a:ea typeface="+mn-ea"/>
                  <a:cs typeface="+mn-cs"/>
                </a:rPr>
                <a:t>presa-carico</a:t>
              </a:r>
              <a:r>
                <a:rPr kumimoji="0" lang="it-IT" sz="1200" b="0" i="0" strike="noStrike" kern="1200" cap="none" spc="0" normalizeH="0" baseline="0" noProof="0">
                  <a:ln>
                    <a:noFill/>
                  </a:ln>
                  <a:solidFill>
                    <a:prstClr val="black"/>
                  </a:solidFill>
                  <a:effectLst/>
                  <a:uLnTx/>
                  <a:uFillTx/>
                  <a:latin typeface="Century Gothic"/>
                  <a:ea typeface="+mn-ea"/>
                  <a:cs typeface="+mn-cs"/>
                </a:rPr>
                <a:t>. Di conseguenza, il nuovo RUP può accedere al dettaglio della procedura (tramite la funzionalità Avvisi – Bandi – Inviti). </a:t>
              </a:r>
            </a:p>
            <a:p>
              <a:pPr algn="just">
                <a:spcBef>
                  <a:spcPts val="600"/>
                </a:spcBef>
                <a:defRPr/>
              </a:pPr>
              <a:r>
                <a:rPr lang="it-IT" sz="1200" noProof="0">
                  <a:solidFill>
                    <a:prstClr val="black"/>
                  </a:solidFill>
                  <a:latin typeface="Century Gothic"/>
                </a:rPr>
                <a:t>Nel caso in cui per la procedura non sia già stato inviato un avviso di aggiudicazione, allora questa è visibile all’interno della funzionalità Valutazione gare e il nuovo RUP </a:t>
              </a:r>
              <a:r>
                <a:rPr kumimoji="0" lang="it-IT" sz="1200" b="0" i="0" strike="noStrike" kern="1200" cap="none" spc="0" normalizeH="0" baseline="0" noProof="0">
                  <a:ln>
                    <a:noFill/>
                  </a:ln>
                  <a:solidFill>
                    <a:prstClr val="black"/>
                  </a:solidFill>
                  <a:effectLst/>
                  <a:uLnTx/>
                  <a:uFillTx/>
                  <a:latin typeface="Century Gothic"/>
                  <a:ea typeface="+mn-ea"/>
                  <a:cs typeface="+mn-cs"/>
                </a:rPr>
                <a:t>deve procedere con le attività della procedura di aggiudicazione</a:t>
              </a:r>
              <a:r>
                <a:rPr lang="it-IT" sz="1200" noProof="0">
                  <a:solidFill>
                    <a:prstClr val="black"/>
                  </a:solidFill>
                  <a:latin typeface="Century Gothic"/>
                </a:rPr>
                <a:t>.</a:t>
              </a:r>
            </a:p>
            <a:p>
              <a:pPr algn="just">
                <a:spcBef>
                  <a:spcPts val="600"/>
                </a:spcBef>
                <a:defRPr/>
              </a:pPr>
              <a:r>
                <a:rPr lang="it-IT" sz="1200" noProof="0">
                  <a:solidFill>
                    <a:prstClr val="black"/>
                  </a:solidFill>
                  <a:latin typeface="Century Gothic"/>
                </a:rPr>
                <a:t>Nel caso in cui per la procedura sia già stato inviato un avviso di aggiudicazione, allora questa è visibile all’interno della funzionalità Aggiudicazioni in attesa di contratto / Convenzioni e il nuovo RUP procede con la creazione del contratto.</a:t>
              </a:r>
            </a:p>
          </p:txBody>
        </p:sp>
      </p:grpSp>
      <p:grpSp>
        <p:nvGrpSpPr>
          <p:cNvPr id="39" name="Group 38">
            <a:extLst>
              <a:ext uri="{FF2B5EF4-FFF2-40B4-BE49-F238E27FC236}">
                <a16:creationId xmlns:a16="http://schemas.microsoft.com/office/drawing/2014/main" id="{D5371839-8F22-7C0C-FFC6-639C82DA0280}"/>
              </a:ext>
            </a:extLst>
          </p:cNvPr>
          <p:cNvGrpSpPr/>
          <p:nvPr/>
        </p:nvGrpSpPr>
        <p:grpSpPr>
          <a:xfrm>
            <a:off x="294977" y="5007559"/>
            <a:ext cx="432000" cy="432000"/>
            <a:chOff x="-129767" y="4329276"/>
            <a:chExt cx="432000" cy="432000"/>
          </a:xfrm>
        </p:grpSpPr>
        <p:sp>
          <p:nvSpPr>
            <p:cNvPr id="40" name="Oval 39">
              <a:extLst>
                <a:ext uri="{FF2B5EF4-FFF2-40B4-BE49-F238E27FC236}">
                  <a16:creationId xmlns:a16="http://schemas.microsoft.com/office/drawing/2014/main" id="{DC7C406B-1832-39B2-7B11-348AD0264A13}"/>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1" name="Group 40">
              <a:extLst>
                <a:ext uri="{FF2B5EF4-FFF2-40B4-BE49-F238E27FC236}">
                  <a16:creationId xmlns:a16="http://schemas.microsoft.com/office/drawing/2014/main" id="{4A14DA90-891E-2BE1-5607-0D977E4F6E4A}"/>
                </a:ext>
              </a:extLst>
            </p:cNvPr>
            <p:cNvGrpSpPr/>
            <p:nvPr/>
          </p:nvGrpSpPr>
          <p:grpSpPr>
            <a:xfrm>
              <a:off x="-93767" y="4365276"/>
              <a:ext cx="360000" cy="360000"/>
              <a:chOff x="-793736" y="4488494"/>
              <a:chExt cx="468000" cy="468000"/>
            </a:xfrm>
          </p:grpSpPr>
          <p:sp>
            <p:nvSpPr>
              <p:cNvPr id="43" name="Oval 42">
                <a:extLst>
                  <a:ext uri="{FF2B5EF4-FFF2-40B4-BE49-F238E27FC236}">
                    <a16:creationId xmlns:a16="http://schemas.microsoft.com/office/drawing/2014/main" id="{FA61B47D-41F8-F305-F482-FB466B903CED}"/>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44" name="Group 1765">
                <a:extLst>
                  <a:ext uri="{FF2B5EF4-FFF2-40B4-BE49-F238E27FC236}">
                    <a16:creationId xmlns:a16="http://schemas.microsoft.com/office/drawing/2014/main" id="{D72C44B8-FDD6-BC93-9048-644A3B88C6E4}"/>
                  </a:ext>
                </a:extLst>
              </p:cNvPr>
              <p:cNvGrpSpPr>
                <a:grpSpLocks/>
              </p:cNvGrpSpPr>
              <p:nvPr/>
            </p:nvGrpSpPr>
            <p:grpSpPr bwMode="auto">
              <a:xfrm>
                <a:off x="-703732" y="4578494"/>
                <a:ext cx="288001" cy="288000"/>
                <a:chOff x="1709738" y="6567488"/>
                <a:chExt cx="563562" cy="563563"/>
              </a:xfrm>
              <a:solidFill>
                <a:schemeClr val="bg1"/>
              </a:solidFill>
            </p:grpSpPr>
            <p:sp>
              <p:nvSpPr>
                <p:cNvPr id="45" name="Freeform 149">
                  <a:extLst>
                    <a:ext uri="{FF2B5EF4-FFF2-40B4-BE49-F238E27FC236}">
                      <a16:creationId xmlns:a16="http://schemas.microsoft.com/office/drawing/2014/main" id="{CBAE4E25-A02E-74B3-23E4-B20F3B48CE7A}"/>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6" name="Freeform 150">
                  <a:extLst>
                    <a:ext uri="{FF2B5EF4-FFF2-40B4-BE49-F238E27FC236}">
                      <a16:creationId xmlns:a16="http://schemas.microsoft.com/office/drawing/2014/main" id="{06E54BE5-F9B2-364E-36BC-0E60DCFA75E7}"/>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sp>
        <p:nvSpPr>
          <p:cNvPr id="6" name="Rectangle: Rounded Corners 5">
            <a:extLst>
              <a:ext uri="{FF2B5EF4-FFF2-40B4-BE49-F238E27FC236}">
                <a16:creationId xmlns:a16="http://schemas.microsoft.com/office/drawing/2014/main" id="{07CBD8CB-0EB0-F86F-5F5F-201FF9AE48DF}"/>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TR2</a:t>
            </a:r>
          </a:p>
        </p:txBody>
      </p:sp>
    </p:spTree>
    <p:extLst>
      <p:ext uri="{BB962C8B-B14F-4D97-AF65-F5344CB8AC3E}">
        <p14:creationId xmlns:p14="http://schemas.microsoft.com/office/powerpoint/2010/main" val="4153856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6489DBD-086F-A790-3E76-34D26BDF9E1D}"/>
              </a:ext>
            </a:extLst>
          </p:cNvPr>
          <p:cNvGrpSpPr/>
          <p:nvPr/>
        </p:nvGrpSpPr>
        <p:grpSpPr>
          <a:xfrm>
            <a:off x="156075" y="759049"/>
            <a:ext cx="5842647" cy="1577280"/>
            <a:chOff x="156075" y="2542469"/>
            <a:chExt cx="5842647" cy="1577280"/>
          </a:xfrm>
        </p:grpSpPr>
        <p:sp>
          <p:nvSpPr>
            <p:cNvPr id="12" name="Rectangle 11">
              <a:extLst>
                <a:ext uri="{FF2B5EF4-FFF2-40B4-BE49-F238E27FC236}">
                  <a16:creationId xmlns:a16="http://schemas.microsoft.com/office/drawing/2014/main" id="{B6C1821F-04F9-6E3C-8801-6BDD4B76E46E}"/>
                </a:ext>
              </a:extLst>
            </p:cNvPr>
            <p:cNvSpPr/>
            <p:nvPr/>
          </p:nvSpPr>
          <p:spPr>
            <a:xfrm>
              <a:off x="156075" y="26797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6" y="25424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(RUP attuale)</a:t>
              </a:r>
              <a:endParaRPr kumimoji="0" lang="it-IT" sz="1400" b="1" i="0" u="none" strike="noStrike" kern="0" cap="none" spc="0" normalizeH="0" baseline="0" noProof="0">
                <a:ln>
                  <a:noFill/>
                </a:ln>
                <a:solidFill>
                  <a:srgbClr val="FFFFFF"/>
                </a:solidFill>
                <a:effectLst/>
                <a:uLnTx/>
                <a:uFillTx/>
                <a:ea typeface="+mn-ea"/>
                <a:cs typeface="Calibri"/>
              </a:endParaRPr>
            </a:p>
          </p:txBody>
        </p:sp>
      </p:grpSp>
      <p:grpSp>
        <p:nvGrpSpPr>
          <p:cNvPr id="18" name="Group 17">
            <a:extLst>
              <a:ext uri="{FF2B5EF4-FFF2-40B4-BE49-F238E27FC236}">
                <a16:creationId xmlns:a16="http://schemas.microsoft.com/office/drawing/2014/main" id="{DDCBD549-B726-AC5C-52F9-E376A00D29A2}"/>
              </a:ext>
            </a:extLst>
          </p:cNvPr>
          <p:cNvGrpSpPr/>
          <p:nvPr/>
        </p:nvGrpSpPr>
        <p:grpSpPr>
          <a:xfrm>
            <a:off x="6193278" y="759049"/>
            <a:ext cx="5842647" cy="1577280"/>
            <a:chOff x="308475" y="2694869"/>
            <a:chExt cx="5842647" cy="1577280"/>
          </a:xfrm>
        </p:grpSpPr>
        <p:sp>
          <p:nvSpPr>
            <p:cNvPr id="14" name="Rectangle 13">
              <a:extLst>
                <a:ext uri="{FF2B5EF4-FFF2-40B4-BE49-F238E27FC236}">
                  <a16:creationId xmlns:a16="http://schemas.microsoft.com/office/drawing/2014/main" id="{355FCE92-64B0-D739-3E4F-82D95601286D}"/>
                </a:ext>
              </a:extLst>
            </p:cNvPr>
            <p:cNvSpPr/>
            <p:nvPr/>
          </p:nvSpPr>
          <p:spPr>
            <a:xfrm>
              <a:off x="308475" y="28321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308476" y="26948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(Nuovo RUP)</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TRASFERIMENTO CONTRATTO</a:t>
            </a: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5688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CONTRATTO</a:t>
            </a:r>
          </a:p>
        </p:txBody>
      </p:sp>
      <p:sp>
        <p:nvSpPr>
          <p:cNvPr id="25" name="Rectangle 24">
            <a:extLst>
              <a:ext uri="{FF2B5EF4-FFF2-40B4-BE49-F238E27FC236}">
                <a16:creationId xmlns:a16="http://schemas.microsoft.com/office/drawing/2014/main" id="{5CB3ED94-7D4E-1C4D-B173-8C932E00A282}"/>
              </a:ext>
            </a:extLst>
          </p:cNvPr>
          <p:cNvSpPr/>
          <p:nvPr/>
        </p:nvSpPr>
        <p:spPr>
          <a:xfrm>
            <a:off x="327658" y="1407600"/>
            <a:ext cx="1368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Creazione contratto/ apertura dettaglio contratto</a:t>
            </a:r>
          </a:p>
        </p:txBody>
      </p:sp>
      <p:sp>
        <p:nvSpPr>
          <p:cNvPr id="37" name="Rectangle 36">
            <a:extLst>
              <a:ext uri="{FF2B5EF4-FFF2-40B4-BE49-F238E27FC236}">
                <a16:creationId xmlns:a16="http://schemas.microsoft.com/office/drawing/2014/main" id="{51604885-6E54-315B-1F0A-5A30E181F825}"/>
              </a:ext>
            </a:extLst>
          </p:cNvPr>
          <p:cNvSpPr/>
          <p:nvPr/>
        </p:nvSpPr>
        <p:spPr>
          <a:xfrm>
            <a:off x="2690099"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pagina CONTRATTO</a:t>
            </a:r>
            <a:endParaRPr lang="it-IT" sz="1000" b="1" kern="0" noProof="0">
              <a:solidFill>
                <a:schemeClr val="tx1"/>
              </a:solidFill>
              <a:cs typeface="Arial"/>
            </a:endParaRP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3770099" y="1803600"/>
            <a:ext cx="99444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5" idx="3"/>
            <a:endCxn id="37" idx="1"/>
          </p:cNvCxnSpPr>
          <p:nvPr/>
        </p:nvCxnSpPr>
        <p:spPr>
          <a:xfrm>
            <a:off x="1695658" y="1803600"/>
            <a:ext cx="99444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4764539"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Trasferisci contratto</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82</a:t>
            </a:fld>
            <a:endParaRPr lang="it-IT" noProof="0"/>
          </a:p>
        </p:txBody>
      </p:sp>
      <p:sp>
        <p:nvSpPr>
          <p:cNvPr id="20" name="Rectangle 19">
            <a:extLst>
              <a:ext uri="{FF2B5EF4-FFF2-40B4-BE49-F238E27FC236}">
                <a16:creationId xmlns:a16="http://schemas.microsoft.com/office/drawing/2014/main" id="{66BE5C9B-B576-0542-33D0-2C73B411BE32}"/>
              </a:ext>
            </a:extLst>
          </p:cNvPr>
          <p:cNvSpPr/>
          <p:nvPr/>
        </p:nvSpPr>
        <p:spPr>
          <a:xfrm>
            <a:off x="6303376" y="1086705"/>
            <a:ext cx="29855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CONTRATTO</a:t>
            </a:r>
          </a:p>
        </p:txBody>
      </p:sp>
      <p:sp>
        <p:nvSpPr>
          <p:cNvPr id="22" name="Rectangle 21">
            <a:extLst>
              <a:ext uri="{FF2B5EF4-FFF2-40B4-BE49-F238E27FC236}">
                <a16:creationId xmlns:a16="http://schemas.microsoft.com/office/drawing/2014/main" id="{75472A9F-C3D0-2EA2-D02C-546B59247DD4}"/>
              </a:ext>
            </a:extLst>
          </p:cNvPr>
          <p:cNvSpPr/>
          <p:nvPr/>
        </p:nvSpPr>
        <p:spPr>
          <a:xfrm>
            <a:off x="6396228" y="141369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del contratto</a:t>
            </a:r>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70" name="Straight Arrow Connector 69">
            <a:extLst>
              <a:ext uri="{FF2B5EF4-FFF2-40B4-BE49-F238E27FC236}">
                <a16:creationId xmlns:a16="http://schemas.microsoft.com/office/drawing/2014/main" id="{8AB9015E-9553-B561-CE59-EAD86B679872}"/>
              </a:ext>
            </a:extLst>
          </p:cNvPr>
          <p:cNvCxnSpPr>
            <a:cxnSpLocks/>
            <a:stCxn id="3" idx="3"/>
            <a:endCxn id="22" idx="1"/>
          </p:cNvCxnSpPr>
          <p:nvPr/>
        </p:nvCxnSpPr>
        <p:spPr>
          <a:xfrm>
            <a:off x="5844539" y="1803600"/>
            <a:ext cx="551689" cy="609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DD706C-7194-3198-543A-A24CE80FDE3A}"/>
              </a:ext>
            </a:extLst>
          </p:cNvPr>
          <p:cNvCxnSpPr>
            <a:cxnSpLocks/>
          </p:cNvCxnSpPr>
          <p:nvPr/>
        </p:nvCxnSpPr>
        <p:spPr>
          <a:xfrm>
            <a:off x="8424055"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9B84AE5-507E-96A0-AE79-E87ECBDB58A1}"/>
              </a:ext>
            </a:extLst>
          </p:cNvPr>
          <p:cNvSpPr/>
          <p:nvPr/>
        </p:nvSpPr>
        <p:spPr>
          <a:xfrm>
            <a:off x="7775911" y="3439983"/>
            <a:ext cx="1306800" cy="74390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i="1" kern="0" noProof="0">
                <a:solidFill>
                  <a:srgbClr val="000000"/>
                </a:solidFill>
              </a:rPr>
              <a:t>presa-carico</a:t>
            </a:r>
          </a:p>
          <a:p>
            <a:pPr algn="ctr" defTabSz="762000">
              <a:lnSpc>
                <a:spcPct val="90000"/>
              </a:lnSpc>
              <a:spcBef>
                <a:spcPct val="0"/>
              </a:spcBef>
              <a:spcAft>
                <a:spcPct val="0"/>
              </a:spcAft>
            </a:pPr>
            <a:endParaRPr lang="it-IT" sz="1000" kern="0" noProof="0">
              <a:solidFill>
                <a:srgbClr val="000000"/>
              </a:solidFill>
            </a:endParaRPr>
          </a:p>
          <a:p>
            <a:pPr algn="ctr" defTabSz="762000">
              <a:lnSpc>
                <a:spcPct val="90000"/>
              </a:lnSpc>
              <a:spcBef>
                <a:spcPct val="0"/>
              </a:spcBef>
              <a:spcAft>
                <a:spcPct val="0"/>
              </a:spcAft>
            </a:pPr>
            <a:r>
              <a:rPr lang="it-IT" sz="1000" kern="0" noProof="0">
                <a:solidFill>
                  <a:srgbClr val="000000"/>
                </a:solidFill>
              </a:rPr>
              <a:t>contenente l’IdAppalto</a:t>
            </a:r>
          </a:p>
        </p:txBody>
      </p:sp>
      <p:cxnSp>
        <p:nvCxnSpPr>
          <p:cNvPr id="2" name="Straight Arrow Connector 1">
            <a:extLst>
              <a:ext uri="{FF2B5EF4-FFF2-40B4-BE49-F238E27FC236}">
                <a16:creationId xmlns:a16="http://schemas.microsoft.com/office/drawing/2014/main" id="{65EF638B-1FD8-7AD0-A0DB-0667B3629CD9}"/>
              </a:ext>
            </a:extLst>
          </p:cNvPr>
          <p:cNvCxnSpPr>
            <a:cxnSpLocks/>
            <a:stCxn id="22" idx="3"/>
            <a:endCxn id="23" idx="1"/>
          </p:cNvCxnSpPr>
          <p:nvPr/>
        </p:nvCxnSpPr>
        <p:spPr>
          <a:xfrm flipV="1">
            <a:off x="7476228" y="1803600"/>
            <a:ext cx="406130" cy="609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29D8BA9-1CE2-79E7-B515-375BA3532C37}"/>
              </a:ext>
            </a:extLst>
          </p:cNvPr>
          <p:cNvSpPr/>
          <p:nvPr/>
        </p:nvSpPr>
        <p:spPr>
          <a:xfrm>
            <a:off x="7882358"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Prendi in carico</a:t>
            </a:r>
          </a:p>
        </p:txBody>
      </p:sp>
      <p:sp>
        <p:nvSpPr>
          <p:cNvPr id="15" name="Rectangle: Rounded Corners 14">
            <a:extLst>
              <a:ext uri="{FF2B5EF4-FFF2-40B4-BE49-F238E27FC236}">
                <a16:creationId xmlns:a16="http://schemas.microsoft.com/office/drawing/2014/main" id="{2F9E6248-C53F-A1B8-54D3-386C8DC8BFEF}"/>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TR3</a:t>
            </a:r>
          </a:p>
        </p:txBody>
      </p:sp>
      <p:cxnSp>
        <p:nvCxnSpPr>
          <p:cNvPr id="29" name="Straight Arrow Connector 28">
            <a:extLst>
              <a:ext uri="{FF2B5EF4-FFF2-40B4-BE49-F238E27FC236}">
                <a16:creationId xmlns:a16="http://schemas.microsoft.com/office/drawing/2014/main" id="{E58007E9-D371-B072-5A0B-C5479D143722}"/>
              </a:ext>
            </a:extLst>
          </p:cNvPr>
          <p:cNvCxnSpPr>
            <a:cxnSpLocks/>
            <a:stCxn id="23" idx="3"/>
            <a:endCxn id="31" idx="1"/>
          </p:cNvCxnSpPr>
          <p:nvPr/>
        </p:nvCxnSpPr>
        <p:spPr>
          <a:xfrm flipV="1">
            <a:off x="8962358" y="1802805"/>
            <a:ext cx="675297" cy="7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ADA93B8-DDFC-9D77-7BE9-1CC3BBC6D74C}"/>
              </a:ext>
            </a:extLst>
          </p:cNvPr>
          <p:cNvGrpSpPr/>
          <p:nvPr/>
        </p:nvGrpSpPr>
        <p:grpSpPr>
          <a:xfrm>
            <a:off x="9637655" y="1407072"/>
            <a:ext cx="2279686" cy="791465"/>
            <a:chOff x="9668135" y="1407072"/>
            <a:chExt cx="2279686" cy="791465"/>
          </a:xfrm>
        </p:grpSpPr>
        <p:sp>
          <p:nvSpPr>
            <p:cNvPr id="31" name="Rectangle 30">
              <a:extLst>
                <a:ext uri="{FF2B5EF4-FFF2-40B4-BE49-F238E27FC236}">
                  <a16:creationId xmlns:a16="http://schemas.microsoft.com/office/drawing/2014/main" id="{29182A1E-7CC6-AB89-6BD2-2DAEE724A1B0}"/>
                </a:ext>
              </a:extLst>
            </p:cNvPr>
            <p:cNvSpPr/>
            <p:nvPr/>
          </p:nvSpPr>
          <p:spPr>
            <a:xfrm>
              <a:off x="9668135" y="1407072"/>
              <a:ext cx="2279686" cy="791465"/>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32" name="Rectangle 31">
              <a:extLst>
                <a:ext uri="{FF2B5EF4-FFF2-40B4-BE49-F238E27FC236}">
                  <a16:creationId xmlns:a16="http://schemas.microsoft.com/office/drawing/2014/main" id="{C94840AF-06A3-6A78-6B23-D30F6EE648D8}"/>
                </a:ext>
              </a:extLst>
            </p:cNvPr>
            <p:cNvSpPr/>
            <p:nvPr/>
          </p:nvSpPr>
          <p:spPr>
            <a:xfrm>
              <a:off x="9745978" y="1460804"/>
              <a:ext cx="2124000" cy="684000"/>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Visualizzazione completa della procedura e del contratto</a:t>
              </a:r>
            </a:p>
          </p:txBody>
        </p:sp>
      </p:grpSp>
    </p:spTree>
    <p:extLst>
      <p:ext uri="{BB962C8B-B14F-4D97-AF65-F5344CB8AC3E}">
        <p14:creationId xmlns:p14="http://schemas.microsoft.com/office/powerpoint/2010/main" val="2435828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algn="just"/>
            <a:r>
              <a:rPr lang="it-IT" noProof="0"/>
              <a:t>All’interno del gruppo funzionale </a:t>
            </a:r>
            <a:r>
              <a:rPr lang="it-IT" b="1" noProof="0"/>
              <a:t>Procedure di Gara</a:t>
            </a:r>
            <a:r>
              <a:rPr lang="it-IT" noProof="0"/>
              <a:t> di SATER, nelle funzionalità </a:t>
            </a:r>
            <a:r>
              <a:rPr lang="it-IT" b="1" i="1" noProof="0"/>
              <a:t>Contratto, </a:t>
            </a:r>
            <a:r>
              <a:rPr lang="it-IT" noProof="0"/>
              <a:t>è disponibile il comando </a:t>
            </a:r>
            <a:r>
              <a:rPr lang="it-IT" b="1" i="1" noProof="0"/>
              <a:t>Trasferisci contratto </a:t>
            </a:r>
            <a:r>
              <a:rPr lang="it-IT" noProof="0"/>
              <a:t>attraverso cui è possibile proporre il trasferimento di un contratto verso un altro RUP. Viceversa, è disponibile il comando </a:t>
            </a:r>
            <a:r>
              <a:rPr lang="it-IT" b="1" i="1" noProof="0"/>
              <a:t>Prendi in carico </a:t>
            </a:r>
            <a:r>
              <a:rPr lang="it-IT" noProof="0"/>
              <a:t>attraverso cui è possibile accettare il trasferimento di un contratto proposto da un altro RUP.</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TRASFERIMENTO CONTRATTO</a:t>
            </a: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83</a:t>
            </a:fld>
            <a:endParaRPr lang="it-IT" noProof="0"/>
          </a:p>
        </p:txBody>
      </p:sp>
      <p:sp>
        <p:nvSpPr>
          <p:cNvPr id="4" name="Rectangle: Rounded Corners 3">
            <a:extLst>
              <a:ext uri="{FF2B5EF4-FFF2-40B4-BE49-F238E27FC236}">
                <a16:creationId xmlns:a16="http://schemas.microsoft.com/office/drawing/2014/main" id="{B55CF1F2-3DE1-D7F6-BCA1-80F6080DF3D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
        <p:nvSpPr>
          <p:cNvPr id="20" name="Isosceles Triangle 19">
            <a:extLst>
              <a:ext uri="{FF2B5EF4-FFF2-40B4-BE49-F238E27FC236}">
                <a16:creationId xmlns:a16="http://schemas.microsoft.com/office/drawing/2014/main" id="{D943C872-E26D-FDE3-B794-8F38E0984530}"/>
              </a:ext>
            </a:extLst>
          </p:cNvPr>
          <p:cNvSpPr/>
          <p:nvPr/>
        </p:nvSpPr>
        <p:spPr>
          <a:xfrm rot="16200000">
            <a:off x="-207884" y="2666169"/>
            <a:ext cx="200289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70721" y="1941924"/>
            <a:ext cx="10627200" cy="200288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CONTRATTO </a:t>
            </a:r>
            <a:r>
              <a:rPr lang="it-IT" sz="1150" noProof="0">
                <a:solidFill>
                  <a:prstClr val="black"/>
                </a:solidFill>
                <a:latin typeface="Century Gothic"/>
              </a:rPr>
              <a:t>-</a:t>
            </a:r>
            <a:r>
              <a:rPr lang="it-IT" sz="1150" b="1" noProof="0">
                <a:solidFill>
                  <a:prstClr val="black"/>
                </a:solidFill>
                <a:latin typeface="Century Gothic"/>
              </a:rPr>
              <a:t> </a:t>
            </a:r>
            <a:r>
              <a:rPr lang="it-IT" sz="1150" noProof="0">
                <a:solidFill>
                  <a:prstClr val="black"/>
                </a:solidFill>
                <a:latin typeface="Century Gothic"/>
              </a:rPr>
              <a:t>funzionalità </a:t>
            </a:r>
            <a:r>
              <a:rPr lang="it-IT" sz="1150" b="1" noProof="0">
                <a:solidFill>
                  <a:prstClr val="black"/>
                </a:solidFill>
                <a:latin typeface="Century Gothic"/>
              </a:rPr>
              <a:t>Contratto  </a:t>
            </a:r>
            <a:r>
              <a:rPr lang="it-IT" sz="1100" noProof="0">
                <a:solidFill>
                  <a:prstClr val="black"/>
                </a:solidFill>
                <a:latin typeface="Century Gothic"/>
              </a:rPr>
              <a:t>(RUP attuale)</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L’utente (RUP attuale) </a:t>
            </a:r>
            <a:r>
              <a:rPr kumimoji="0" lang="it-IT" sz="1200" b="0" i="0" u="none" strike="noStrike" kern="1200" cap="none" spc="0" normalizeH="0" baseline="0" noProof="0">
                <a:ln>
                  <a:noFill/>
                </a:ln>
                <a:solidFill>
                  <a:prstClr val="black"/>
                </a:solidFill>
                <a:effectLst/>
                <a:uLnTx/>
                <a:uFillTx/>
                <a:latin typeface="Century Gothic"/>
                <a:ea typeface="+mn-ea"/>
                <a:cs typeface="+mn-cs"/>
              </a:rPr>
              <a:t>seleziona il contratto già creato di cui intende effettuare il trasferimento ad un nuovo RUP e ne apre il dettaglio.</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finestra </a:t>
            </a:r>
            <a:r>
              <a:rPr lang="it-IT" sz="1200" noProof="0">
                <a:solidFill>
                  <a:prstClr val="black"/>
                </a:solidFill>
                <a:latin typeface="Century Gothic"/>
              </a:rPr>
              <a:t>Contratto al cui interno sono indicati i dati dell’attuale RUP Esecuzione ed Ente Esecuzione (riportati dalla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sostituisce queste informazioni inserendo, nei medesimi campi, i dati del nuovo RUP Esecuzione ed Ente Esecuzione, </a:t>
            </a:r>
            <a:r>
              <a:rPr lang="it-IT" sz="1200" noProof="0">
                <a:solidFill>
                  <a:prstClr val="black"/>
                </a:solidFill>
                <a:latin typeface="Century Gothic"/>
              </a:rPr>
              <a:t>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lang="it-IT" sz="1200" u="sng" noProof="0">
                <a:solidFill>
                  <a:prstClr val="black"/>
                </a:solidFill>
                <a:latin typeface="Century Gothic"/>
              </a:rPr>
              <a:t>Trasferisci contratto</a:t>
            </a:r>
            <a:r>
              <a:rPr lang="it-IT" sz="1200" noProof="0">
                <a:solidFill>
                  <a:prstClr val="black"/>
                </a:solidFill>
                <a:latin typeface="Century Gothic"/>
              </a:rPr>
              <a:t>.</a:t>
            </a:r>
          </a:p>
          <a:p>
            <a:pPr algn="just">
              <a:spcBef>
                <a:spcPts val="600"/>
              </a:spcBef>
              <a:defRPr/>
            </a:pPr>
            <a:r>
              <a:rPr lang="it-IT" sz="1200" noProof="0">
                <a:solidFill>
                  <a:prstClr val="black"/>
                </a:solidFill>
                <a:latin typeface="Century Gothic"/>
              </a:rPr>
              <a:t>A valle dell’invio della proposta di trasferimento, il RUP attuale non può inviare il contratto al fornitore, che sarà inviabile dal nuovo RUP a seguito della presa in carico.</a:t>
            </a:r>
          </a:p>
          <a:p>
            <a:pPr algn="just">
              <a:spcBef>
                <a:spcPts val="600"/>
              </a:spcBef>
              <a:defRPr/>
            </a:pPr>
            <a:r>
              <a:rPr lang="it-IT" sz="1200" noProof="0">
                <a:solidFill>
                  <a:prstClr val="black"/>
                </a:solidFill>
                <a:latin typeface="Century Gothic"/>
              </a:rPr>
              <a:t>A seguito della presa in carico del contratto da parte del nuovo RUP, il RUP precedente viene inserito nei riferimenti della procedura.</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p:txBody>
      </p:sp>
      <p:sp>
        <p:nvSpPr>
          <p:cNvPr id="53" name="Freeform 150">
            <a:extLst>
              <a:ext uri="{FF2B5EF4-FFF2-40B4-BE49-F238E27FC236}">
                <a16:creationId xmlns:a16="http://schemas.microsoft.com/office/drawing/2014/main" id="{078E9C35-63AE-F647-2E0C-690123D00ABB}"/>
              </a:ext>
            </a:extLst>
          </p:cNvPr>
          <p:cNvSpPr>
            <a:spLocks/>
          </p:cNvSpPr>
          <p:nvPr/>
        </p:nvSpPr>
        <p:spPr bwMode="auto">
          <a:xfrm>
            <a:off x="401529" y="2790817"/>
            <a:ext cx="101721" cy="101096"/>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7" name="Group 6">
            <a:extLst>
              <a:ext uri="{FF2B5EF4-FFF2-40B4-BE49-F238E27FC236}">
                <a16:creationId xmlns:a16="http://schemas.microsoft.com/office/drawing/2014/main" id="{3666B3A1-24FC-9159-FEA4-3575DD49F918}"/>
              </a:ext>
            </a:extLst>
          </p:cNvPr>
          <p:cNvGrpSpPr/>
          <p:nvPr/>
        </p:nvGrpSpPr>
        <p:grpSpPr>
          <a:xfrm>
            <a:off x="516363" y="4436358"/>
            <a:ext cx="11181558" cy="1548000"/>
            <a:chOff x="512553" y="4305458"/>
            <a:chExt cx="11181558" cy="1739208"/>
          </a:xfrm>
        </p:grpSpPr>
        <p:sp>
          <p:nvSpPr>
            <p:cNvPr id="8" name="Isosceles Triangle 7">
              <a:extLst>
                <a:ext uri="{FF2B5EF4-FFF2-40B4-BE49-F238E27FC236}">
                  <a16:creationId xmlns:a16="http://schemas.microsoft.com/office/drawing/2014/main" id="{79FD95DD-E403-62FC-7B4B-11FE91A2471C}"/>
                </a:ext>
              </a:extLst>
            </p:cNvPr>
            <p:cNvSpPr/>
            <p:nvPr/>
          </p:nvSpPr>
          <p:spPr>
            <a:xfrm rot="16200000">
              <a:off x="-76575" y="4894586"/>
              <a:ext cx="1732656"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2BBDDD62-EEAA-73A0-E80F-9AD2DEEBDBFE}"/>
                </a:ext>
              </a:extLst>
            </p:cNvPr>
            <p:cNvSpPr/>
            <p:nvPr/>
          </p:nvSpPr>
          <p:spPr>
            <a:xfrm>
              <a:off x="1066911" y="4312007"/>
              <a:ext cx="10627200" cy="173265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CONTRATTO</a:t>
              </a:r>
              <a:r>
                <a:rPr lang="it-IT" sz="1150" b="1" noProof="0">
                  <a:solidFill>
                    <a:prstClr val="black"/>
                  </a:solidFill>
                  <a:latin typeface="Century Gothic"/>
                </a:rPr>
                <a:t>  </a:t>
              </a:r>
              <a:r>
                <a:rPr lang="it-IT" sz="1100" noProof="0">
                  <a:solidFill>
                    <a:prstClr val="black"/>
                  </a:solidFill>
                  <a:latin typeface="Century Gothic"/>
                </a:rPr>
                <a:t>(Nuovo RUP)</a:t>
              </a:r>
              <a:endParaRPr kumimoji="0" lang="it-IT" sz="11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(Nuovo RUP) seleziona il contratto per cui è stata proposta </a:t>
              </a:r>
              <a:r>
                <a:rPr lang="it-IT" sz="1200" noProof="0">
                  <a:solidFill>
                    <a:prstClr val="black"/>
                  </a:solidFill>
                  <a:latin typeface="Century Gothic"/>
                </a:rPr>
                <a:t>la presa in carico ed esegue il comando</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b="0" i="0" u="sng" strike="noStrike" kern="1200" cap="none" spc="0" normalizeH="0" baseline="0" noProof="0">
                  <a:ln>
                    <a:noFill/>
                  </a:ln>
                  <a:solidFill>
                    <a:prstClr val="black"/>
                  </a:solidFill>
                  <a:effectLst/>
                  <a:uLnTx/>
                  <a:uFillTx/>
                  <a:latin typeface="Century Gothic"/>
                  <a:ea typeface="+mn-ea"/>
                  <a:cs typeface="+mn-cs"/>
                </a:rPr>
                <a:t>Prendi in carico</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Il contratto (e la procedura da cui deriva) viene associato al nuovo RUP e viene comunicato ad ANAC il cambio di titolarità tramite il servizio </a:t>
              </a:r>
              <a:r>
                <a:rPr kumimoji="0" lang="it-IT" sz="1200" b="0" i="1" strike="noStrike" kern="1200" cap="none" spc="0" normalizeH="0" baseline="0" noProof="0">
                  <a:ln>
                    <a:noFill/>
                  </a:ln>
                  <a:solidFill>
                    <a:prstClr val="black"/>
                  </a:solidFill>
                  <a:effectLst/>
                  <a:uLnTx/>
                  <a:uFillTx/>
                  <a:latin typeface="Century Gothic"/>
                  <a:ea typeface="+mn-ea"/>
                  <a:cs typeface="+mn-cs"/>
                </a:rPr>
                <a:t>presa-carico</a:t>
              </a:r>
              <a:r>
                <a:rPr kumimoji="0" lang="it-IT" sz="1200" b="0" i="0" strike="noStrike" kern="1200" cap="none" spc="0" normalizeH="0" baseline="0" noProof="0">
                  <a:ln>
                    <a:noFill/>
                  </a:ln>
                  <a:solidFill>
                    <a:prstClr val="black"/>
                  </a:solidFill>
                  <a:effectLst/>
                  <a:uLnTx/>
                  <a:uFillTx/>
                  <a:latin typeface="Century Gothic"/>
                  <a:ea typeface="+mn-ea"/>
                  <a:cs typeface="+mn-cs"/>
                </a:rPr>
                <a:t>. Di conseguenza, il nuovo RUP può accedere al dettaglio della procedura (tramite la funzionalità Avvisi – Bandi – Inviti) e del contratto (tramite la funzionalità Contratto), può procedere con l’invio del contratto all’aggiudicatario e con la conseguente fase di esecuzione del contratto.</a:t>
              </a:r>
              <a:endParaRPr lang="it-IT" sz="1200" noProof="0">
                <a:solidFill>
                  <a:prstClr val="black"/>
                </a:solidFill>
                <a:latin typeface="Century Gothic"/>
              </a:endParaRPr>
            </a:p>
          </p:txBody>
        </p:sp>
      </p:grpSp>
      <p:sp>
        <p:nvSpPr>
          <p:cNvPr id="12" name="Oval 11">
            <a:extLst>
              <a:ext uri="{FF2B5EF4-FFF2-40B4-BE49-F238E27FC236}">
                <a16:creationId xmlns:a16="http://schemas.microsoft.com/office/drawing/2014/main" id="{05F09A00-C4F8-36A5-6F1B-BF3D109D37EE}"/>
              </a:ext>
            </a:extLst>
          </p:cNvPr>
          <p:cNvSpPr/>
          <p:nvPr/>
        </p:nvSpPr>
        <p:spPr>
          <a:xfrm>
            <a:off x="297835" y="2735149"/>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3" name="Graphic 4">
            <a:extLst>
              <a:ext uri="{FF2B5EF4-FFF2-40B4-BE49-F238E27FC236}">
                <a16:creationId xmlns:a16="http://schemas.microsoft.com/office/drawing/2014/main" id="{64C866B9-CF67-26B9-567B-227ABD2B337A}"/>
              </a:ext>
            </a:extLst>
          </p:cNvPr>
          <p:cNvGrpSpPr>
            <a:grpSpLocks noChangeAspect="1"/>
          </p:cNvGrpSpPr>
          <p:nvPr/>
        </p:nvGrpSpPr>
        <p:grpSpPr>
          <a:xfrm>
            <a:off x="333668" y="2771150"/>
            <a:ext cx="360335" cy="359998"/>
            <a:chOff x="4045469" y="918179"/>
            <a:chExt cx="362309" cy="361972"/>
          </a:xfrm>
          <a:solidFill>
            <a:schemeClr val="accent1"/>
          </a:solidFill>
        </p:grpSpPr>
        <p:sp>
          <p:nvSpPr>
            <p:cNvPr id="14" name="Graphic 4">
              <a:extLst>
                <a:ext uri="{FF2B5EF4-FFF2-40B4-BE49-F238E27FC236}">
                  <a16:creationId xmlns:a16="http://schemas.microsoft.com/office/drawing/2014/main" id="{FB6A48BF-539C-DFC7-D8CC-32D68706359A}"/>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3" name="Graphic 4">
              <a:extLst>
                <a:ext uri="{FF2B5EF4-FFF2-40B4-BE49-F238E27FC236}">
                  <a16:creationId xmlns:a16="http://schemas.microsoft.com/office/drawing/2014/main" id="{0972F71A-DD37-0DBC-FAD6-CCC54E27757D}"/>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35" name="Graphic 4">
              <a:extLst>
                <a:ext uri="{FF2B5EF4-FFF2-40B4-BE49-F238E27FC236}">
                  <a16:creationId xmlns:a16="http://schemas.microsoft.com/office/drawing/2014/main" id="{CD04E85D-85BB-DEDD-E7D0-B89A3E8E78A9}"/>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38" name="Oval 37">
            <a:extLst>
              <a:ext uri="{FF2B5EF4-FFF2-40B4-BE49-F238E27FC236}">
                <a16:creationId xmlns:a16="http://schemas.microsoft.com/office/drawing/2014/main" id="{5C26D6A1-745B-3635-7481-BFF6831A5A91}"/>
              </a:ext>
            </a:extLst>
          </p:cNvPr>
          <p:cNvSpPr/>
          <p:nvPr/>
        </p:nvSpPr>
        <p:spPr>
          <a:xfrm>
            <a:off x="297835" y="4958590"/>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39" name="Graphic 4">
            <a:extLst>
              <a:ext uri="{FF2B5EF4-FFF2-40B4-BE49-F238E27FC236}">
                <a16:creationId xmlns:a16="http://schemas.microsoft.com/office/drawing/2014/main" id="{EFA90D1F-700B-8832-9AC3-9F4F7A6AD461}"/>
              </a:ext>
            </a:extLst>
          </p:cNvPr>
          <p:cNvGrpSpPr>
            <a:grpSpLocks noChangeAspect="1"/>
          </p:cNvGrpSpPr>
          <p:nvPr/>
        </p:nvGrpSpPr>
        <p:grpSpPr>
          <a:xfrm>
            <a:off x="333668" y="4994591"/>
            <a:ext cx="360335" cy="359998"/>
            <a:chOff x="4045469" y="918179"/>
            <a:chExt cx="362309" cy="361972"/>
          </a:xfrm>
          <a:solidFill>
            <a:schemeClr val="accent1"/>
          </a:solidFill>
        </p:grpSpPr>
        <p:sp>
          <p:nvSpPr>
            <p:cNvPr id="40" name="Graphic 4">
              <a:extLst>
                <a:ext uri="{FF2B5EF4-FFF2-40B4-BE49-F238E27FC236}">
                  <a16:creationId xmlns:a16="http://schemas.microsoft.com/office/drawing/2014/main" id="{66FBD6EE-6480-9BF4-0B80-5F9814711FB4}"/>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1" name="Graphic 4">
              <a:extLst>
                <a:ext uri="{FF2B5EF4-FFF2-40B4-BE49-F238E27FC236}">
                  <a16:creationId xmlns:a16="http://schemas.microsoft.com/office/drawing/2014/main" id="{D7F8ABD9-00F0-BAC6-DA66-654DAE3B5D63}"/>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3" name="Graphic 4">
              <a:extLst>
                <a:ext uri="{FF2B5EF4-FFF2-40B4-BE49-F238E27FC236}">
                  <a16:creationId xmlns:a16="http://schemas.microsoft.com/office/drawing/2014/main" id="{66331F05-7A96-BC1F-557A-10FB643AA29B}"/>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5" name="Rectangle: Rounded Corners 4">
            <a:extLst>
              <a:ext uri="{FF2B5EF4-FFF2-40B4-BE49-F238E27FC236}">
                <a16:creationId xmlns:a16="http://schemas.microsoft.com/office/drawing/2014/main" id="{BA3E4DA9-192B-5CD1-11F9-323E84633AB9}"/>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TR3</a:t>
            </a:r>
          </a:p>
        </p:txBody>
      </p:sp>
    </p:spTree>
    <p:extLst>
      <p:ext uri="{BB962C8B-B14F-4D97-AF65-F5344CB8AC3E}">
        <p14:creationId xmlns:p14="http://schemas.microsoft.com/office/powerpoint/2010/main" val="2956704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6489DBD-086F-A790-3E76-34D26BDF9E1D}"/>
              </a:ext>
            </a:extLst>
          </p:cNvPr>
          <p:cNvGrpSpPr/>
          <p:nvPr/>
        </p:nvGrpSpPr>
        <p:grpSpPr>
          <a:xfrm>
            <a:off x="156075" y="759049"/>
            <a:ext cx="5842647" cy="1577280"/>
            <a:chOff x="156075" y="2542469"/>
            <a:chExt cx="5842647" cy="1577280"/>
          </a:xfrm>
        </p:grpSpPr>
        <p:sp>
          <p:nvSpPr>
            <p:cNvPr id="12" name="Rectangle 11">
              <a:extLst>
                <a:ext uri="{FF2B5EF4-FFF2-40B4-BE49-F238E27FC236}">
                  <a16:creationId xmlns:a16="http://schemas.microsoft.com/office/drawing/2014/main" id="{B6C1821F-04F9-6E3C-8801-6BDD4B76E46E}"/>
                </a:ext>
              </a:extLst>
            </p:cNvPr>
            <p:cNvSpPr/>
            <p:nvPr/>
          </p:nvSpPr>
          <p:spPr>
            <a:xfrm>
              <a:off x="156075" y="26797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3" name="Rectangle 12">
              <a:extLst>
                <a:ext uri="{FF2B5EF4-FFF2-40B4-BE49-F238E27FC236}">
                  <a16:creationId xmlns:a16="http://schemas.microsoft.com/office/drawing/2014/main" id="{BD6BE2A7-A273-FE84-BE45-7D4AF8BE81E0}"/>
                </a:ext>
              </a:extLst>
            </p:cNvPr>
            <p:cNvSpPr/>
            <p:nvPr/>
          </p:nvSpPr>
          <p:spPr>
            <a:xfrm>
              <a:off x="156076" y="25424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(RUP Attuale)</a:t>
              </a:r>
              <a:endParaRPr kumimoji="0" lang="it-IT" sz="1400" b="1" i="0" u="none" strike="noStrike" kern="0" cap="none" spc="0" normalizeH="0" baseline="0" noProof="0">
                <a:ln>
                  <a:noFill/>
                </a:ln>
                <a:solidFill>
                  <a:srgbClr val="FFFFFF"/>
                </a:solidFill>
                <a:effectLst/>
                <a:uLnTx/>
                <a:uFillTx/>
                <a:ea typeface="+mn-ea"/>
                <a:cs typeface="Calibri"/>
              </a:endParaRPr>
            </a:p>
          </p:txBody>
        </p:sp>
      </p:grpSp>
      <p:grpSp>
        <p:nvGrpSpPr>
          <p:cNvPr id="18" name="Group 17">
            <a:extLst>
              <a:ext uri="{FF2B5EF4-FFF2-40B4-BE49-F238E27FC236}">
                <a16:creationId xmlns:a16="http://schemas.microsoft.com/office/drawing/2014/main" id="{DDCBD549-B726-AC5C-52F9-E376A00D29A2}"/>
              </a:ext>
            </a:extLst>
          </p:cNvPr>
          <p:cNvGrpSpPr/>
          <p:nvPr/>
        </p:nvGrpSpPr>
        <p:grpSpPr>
          <a:xfrm>
            <a:off x="6193278" y="759049"/>
            <a:ext cx="5842647" cy="1577280"/>
            <a:chOff x="308475" y="2694869"/>
            <a:chExt cx="5842647" cy="1577280"/>
          </a:xfrm>
        </p:grpSpPr>
        <p:sp>
          <p:nvSpPr>
            <p:cNvPr id="14" name="Rectangle 13">
              <a:extLst>
                <a:ext uri="{FF2B5EF4-FFF2-40B4-BE49-F238E27FC236}">
                  <a16:creationId xmlns:a16="http://schemas.microsoft.com/office/drawing/2014/main" id="{355FCE92-64B0-D739-3E4F-82D95601286D}"/>
                </a:ext>
              </a:extLst>
            </p:cNvPr>
            <p:cNvSpPr/>
            <p:nvPr/>
          </p:nvSpPr>
          <p:spPr>
            <a:xfrm>
              <a:off x="308475" y="2832149"/>
              <a:ext cx="5842647"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Rectangle 15">
              <a:extLst>
                <a:ext uri="{FF2B5EF4-FFF2-40B4-BE49-F238E27FC236}">
                  <a16:creationId xmlns:a16="http://schemas.microsoft.com/office/drawing/2014/main" id="{98FD70E3-DC8E-61CA-6326-3AB1CA2459DD}"/>
                </a:ext>
              </a:extLst>
            </p:cNvPr>
            <p:cNvSpPr/>
            <p:nvPr/>
          </p:nvSpPr>
          <p:spPr>
            <a:xfrm>
              <a:off x="308476" y="2694869"/>
              <a:ext cx="30600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 (Nuovo RUP)</a:t>
              </a:r>
              <a:endParaRPr kumimoji="0" lang="it-IT" sz="1400" b="1" i="0" u="none" strike="noStrike" kern="0" cap="none" spc="0" normalizeH="0" baseline="0" noProof="0">
                <a:ln>
                  <a:noFill/>
                </a:ln>
                <a:solidFill>
                  <a:srgbClr val="FFFFFF"/>
                </a:solidFill>
                <a:effectLst/>
                <a:uLnTx/>
                <a:uFillTx/>
                <a:ea typeface="+mn-ea"/>
                <a:cs typeface="Calibri"/>
              </a:endParaRPr>
            </a:p>
          </p:txBody>
        </p:sp>
      </p:grpSp>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TRASFERIMENTO AFFIDAMENTO DI UN APPALTO IN FASE DI ESECUZIONE</a:t>
            </a: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568800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TRASFERIMENTO AFFIDAMENTO</a:t>
            </a:r>
          </a:p>
        </p:txBody>
      </p:sp>
      <p:sp>
        <p:nvSpPr>
          <p:cNvPr id="24" name="Rectangle 23">
            <a:extLst>
              <a:ext uri="{FF2B5EF4-FFF2-40B4-BE49-F238E27FC236}">
                <a16:creationId xmlns:a16="http://schemas.microsoft.com/office/drawing/2014/main" id="{5FF9BAC9-B3AD-938F-5ACD-F057DFBBD0EC}"/>
              </a:ext>
            </a:extLst>
          </p:cNvPr>
          <p:cNvSpPr/>
          <p:nvPr/>
        </p:nvSpPr>
        <p:spPr>
          <a:xfrm>
            <a:off x="1806620"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Trasferisci</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del contratto/ appalto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40766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604885-6E54-315B-1F0A-5A30E181F825}"/>
              </a:ext>
            </a:extLst>
          </p:cNvPr>
          <p:cNvSpPr/>
          <p:nvPr/>
        </p:nvSpPr>
        <p:spPr>
          <a:xfrm>
            <a:off x="3285580" y="1407600"/>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della pagina TRASFERIMENTO AFFIDAMENTO</a:t>
            </a:r>
            <a:endParaRPr lang="it-IT" sz="1000" b="1" kern="0" noProof="0">
              <a:solidFill>
                <a:schemeClr val="tx1"/>
              </a:solidFill>
              <a:cs typeface="Arial"/>
            </a:endParaRP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4365580" y="1803600"/>
            <a:ext cx="39895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2886620" y="1803600"/>
            <a:ext cx="3989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4764539" y="1407600"/>
            <a:ext cx="108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Trasferisci</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84</a:t>
            </a:fld>
            <a:endParaRPr lang="it-IT" noProof="0"/>
          </a:p>
        </p:txBody>
      </p:sp>
      <p:sp>
        <p:nvSpPr>
          <p:cNvPr id="20" name="Rectangle 19">
            <a:extLst>
              <a:ext uri="{FF2B5EF4-FFF2-40B4-BE49-F238E27FC236}">
                <a16:creationId xmlns:a16="http://schemas.microsoft.com/office/drawing/2014/main" id="{66BE5C9B-B576-0542-33D0-2C73B411BE32}"/>
              </a:ext>
            </a:extLst>
          </p:cNvPr>
          <p:cNvSpPr/>
          <p:nvPr/>
        </p:nvSpPr>
        <p:spPr>
          <a:xfrm>
            <a:off x="6303377" y="1086705"/>
            <a:ext cx="3060001"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TRASFERIMENTO AFFIDAMENTO</a:t>
            </a:r>
          </a:p>
        </p:txBody>
      </p:sp>
      <p:sp>
        <p:nvSpPr>
          <p:cNvPr id="22" name="Rectangle 21">
            <a:extLst>
              <a:ext uri="{FF2B5EF4-FFF2-40B4-BE49-F238E27FC236}">
                <a16:creationId xmlns:a16="http://schemas.microsoft.com/office/drawing/2014/main" id="{75472A9F-C3D0-2EA2-D02C-546B59247DD4}"/>
              </a:ext>
            </a:extLst>
          </p:cNvPr>
          <p:cNvSpPr/>
          <p:nvPr/>
        </p:nvSpPr>
        <p:spPr>
          <a:xfrm>
            <a:off x="6396228" y="1413696"/>
            <a:ext cx="108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Selezione del contratto/ appalto</a:t>
            </a:r>
          </a:p>
        </p:txBody>
      </p:sp>
      <p:sp>
        <p:nvSpPr>
          <p:cNvPr id="6" name="Rectangle: Rounded Corners 5">
            <a:extLst>
              <a:ext uri="{FF2B5EF4-FFF2-40B4-BE49-F238E27FC236}">
                <a16:creationId xmlns:a16="http://schemas.microsoft.com/office/drawing/2014/main" id="{8B24CE02-3AD4-C242-CCAC-2D9414D0D4F6}"/>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70" name="Straight Arrow Connector 69">
            <a:extLst>
              <a:ext uri="{FF2B5EF4-FFF2-40B4-BE49-F238E27FC236}">
                <a16:creationId xmlns:a16="http://schemas.microsoft.com/office/drawing/2014/main" id="{8AB9015E-9553-B561-CE59-EAD86B679872}"/>
              </a:ext>
            </a:extLst>
          </p:cNvPr>
          <p:cNvCxnSpPr>
            <a:cxnSpLocks/>
            <a:stCxn id="3" idx="3"/>
            <a:endCxn id="22" idx="1"/>
          </p:cNvCxnSpPr>
          <p:nvPr/>
        </p:nvCxnSpPr>
        <p:spPr>
          <a:xfrm>
            <a:off x="5844539" y="1803600"/>
            <a:ext cx="551689" cy="609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ACE352C-F72E-6DD7-CE63-387DAB5EFA17}"/>
              </a:ext>
            </a:extLst>
          </p:cNvPr>
          <p:cNvGrpSpPr/>
          <p:nvPr/>
        </p:nvGrpSpPr>
        <p:grpSpPr>
          <a:xfrm>
            <a:off x="9637655" y="1407072"/>
            <a:ext cx="2279686" cy="791465"/>
            <a:chOff x="9668135" y="1407072"/>
            <a:chExt cx="2279686" cy="791465"/>
          </a:xfrm>
        </p:grpSpPr>
        <p:sp>
          <p:nvSpPr>
            <p:cNvPr id="35" name="Rectangle 34">
              <a:extLst>
                <a:ext uri="{FF2B5EF4-FFF2-40B4-BE49-F238E27FC236}">
                  <a16:creationId xmlns:a16="http://schemas.microsoft.com/office/drawing/2014/main" id="{E119B6DB-A395-7FBD-36C6-578F5D928D80}"/>
                </a:ext>
              </a:extLst>
            </p:cNvPr>
            <p:cNvSpPr/>
            <p:nvPr/>
          </p:nvSpPr>
          <p:spPr>
            <a:xfrm>
              <a:off x="9668135" y="1407072"/>
              <a:ext cx="2279686" cy="791465"/>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36" name="Rectangle 35">
              <a:extLst>
                <a:ext uri="{FF2B5EF4-FFF2-40B4-BE49-F238E27FC236}">
                  <a16:creationId xmlns:a16="http://schemas.microsoft.com/office/drawing/2014/main" id="{F1BA8E46-312F-1D2C-DDB3-8A5EE47B9660}"/>
                </a:ext>
              </a:extLst>
            </p:cNvPr>
            <p:cNvSpPr/>
            <p:nvPr/>
          </p:nvSpPr>
          <p:spPr>
            <a:xfrm>
              <a:off x="9745978" y="1460804"/>
              <a:ext cx="2124000" cy="684000"/>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Disponibilità del contratto nel gruppo funzionale Esecuzione</a:t>
              </a:r>
            </a:p>
          </p:txBody>
        </p:sp>
      </p:grpSp>
      <p:sp>
        <p:nvSpPr>
          <p:cNvPr id="41" name="Rectangle 40">
            <a:extLst>
              <a:ext uri="{FF2B5EF4-FFF2-40B4-BE49-F238E27FC236}">
                <a16:creationId xmlns:a16="http://schemas.microsoft.com/office/drawing/2014/main" id="{028E90AB-07F3-6C67-FA6B-3CCEEF879DAC}"/>
              </a:ext>
            </a:extLst>
          </p:cNvPr>
          <p:cNvSpPr/>
          <p:nvPr/>
        </p:nvSpPr>
        <p:spPr>
          <a:xfrm>
            <a:off x="7689555" y="1407072"/>
            <a:ext cx="1260000" cy="360000"/>
          </a:xfrm>
          <a:prstGeom prst="rect">
            <a:avLst/>
          </a:prstGeom>
          <a:pattFill prst="ltDnDiag">
            <a:fgClr>
              <a:schemeClr val="accent3">
                <a:lumMod val="20000"/>
                <a:lumOff val="80000"/>
              </a:schemeClr>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it-IT" sz="1000" b="1" noProof="0">
                <a:solidFill>
                  <a:sysClr val="windowText" lastClr="000000"/>
                </a:solidFill>
              </a:rPr>
              <a:t>Rifiuta</a:t>
            </a:r>
          </a:p>
        </p:txBody>
      </p:sp>
      <p:sp>
        <p:nvSpPr>
          <p:cNvPr id="42" name="Rectangle 41">
            <a:extLst>
              <a:ext uri="{FF2B5EF4-FFF2-40B4-BE49-F238E27FC236}">
                <a16:creationId xmlns:a16="http://schemas.microsoft.com/office/drawing/2014/main" id="{336B12C2-0340-7621-8180-70C5772A7439}"/>
              </a:ext>
            </a:extLst>
          </p:cNvPr>
          <p:cNvSpPr/>
          <p:nvPr/>
        </p:nvSpPr>
        <p:spPr>
          <a:xfrm>
            <a:off x="7689555" y="1838537"/>
            <a:ext cx="1260000" cy="360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noProof="0">
                <a:solidFill>
                  <a:sysClr val="windowText" lastClr="000000"/>
                </a:solidFill>
              </a:rPr>
              <a:t>Prendi in carico</a:t>
            </a:r>
          </a:p>
        </p:txBody>
      </p:sp>
      <p:cxnSp>
        <p:nvCxnSpPr>
          <p:cNvPr id="43" name="Connector: Elbow 42">
            <a:extLst>
              <a:ext uri="{FF2B5EF4-FFF2-40B4-BE49-F238E27FC236}">
                <a16:creationId xmlns:a16="http://schemas.microsoft.com/office/drawing/2014/main" id="{84E52BD7-28A9-AE3E-805F-4BB2EE333170}"/>
              </a:ext>
            </a:extLst>
          </p:cNvPr>
          <p:cNvCxnSpPr>
            <a:cxnSpLocks/>
            <a:stCxn id="22" idx="3"/>
          </p:cNvCxnSpPr>
          <p:nvPr/>
        </p:nvCxnSpPr>
        <p:spPr>
          <a:xfrm flipV="1">
            <a:off x="7476228" y="1597032"/>
            <a:ext cx="213327" cy="21266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E496EEC-A2BB-4E89-0655-0A2A5BFDFABA}"/>
              </a:ext>
            </a:extLst>
          </p:cNvPr>
          <p:cNvCxnSpPr>
            <a:cxnSpLocks/>
            <a:stCxn id="22" idx="3"/>
          </p:cNvCxnSpPr>
          <p:nvPr/>
        </p:nvCxnSpPr>
        <p:spPr>
          <a:xfrm>
            <a:off x="7476228" y="1809696"/>
            <a:ext cx="213327" cy="204199"/>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6B8EFEBD-B220-1CA3-A015-A50E0BE94357}"/>
              </a:ext>
            </a:extLst>
          </p:cNvPr>
          <p:cNvCxnSpPr>
            <a:cxnSpLocks/>
            <a:stCxn id="42" idx="3"/>
            <a:endCxn id="35" idx="1"/>
          </p:cNvCxnSpPr>
          <p:nvPr/>
        </p:nvCxnSpPr>
        <p:spPr>
          <a:xfrm flipV="1">
            <a:off x="8949555" y="1802805"/>
            <a:ext cx="688100" cy="215732"/>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6DD706C-7194-3198-543A-A24CE80FDE3A}"/>
              </a:ext>
            </a:extLst>
          </p:cNvPr>
          <p:cNvCxnSpPr>
            <a:cxnSpLocks/>
          </p:cNvCxnSpPr>
          <p:nvPr/>
        </p:nvCxnSpPr>
        <p:spPr>
          <a:xfrm>
            <a:off x="8319555" y="2199600"/>
            <a:ext cx="0" cy="3398786"/>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9B84AE5-507E-96A0-AE79-E87ECBDB58A1}"/>
              </a:ext>
            </a:extLst>
          </p:cNvPr>
          <p:cNvSpPr/>
          <p:nvPr/>
        </p:nvSpPr>
        <p:spPr>
          <a:xfrm>
            <a:off x="7671411" y="3439983"/>
            <a:ext cx="1306800" cy="743909"/>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i="1" kern="0" noProof="0">
                <a:solidFill>
                  <a:srgbClr val="000000"/>
                </a:solidFill>
              </a:rPr>
              <a:t>presa-carico</a:t>
            </a:r>
          </a:p>
          <a:p>
            <a:pPr algn="ctr" defTabSz="762000">
              <a:lnSpc>
                <a:spcPct val="90000"/>
              </a:lnSpc>
              <a:spcBef>
                <a:spcPct val="0"/>
              </a:spcBef>
              <a:spcAft>
                <a:spcPct val="0"/>
              </a:spcAft>
            </a:pPr>
            <a:endParaRPr lang="it-IT" sz="1000" kern="0" noProof="0">
              <a:solidFill>
                <a:srgbClr val="000000"/>
              </a:solidFill>
            </a:endParaRPr>
          </a:p>
          <a:p>
            <a:pPr algn="ctr" defTabSz="762000">
              <a:lnSpc>
                <a:spcPct val="90000"/>
              </a:lnSpc>
              <a:spcBef>
                <a:spcPct val="0"/>
              </a:spcBef>
              <a:spcAft>
                <a:spcPct val="0"/>
              </a:spcAft>
            </a:pPr>
            <a:r>
              <a:rPr lang="it-IT" sz="1000" kern="0" noProof="0">
                <a:solidFill>
                  <a:srgbClr val="000000"/>
                </a:solidFill>
              </a:rPr>
              <a:t>contenente l’IdAppalto</a:t>
            </a:r>
          </a:p>
        </p:txBody>
      </p:sp>
      <p:sp>
        <p:nvSpPr>
          <p:cNvPr id="2" name="Rectangle: Rounded Corners 1">
            <a:extLst>
              <a:ext uri="{FF2B5EF4-FFF2-40B4-BE49-F238E27FC236}">
                <a16:creationId xmlns:a16="http://schemas.microsoft.com/office/drawing/2014/main" id="{EF031393-5CE0-55C5-DC5A-E2B4C699C83A}"/>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TR4</a:t>
            </a:r>
          </a:p>
        </p:txBody>
      </p:sp>
    </p:spTree>
    <p:extLst>
      <p:ext uri="{BB962C8B-B14F-4D97-AF65-F5344CB8AC3E}">
        <p14:creationId xmlns:p14="http://schemas.microsoft.com/office/powerpoint/2010/main" val="1080888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pPr algn="just"/>
            <a:r>
              <a:rPr lang="it-IT" noProof="0"/>
              <a:t>All’interno del gruppo funzionale </a:t>
            </a:r>
            <a:r>
              <a:rPr lang="it-IT" b="1" noProof="0"/>
              <a:t>Esecuzione</a:t>
            </a:r>
            <a:r>
              <a:rPr lang="it-IT" noProof="0"/>
              <a:t> di SATER è disponibile la funzionalità </a:t>
            </a:r>
            <a:r>
              <a:rPr lang="it-IT" b="1" i="1" noProof="0"/>
              <a:t>Trasferimento affidamento </a:t>
            </a:r>
            <a:r>
              <a:rPr lang="it-IT" noProof="0"/>
              <a:t>attraverso cui è possibile proporre il trasferimento di un contratto/appalto verso un altro RUP e accettare o rifiutare la presa in carico proposta da un altro RUP.</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TRASFERIMENTO AFFIDAMENTO DI UN APPALTO IN FASE DI ESECUZIONE</a:t>
            </a: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85</a:t>
            </a:fld>
            <a:endParaRPr lang="it-IT" noProof="0"/>
          </a:p>
        </p:txBody>
      </p:sp>
      <p:sp>
        <p:nvSpPr>
          <p:cNvPr id="4" name="Rectangle: Rounded Corners 3">
            <a:extLst>
              <a:ext uri="{FF2B5EF4-FFF2-40B4-BE49-F238E27FC236}">
                <a16:creationId xmlns:a16="http://schemas.microsoft.com/office/drawing/2014/main" id="{B55CF1F2-3DE1-D7F6-BCA1-80F6080DF3D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23" name="Group 22">
            <a:extLst>
              <a:ext uri="{FF2B5EF4-FFF2-40B4-BE49-F238E27FC236}">
                <a16:creationId xmlns:a16="http://schemas.microsoft.com/office/drawing/2014/main" id="{62CA6ADF-D49E-D660-F7FF-BA812B182873}"/>
              </a:ext>
            </a:extLst>
          </p:cNvPr>
          <p:cNvGrpSpPr/>
          <p:nvPr/>
        </p:nvGrpSpPr>
        <p:grpSpPr>
          <a:xfrm>
            <a:off x="303748" y="1998377"/>
            <a:ext cx="11394173" cy="1882735"/>
            <a:chOff x="303748" y="2094174"/>
            <a:chExt cx="11394173" cy="1882735"/>
          </a:xfrm>
        </p:grpSpPr>
        <p:grpSp>
          <p:nvGrpSpPr>
            <p:cNvPr id="10" name="Group 9">
              <a:extLst>
                <a:ext uri="{FF2B5EF4-FFF2-40B4-BE49-F238E27FC236}">
                  <a16:creationId xmlns:a16="http://schemas.microsoft.com/office/drawing/2014/main" id="{8C60FD67-4EF5-ADE2-D6F2-D01266980A22}"/>
                </a:ext>
              </a:extLst>
            </p:cNvPr>
            <p:cNvGrpSpPr/>
            <p:nvPr/>
          </p:nvGrpSpPr>
          <p:grpSpPr>
            <a:xfrm>
              <a:off x="303748" y="2094174"/>
              <a:ext cx="11394173" cy="1882735"/>
              <a:chOff x="303748" y="2094174"/>
              <a:chExt cx="11394173" cy="1882735"/>
            </a:xfrm>
          </p:grpSpPr>
          <p:grpSp>
            <p:nvGrpSpPr>
              <p:cNvPr id="5" name="Group 4">
                <a:extLst>
                  <a:ext uri="{FF2B5EF4-FFF2-40B4-BE49-F238E27FC236}">
                    <a16:creationId xmlns:a16="http://schemas.microsoft.com/office/drawing/2014/main" id="{AFE1F0D2-3D73-8C52-F5F8-A240300170E6}"/>
                  </a:ext>
                </a:extLst>
              </p:cNvPr>
              <p:cNvGrpSpPr/>
              <p:nvPr/>
            </p:nvGrpSpPr>
            <p:grpSpPr>
              <a:xfrm>
                <a:off x="516361" y="2094174"/>
                <a:ext cx="11181560" cy="1882735"/>
                <a:chOff x="520171" y="2132261"/>
                <a:chExt cx="11181560" cy="1791359"/>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93202" y="2745634"/>
                  <a:ext cx="1781145"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74531" y="2142475"/>
                  <a:ext cx="10627200" cy="1781145"/>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TRASFERIMENTO AFFIDAMENTO </a:t>
                  </a:r>
                  <a:r>
                    <a:rPr lang="it-IT" sz="1400" noProof="0">
                      <a:solidFill>
                        <a:prstClr val="black"/>
                      </a:solidFill>
                      <a:latin typeface="Century Gothic"/>
                    </a:rPr>
                    <a:t>(RUP attuale)</a:t>
                  </a:r>
                  <a:endParaRPr kumimoji="0" lang="it-IT" sz="14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(RUP attuale) seleziona il contratto/appalto di cui intende effettuare il trasferimento ad un RUP dell’ente proponente</a:t>
                  </a:r>
                  <a:r>
                    <a:rPr lang="it-IT" sz="1200" noProof="0">
                      <a:solidFill>
                        <a:prstClr val="black"/>
                      </a:solidFill>
                      <a:latin typeface="Century Gothic"/>
                    </a:rPr>
                    <a:t>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Trasferisci</a:t>
                  </a:r>
                  <a:r>
                    <a:rPr lang="it-IT" sz="1200" noProof="0">
                      <a:solidFill>
                        <a:prstClr val="black"/>
                      </a:solidFill>
                      <a:latin typeface="Century Gothic"/>
                    </a:rPr>
                    <a:t>.</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TRASFERIMENTO AFFIDAMENTO </a:t>
                  </a:r>
                  <a:r>
                    <a:rPr lang="it-IT" sz="1200" noProof="0">
                      <a:solidFill>
                        <a:prstClr val="black"/>
                      </a:solidFill>
                      <a:latin typeface="Century Gothic"/>
                    </a:rPr>
                    <a:t>in cui l’utente indica il Nuovo RUP a cui propone il trasferimento 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le ulteriori informazioni richieste.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Trasferisci</a:t>
                  </a:r>
                  <a:r>
                    <a:rPr kumimoji="0" lang="it-IT" sz="1200" b="0" i="0" u="none" strike="noStrike" kern="1200" cap="none" spc="0" normalizeH="0" baseline="0" noProof="0">
                      <a:ln>
                        <a:noFill/>
                      </a:ln>
                      <a:solidFill>
                        <a:prstClr val="black"/>
                      </a:solidFill>
                      <a:effectLst/>
                      <a:uLnTx/>
                      <a:uFillTx/>
                      <a:latin typeface="Century Gothic"/>
                      <a:ea typeface="+mn-ea"/>
                      <a:cs typeface="+mn-cs"/>
                    </a:rPr>
                    <a:t>. SATER invia una notifica al nuovo RUP contenente la proposta di trasferimento del contratto/appalto.</a:t>
                  </a:r>
                </a:p>
                <a:p>
                  <a:pPr algn="just">
                    <a:spcBef>
                      <a:spcPts val="600"/>
                    </a:spcBef>
                    <a:defRPr/>
                  </a:pPr>
                  <a:r>
                    <a:rPr lang="it-IT" sz="1200" noProof="0">
                      <a:solidFill>
                        <a:prstClr val="black"/>
                      </a:solidFill>
                      <a:latin typeface="Century Gothic"/>
                    </a:rPr>
                    <a:t>Il RUP attuale continuerà a vedere all’interno della funzionalità </a:t>
                  </a:r>
                  <a:r>
                    <a:rPr lang="it-IT" sz="1200" i="1" noProof="0">
                      <a:solidFill>
                        <a:prstClr val="black"/>
                      </a:solidFill>
                      <a:latin typeface="Century Gothic"/>
                    </a:rPr>
                    <a:t>Trasferimento affidamento</a:t>
                  </a:r>
                  <a:r>
                    <a:rPr lang="it-IT" sz="1200" noProof="0">
                      <a:solidFill>
                        <a:prstClr val="black"/>
                      </a:solidFill>
                      <a:latin typeface="Century Gothic"/>
                    </a:rPr>
                    <a:t> il contratto/appalto fino a quando non verrà effettuata la presa in carico dal nuovo RUP.</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47" name="Group 46">
                <a:extLst>
                  <a:ext uri="{FF2B5EF4-FFF2-40B4-BE49-F238E27FC236}">
                    <a16:creationId xmlns:a16="http://schemas.microsoft.com/office/drawing/2014/main" id="{E615FBF7-E7C2-430C-99FF-30B70EA5DEFC}"/>
                  </a:ext>
                </a:extLst>
              </p:cNvPr>
              <p:cNvGrpSpPr/>
              <p:nvPr/>
            </p:nvGrpSpPr>
            <p:grpSpPr>
              <a:xfrm>
                <a:off x="303748" y="2828370"/>
                <a:ext cx="432000" cy="432000"/>
                <a:chOff x="307558" y="4854795"/>
                <a:chExt cx="432000" cy="432000"/>
              </a:xfrm>
            </p:grpSpPr>
            <p:sp>
              <p:nvSpPr>
                <p:cNvPr id="49" name="Oval 48">
                  <a:extLst>
                    <a:ext uri="{FF2B5EF4-FFF2-40B4-BE49-F238E27FC236}">
                      <a16:creationId xmlns:a16="http://schemas.microsoft.com/office/drawing/2014/main" id="{DD4D9C65-096D-6F86-0B1B-7355A1C21DE2}"/>
                    </a:ext>
                  </a:extLst>
                </p:cNvPr>
                <p:cNvSpPr/>
                <p:nvPr/>
              </p:nvSpPr>
              <p:spPr>
                <a:xfrm>
                  <a:off x="307558" y="4854795"/>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3" name="Freeform 150">
                  <a:extLst>
                    <a:ext uri="{FF2B5EF4-FFF2-40B4-BE49-F238E27FC236}">
                      <a16:creationId xmlns:a16="http://schemas.microsoft.com/office/drawing/2014/main" id="{078E9C35-63AE-F647-2E0C-690123D00ABB}"/>
                    </a:ext>
                  </a:extLst>
                </p:cNvPr>
                <p:cNvSpPr>
                  <a:spLocks/>
                </p:cNvSpPr>
                <p:nvPr/>
              </p:nvSpPr>
              <p:spPr bwMode="auto">
                <a:xfrm>
                  <a:off x="405339" y="4913039"/>
                  <a:ext cx="101721" cy="101096"/>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sp>
          <p:nvSpPr>
            <p:cNvPr id="12" name="Freeform 277">
              <a:extLst>
                <a:ext uri="{FF2B5EF4-FFF2-40B4-BE49-F238E27FC236}">
                  <a16:creationId xmlns:a16="http://schemas.microsoft.com/office/drawing/2014/main" id="{B2BCF517-E151-BFAD-EE4A-421E92CD86C8}"/>
                </a:ext>
              </a:extLst>
            </p:cNvPr>
            <p:cNvSpPr>
              <a:spLocks noChangeAspect="1" noEditPoints="1"/>
            </p:cNvSpPr>
            <p:nvPr/>
          </p:nvSpPr>
          <p:spPr bwMode="auto">
            <a:xfrm>
              <a:off x="330641" y="2846359"/>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06 w 512"/>
                <a:gd name="T11" fmla="*/ 181 h 512"/>
                <a:gd name="T12" fmla="*/ 379 w 512"/>
                <a:gd name="T13" fmla="*/ 181 h 512"/>
                <a:gd name="T14" fmla="*/ 355 w 512"/>
                <a:gd name="T15" fmla="*/ 157 h 512"/>
                <a:gd name="T16" fmla="*/ 355 w 512"/>
                <a:gd name="T17" fmla="*/ 141 h 512"/>
                <a:gd name="T18" fmla="*/ 370 w 512"/>
                <a:gd name="T19" fmla="*/ 141 h 512"/>
                <a:gd name="T20" fmla="*/ 413 w 512"/>
                <a:gd name="T21" fmla="*/ 184 h 512"/>
                <a:gd name="T22" fmla="*/ 415 w 512"/>
                <a:gd name="T23" fmla="*/ 188 h 512"/>
                <a:gd name="T24" fmla="*/ 415 w 512"/>
                <a:gd name="T25" fmla="*/ 196 h 512"/>
                <a:gd name="T26" fmla="*/ 413 w 512"/>
                <a:gd name="T27" fmla="*/ 199 h 512"/>
                <a:gd name="T28" fmla="*/ 370 w 512"/>
                <a:gd name="T29" fmla="*/ 242 h 512"/>
                <a:gd name="T30" fmla="*/ 362 w 512"/>
                <a:gd name="T31" fmla="*/ 245 h 512"/>
                <a:gd name="T32" fmla="*/ 355 w 512"/>
                <a:gd name="T33" fmla="*/ 242 h 512"/>
                <a:gd name="T34" fmla="*/ 355 w 512"/>
                <a:gd name="T35" fmla="*/ 227 h 512"/>
                <a:gd name="T36" fmla="*/ 379 w 512"/>
                <a:gd name="T37" fmla="*/ 202 h 512"/>
                <a:gd name="T38" fmla="*/ 106 w 512"/>
                <a:gd name="T39" fmla="*/ 202 h 512"/>
                <a:gd name="T40" fmla="*/ 96 w 512"/>
                <a:gd name="T41" fmla="*/ 192 h 512"/>
                <a:gd name="T42" fmla="*/ 106 w 512"/>
                <a:gd name="T43" fmla="*/ 181 h 512"/>
                <a:gd name="T44" fmla="*/ 405 w 512"/>
                <a:gd name="T45" fmla="*/ 330 h 512"/>
                <a:gd name="T46" fmla="*/ 132 w 512"/>
                <a:gd name="T47" fmla="*/ 330 h 512"/>
                <a:gd name="T48" fmla="*/ 157 w 512"/>
                <a:gd name="T49" fmla="*/ 355 h 512"/>
                <a:gd name="T50" fmla="*/ 157 w 512"/>
                <a:gd name="T51" fmla="*/ 370 h 512"/>
                <a:gd name="T52" fmla="*/ 149 w 512"/>
                <a:gd name="T53" fmla="*/ 373 h 512"/>
                <a:gd name="T54" fmla="*/ 141 w 512"/>
                <a:gd name="T55" fmla="*/ 370 h 512"/>
                <a:gd name="T56" fmla="*/ 99 w 512"/>
                <a:gd name="T57" fmla="*/ 327 h 512"/>
                <a:gd name="T58" fmla="*/ 96 w 512"/>
                <a:gd name="T59" fmla="*/ 324 h 512"/>
                <a:gd name="T60" fmla="*/ 96 w 512"/>
                <a:gd name="T61" fmla="*/ 316 h 512"/>
                <a:gd name="T62" fmla="*/ 99 w 512"/>
                <a:gd name="T63" fmla="*/ 312 h 512"/>
                <a:gd name="T64" fmla="*/ 141 w 512"/>
                <a:gd name="T65" fmla="*/ 269 h 512"/>
                <a:gd name="T66" fmla="*/ 157 w 512"/>
                <a:gd name="T67" fmla="*/ 269 h 512"/>
                <a:gd name="T68" fmla="*/ 157 w 512"/>
                <a:gd name="T69" fmla="*/ 285 h 512"/>
                <a:gd name="T70" fmla="*/ 132 w 512"/>
                <a:gd name="T71" fmla="*/ 309 h 512"/>
                <a:gd name="T72" fmla="*/ 405 w 512"/>
                <a:gd name="T73" fmla="*/ 309 h 512"/>
                <a:gd name="T74" fmla="*/ 416 w 512"/>
                <a:gd name="T75" fmla="*/ 320 h 512"/>
                <a:gd name="T76" fmla="*/ 405 w 512"/>
                <a:gd name="T7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06" y="181"/>
                  </a:moveTo>
                  <a:cubicBezTo>
                    <a:pt x="379" y="181"/>
                    <a:pt x="379" y="181"/>
                    <a:pt x="379" y="181"/>
                  </a:cubicBezTo>
                  <a:cubicBezTo>
                    <a:pt x="355" y="157"/>
                    <a:pt x="355" y="157"/>
                    <a:pt x="355" y="157"/>
                  </a:cubicBezTo>
                  <a:cubicBezTo>
                    <a:pt x="351" y="152"/>
                    <a:pt x="351" y="146"/>
                    <a:pt x="355" y="141"/>
                  </a:cubicBezTo>
                  <a:cubicBezTo>
                    <a:pt x="359" y="137"/>
                    <a:pt x="366" y="137"/>
                    <a:pt x="370" y="141"/>
                  </a:cubicBezTo>
                  <a:cubicBezTo>
                    <a:pt x="413" y="184"/>
                    <a:pt x="413" y="184"/>
                    <a:pt x="413" y="184"/>
                  </a:cubicBezTo>
                  <a:cubicBezTo>
                    <a:pt x="414" y="185"/>
                    <a:pt x="414" y="186"/>
                    <a:pt x="415" y="188"/>
                  </a:cubicBezTo>
                  <a:cubicBezTo>
                    <a:pt x="416" y="190"/>
                    <a:pt x="416" y="193"/>
                    <a:pt x="415" y="196"/>
                  </a:cubicBezTo>
                  <a:cubicBezTo>
                    <a:pt x="414" y="197"/>
                    <a:pt x="414" y="198"/>
                    <a:pt x="413" y="199"/>
                  </a:cubicBezTo>
                  <a:cubicBezTo>
                    <a:pt x="370" y="242"/>
                    <a:pt x="370" y="242"/>
                    <a:pt x="370" y="242"/>
                  </a:cubicBezTo>
                  <a:cubicBezTo>
                    <a:pt x="368" y="244"/>
                    <a:pt x="365" y="245"/>
                    <a:pt x="362" y="245"/>
                  </a:cubicBezTo>
                  <a:cubicBezTo>
                    <a:pt x="360" y="245"/>
                    <a:pt x="357" y="244"/>
                    <a:pt x="355" y="242"/>
                  </a:cubicBezTo>
                  <a:cubicBezTo>
                    <a:pt x="351" y="238"/>
                    <a:pt x="351" y="231"/>
                    <a:pt x="355" y="227"/>
                  </a:cubicBezTo>
                  <a:cubicBezTo>
                    <a:pt x="379" y="202"/>
                    <a:pt x="379" y="202"/>
                    <a:pt x="379" y="202"/>
                  </a:cubicBezTo>
                  <a:cubicBezTo>
                    <a:pt x="106" y="202"/>
                    <a:pt x="106" y="202"/>
                    <a:pt x="106" y="202"/>
                  </a:cubicBezTo>
                  <a:cubicBezTo>
                    <a:pt x="100" y="202"/>
                    <a:pt x="96" y="198"/>
                    <a:pt x="96" y="192"/>
                  </a:cubicBezTo>
                  <a:cubicBezTo>
                    <a:pt x="96" y="186"/>
                    <a:pt x="100" y="181"/>
                    <a:pt x="106" y="181"/>
                  </a:cubicBezTo>
                  <a:close/>
                  <a:moveTo>
                    <a:pt x="405" y="330"/>
                  </a:moveTo>
                  <a:cubicBezTo>
                    <a:pt x="132" y="330"/>
                    <a:pt x="132" y="330"/>
                    <a:pt x="132" y="330"/>
                  </a:cubicBezTo>
                  <a:cubicBezTo>
                    <a:pt x="157" y="355"/>
                    <a:pt x="157" y="355"/>
                    <a:pt x="157" y="355"/>
                  </a:cubicBezTo>
                  <a:cubicBezTo>
                    <a:pt x="161" y="359"/>
                    <a:pt x="161" y="366"/>
                    <a:pt x="157" y="370"/>
                  </a:cubicBezTo>
                  <a:cubicBezTo>
                    <a:pt x="154" y="372"/>
                    <a:pt x="152" y="373"/>
                    <a:pt x="149" y="373"/>
                  </a:cubicBezTo>
                  <a:cubicBezTo>
                    <a:pt x="146" y="373"/>
                    <a:pt x="144" y="372"/>
                    <a:pt x="141" y="370"/>
                  </a:cubicBezTo>
                  <a:cubicBezTo>
                    <a:pt x="99" y="327"/>
                    <a:pt x="99" y="327"/>
                    <a:pt x="99" y="327"/>
                  </a:cubicBezTo>
                  <a:cubicBezTo>
                    <a:pt x="98" y="326"/>
                    <a:pt x="97" y="325"/>
                    <a:pt x="96" y="324"/>
                  </a:cubicBezTo>
                  <a:cubicBezTo>
                    <a:pt x="95" y="321"/>
                    <a:pt x="95" y="318"/>
                    <a:pt x="96" y="316"/>
                  </a:cubicBezTo>
                  <a:cubicBezTo>
                    <a:pt x="97" y="314"/>
                    <a:pt x="98" y="313"/>
                    <a:pt x="99" y="312"/>
                  </a:cubicBezTo>
                  <a:cubicBezTo>
                    <a:pt x="141" y="269"/>
                    <a:pt x="141" y="269"/>
                    <a:pt x="141" y="269"/>
                  </a:cubicBezTo>
                  <a:cubicBezTo>
                    <a:pt x="146" y="265"/>
                    <a:pt x="152" y="265"/>
                    <a:pt x="157" y="269"/>
                  </a:cubicBezTo>
                  <a:cubicBezTo>
                    <a:pt x="161" y="274"/>
                    <a:pt x="161" y="280"/>
                    <a:pt x="157" y="285"/>
                  </a:cubicBezTo>
                  <a:cubicBezTo>
                    <a:pt x="132" y="309"/>
                    <a:pt x="132" y="309"/>
                    <a:pt x="132" y="309"/>
                  </a:cubicBezTo>
                  <a:cubicBezTo>
                    <a:pt x="405" y="309"/>
                    <a:pt x="405" y="309"/>
                    <a:pt x="405" y="309"/>
                  </a:cubicBezTo>
                  <a:cubicBezTo>
                    <a:pt x="411" y="309"/>
                    <a:pt x="416" y="314"/>
                    <a:pt x="416" y="320"/>
                  </a:cubicBezTo>
                  <a:cubicBezTo>
                    <a:pt x="416" y="326"/>
                    <a:pt x="411" y="330"/>
                    <a:pt x="405" y="3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nvGrpSpPr>
          <p:cNvPr id="7" name="Group 6">
            <a:extLst>
              <a:ext uri="{FF2B5EF4-FFF2-40B4-BE49-F238E27FC236}">
                <a16:creationId xmlns:a16="http://schemas.microsoft.com/office/drawing/2014/main" id="{3666B3A1-24FC-9159-FEA4-3575DD49F918}"/>
              </a:ext>
            </a:extLst>
          </p:cNvPr>
          <p:cNvGrpSpPr/>
          <p:nvPr/>
        </p:nvGrpSpPr>
        <p:grpSpPr>
          <a:xfrm>
            <a:off x="516363" y="4236058"/>
            <a:ext cx="11181558" cy="1980000"/>
            <a:chOff x="512553" y="4305458"/>
            <a:chExt cx="11181558" cy="1739208"/>
          </a:xfrm>
        </p:grpSpPr>
        <p:sp>
          <p:nvSpPr>
            <p:cNvPr id="8" name="Isosceles Triangle 7">
              <a:extLst>
                <a:ext uri="{FF2B5EF4-FFF2-40B4-BE49-F238E27FC236}">
                  <a16:creationId xmlns:a16="http://schemas.microsoft.com/office/drawing/2014/main" id="{79FD95DD-E403-62FC-7B4B-11FE91A2471C}"/>
                </a:ext>
              </a:extLst>
            </p:cNvPr>
            <p:cNvSpPr/>
            <p:nvPr/>
          </p:nvSpPr>
          <p:spPr>
            <a:xfrm rot="16200000">
              <a:off x="-76575" y="4894586"/>
              <a:ext cx="1732656"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a:extLst>
                <a:ext uri="{FF2B5EF4-FFF2-40B4-BE49-F238E27FC236}">
                  <a16:creationId xmlns:a16="http://schemas.microsoft.com/office/drawing/2014/main" id="{2BBDDD62-EEAA-73A0-E80F-9AD2DEEBDBFE}"/>
                </a:ext>
              </a:extLst>
            </p:cNvPr>
            <p:cNvSpPr/>
            <p:nvPr/>
          </p:nvSpPr>
          <p:spPr>
            <a:xfrm>
              <a:off x="1066911" y="4312007"/>
              <a:ext cx="10627200" cy="173265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TRASFERIMENTO AFFIDAMENTO </a:t>
              </a:r>
              <a:r>
                <a:rPr lang="it-IT" sz="1400" noProof="0">
                  <a:solidFill>
                    <a:prstClr val="black"/>
                  </a:solidFill>
                  <a:latin typeface="Century Gothic"/>
                </a:rPr>
                <a:t>(Nuovo RUP)</a:t>
              </a:r>
              <a:endParaRPr kumimoji="0" lang="it-IT" sz="1400"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(Nuovo RUP) seleziona il contratto/appalto per cui è stata proposta </a:t>
              </a:r>
              <a:r>
                <a:rPr lang="it-IT" sz="1200" noProof="0">
                  <a:solidFill>
                    <a:prstClr val="black"/>
                  </a:solidFill>
                  <a:latin typeface="Century Gothic"/>
                </a:rPr>
                <a:t>la presa in carico e per il quale sono attivi i comandi</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r>
                <a:rPr kumimoji="0" lang="it-IT" sz="1200" b="0" i="0" u="sng" strike="noStrike" kern="1200" cap="none" spc="0" normalizeH="0" baseline="0" noProof="0">
                  <a:ln>
                    <a:noFill/>
                  </a:ln>
                  <a:solidFill>
                    <a:prstClr val="black"/>
                  </a:solidFill>
                  <a:effectLst/>
                  <a:uLnTx/>
                  <a:uFillTx/>
                  <a:latin typeface="Century Gothic"/>
                  <a:ea typeface="+mn-ea"/>
                  <a:cs typeface="+mn-cs"/>
                </a:rPr>
                <a:t>Prendi in carico</a:t>
              </a:r>
              <a:r>
                <a:rPr kumimoji="0" lang="it-IT" sz="1200" b="0" i="0" strike="noStrike" kern="1200" cap="none" spc="0" normalizeH="0" baseline="0" noProof="0">
                  <a:ln>
                    <a:noFill/>
                  </a:ln>
                  <a:solidFill>
                    <a:prstClr val="black"/>
                  </a:solidFill>
                  <a:effectLst/>
                  <a:uLnTx/>
                  <a:uFillTx/>
                  <a:latin typeface="Century Gothic"/>
                  <a:ea typeface="+mn-ea"/>
                  <a:cs typeface="+mn-cs"/>
                </a:rPr>
                <a:t> o </a:t>
              </a:r>
              <a:r>
                <a:rPr kumimoji="0" lang="it-IT" sz="1200" b="0" i="0" u="sng" strike="noStrike" kern="1200" cap="none" spc="0" normalizeH="0" baseline="0" noProof="0">
                  <a:ln>
                    <a:noFill/>
                  </a:ln>
                  <a:solidFill>
                    <a:prstClr val="black"/>
                  </a:solidFill>
                  <a:effectLst/>
                  <a:uLnTx/>
                  <a:uFillTx/>
                  <a:latin typeface="Century Gothic"/>
                  <a:ea typeface="+mn-ea"/>
                  <a:cs typeface="+mn-cs"/>
                </a:rPr>
                <a:t>Rifiuta</a:t>
              </a:r>
              <a:r>
                <a:rPr kumimoji="0" lang="it-IT" sz="1200" b="0" i="0" strike="noStrike" kern="1200" cap="none" spc="0" normalizeH="0" baseline="0" noProof="0">
                  <a:ln>
                    <a:noFill/>
                  </a:ln>
                  <a:solidFill>
                    <a:prstClr val="black"/>
                  </a:solidFill>
                  <a:effectLst/>
                  <a:uLnTx/>
                  <a:uFillTx/>
                  <a:latin typeface="Century Gothic"/>
                  <a:ea typeface="+mn-ea"/>
                  <a:cs typeface="+mn-cs"/>
                </a:rPr>
                <a:t>.</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Se l’utente 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Prendi in carico</a:t>
              </a:r>
              <a:r>
                <a:rPr kumimoji="0" lang="it-IT" sz="1200" b="0" i="0" strike="noStrike" kern="1200" cap="none" spc="0" normalizeH="0" baseline="0" noProof="0">
                  <a:ln>
                    <a:noFill/>
                  </a:ln>
                  <a:solidFill>
                    <a:prstClr val="black"/>
                  </a:solidFill>
                  <a:effectLst/>
                  <a:uLnTx/>
                  <a:uFillTx/>
                  <a:latin typeface="Century Gothic"/>
                  <a:ea typeface="+mn-ea"/>
                  <a:cs typeface="+mn-cs"/>
                </a:rPr>
                <a:t> allora il contratto/appalto viene associato al nuovo RUP, viene comunicato ad ANAC il cambio di titolarità dell’appalto tramite il servizio </a:t>
              </a:r>
              <a:r>
                <a:rPr kumimoji="0" lang="it-IT" sz="1200" b="0" i="1" strike="noStrike" kern="1200" cap="none" spc="0" normalizeH="0" baseline="0" noProof="0">
                  <a:ln>
                    <a:noFill/>
                  </a:ln>
                  <a:solidFill>
                    <a:prstClr val="black"/>
                  </a:solidFill>
                  <a:effectLst/>
                  <a:uLnTx/>
                  <a:uFillTx/>
                  <a:latin typeface="Century Gothic"/>
                  <a:ea typeface="+mn-ea"/>
                  <a:cs typeface="+mn-cs"/>
                </a:rPr>
                <a:t>presa-carico</a:t>
              </a:r>
              <a:r>
                <a:rPr kumimoji="0" lang="it-IT" sz="1200" b="0" i="0" strike="noStrike" kern="1200" cap="none" spc="0" normalizeH="0" baseline="0" noProof="0">
                  <a:ln>
                    <a:noFill/>
                  </a:ln>
                  <a:solidFill>
                    <a:prstClr val="black"/>
                  </a:solidFill>
                  <a:effectLst/>
                  <a:uLnTx/>
                  <a:uFillTx/>
                  <a:latin typeface="Century Gothic"/>
                  <a:ea typeface="+mn-ea"/>
                  <a:cs typeface="+mn-cs"/>
                </a:rPr>
                <a:t>. Di conseguenza, il nuovo RUP può accedere al dettaglio del contratto/appalto all’interno del gruppo</a:t>
              </a:r>
              <a:r>
                <a:rPr lang="it-IT" sz="1200" noProof="0">
                  <a:solidFill>
                    <a:prstClr val="black"/>
                  </a:solidFill>
                  <a:latin typeface="Century Gothic"/>
                </a:rPr>
                <a:t> funzionale Esecuzione.</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Se l’utente 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Rifiuta</a:t>
              </a:r>
              <a:r>
                <a:rPr kumimoji="0" lang="it-IT" sz="1200" b="0" i="0" strike="noStrike" kern="1200" cap="none" spc="0" normalizeH="0" baseline="0" noProof="0">
                  <a:ln>
                    <a:noFill/>
                  </a:ln>
                  <a:solidFill>
                    <a:prstClr val="black"/>
                  </a:solidFill>
                  <a:effectLst/>
                  <a:uLnTx/>
                  <a:uFillTx/>
                  <a:latin typeface="Century Gothic"/>
                  <a:ea typeface="+mn-ea"/>
                  <a:cs typeface="+mn-cs"/>
                </a:rPr>
                <a:t> allora il contratto/appalto non viene associato al nuovo RUP e non sarà più visibile nella funzionalità </a:t>
              </a:r>
              <a:r>
                <a:rPr kumimoji="0" lang="it-IT" sz="1200" b="0" i="1" strike="noStrike" kern="1200" cap="none" spc="0" normalizeH="0" baseline="0" noProof="0">
                  <a:ln>
                    <a:noFill/>
                  </a:ln>
                  <a:solidFill>
                    <a:prstClr val="black"/>
                  </a:solidFill>
                  <a:effectLst/>
                  <a:uLnTx/>
                  <a:uFillTx/>
                  <a:latin typeface="Century Gothic"/>
                  <a:ea typeface="+mn-ea"/>
                  <a:cs typeface="+mn-cs"/>
                </a:rPr>
                <a:t>Trasferimento affidamento. </a:t>
              </a:r>
              <a:r>
                <a:rPr lang="it-IT" sz="1200" noProof="0">
                  <a:solidFill>
                    <a:prstClr val="black"/>
                  </a:solidFill>
                  <a:latin typeface="Century Gothic"/>
                </a:rPr>
                <a:t>La titolarità del contratto/appalto rimane quindi in </a:t>
              </a:r>
              <a:r>
                <a:rPr kumimoji="0" lang="it-IT" sz="1200" b="0" strike="noStrike" kern="1200" cap="none" spc="0" normalizeH="0" baseline="0" noProof="0">
                  <a:ln>
                    <a:noFill/>
                  </a:ln>
                  <a:solidFill>
                    <a:prstClr val="black"/>
                  </a:solidFill>
                  <a:effectLst/>
                  <a:uLnTx/>
                  <a:uFillTx/>
                  <a:latin typeface="Century Gothic"/>
                  <a:ea typeface="+mn-ea"/>
                  <a:cs typeface="+mn-cs"/>
                </a:rPr>
                <a:t>capo al RUP attuale</a:t>
              </a:r>
              <a:r>
                <a:rPr kumimoji="0" lang="it-IT" sz="1200" b="0" i="1" strike="noStrike" kern="1200" cap="none" spc="0" normalizeH="0" baseline="0" noProof="0">
                  <a:ln>
                    <a:noFill/>
                  </a:ln>
                  <a:solidFill>
                    <a:prstClr val="black"/>
                  </a:solidFill>
                  <a:effectLst/>
                  <a:uLnTx/>
                  <a:uFillTx/>
                  <a:latin typeface="Century Gothic"/>
                  <a:ea typeface="+mn-ea"/>
                  <a:cs typeface="+mn-cs"/>
                </a:rPr>
                <a:t>. </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41" name="Oval 40">
            <a:extLst>
              <a:ext uri="{FF2B5EF4-FFF2-40B4-BE49-F238E27FC236}">
                <a16:creationId xmlns:a16="http://schemas.microsoft.com/office/drawing/2014/main" id="{1EA134A0-3D2B-A7B7-0EAF-EB82B3204C63}"/>
              </a:ext>
            </a:extLst>
          </p:cNvPr>
          <p:cNvSpPr/>
          <p:nvPr/>
        </p:nvSpPr>
        <p:spPr>
          <a:xfrm>
            <a:off x="311368" y="5002110"/>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Freeform 277">
            <a:extLst>
              <a:ext uri="{FF2B5EF4-FFF2-40B4-BE49-F238E27FC236}">
                <a16:creationId xmlns:a16="http://schemas.microsoft.com/office/drawing/2014/main" id="{D7366C87-9A91-1D58-D86D-029E266FA224}"/>
              </a:ext>
            </a:extLst>
          </p:cNvPr>
          <p:cNvSpPr>
            <a:spLocks noChangeAspect="1" noEditPoints="1"/>
          </p:cNvSpPr>
          <p:nvPr/>
        </p:nvSpPr>
        <p:spPr bwMode="auto">
          <a:xfrm>
            <a:off x="335932" y="5034295"/>
            <a:ext cx="367631" cy="36763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06 w 512"/>
              <a:gd name="T11" fmla="*/ 181 h 512"/>
              <a:gd name="T12" fmla="*/ 379 w 512"/>
              <a:gd name="T13" fmla="*/ 181 h 512"/>
              <a:gd name="T14" fmla="*/ 355 w 512"/>
              <a:gd name="T15" fmla="*/ 157 h 512"/>
              <a:gd name="T16" fmla="*/ 355 w 512"/>
              <a:gd name="T17" fmla="*/ 141 h 512"/>
              <a:gd name="T18" fmla="*/ 370 w 512"/>
              <a:gd name="T19" fmla="*/ 141 h 512"/>
              <a:gd name="T20" fmla="*/ 413 w 512"/>
              <a:gd name="T21" fmla="*/ 184 h 512"/>
              <a:gd name="T22" fmla="*/ 415 w 512"/>
              <a:gd name="T23" fmla="*/ 188 h 512"/>
              <a:gd name="T24" fmla="*/ 415 w 512"/>
              <a:gd name="T25" fmla="*/ 196 h 512"/>
              <a:gd name="T26" fmla="*/ 413 w 512"/>
              <a:gd name="T27" fmla="*/ 199 h 512"/>
              <a:gd name="T28" fmla="*/ 370 w 512"/>
              <a:gd name="T29" fmla="*/ 242 h 512"/>
              <a:gd name="T30" fmla="*/ 362 w 512"/>
              <a:gd name="T31" fmla="*/ 245 h 512"/>
              <a:gd name="T32" fmla="*/ 355 w 512"/>
              <a:gd name="T33" fmla="*/ 242 h 512"/>
              <a:gd name="T34" fmla="*/ 355 w 512"/>
              <a:gd name="T35" fmla="*/ 227 h 512"/>
              <a:gd name="T36" fmla="*/ 379 w 512"/>
              <a:gd name="T37" fmla="*/ 202 h 512"/>
              <a:gd name="T38" fmla="*/ 106 w 512"/>
              <a:gd name="T39" fmla="*/ 202 h 512"/>
              <a:gd name="T40" fmla="*/ 96 w 512"/>
              <a:gd name="T41" fmla="*/ 192 h 512"/>
              <a:gd name="T42" fmla="*/ 106 w 512"/>
              <a:gd name="T43" fmla="*/ 181 h 512"/>
              <a:gd name="T44" fmla="*/ 405 w 512"/>
              <a:gd name="T45" fmla="*/ 330 h 512"/>
              <a:gd name="T46" fmla="*/ 132 w 512"/>
              <a:gd name="T47" fmla="*/ 330 h 512"/>
              <a:gd name="T48" fmla="*/ 157 w 512"/>
              <a:gd name="T49" fmla="*/ 355 h 512"/>
              <a:gd name="T50" fmla="*/ 157 w 512"/>
              <a:gd name="T51" fmla="*/ 370 h 512"/>
              <a:gd name="T52" fmla="*/ 149 w 512"/>
              <a:gd name="T53" fmla="*/ 373 h 512"/>
              <a:gd name="T54" fmla="*/ 141 w 512"/>
              <a:gd name="T55" fmla="*/ 370 h 512"/>
              <a:gd name="T56" fmla="*/ 99 w 512"/>
              <a:gd name="T57" fmla="*/ 327 h 512"/>
              <a:gd name="T58" fmla="*/ 96 w 512"/>
              <a:gd name="T59" fmla="*/ 324 h 512"/>
              <a:gd name="T60" fmla="*/ 96 w 512"/>
              <a:gd name="T61" fmla="*/ 316 h 512"/>
              <a:gd name="T62" fmla="*/ 99 w 512"/>
              <a:gd name="T63" fmla="*/ 312 h 512"/>
              <a:gd name="T64" fmla="*/ 141 w 512"/>
              <a:gd name="T65" fmla="*/ 269 h 512"/>
              <a:gd name="T66" fmla="*/ 157 w 512"/>
              <a:gd name="T67" fmla="*/ 269 h 512"/>
              <a:gd name="T68" fmla="*/ 157 w 512"/>
              <a:gd name="T69" fmla="*/ 285 h 512"/>
              <a:gd name="T70" fmla="*/ 132 w 512"/>
              <a:gd name="T71" fmla="*/ 309 h 512"/>
              <a:gd name="T72" fmla="*/ 405 w 512"/>
              <a:gd name="T73" fmla="*/ 309 h 512"/>
              <a:gd name="T74" fmla="*/ 416 w 512"/>
              <a:gd name="T75" fmla="*/ 320 h 512"/>
              <a:gd name="T76" fmla="*/ 405 w 512"/>
              <a:gd name="T7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06" y="181"/>
                </a:moveTo>
                <a:cubicBezTo>
                  <a:pt x="379" y="181"/>
                  <a:pt x="379" y="181"/>
                  <a:pt x="379" y="181"/>
                </a:cubicBezTo>
                <a:cubicBezTo>
                  <a:pt x="355" y="157"/>
                  <a:pt x="355" y="157"/>
                  <a:pt x="355" y="157"/>
                </a:cubicBezTo>
                <a:cubicBezTo>
                  <a:pt x="351" y="152"/>
                  <a:pt x="351" y="146"/>
                  <a:pt x="355" y="141"/>
                </a:cubicBezTo>
                <a:cubicBezTo>
                  <a:pt x="359" y="137"/>
                  <a:pt x="366" y="137"/>
                  <a:pt x="370" y="141"/>
                </a:cubicBezTo>
                <a:cubicBezTo>
                  <a:pt x="413" y="184"/>
                  <a:pt x="413" y="184"/>
                  <a:pt x="413" y="184"/>
                </a:cubicBezTo>
                <a:cubicBezTo>
                  <a:pt x="414" y="185"/>
                  <a:pt x="414" y="186"/>
                  <a:pt x="415" y="188"/>
                </a:cubicBezTo>
                <a:cubicBezTo>
                  <a:pt x="416" y="190"/>
                  <a:pt x="416" y="193"/>
                  <a:pt x="415" y="196"/>
                </a:cubicBezTo>
                <a:cubicBezTo>
                  <a:pt x="414" y="197"/>
                  <a:pt x="414" y="198"/>
                  <a:pt x="413" y="199"/>
                </a:cubicBezTo>
                <a:cubicBezTo>
                  <a:pt x="370" y="242"/>
                  <a:pt x="370" y="242"/>
                  <a:pt x="370" y="242"/>
                </a:cubicBezTo>
                <a:cubicBezTo>
                  <a:pt x="368" y="244"/>
                  <a:pt x="365" y="245"/>
                  <a:pt x="362" y="245"/>
                </a:cubicBezTo>
                <a:cubicBezTo>
                  <a:pt x="360" y="245"/>
                  <a:pt x="357" y="244"/>
                  <a:pt x="355" y="242"/>
                </a:cubicBezTo>
                <a:cubicBezTo>
                  <a:pt x="351" y="238"/>
                  <a:pt x="351" y="231"/>
                  <a:pt x="355" y="227"/>
                </a:cubicBezTo>
                <a:cubicBezTo>
                  <a:pt x="379" y="202"/>
                  <a:pt x="379" y="202"/>
                  <a:pt x="379" y="202"/>
                </a:cubicBezTo>
                <a:cubicBezTo>
                  <a:pt x="106" y="202"/>
                  <a:pt x="106" y="202"/>
                  <a:pt x="106" y="202"/>
                </a:cubicBezTo>
                <a:cubicBezTo>
                  <a:pt x="100" y="202"/>
                  <a:pt x="96" y="198"/>
                  <a:pt x="96" y="192"/>
                </a:cubicBezTo>
                <a:cubicBezTo>
                  <a:pt x="96" y="186"/>
                  <a:pt x="100" y="181"/>
                  <a:pt x="106" y="181"/>
                </a:cubicBezTo>
                <a:close/>
                <a:moveTo>
                  <a:pt x="405" y="330"/>
                </a:moveTo>
                <a:cubicBezTo>
                  <a:pt x="132" y="330"/>
                  <a:pt x="132" y="330"/>
                  <a:pt x="132" y="330"/>
                </a:cubicBezTo>
                <a:cubicBezTo>
                  <a:pt x="157" y="355"/>
                  <a:pt x="157" y="355"/>
                  <a:pt x="157" y="355"/>
                </a:cubicBezTo>
                <a:cubicBezTo>
                  <a:pt x="161" y="359"/>
                  <a:pt x="161" y="366"/>
                  <a:pt x="157" y="370"/>
                </a:cubicBezTo>
                <a:cubicBezTo>
                  <a:pt x="154" y="372"/>
                  <a:pt x="152" y="373"/>
                  <a:pt x="149" y="373"/>
                </a:cubicBezTo>
                <a:cubicBezTo>
                  <a:pt x="146" y="373"/>
                  <a:pt x="144" y="372"/>
                  <a:pt x="141" y="370"/>
                </a:cubicBezTo>
                <a:cubicBezTo>
                  <a:pt x="99" y="327"/>
                  <a:pt x="99" y="327"/>
                  <a:pt x="99" y="327"/>
                </a:cubicBezTo>
                <a:cubicBezTo>
                  <a:pt x="98" y="326"/>
                  <a:pt x="97" y="325"/>
                  <a:pt x="96" y="324"/>
                </a:cubicBezTo>
                <a:cubicBezTo>
                  <a:pt x="95" y="321"/>
                  <a:pt x="95" y="318"/>
                  <a:pt x="96" y="316"/>
                </a:cubicBezTo>
                <a:cubicBezTo>
                  <a:pt x="97" y="314"/>
                  <a:pt x="98" y="313"/>
                  <a:pt x="99" y="312"/>
                </a:cubicBezTo>
                <a:cubicBezTo>
                  <a:pt x="141" y="269"/>
                  <a:pt x="141" y="269"/>
                  <a:pt x="141" y="269"/>
                </a:cubicBezTo>
                <a:cubicBezTo>
                  <a:pt x="146" y="265"/>
                  <a:pt x="152" y="265"/>
                  <a:pt x="157" y="269"/>
                </a:cubicBezTo>
                <a:cubicBezTo>
                  <a:pt x="161" y="274"/>
                  <a:pt x="161" y="280"/>
                  <a:pt x="157" y="285"/>
                </a:cubicBezTo>
                <a:cubicBezTo>
                  <a:pt x="132" y="309"/>
                  <a:pt x="132" y="309"/>
                  <a:pt x="132" y="309"/>
                </a:cubicBezTo>
                <a:cubicBezTo>
                  <a:pt x="405" y="309"/>
                  <a:pt x="405" y="309"/>
                  <a:pt x="405" y="309"/>
                </a:cubicBezTo>
                <a:cubicBezTo>
                  <a:pt x="411" y="309"/>
                  <a:pt x="416" y="314"/>
                  <a:pt x="416" y="320"/>
                </a:cubicBezTo>
                <a:cubicBezTo>
                  <a:pt x="416" y="326"/>
                  <a:pt x="411" y="330"/>
                  <a:pt x="405" y="3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sp>
        <p:nvSpPr>
          <p:cNvPr id="6" name="Rectangle: Rounded Corners 5">
            <a:extLst>
              <a:ext uri="{FF2B5EF4-FFF2-40B4-BE49-F238E27FC236}">
                <a16:creationId xmlns:a16="http://schemas.microsoft.com/office/drawing/2014/main" id="{235536FF-2A21-0A39-2A51-9A61729085B6}"/>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TR4</a:t>
            </a:r>
          </a:p>
        </p:txBody>
      </p:sp>
    </p:spTree>
    <p:extLst>
      <p:ext uri="{BB962C8B-B14F-4D97-AF65-F5344CB8AC3E}">
        <p14:creationId xmlns:p14="http://schemas.microsoft.com/office/powerpoint/2010/main" val="12286441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2F181-CD14-41E1-71CA-73BB21E53ED2}"/>
              </a:ext>
            </a:extLst>
          </p:cNvPr>
          <p:cNvSpPr>
            <a:spLocks noGrp="1"/>
          </p:cNvSpPr>
          <p:nvPr>
            <p:ph type="title"/>
          </p:nvPr>
        </p:nvSpPr>
        <p:spPr/>
        <p:txBody>
          <a:bodyPr/>
          <a:lstStyle/>
          <a:p>
            <a:r>
              <a:rPr lang="it-IT" noProof="0"/>
              <a:t>Esecuzione </a:t>
            </a:r>
          </a:p>
        </p:txBody>
      </p:sp>
    </p:spTree>
    <p:extLst>
      <p:ext uri="{BB962C8B-B14F-4D97-AF65-F5344CB8AC3E}">
        <p14:creationId xmlns:p14="http://schemas.microsoft.com/office/powerpoint/2010/main" val="313231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 ESECUZIONE (1/2) </a:t>
            </a:r>
          </a:p>
        </p:txBody>
      </p:sp>
      <p:grpSp>
        <p:nvGrpSpPr>
          <p:cNvPr id="16" name="Group 15">
            <a:extLst>
              <a:ext uri="{FF2B5EF4-FFF2-40B4-BE49-F238E27FC236}">
                <a16:creationId xmlns:a16="http://schemas.microsoft.com/office/drawing/2014/main" id="{8B3EB731-C812-3ACD-27BE-F2612D504977}"/>
              </a:ext>
            </a:extLst>
          </p:cNvPr>
          <p:cNvGrpSpPr/>
          <p:nvPr/>
        </p:nvGrpSpPr>
        <p:grpSpPr>
          <a:xfrm>
            <a:off x="515938" y="981113"/>
            <a:ext cx="11160062" cy="4345147"/>
            <a:chOff x="515938" y="981113"/>
            <a:chExt cx="11160062" cy="4345147"/>
          </a:xfrm>
        </p:grpSpPr>
        <p:sp>
          <p:nvSpPr>
            <p:cNvPr id="4" name="Freeform 765">
              <a:extLst>
                <a:ext uri="{FF2B5EF4-FFF2-40B4-BE49-F238E27FC236}">
                  <a16:creationId xmlns:a16="http://schemas.microsoft.com/office/drawing/2014/main" id="{2F54BE8B-8A10-C719-1FEF-78F037439788}"/>
                </a:ext>
              </a:extLst>
            </p:cNvPr>
            <p:cNvSpPr>
              <a:spLocks noChangeAspect="1" noEditPoints="1"/>
            </p:cNvSpPr>
            <p:nvPr/>
          </p:nvSpPr>
          <p:spPr bwMode="auto">
            <a:xfrm>
              <a:off x="515938" y="981113"/>
              <a:ext cx="504000" cy="504000"/>
            </a:xfrm>
            <a:custGeom>
              <a:avLst/>
              <a:gdLst>
                <a:gd name="T0" fmla="*/ 213 w 512"/>
                <a:gd name="T1" fmla="*/ 160 h 512"/>
                <a:gd name="T2" fmla="*/ 256 w 512"/>
                <a:gd name="T3" fmla="*/ 117 h 512"/>
                <a:gd name="T4" fmla="*/ 298 w 512"/>
                <a:gd name="T5" fmla="*/ 160 h 512"/>
                <a:gd name="T6" fmla="*/ 256 w 512"/>
                <a:gd name="T7" fmla="*/ 202 h 512"/>
                <a:gd name="T8" fmla="*/ 213 w 512"/>
                <a:gd name="T9" fmla="*/ 160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92 w 512"/>
                <a:gd name="T21" fmla="*/ 160 h 512"/>
                <a:gd name="T22" fmla="*/ 256 w 512"/>
                <a:gd name="T23" fmla="*/ 224 h 512"/>
                <a:gd name="T24" fmla="*/ 320 w 512"/>
                <a:gd name="T25" fmla="*/ 160 h 512"/>
                <a:gd name="T26" fmla="*/ 256 w 512"/>
                <a:gd name="T27" fmla="*/ 96 h 512"/>
                <a:gd name="T28" fmla="*/ 192 w 512"/>
                <a:gd name="T29" fmla="*/ 160 h 512"/>
                <a:gd name="T30" fmla="*/ 384 w 512"/>
                <a:gd name="T31" fmla="*/ 309 h 512"/>
                <a:gd name="T32" fmla="*/ 320 w 512"/>
                <a:gd name="T33" fmla="*/ 245 h 512"/>
                <a:gd name="T34" fmla="*/ 192 w 512"/>
                <a:gd name="T35" fmla="*/ 245 h 512"/>
                <a:gd name="T36" fmla="*/ 128 w 512"/>
                <a:gd name="T37" fmla="*/ 309 h 512"/>
                <a:gd name="T38" fmla="*/ 128 w 512"/>
                <a:gd name="T39" fmla="*/ 405 h 512"/>
                <a:gd name="T40" fmla="*/ 138 w 512"/>
                <a:gd name="T41" fmla="*/ 416 h 512"/>
                <a:gd name="T42" fmla="*/ 149 w 512"/>
                <a:gd name="T43" fmla="*/ 405 h 512"/>
                <a:gd name="T44" fmla="*/ 149 w 512"/>
                <a:gd name="T45" fmla="*/ 309 h 512"/>
                <a:gd name="T46" fmla="*/ 192 w 512"/>
                <a:gd name="T47" fmla="*/ 266 h 512"/>
                <a:gd name="T48" fmla="*/ 320 w 512"/>
                <a:gd name="T49" fmla="*/ 266 h 512"/>
                <a:gd name="T50" fmla="*/ 362 w 512"/>
                <a:gd name="T51" fmla="*/ 309 h 512"/>
                <a:gd name="T52" fmla="*/ 362 w 512"/>
                <a:gd name="T53" fmla="*/ 405 h 512"/>
                <a:gd name="T54" fmla="*/ 373 w 512"/>
                <a:gd name="T55" fmla="*/ 416 h 512"/>
                <a:gd name="T56" fmla="*/ 384 w 512"/>
                <a:gd name="T57" fmla="*/ 405 h 512"/>
                <a:gd name="T58" fmla="*/ 384 w 512"/>
                <a:gd name="T59"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13" y="160"/>
                  </a:moveTo>
                  <a:cubicBezTo>
                    <a:pt x="213" y="136"/>
                    <a:pt x="232" y="117"/>
                    <a:pt x="256" y="117"/>
                  </a:cubicBezTo>
                  <a:cubicBezTo>
                    <a:pt x="279" y="117"/>
                    <a:pt x="298" y="136"/>
                    <a:pt x="298" y="160"/>
                  </a:cubicBezTo>
                  <a:cubicBezTo>
                    <a:pt x="298" y="183"/>
                    <a:pt x="279" y="202"/>
                    <a:pt x="256" y="202"/>
                  </a:cubicBezTo>
                  <a:cubicBezTo>
                    <a:pt x="232" y="202"/>
                    <a:pt x="213" y="183"/>
                    <a:pt x="213" y="16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92" y="160"/>
                  </a:moveTo>
                  <a:cubicBezTo>
                    <a:pt x="192" y="195"/>
                    <a:pt x="220" y="224"/>
                    <a:pt x="256" y="224"/>
                  </a:cubicBezTo>
                  <a:cubicBezTo>
                    <a:pt x="291" y="224"/>
                    <a:pt x="320" y="195"/>
                    <a:pt x="320" y="160"/>
                  </a:cubicBezTo>
                  <a:cubicBezTo>
                    <a:pt x="320" y="124"/>
                    <a:pt x="291" y="96"/>
                    <a:pt x="256" y="96"/>
                  </a:cubicBezTo>
                  <a:cubicBezTo>
                    <a:pt x="220" y="96"/>
                    <a:pt x="192" y="124"/>
                    <a:pt x="192" y="160"/>
                  </a:cubicBezTo>
                  <a:close/>
                  <a:moveTo>
                    <a:pt x="384" y="309"/>
                  </a:moveTo>
                  <a:cubicBezTo>
                    <a:pt x="384" y="274"/>
                    <a:pt x="355" y="245"/>
                    <a:pt x="320" y="245"/>
                  </a:cubicBezTo>
                  <a:cubicBezTo>
                    <a:pt x="192" y="245"/>
                    <a:pt x="192" y="245"/>
                    <a:pt x="192" y="245"/>
                  </a:cubicBezTo>
                  <a:cubicBezTo>
                    <a:pt x="156" y="245"/>
                    <a:pt x="128" y="274"/>
                    <a:pt x="128" y="309"/>
                  </a:cubicBezTo>
                  <a:cubicBezTo>
                    <a:pt x="128" y="405"/>
                    <a:pt x="128" y="405"/>
                    <a:pt x="128" y="405"/>
                  </a:cubicBezTo>
                  <a:cubicBezTo>
                    <a:pt x="128" y="411"/>
                    <a:pt x="132" y="416"/>
                    <a:pt x="138" y="416"/>
                  </a:cubicBezTo>
                  <a:cubicBezTo>
                    <a:pt x="144" y="416"/>
                    <a:pt x="149" y="411"/>
                    <a:pt x="149" y="405"/>
                  </a:cubicBezTo>
                  <a:cubicBezTo>
                    <a:pt x="149" y="309"/>
                    <a:pt x="149" y="309"/>
                    <a:pt x="149" y="309"/>
                  </a:cubicBezTo>
                  <a:cubicBezTo>
                    <a:pt x="149" y="285"/>
                    <a:pt x="168" y="266"/>
                    <a:pt x="192" y="266"/>
                  </a:cubicBezTo>
                  <a:cubicBezTo>
                    <a:pt x="320" y="266"/>
                    <a:pt x="320" y="266"/>
                    <a:pt x="320" y="266"/>
                  </a:cubicBezTo>
                  <a:cubicBezTo>
                    <a:pt x="343" y="266"/>
                    <a:pt x="362" y="285"/>
                    <a:pt x="362" y="309"/>
                  </a:cubicBezTo>
                  <a:cubicBezTo>
                    <a:pt x="362" y="405"/>
                    <a:pt x="362" y="405"/>
                    <a:pt x="362" y="405"/>
                  </a:cubicBezTo>
                  <a:cubicBezTo>
                    <a:pt x="362" y="411"/>
                    <a:pt x="367" y="416"/>
                    <a:pt x="373" y="416"/>
                  </a:cubicBezTo>
                  <a:cubicBezTo>
                    <a:pt x="379" y="416"/>
                    <a:pt x="384" y="411"/>
                    <a:pt x="384" y="405"/>
                  </a:cubicBezTo>
                  <a:lnTo>
                    <a:pt x="384" y="309"/>
                  </a:lnTo>
                  <a:close/>
                </a:path>
              </a:pathLst>
            </a:custGeom>
            <a:solidFill>
              <a:schemeClr val="accent2">
                <a:lumMod val="60000"/>
                <a:lumOff val="40000"/>
              </a:schemeClr>
            </a:solidFill>
            <a:ln w="12700">
              <a:solidFill>
                <a:schemeClr val="accent2"/>
              </a:solidFill>
            </a:ln>
          </p:spPr>
          <p:txBody>
            <a:bodyPr vert="horz" wrap="square" lIns="91440" tIns="45720" rIns="91440" bIns="45720" numCol="1" anchor="t" anchorCtr="0" compatLnSpc="1">
              <a:prstTxWarp prst="textNoShape">
                <a:avLst/>
              </a:prstTxWarp>
            </a:bodyPr>
            <a:lstStyle/>
            <a:p>
              <a:endParaRPr lang="it-IT" noProof="0"/>
            </a:p>
          </p:txBody>
        </p:sp>
        <p:cxnSp>
          <p:nvCxnSpPr>
            <p:cNvPr id="11" name="Straight Connector 10">
              <a:extLst>
                <a:ext uri="{FF2B5EF4-FFF2-40B4-BE49-F238E27FC236}">
                  <a16:creationId xmlns:a16="http://schemas.microsoft.com/office/drawing/2014/main" id="{4338D5C0-9B33-4A68-2D64-A2332DDF3F0A}"/>
                </a:ext>
              </a:extLst>
            </p:cNvPr>
            <p:cNvCxnSpPr>
              <a:cxnSpLocks/>
              <a:stCxn id="4" idx="6"/>
            </p:cNvCxnSpPr>
            <p:nvPr/>
          </p:nvCxnSpPr>
          <p:spPr>
            <a:xfrm>
              <a:off x="767938" y="1485113"/>
              <a:ext cx="10871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8">
              <a:extLst>
                <a:ext uri="{FF2B5EF4-FFF2-40B4-BE49-F238E27FC236}">
                  <a16:creationId xmlns:a16="http://schemas.microsoft.com/office/drawing/2014/main" id="{454BA523-1C3B-D171-DA07-5F52584AA328}"/>
                </a:ext>
              </a:extLst>
            </p:cNvPr>
            <p:cNvSpPr txBox="1">
              <a:spLocks/>
            </p:cNvSpPr>
            <p:nvPr/>
          </p:nvSpPr>
          <p:spPr>
            <a:xfrm>
              <a:off x="1060791" y="1047335"/>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Profili utenti </a:t>
              </a:r>
              <a:endParaRPr lang="it-IT" sz="1400" b="1" strike="sngStrike" noProof="0"/>
            </a:p>
          </p:txBody>
        </p:sp>
        <p:sp>
          <p:nvSpPr>
            <p:cNvPr id="14" name="Text Placeholder 8">
              <a:extLst>
                <a:ext uri="{FF2B5EF4-FFF2-40B4-BE49-F238E27FC236}">
                  <a16:creationId xmlns:a16="http://schemas.microsoft.com/office/drawing/2014/main" id="{E0D2CF3B-0B93-E960-969A-7BD9DCA864FF}"/>
                </a:ext>
              </a:extLst>
            </p:cNvPr>
            <p:cNvSpPr txBox="1">
              <a:spLocks/>
            </p:cNvSpPr>
            <p:nvPr/>
          </p:nvSpPr>
          <p:spPr>
            <a:xfrm>
              <a:off x="516000" y="1511305"/>
              <a:ext cx="11160000" cy="3814955"/>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Per poter operare in interoperabilità con ANAC, l’utente deve essere registrato come RUP su AUSA. </a:t>
              </a:r>
              <a:r>
                <a:rPr lang="it-IT" sz="1300"/>
                <a:t>Per poter procedere all’invio delle schede di esecuzione, il RUP deve aver fatto accesso con SPID almeno una volta.</a:t>
              </a:r>
              <a:endParaRPr lang="it-IT" sz="1300" noProof="0"/>
            </a:p>
            <a:p>
              <a:pPr marL="171450" indent="-171450" algn="just">
                <a:lnSpc>
                  <a:spcPct val="120000"/>
                </a:lnSpc>
                <a:spcBef>
                  <a:spcPts val="600"/>
                </a:spcBef>
                <a:buFont typeface="Arial" panose="020B0604020202020204" pitchFamily="34" charset="0"/>
                <a:buChar char="•"/>
              </a:pPr>
              <a:r>
                <a:rPr lang="it-IT" sz="1300" noProof="0"/>
                <a:t>La compilazione e l’invio delle schede di esecuzione in SATER è disponibile per il RUP </a:t>
              </a:r>
              <a:r>
                <a:rPr lang="it-IT" sz="1300"/>
                <a:t>A</a:t>
              </a:r>
              <a:r>
                <a:rPr lang="it-IT" sz="1300" noProof="0" err="1"/>
                <a:t>ppaltante</a:t>
              </a:r>
              <a:r>
                <a:rPr lang="it-IT" sz="1300" noProof="0"/>
                <a:t>, il RUP Esecuzione, il DEC e i Riferimenti inseriti nel bando. Il profilo di DEC è assegnato automaticamente ad ogni RUP registrato in SATER. Qualora l’utente non sia già registrato in SATER come RUP, a valle della registrazione in piattaforma, deve richiedere l’assegnazione del profilo di DEC tramite ticket all’HD di SATER. </a:t>
              </a:r>
            </a:p>
            <a:p>
              <a:pPr marL="171450" indent="-171450" algn="just">
                <a:lnSpc>
                  <a:spcPct val="120000"/>
                </a:lnSpc>
                <a:spcBef>
                  <a:spcPts val="600"/>
                </a:spcBef>
                <a:buFont typeface="Arial" panose="020B0604020202020204" pitchFamily="34" charset="0"/>
                <a:buChar char="•"/>
              </a:pPr>
              <a:r>
                <a:rPr lang="it-IT" sz="1300" b="1" noProof="0"/>
                <a:t>Il DEC non ha l’obbligo di essere registrato su AUSA</a:t>
              </a:r>
              <a:r>
                <a:rPr lang="it-IT" sz="1300" noProof="0"/>
                <a:t>. In attesa delle modifiche annunciate da ANAC sulla profilazione degli utenti, si evidenzia che le schede di esecuzione sono inviate </a:t>
              </a:r>
              <a:r>
                <a:rPr lang="it-IT" sz="1300"/>
                <a:t>a nome</a:t>
              </a:r>
              <a:r>
                <a:rPr lang="it-IT" sz="1300" noProof="0"/>
                <a:t> del RUP.</a:t>
              </a:r>
            </a:p>
            <a:p>
              <a:pPr algn="just">
                <a:lnSpc>
                  <a:spcPct val="120000"/>
                </a:lnSpc>
                <a:spcBef>
                  <a:spcPts val="600"/>
                </a:spcBef>
              </a:pPr>
              <a:r>
                <a:rPr lang="it-IT" sz="1300" b="1"/>
                <a:t>           </a:t>
              </a:r>
              <a:endParaRPr lang="it-IT" sz="1300" b="1" noProof="0"/>
            </a:p>
            <a:p>
              <a:pPr marL="171450" indent="-171450" algn="just">
                <a:lnSpc>
                  <a:spcPct val="120000"/>
                </a:lnSpc>
                <a:spcBef>
                  <a:spcPts val="600"/>
                </a:spcBef>
                <a:buFont typeface="Arial" panose="020B0604020202020204" pitchFamily="34" charset="0"/>
                <a:buChar char="•"/>
              </a:pPr>
              <a:endParaRPr lang="it-IT" sz="1300">
                <a:highlight>
                  <a:srgbClr val="00FF00"/>
                </a:highlight>
              </a:endParaRPr>
            </a:p>
            <a:p>
              <a:pPr marL="171450" indent="-171450" algn="just">
                <a:lnSpc>
                  <a:spcPct val="120000"/>
                </a:lnSpc>
                <a:spcBef>
                  <a:spcPts val="600"/>
                </a:spcBef>
                <a:buFont typeface="Arial" panose="020B0604020202020204" pitchFamily="34" charset="0"/>
                <a:buChar char="•"/>
              </a:pPr>
              <a:r>
                <a:rPr lang="it-IT" sz="1300">
                  <a:highlight>
                    <a:srgbClr val="FFFFFF"/>
                  </a:highlight>
                </a:rPr>
                <a:t>Al fine di aggiungere figure di supporto al RUP nella fase di Esecuzione, t</a:t>
              </a:r>
              <a:r>
                <a:rPr lang="it-IT" sz="1300" noProof="0" err="1">
                  <a:highlight>
                    <a:srgbClr val="FFFFFF"/>
                  </a:highlight>
                </a:rPr>
                <a:t>ramite</a:t>
              </a:r>
              <a:r>
                <a:rPr lang="it-IT" sz="1300" noProof="0">
                  <a:highlight>
                    <a:srgbClr val="FFFFFF"/>
                  </a:highlight>
                </a:rPr>
                <a:t> la funzionalità </a:t>
              </a:r>
              <a:r>
                <a:rPr lang="it-IT" sz="1300" b="1" i="1" noProof="0">
                  <a:highlight>
                    <a:srgbClr val="FFFFFF"/>
                  </a:highlight>
                </a:rPr>
                <a:t>Referenti Esecuzione </a:t>
              </a:r>
              <a:r>
                <a:rPr lang="it-IT" sz="1300" noProof="0">
                  <a:highlight>
                    <a:srgbClr val="FFFFFF"/>
                  </a:highlight>
                </a:rPr>
                <a:t>del gruppo funzionale </a:t>
              </a:r>
              <a:r>
                <a:rPr lang="it-IT" sz="1300" b="1" noProof="0">
                  <a:highlight>
                    <a:srgbClr val="FFFFFF"/>
                  </a:highlight>
                </a:rPr>
                <a:t>Esecuzione</a:t>
              </a:r>
              <a:r>
                <a:rPr lang="it-IT" sz="1300" noProof="0">
                  <a:highlight>
                    <a:srgbClr val="FFFFFF"/>
                  </a:highlight>
                </a:rPr>
                <a:t> è possibile </a:t>
              </a:r>
              <a:r>
                <a:rPr lang="it-IT" sz="1300">
                  <a:highlight>
                    <a:srgbClr val="FFFFFF"/>
                  </a:highlight>
                </a:rPr>
                <a:t>indicare/ modificare, per uno o più contratti, uno o più referenti selezionando tra gli utenti dell’Ente del RUP Esecuzione. La funzionalità è accessibile ai RUP Esecuzione e ai DEC per i contratti presi in carico e per i RUP Appaltanti per gli appalti senza contratto. </a:t>
              </a:r>
              <a:endParaRPr lang="it-IT" sz="1300" noProof="0">
                <a:highlight>
                  <a:srgbClr val="FFFFFF"/>
                </a:highlight>
              </a:endParaRPr>
            </a:p>
          </p:txBody>
        </p:sp>
      </p:grpSp>
      <p:grpSp>
        <p:nvGrpSpPr>
          <p:cNvPr id="6" name="Group 5">
            <a:extLst>
              <a:ext uri="{FF2B5EF4-FFF2-40B4-BE49-F238E27FC236}">
                <a16:creationId xmlns:a16="http://schemas.microsoft.com/office/drawing/2014/main" id="{A768761C-8D6E-EFE6-0742-431062AADA5A}"/>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A0CA65E-F8DF-44C1-AB1C-5C6741F57FD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640666-CBD6-FB71-0461-A496D32C41C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egnaposto numero diapositiva 2">
            <a:extLst>
              <a:ext uri="{FF2B5EF4-FFF2-40B4-BE49-F238E27FC236}">
                <a16:creationId xmlns:a16="http://schemas.microsoft.com/office/drawing/2014/main" id="{3EED75CA-8E31-F288-D7F2-3C7FDF389B22}"/>
              </a:ext>
            </a:extLst>
          </p:cNvPr>
          <p:cNvSpPr>
            <a:spLocks noGrp="1"/>
          </p:cNvSpPr>
          <p:nvPr>
            <p:ph type="sldNum" sz="quarter" idx="10"/>
          </p:nvPr>
        </p:nvSpPr>
        <p:spPr/>
        <p:txBody>
          <a:bodyPr/>
          <a:lstStyle/>
          <a:p>
            <a:fld id="{58E4CE88-B864-4B2B-BBBC-E85082A18D58}" type="slidenum">
              <a:rPr lang="it-IT" noProof="0" smtClean="0"/>
              <a:pPr/>
              <a:t>87</a:t>
            </a:fld>
            <a:endParaRPr lang="it-IT" noProof="0"/>
          </a:p>
        </p:txBody>
      </p:sp>
      <p:sp>
        <p:nvSpPr>
          <p:cNvPr id="5" name="Rectangle: Rounded Corners 4">
            <a:extLst>
              <a:ext uri="{FF2B5EF4-FFF2-40B4-BE49-F238E27FC236}">
                <a16:creationId xmlns:a16="http://schemas.microsoft.com/office/drawing/2014/main" id="{44B97F89-6AB7-E306-2FA4-EAF691D1B11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29" name="Straight Connector 28">
            <a:extLst>
              <a:ext uri="{FF2B5EF4-FFF2-40B4-BE49-F238E27FC236}">
                <a16:creationId xmlns:a16="http://schemas.microsoft.com/office/drawing/2014/main" id="{4AB98898-E22F-AE57-0E57-F847014BB5F5}"/>
              </a:ext>
            </a:extLst>
          </p:cNvPr>
          <p:cNvCxnSpPr>
            <a:cxnSpLocks/>
          </p:cNvCxnSpPr>
          <p:nvPr/>
        </p:nvCxnSpPr>
        <p:spPr>
          <a:xfrm>
            <a:off x="776586" y="5898100"/>
            <a:ext cx="10872000"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8">
            <a:extLst>
              <a:ext uri="{FF2B5EF4-FFF2-40B4-BE49-F238E27FC236}">
                <a16:creationId xmlns:a16="http://schemas.microsoft.com/office/drawing/2014/main" id="{2F9E1078-6A07-08B7-2949-D2A97FD4B178}"/>
              </a:ext>
            </a:extLst>
          </p:cNvPr>
          <p:cNvSpPr txBox="1">
            <a:spLocks/>
          </p:cNvSpPr>
          <p:nvPr/>
        </p:nvSpPr>
        <p:spPr>
          <a:xfrm>
            <a:off x="1069438" y="5460322"/>
            <a:ext cx="10518466"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Trasmissione dei dati relativi alla fase di esecuzione di bandi con CIG acquisito da SIMOG </a:t>
            </a:r>
          </a:p>
        </p:txBody>
      </p:sp>
      <p:sp>
        <p:nvSpPr>
          <p:cNvPr id="31" name="Text Placeholder 8">
            <a:extLst>
              <a:ext uri="{FF2B5EF4-FFF2-40B4-BE49-F238E27FC236}">
                <a16:creationId xmlns:a16="http://schemas.microsoft.com/office/drawing/2014/main" id="{088D9E5D-B642-93AE-7EE3-5932A6FF6607}"/>
              </a:ext>
            </a:extLst>
          </p:cNvPr>
          <p:cNvSpPr txBox="1">
            <a:spLocks/>
          </p:cNvSpPr>
          <p:nvPr/>
        </p:nvSpPr>
        <p:spPr>
          <a:xfrm>
            <a:off x="524647" y="5950170"/>
            <a:ext cx="11160000" cy="549318"/>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highlight>
                  <a:srgbClr val="FFFFFF"/>
                </a:highlight>
              </a:rPr>
              <a:t>In caso di aggiudicazione su bandi con CIG acquisito da SIMOG su procedure pubblicate in data precedente al 01/01/2024, la trasmissione dei dati relativi alla fase di esecuzione avviene mediante SIMOG ed, eventualmente, SITAR.</a:t>
            </a:r>
          </a:p>
        </p:txBody>
      </p:sp>
      <p:sp>
        <p:nvSpPr>
          <p:cNvPr id="7" name="Freeform 518">
            <a:extLst>
              <a:ext uri="{FF2B5EF4-FFF2-40B4-BE49-F238E27FC236}">
                <a16:creationId xmlns:a16="http://schemas.microsoft.com/office/drawing/2014/main" id="{110BEC4E-E622-F40E-9BCD-3863F842C1E8}"/>
              </a:ext>
            </a:extLst>
          </p:cNvPr>
          <p:cNvSpPr>
            <a:spLocks noChangeAspect="1" noEditPoints="1"/>
          </p:cNvSpPr>
          <p:nvPr/>
        </p:nvSpPr>
        <p:spPr bwMode="auto">
          <a:xfrm>
            <a:off x="523389" y="5396640"/>
            <a:ext cx="504000" cy="5040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accent4">
              <a:lumMod val="60000"/>
              <a:lumOff val="40000"/>
            </a:schemeClr>
          </a:solidFill>
          <a:ln>
            <a:solidFill>
              <a:schemeClr val="accent4">
                <a:lumMod val="50000"/>
              </a:schemeClr>
            </a:solidFill>
          </a:ln>
        </p:spPr>
        <p:txBody>
          <a:bodyPr vert="horz" wrap="square" lIns="91440" tIns="45720" rIns="91440" bIns="45720" numCol="1" anchor="t" anchorCtr="0" compatLnSpc="1">
            <a:prstTxWarp prst="textNoShape">
              <a:avLst/>
            </a:prstTxWarp>
          </a:bodyPr>
          <a:lstStyle/>
          <a:p>
            <a:endParaRPr lang="it-IT" noProof="0"/>
          </a:p>
        </p:txBody>
      </p:sp>
      <p:cxnSp>
        <p:nvCxnSpPr>
          <p:cNvPr id="18" name="Straight Connector 17">
            <a:extLst>
              <a:ext uri="{FF2B5EF4-FFF2-40B4-BE49-F238E27FC236}">
                <a16:creationId xmlns:a16="http://schemas.microsoft.com/office/drawing/2014/main" id="{656BD83E-7868-139A-F14C-425EB81DC06E}"/>
              </a:ext>
            </a:extLst>
          </p:cNvPr>
          <p:cNvCxnSpPr>
            <a:cxnSpLocks/>
          </p:cNvCxnSpPr>
          <p:nvPr/>
        </p:nvCxnSpPr>
        <p:spPr>
          <a:xfrm>
            <a:off x="672699" y="4126229"/>
            <a:ext cx="10967238" cy="13173"/>
          </a:xfrm>
          <a:prstGeom prst="line">
            <a:avLst/>
          </a:prstGeom>
          <a:ln w="12700">
            <a:solidFill>
              <a:srgbClr val="69C2E5"/>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E48B2AA6-1E9E-7EA5-48F6-A12F639A7D48}"/>
              </a:ext>
            </a:extLst>
          </p:cNvPr>
          <p:cNvSpPr txBox="1">
            <a:spLocks/>
          </p:cNvSpPr>
          <p:nvPr/>
        </p:nvSpPr>
        <p:spPr>
          <a:xfrm>
            <a:off x="646566" y="3688451"/>
            <a:ext cx="10518466"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endParaRPr lang="it-IT" sz="1400" b="1" noProof="0"/>
          </a:p>
        </p:txBody>
      </p:sp>
      <p:sp>
        <p:nvSpPr>
          <p:cNvPr id="22" name="Text Placeholder 8">
            <a:extLst>
              <a:ext uri="{FF2B5EF4-FFF2-40B4-BE49-F238E27FC236}">
                <a16:creationId xmlns:a16="http://schemas.microsoft.com/office/drawing/2014/main" id="{6B12E342-E0C3-1CC4-56B8-88976A0A5D81}"/>
              </a:ext>
            </a:extLst>
          </p:cNvPr>
          <p:cNvSpPr txBox="1">
            <a:spLocks/>
          </p:cNvSpPr>
          <p:nvPr/>
        </p:nvSpPr>
        <p:spPr>
          <a:xfrm>
            <a:off x="101775" y="4169673"/>
            <a:ext cx="11160000" cy="309380"/>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600"/>
              </a:spcBef>
            </a:pPr>
            <a:endParaRPr lang="it-IT" sz="1300" strike="sngStrike" noProof="0"/>
          </a:p>
        </p:txBody>
      </p:sp>
      <p:sp>
        <p:nvSpPr>
          <p:cNvPr id="23" name="Freeform 518">
            <a:extLst>
              <a:ext uri="{FF2B5EF4-FFF2-40B4-BE49-F238E27FC236}">
                <a16:creationId xmlns:a16="http://schemas.microsoft.com/office/drawing/2014/main" id="{D2F92339-F4FB-5681-5E33-F21E89603F3A}"/>
              </a:ext>
            </a:extLst>
          </p:cNvPr>
          <p:cNvSpPr>
            <a:spLocks noChangeAspect="1" noEditPoints="1"/>
          </p:cNvSpPr>
          <p:nvPr/>
        </p:nvSpPr>
        <p:spPr bwMode="auto">
          <a:xfrm>
            <a:off x="515188" y="3635402"/>
            <a:ext cx="504000" cy="504000"/>
          </a:xfrm>
          <a:custGeom>
            <a:avLst/>
            <a:gdLst>
              <a:gd name="T0" fmla="*/ 266 w 512"/>
              <a:gd name="T1" fmla="*/ 384 h 512"/>
              <a:gd name="T2" fmla="*/ 256 w 512"/>
              <a:gd name="T3" fmla="*/ 394 h 512"/>
              <a:gd name="T4" fmla="*/ 245 w 512"/>
              <a:gd name="T5" fmla="*/ 384 h 512"/>
              <a:gd name="T6" fmla="*/ 256 w 512"/>
              <a:gd name="T7" fmla="*/ 373 h 512"/>
              <a:gd name="T8" fmla="*/ 266 w 512"/>
              <a:gd name="T9" fmla="*/ 384 h 512"/>
              <a:gd name="T10" fmla="*/ 244 w 512"/>
              <a:gd name="T11" fmla="*/ 309 h 512"/>
              <a:gd name="T12" fmla="*/ 267 w 512"/>
              <a:gd name="T13" fmla="*/ 309 h 512"/>
              <a:gd name="T14" fmla="*/ 276 w 512"/>
              <a:gd name="T15" fmla="*/ 117 h 512"/>
              <a:gd name="T16" fmla="*/ 235 w 512"/>
              <a:gd name="T17" fmla="*/ 117 h 512"/>
              <a:gd name="T18" fmla="*/ 244 w 512"/>
              <a:gd name="T19" fmla="*/ 309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288 w 512"/>
              <a:gd name="T31" fmla="*/ 384 h 512"/>
              <a:gd name="T32" fmla="*/ 256 w 512"/>
              <a:gd name="T33" fmla="*/ 352 h 512"/>
              <a:gd name="T34" fmla="*/ 224 w 512"/>
              <a:gd name="T35" fmla="*/ 384 h 512"/>
              <a:gd name="T36" fmla="*/ 256 w 512"/>
              <a:gd name="T37" fmla="*/ 416 h 512"/>
              <a:gd name="T38" fmla="*/ 288 w 512"/>
              <a:gd name="T39" fmla="*/ 384 h 512"/>
              <a:gd name="T40" fmla="*/ 298 w 512"/>
              <a:gd name="T41" fmla="*/ 107 h 512"/>
              <a:gd name="T42" fmla="*/ 288 w 512"/>
              <a:gd name="T43" fmla="*/ 96 h 512"/>
              <a:gd name="T44" fmla="*/ 288 w 512"/>
              <a:gd name="T45" fmla="*/ 96 h 512"/>
              <a:gd name="T46" fmla="*/ 224 w 512"/>
              <a:gd name="T47" fmla="*/ 96 h 512"/>
              <a:gd name="T48" fmla="*/ 223 w 512"/>
              <a:gd name="T49" fmla="*/ 96 h 512"/>
              <a:gd name="T50" fmla="*/ 213 w 512"/>
              <a:gd name="T51" fmla="*/ 107 h 512"/>
              <a:gd name="T52" fmla="*/ 224 w 512"/>
              <a:gd name="T53" fmla="*/ 320 h 512"/>
              <a:gd name="T54" fmla="*/ 234 w 512"/>
              <a:gd name="T55" fmla="*/ 330 h 512"/>
              <a:gd name="T56" fmla="*/ 234 w 512"/>
              <a:gd name="T57" fmla="*/ 330 h 512"/>
              <a:gd name="T58" fmla="*/ 235 w 512"/>
              <a:gd name="T59" fmla="*/ 330 h 512"/>
              <a:gd name="T60" fmla="*/ 276 w 512"/>
              <a:gd name="T61" fmla="*/ 330 h 512"/>
              <a:gd name="T62" fmla="*/ 277 w 512"/>
              <a:gd name="T63" fmla="*/ 330 h 512"/>
              <a:gd name="T64" fmla="*/ 277 w 512"/>
              <a:gd name="T65" fmla="*/ 330 h 512"/>
              <a:gd name="T66" fmla="*/ 288 w 512"/>
              <a:gd name="T67" fmla="*/ 320 h 512"/>
              <a:gd name="T68" fmla="*/ 298 w 512"/>
              <a:gd name="T69" fmla="*/ 1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384"/>
                </a:moveTo>
                <a:cubicBezTo>
                  <a:pt x="266" y="390"/>
                  <a:pt x="262" y="394"/>
                  <a:pt x="256" y="394"/>
                </a:cubicBezTo>
                <a:cubicBezTo>
                  <a:pt x="250" y="394"/>
                  <a:pt x="245" y="390"/>
                  <a:pt x="245" y="384"/>
                </a:cubicBezTo>
                <a:cubicBezTo>
                  <a:pt x="245" y="378"/>
                  <a:pt x="250" y="373"/>
                  <a:pt x="256" y="373"/>
                </a:cubicBezTo>
                <a:cubicBezTo>
                  <a:pt x="262" y="373"/>
                  <a:pt x="266" y="378"/>
                  <a:pt x="266" y="384"/>
                </a:cubicBezTo>
                <a:close/>
                <a:moveTo>
                  <a:pt x="244" y="309"/>
                </a:moveTo>
                <a:cubicBezTo>
                  <a:pt x="267" y="309"/>
                  <a:pt x="267" y="309"/>
                  <a:pt x="267" y="309"/>
                </a:cubicBezTo>
                <a:cubicBezTo>
                  <a:pt x="276" y="117"/>
                  <a:pt x="276" y="117"/>
                  <a:pt x="276" y="117"/>
                </a:cubicBezTo>
                <a:cubicBezTo>
                  <a:pt x="235" y="117"/>
                  <a:pt x="235" y="117"/>
                  <a:pt x="235" y="117"/>
                </a:cubicBezTo>
                <a:lnTo>
                  <a:pt x="244"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8" y="384"/>
                </a:moveTo>
                <a:cubicBezTo>
                  <a:pt x="288" y="366"/>
                  <a:pt x="273" y="352"/>
                  <a:pt x="256" y="352"/>
                </a:cubicBezTo>
                <a:cubicBezTo>
                  <a:pt x="238" y="352"/>
                  <a:pt x="224" y="366"/>
                  <a:pt x="224" y="384"/>
                </a:cubicBezTo>
                <a:cubicBezTo>
                  <a:pt x="224" y="401"/>
                  <a:pt x="238" y="416"/>
                  <a:pt x="256" y="416"/>
                </a:cubicBezTo>
                <a:cubicBezTo>
                  <a:pt x="273" y="416"/>
                  <a:pt x="288" y="401"/>
                  <a:pt x="288" y="384"/>
                </a:cubicBezTo>
                <a:close/>
                <a:moveTo>
                  <a:pt x="298" y="107"/>
                </a:moveTo>
                <a:cubicBezTo>
                  <a:pt x="299" y="101"/>
                  <a:pt x="294" y="96"/>
                  <a:pt x="288" y="96"/>
                </a:cubicBezTo>
                <a:cubicBezTo>
                  <a:pt x="288" y="96"/>
                  <a:pt x="288" y="96"/>
                  <a:pt x="288" y="96"/>
                </a:cubicBezTo>
                <a:cubicBezTo>
                  <a:pt x="224" y="96"/>
                  <a:pt x="224" y="96"/>
                  <a:pt x="224" y="96"/>
                </a:cubicBezTo>
                <a:cubicBezTo>
                  <a:pt x="224" y="96"/>
                  <a:pt x="223" y="96"/>
                  <a:pt x="223" y="96"/>
                </a:cubicBezTo>
                <a:cubicBezTo>
                  <a:pt x="217" y="96"/>
                  <a:pt x="213" y="101"/>
                  <a:pt x="213" y="107"/>
                </a:cubicBezTo>
                <a:cubicBezTo>
                  <a:pt x="224" y="320"/>
                  <a:pt x="224" y="320"/>
                  <a:pt x="224" y="320"/>
                </a:cubicBezTo>
                <a:cubicBezTo>
                  <a:pt x="224" y="326"/>
                  <a:pt x="229" y="330"/>
                  <a:pt x="234" y="330"/>
                </a:cubicBezTo>
                <a:cubicBezTo>
                  <a:pt x="234" y="330"/>
                  <a:pt x="234" y="330"/>
                  <a:pt x="234" y="330"/>
                </a:cubicBezTo>
                <a:cubicBezTo>
                  <a:pt x="235" y="330"/>
                  <a:pt x="235" y="330"/>
                  <a:pt x="235" y="330"/>
                </a:cubicBezTo>
                <a:cubicBezTo>
                  <a:pt x="276" y="330"/>
                  <a:pt x="276" y="330"/>
                  <a:pt x="276" y="330"/>
                </a:cubicBezTo>
                <a:cubicBezTo>
                  <a:pt x="277" y="330"/>
                  <a:pt x="277" y="330"/>
                  <a:pt x="277" y="330"/>
                </a:cubicBezTo>
                <a:cubicBezTo>
                  <a:pt x="277" y="330"/>
                  <a:pt x="277" y="330"/>
                  <a:pt x="277" y="330"/>
                </a:cubicBezTo>
                <a:cubicBezTo>
                  <a:pt x="283" y="330"/>
                  <a:pt x="287" y="326"/>
                  <a:pt x="288" y="320"/>
                </a:cubicBezTo>
                <a:lnTo>
                  <a:pt x="298" y="107"/>
                </a:lnTo>
                <a:close/>
              </a:path>
            </a:pathLst>
          </a:custGeom>
          <a:solidFill>
            <a:schemeClr val="accent6">
              <a:lumMod val="60000"/>
              <a:lumOff val="40000"/>
            </a:schemeClr>
          </a:solidFill>
          <a:ln>
            <a:solidFill>
              <a:schemeClr val="accent6"/>
            </a:solidFill>
          </a:ln>
        </p:spPr>
        <p:txBody>
          <a:bodyPr vert="horz" wrap="square" lIns="91440" tIns="45720" rIns="91440" bIns="45720" numCol="1" anchor="t" anchorCtr="0" compatLnSpc="1">
            <a:prstTxWarp prst="textNoShape">
              <a:avLst/>
            </a:prstTxWarp>
          </a:bodyPr>
          <a:lstStyle/>
          <a:p>
            <a:endParaRPr lang="it-IT" noProof="0"/>
          </a:p>
        </p:txBody>
      </p:sp>
      <p:sp>
        <p:nvSpPr>
          <p:cNvPr id="17" name="Text Placeholder 8">
            <a:extLst>
              <a:ext uri="{FF2B5EF4-FFF2-40B4-BE49-F238E27FC236}">
                <a16:creationId xmlns:a16="http://schemas.microsoft.com/office/drawing/2014/main" id="{528AC48C-20F7-CC90-5D81-D7EC2D03A980}"/>
              </a:ext>
            </a:extLst>
          </p:cNvPr>
          <p:cNvSpPr txBox="1">
            <a:spLocks/>
          </p:cNvSpPr>
          <p:nvPr/>
        </p:nvSpPr>
        <p:spPr>
          <a:xfrm>
            <a:off x="1069438" y="3710172"/>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600"/>
              </a:spcBef>
            </a:pPr>
            <a:r>
              <a:rPr lang="it-IT" sz="1400" b="1"/>
              <a:t>Gestione Referenti Esecuzione</a:t>
            </a:r>
            <a:endParaRPr lang="it-IT" sz="1400" b="1" noProof="0"/>
          </a:p>
        </p:txBody>
      </p:sp>
    </p:spTree>
    <p:extLst>
      <p:ext uri="{BB962C8B-B14F-4D97-AF65-F5344CB8AC3E}">
        <p14:creationId xmlns:p14="http://schemas.microsoft.com/office/powerpoint/2010/main" val="1735745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PUNTI DI EVIDENZA ESECUZIONE (2/2) </a:t>
            </a:r>
          </a:p>
        </p:txBody>
      </p:sp>
      <p:grpSp>
        <p:nvGrpSpPr>
          <p:cNvPr id="6" name="Group 5">
            <a:extLst>
              <a:ext uri="{FF2B5EF4-FFF2-40B4-BE49-F238E27FC236}">
                <a16:creationId xmlns:a16="http://schemas.microsoft.com/office/drawing/2014/main" id="{A768761C-8D6E-EFE6-0742-431062AADA5A}"/>
              </a:ext>
            </a:extLst>
          </p:cNvPr>
          <p:cNvGrpSpPr/>
          <p:nvPr/>
        </p:nvGrpSpPr>
        <p:grpSpPr>
          <a:xfrm>
            <a:off x="11368098" y="0"/>
            <a:ext cx="42858" cy="684000"/>
            <a:chOff x="11072817" y="-4894"/>
            <a:chExt cx="42858" cy="626400"/>
          </a:xfrm>
        </p:grpSpPr>
        <p:cxnSp>
          <p:nvCxnSpPr>
            <p:cNvPr id="10" name="Straight Connector 9">
              <a:extLst>
                <a:ext uri="{FF2B5EF4-FFF2-40B4-BE49-F238E27FC236}">
                  <a16:creationId xmlns:a16="http://schemas.microsoft.com/office/drawing/2014/main" id="{8A0CA65E-F8DF-44C1-AB1C-5C6741F57FDE}"/>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640666-CBD6-FB71-0461-A496D32C41C9}"/>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egnaposto numero diapositiva 2">
            <a:extLst>
              <a:ext uri="{FF2B5EF4-FFF2-40B4-BE49-F238E27FC236}">
                <a16:creationId xmlns:a16="http://schemas.microsoft.com/office/drawing/2014/main" id="{3EED75CA-8E31-F288-D7F2-3C7FDF389B22}"/>
              </a:ext>
            </a:extLst>
          </p:cNvPr>
          <p:cNvSpPr>
            <a:spLocks noGrp="1"/>
          </p:cNvSpPr>
          <p:nvPr>
            <p:ph type="sldNum" sz="quarter" idx="10"/>
          </p:nvPr>
        </p:nvSpPr>
        <p:spPr/>
        <p:txBody>
          <a:bodyPr/>
          <a:lstStyle/>
          <a:p>
            <a:fld id="{58E4CE88-B864-4B2B-BBBC-E85082A18D58}" type="slidenum">
              <a:rPr lang="it-IT" noProof="0" smtClean="0"/>
              <a:pPr/>
              <a:t>88</a:t>
            </a:fld>
            <a:endParaRPr lang="it-IT" noProof="0"/>
          </a:p>
        </p:txBody>
      </p:sp>
      <p:grpSp>
        <p:nvGrpSpPr>
          <p:cNvPr id="7" name="Group 6">
            <a:extLst>
              <a:ext uri="{FF2B5EF4-FFF2-40B4-BE49-F238E27FC236}">
                <a16:creationId xmlns:a16="http://schemas.microsoft.com/office/drawing/2014/main" id="{D28ACC31-990B-4BD5-FF65-D1DDAE9A7CF8}"/>
              </a:ext>
            </a:extLst>
          </p:cNvPr>
          <p:cNvGrpSpPr/>
          <p:nvPr/>
        </p:nvGrpSpPr>
        <p:grpSpPr>
          <a:xfrm>
            <a:off x="512064" y="982225"/>
            <a:ext cx="11163999" cy="2966133"/>
            <a:chOff x="512064" y="2486945"/>
            <a:chExt cx="11163999" cy="2966133"/>
          </a:xfrm>
        </p:grpSpPr>
        <p:cxnSp>
          <p:nvCxnSpPr>
            <p:cNvPr id="9" name="Straight Connector 8">
              <a:extLst>
                <a:ext uri="{FF2B5EF4-FFF2-40B4-BE49-F238E27FC236}">
                  <a16:creationId xmlns:a16="http://schemas.microsoft.com/office/drawing/2014/main" id="{0A776C63-26AA-5FAA-299E-C2C11BE55741}"/>
                </a:ext>
              </a:extLst>
            </p:cNvPr>
            <p:cNvCxnSpPr>
              <a:cxnSpLocks/>
            </p:cNvCxnSpPr>
            <p:nvPr/>
          </p:nvCxnSpPr>
          <p:spPr>
            <a:xfrm>
              <a:off x="768000" y="2991336"/>
              <a:ext cx="10872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B649CD15-56B6-1F77-DC1C-C0D60452EEBF}"/>
                </a:ext>
              </a:extLst>
            </p:cNvPr>
            <p:cNvSpPr txBox="1">
              <a:spLocks/>
            </p:cNvSpPr>
            <p:nvPr/>
          </p:nvSpPr>
          <p:spPr>
            <a:xfrm>
              <a:off x="1060854" y="2553558"/>
              <a:ext cx="7628429"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Esecuzione di appalti</a:t>
              </a:r>
            </a:p>
          </p:txBody>
        </p:sp>
        <p:sp>
          <p:nvSpPr>
            <p:cNvPr id="16" name="Text Placeholder 8">
              <a:extLst>
                <a:ext uri="{FF2B5EF4-FFF2-40B4-BE49-F238E27FC236}">
                  <a16:creationId xmlns:a16="http://schemas.microsoft.com/office/drawing/2014/main" id="{070FF4FB-0CE9-5711-0048-5FB831DBDE53}"/>
                </a:ext>
              </a:extLst>
            </p:cNvPr>
            <p:cNvSpPr txBox="1">
              <a:spLocks/>
            </p:cNvSpPr>
            <p:nvPr/>
          </p:nvSpPr>
          <p:spPr>
            <a:xfrm>
              <a:off x="516063" y="3069284"/>
              <a:ext cx="11160000" cy="2383794"/>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20000"/>
                </a:lnSpc>
                <a:spcBef>
                  <a:spcPts val="600"/>
                </a:spcBef>
                <a:buFont typeface="Arial" panose="020B0604020202020204" pitchFamily="34" charset="0"/>
                <a:buChar char="•"/>
              </a:pPr>
              <a:r>
                <a:rPr lang="it-IT" sz="1300" noProof="0"/>
                <a:t>In caso di appalto per cui è stato stipulato un contratto in SATER e di conseguenza è stata inviata la scheda contratto (SC1), l’utente può procedere all’avvio dell’esecuzione individuando il contratto all’interno della funzionalità </a:t>
              </a:r>
              <a:r>
                <a:rPr lang="it-IT" sz="1300" i="1" noProof="0"/>
                <a:t>Contratti Stipulati</a:t>
              </a:r>
              <a:r>
                <a:rPr lang="it-IT" sz="1300" noProof="0"/>
                <a:t> del gruppo funzionale Esecuzione. Analogamente, la funzionalità contiene anche Ordinativi di fornitura per cui è stata inviata una scheda SC1.</a:t>
              </a:r>
            </a:p>
            <a:p>
              <a:pPr marL="285750" indent="-285750" algn="just">
                <a:lnSpc>
                  <a:spcPct val="120000"/>
                </a:lnSpc>
                <a:spcBef>
                  <a:spcPts val="600"/>
                </a:spcBef>
                <a:buFont typeface="Arial" panose="020B0604020202020204" pitchFamily="34" charset="0"/>
                <a:buChar char="•"/>
              </a:pPr>
              <a:r>
                <a:rPr lang="it-IT" sz="1300" noProof="0"/>
                <a:t>In caso di appalto per cui non è stato stipulato un contratto in SATER e di conseguenza non è stata inviata la scheda contratto (SC1), l’appalto è visualizzabile all’interno della funzionalità </a:t>
              </a:r>
              <a:r>
                <a:rPr lang="it-IT" sz="1300" i="1" noProof="0"/>
                <a:t>Appalti senza contratto </a:t>
              </a:r>
              <a:r>
                <a:rPr lang="it-IT" sz="1300" noProof="0"/>
                <a:t>del gruppo funzionale Esecuzione. Si precisa che rientrano in questa funzionalità gli affidamenti diretti senza negoziazione per cui sono state inviate e pubblicate su PVL le schede AD3 o A3_6.</a:t>
              </a:r>
            </a:p>
            <a:p>
              <a:pPr marL="285750" indent="-285750" algn="just">
                <a:lnSpc>
                  <a:spcPct val="120000"/>
                </a:lnSpc>
                <a:spcBef>
                  <a:spcPts val="600"/>
                </a:spcBef>
                <a:buFont typeface="Arial" panose="020B0604020202020204" pitchFamily="34" charset="0"/>
                <a:buChar char="•"/>
              </a:pPr>
              <a:r>
                <a:rPr lang="it-IT" sz="1300" noProof="0"/>
                <a:t>Si evidenzia che gli affidamenti diretti inferiori a 5.000 € (AD5) sono presenti esclusivamente all’interno della funzionalità </a:t>
              </a:r>
              <a:r>
                <a:rPr lang="it-IT" sz="1300" i="1" noProof="0"/>
                <a:t>Appalti senza contratto </a:t>
              </a:r>
              <a:r>
                <a:rPr lang="it-IT" sz="1300" noProof="0"/>
                <a:t>in quanto non è prevista la possibilità di invio della scheda SC1. </a:t>
              </a:r>
            </a:p>
          </p:txBody>
        </p:sp>
        <p:sp>
          <p:nvSpPr>
            <p:cNvPr id="17" name="Freeform 933">
              <a:extLst>
                <a:ext uri="{FF2B5EF4-FFF2-40B4-BE49-F238E27FC236}">
                  <a16:creationId xmlns:a16="http://schemas.microsoft.com/office/drawing/2014/main" id="{12D9F9D6-13A5-7E6E-35CC-7D9CE7321C86}"/>
                </a:ext>
              </a:extLst>
            </p:cNvPr>
            <p:cNvSpPr>
              <a:spLocks noChangeAspect="1" noEditPoints="1"/>
            </p:cNvSpPr>
            <p:nvPr/>
          </p:nvSpPr>
          <p:spPr bwMode="auto">
            <a:xfrm>
              <a:off x="512064" y="2486945"/>
              <a:ext cx="504000" cy="504000"/>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6">
                <a:lumMod val="60000"/>
                <a:lumOff val="40000"/>
              </a:schemeClr>
            </a:solidFill>
            <a:ln>
              <a:solidFill>
                <a:schemeClr val="accent6"/>
              </a:solidFill>
            </a:ln>
          </p:spPr>
          <p:txBody>
            <a:bodyPr vert="horz" wrap="square" lIns="91440" tIns="45720" rIns="91440" bIns="45720" numCol="1" anchor="t" anchorCtr="0" compatLnSpc="1">
              <a:prstTxWarp prst="textNoShape">
                <a:avLst/>
              </a:prstTxWarp>
            </a:bodyPr>
            <a:lstStyle/>
            <a:p>
              <a:endParaRPr lang="it-IT" noProof="0"/>
            </a:p>
          </p:txBody>
        </p:sp>
      </p:grpSp>
      <p:sp>
        <p:nvSpPr>
          <p:cNvPr id="4" name="Rectangle: Rounded Corners 3">
            <a:extLst>
              <a:ext uri="{FF2B5EF4-FFF2-40B4-BE49-F238E27FC236}">
                <a16:creationId xmlns:a16="http://schemas.microsoft.com/office/drawing/2014/main" id="{7160CEAB-3EAF-86C1-3DA4-7EC9C83C376F}"/>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4" name="Group 13">
            <a:extLst>
              <a:ext uri="{FF2B5EF4-FFF2-40B4-BE49-F238E27FC236}">
                <a16:creationId xmlns:a16="http://schemas.microsoft.com/office/drawing/2014/main" id="{CAD36393-A64D-8C9A-47AB-7059A7C79A4C}"/>
              </a:ext>
            </a:extLst>
          </p:cNvPr>
          <p:cNvGrpSpPr/>
          <p:nvPr/>
        </p:nvGrpSpPr>
        <p:grpSpPr>
          <a:xfrm>
            <a:off x="510105" y="4180857"/>
            <a:ext cx="11174542" cy="1929641"/>
            <a:chOff x="510105" y="4180857"/>
            <a:chExt cx="11174542" cy="1929641"/>
          </a:xfrm>
        </p:grpSpPr>
        <p:cxnSp>
          <p:nvCxnSpPr>
            <p:cNvPr id="2" name="Straight Connector 1">
              <a:extLst>
                <a:ext uri="{FF2B5EF4-FFF2-40B4-BE49-F238E27FC236}">
                  <a16:creationId xmlns:a16="http://schemas.microsoft.com/office/drawing/2014/main" id="{07177A13-EE10-B9BD-0CA5-9138886D11EE}"/>
                </a:ext>
              </a:extLst>
            </p:cNvPr>
            <p:cNvCxnSpPr>
              <a:cxnSpLocks/>
            </p:cNvCxnSpPr>
            <p:nvPr/>
          </p:nvCxnSpPr>
          <p:spPr>
            <a:xfrm>
              <a:off x="776586" y="4685963"/>
              <a:ext cx="1087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8">
              <a:extLst>
                <a:ext uri="{FF2B5EF4-FFF2-40B4-BE49-F238E27FC236}">
                  <a16:creationId xmlns:a16="http://schemas.microsoft.com/office/drawing/2014/main" id="{25C4A234-7A91-F11E-DFDD-FF8442643FC9}"/>
                </a:ext>
              </a:extLst>
            </p:cNvPr>
            <p:cNvSpPr txBox="1">
              <a:spLocks/>
            </p:cNvSpPr>
            <p:nvPr/>
          </p:nvSpPr>
          <p:spPr>
            <a:xfrm>
              <a:off x="1069438" y="4248185"/>
              <a:ext cx="10518466" cy="3715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30000"/>
                </a:lnSpc>
              </a:pPr>
              <a:r>
                <a:rPr lang="it-IT" sz="1400" b="1" noProof="0"/>
                <a:t>Trasferimento di contratti/appalti</a:t>
              </a:r>
              <a:endParaRPr lang="it-IT" sz="1400" b="1" noProof="0">
                <a:highlight>
                  <a:srgbClr val="FFFF00"/>
                </a:highlight>
              </a:endParaRPr>
            </a:p>
          </p:txBody>
        </p:sp>
        <p:sp>
          <p:nvSpPr>
            <p:cNvPr id="11" name="Text Placeholder 8">
              <a:extLst>
                <a:ext uri="{FF2B5EF4-FFF2-40B4-BE49-F238E27FC236}">
                  <a16:creationId xmlns:a16="http://schemas.microsoft.com/office/drawing/2014/main" id="{FEE54278-A3A7-95BE-66BD-08AF16EE2F89}"/>
                </a:ext>
              </a:extLst>
            </p:cNvPr>
            <p:cNvSpPr txBox="1">
              <a:spLocks/>
            </p:cNvSpPr>
            <p:nvPr/>
          </p:nvSpPr>
          <p:spPr>
            <a:xfrm>
              <a:off x="524647" y="4763911"/>
              <a:ext cx="11160000" cy="1346587"/>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lnSpc>
                  <a:spcPct val="120000"/>
                </a:lnSpc>
                <a:spcBef>
                  <a:spcPts val="600"/>
                </a:spcBef>
                <a:buFont typeface="Arial" panose="020B0604020202020204" pitchFamily="34" charset="0"/>
                <a:buChar char="•"/>
              </a:pPr>
              <a:r>
                <a:rPr lang="it-IT" sz="1300" noProof="0"/>
                <a:t>Un RUP può indicare un nuovo RUP a cui trasferire la titolarità di un contratto /appalto attraverso la funzionalità </a:t>
              </a:r>
              <a:r>
                <a:rPr lang="it-IT" sz="1300" b="1" i="1" noProof="0"/>
                <a:t>Trasferimento affidamento</a:t>
              </a:r>
              <a:r>
                <a:rPr lang="it-IT" sz="1300" noProof="0"/>
                <a:t>. Tramite questa funzionalità può essere proposto il trasferimento di un contratto/appalto indipendentemente dalla fase di esecuzione in cui si trova.</a:t>
              </a:r>
            </a:p>
            <a:p>
              <a:pPr marL="171450" indent="-171450" algn="just">
                <a:lnSpc>
                  <a:spcPct val="120000"/>
                </a:lnSpc>
                <a:spcBef>
                  <a:spcPts val="600"/>
                </a:spcBef>
                <a:buFont typeface="Arial" panose="020B0604020202020204" pitchFamily="34" charset="0"/>
                <a:buChar char="•"/>
              </a:pPr>
              <a:r>
                <a:rPr lang="it-IT" sz="1300" noProof="0"/>
                <a:t>In base alle attuali regole di funzionamento di PCP, la presa in carico di un contratto effettua il trasferimento ad altro RUP anche dell’appalto da cui il contratto deriva. </a:t>
              </a:r>
            </a:p>
          </p:txBody>
        </p:sp>
        <p:sp>
          <p:nvSpPr>
            <p:cNvPr id="15" name="Freeform 277">
              <a:extLst>
                <a:ext uri="{FF2B5EF4-FFF2-40B4-BE49-F238E27FC236}">
                  <a16:creationId xmlns:a16="http://schemas.microsoft.com/office/drawing/2014/main" id="{34E934D2-20A3-AA72-C0DE-1511E9889383}"/>
                </a:ext>
              </a:extLst>
            </p:cNvPr>
            <p:cNvSpPr>
              <a:spLocks noChangeAspect="1" noEditPoints="1"/>
            </p:cNvSpPr>
            <p:nvPr/>
          </p:nvSpPr>
          <p:spPr bwMode="auto">
            <a:xfrm>
              <a:off x="510105" y="4180857"/>
              <a:ext cx="504000" cy="504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06 w 512"/>
                <a:gd name="T11" fmla="*/ 181 h 512"/>
                <a:gd name="T12" fmla="*/ 379 w 512"/>
                <a:gd name="T13" fmla="*/ 181 h 512"/>
                <a:gd name="T14" fmla="*/ 355 w 512"/>
                <a:gd name="T15" fmla="*/ 157 h 512"/>
                <a:gd name="T16" fmla="*/ 355 w 512"/>
                <a:gd name="T17" fmla="*/ 141 h 512"/>
                <a:gd name="T18" fmla="*/ 370 w 512"/>
                <a:gd name="T19" fmla="*/ 141 h 512"/>
                <a:gd name="T20" fmla="*/ 413 w 512"/>
                <a:gd name="T21" fmla="*/ 184 h 512"/>
                <a:gd name="T22" fmla="*/ 415 w 512"/>
                <a:gd name="T23" fmla="*/ 188 h 512"/>
                <a:gd name="T24" fmla="*/ 415 w 512"/>
                <a:gd name="T25" fmla="*/ 196 h 512"/>
                <a:gd name="T26" fmla="*/ 413 w 512"/>
                <a:gd name="T27" fmla="*/ 199 h 512"/>
                <a:gd name="T28" fmla="*/ 370 w 512"/>
                <a:gd name="T29" fmla="*/ 242 h 512"/>
                <a:gd name="T30" fmla="*/ 362 w 512"/>
                <a:gd name="T31" fmla="*/ 245 h 512"/>
                <a:gd name="T32" fmla="*/ 355 w 512"/>
                <a:gd name="T33" fmla="*/ 242 h 512"/>
                <a:gd name="T34" fmla="*/ 355 w 512"/>
                <a:gd name="T35" fmla="*/ 227 h 512"/>
                <a:gd name="T36" fmla="*/ 379 w 512"/>
                <a:gd name="T37" fmla="*/ 202 h 512"/>
                <a:gd name="T38" fmla="*/ 106 w 512"/>
                <a:gd name="T39" fmla="*/ 202 h 512"/>
                <a:gd name="T40" fmla="*/ 96 w 512"/>
                <a:gd name="T41" fmla="*/ 192 h 512"/>
                <a:gd name="T42" fmla="*/ 106 w 512"/>
                <a:gd name="T43" fmla="*/ 181 h 512"/>
                <a:gd name="T44" fmla="*/ 405 w 512"/>
                <a:gd name="T45" fmla="*/ 330 h 512"/>
                <a:gd name="T46" fmla="*/ 132 w 512"/>
                <a:gd name="T47" fmla="*/ 330 h 512"/>
                <a:gd name="T48" fmla="*/ 157 w 512"/>
                <a:gd name="T49" fmla="*/ 355 h 512"/>
                <a:gd name="T50" fmla="*/ 157 w 512"/>
                <a:gd name="T51" fmla="*/ 370 h 512"/>
                <a:gd name="T52" fmla="*/ 149 w 512"/>
                <a:gd name="T53" fmla="*/ 373 h 512"/>
                <a:gd name="T54" fmla="*/ 141 w 512"/>
                <a:gd name="T55" fmla="*/ 370 h 512"/>
                <a:gd name="T56" fmla="*/ 99 w 512"/>
                <a:gd name="T57" fmla="*/ 327 h 512"/>
                <a:gd name="T58" fmla="*/ 96 w 512"/>
                <a:gd name="T59" fmla="*/ 324 h 512"/>
                <a:gd name="T60" fmla="*/ 96 w 512"/>
                <a:gd name="T61" fmla="*/ 316 h 512"/>
                <a:gd name="T62" fmla="*/ 99 w 512"/>
                <a:gd name="T63" fmla="*/ 312 h 512"/>
                <a:gd name="T64" fmla="*/ 141 w 512"/>
                <a:gd name="T65" fmla="*/ 269 h 512"/>
                <a:gd name="T66" fmla="*/ 157 w 512"/>
                <a:gd name="T67" fmla="*/ 269 h 512"/>
                <a:gd name="T68" fmla="*/ 157 w 512"/>
                <a:gd name="T69" fmla="*/ 285 h 512"/>
                <a:gd name="T70" fmla="*/ 132 w 512"/>
                <a:gd name="T71" fmla="*/ 309 h 512"/>
                <a:gd name="T72" fmla="*/ 405 w 512"/>
                <a:gd name="T73" fmla="*/ 309 h 512"/>
                <a:gd name="T74" fmla="*/ 416 w 512"/>
                <a:gd name="T75" fmla="*/ 320 h 512"/>
                <a:gd name="T76" fmla="*/ 405 w 512"/>
                <a:gd name="T7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06" y="181"/>
                  </a:moveTo>
                  <a:cubicBezTo>
                    <a:pt x="379" y="181"/>
                    <a:pt x="379" y="181"/>
                    <a:pt x="379" y="181"/>
                  </a:cubicBezTo>
                  <a:cubicBezTo>
                    <a:pt x="355" y="157"/>
                    <a:pt x="355" y="157"/>
                    <a:pt x="355" y="157"/>
                  </a:cubicBezTo>
                  <a:cubicBezTo>
                    <a:pt x="351" y="152"/>
                    <a:pt x="351" y="146"/>
                    <a:pt x="355" y="141"/>
                  </a:cubicBezTo>
                  <a:cubicBezTo>
                    <a:pt x="359" y="137"/>
                    <a:pt x="366" y="137"/>
                    <a:pt x="370" y="141"/>
                  </a:cubicBezTo>
                  <a:cubicBezTo>
                    <a:pt x="413" y="184"/>
                    <a:pt x="413" y="184"/>
                    <a:pt x="413" y="184"/>
                  </a:cubicBezTo>
                  <a:cubicBezTo>
                    <a:pt x="414" y="185"/>
                    <a:pt x="414" y="186"/>
                    <a:pt x="415" y="188"/>
                  </a:cubicBezTo>
                  <a:cubicBezTo>
                    <a:pt x="416" y="190"/>
                    <a:pt x="416" y="193"/>
                    <a:pt x="415" y="196"/>
                  </a:cubicBezTo>
                  <a:cubicBezTo>
                    <a:pt x="414" y="197"/>
                    <a:pt x="414" y="198"/>
                    <a:pt x="413" y="199"/>
                  </a:cubicBezTo>
                  <a:cubicBezTo>
                    <a:pt x="370" y="242"/>
                    <a:pt x="370" y="242"/>
                    <a:pt x="370" y="242"/>
                  </a:cubicBezTo>
                  <a:cubicBezTo>
                    <a:pt x="368" y="244"/>
                    <a:pt x="365" y="245"/>
                    <a:pt x="362" y="245"/>
                  </a:cubicBezTo>
                  <a:cubicBezTo>
                    <a:pt x="360" y="245"/>
                    <a:pt x="357" y="244"/>
                    <a:pt x="355" y="242"/>
                  </a:cubicBezTo>
                  <a:cubicBezTo>
                    <a:pt x="351" y="238"/>
                    <a:pt x="351" y="231"/>
                    <a:pt x="355" y="227"/>
                  </a:cubicBezTo>
                  <a:cubicBezTo>
                    <a:pt x="379" y="202"/>
                    <a:pt x="379" y="202"/>
                    <a:pt x="379" y="202"/>
                  </a:cubicBezTo>
                  <a:cubicBezTo>
                    <a:pt x="106" y="202"/>
                    <a:pt x="106" y="202"/>
                    <a:pt x="106" y="202"/>
                  </a:cubicBezTo>
                  <a:cubicBezTo>
                    <a:pt x="100" y="202"/>
                    <a:pt x="96" y="198"/>
                    <a:pt x="96" y="192"/>
                  </a:cubicBezTo>
                  <a:cubicBezTo>
                    <a:pt x="96" y="186"/>
                    <a:pt x="100" y="181"/>
                    <a:pt x="106" y="181"/>
                  </a:cubicBezTo>
                  <a:close/>
                  <a:moveTo>
                    <a:pt x="405" y="330"/>
                  </a:moveTo>
                  <a:cubicBezTo>
                    <a:pt x="132" y="330"/>
                    <a:pt x="132" y="330"/>
                    <a:pt x="132" y="330"/>
                  </a:cubicBezTo>
                  <a:cubicBezTo>
                    <a:pt x="157" y="355"/>
                    <a:pt x="157" y="355"/>
                    <a:pt x="157" y="355"/>
                  </a:cubicBezTo>
                  <a:cubicBezTo>
                    <a:pt x="161" y="359"/>
                    <a:pt x="161" y="366"/>
                    <a:pt x="157" y="370"/>
                  </a:cubicBezTo>
                  <a:cubicBezTo>
                    <a:pt x="154" y="372"/>
                    <a:pt x="152" y="373"/>
                    <a:pt x="149" y="373"/>
                  </a:cubicBezTo>
                  <a:cubicBezTo>
                    <a:pt x="146" y="373"/>
                    <a:pt x="144" y="372"/>
                    <a:pt x="141" y="370"/>
                  </a:cubicBezTo>
                  <a:cubicBezTo>
                    <a:pt x="99" y="327"/>
                    <a:pt x="99" y="327"/>
                    <a:pt x="99" y="327"/>
                  </a:cubicBezTo>
                  <a:cubicBezTo>
                    <a:pt x="98" y="326"/>
                    <a:pt x="97" y="325"/>
                    <a:pt x="96" y="324"/>
                  </a:cubicBezTo>
                  <a:cubicBezTo>
                    <a:pt x="95" y="321"/>
                    <a:pt x="95" y="318"/>
                    <a:pt x="96" y="316"/>
                  </a:cubicBezTo>
                  <a:cubicBezTo>
                    <a:pt x="97" y="314"/>
                    <a:pt x="98" y="313"/>
                    <a:pt x="99" y="312"/>
                  </a:cubicBezTo>
                  <a:cubicBezTo>
                    <a:pt x="141" y="269"/>
                    <a:pt x="141" y="269"/>
                    <a:pt x="141" y="269"/>
                  </a:cubicBezTo>
                  <a:cubicBezTo>
                    <a:pt x="146" y="265"/>
                    <a:pt x="152" y="265"/>
                    <a:pt x="157" y="269"/>
                  </a:cubicBezTo>
                  <a:cubicBezTo>
                    <a:pt x="161" y="274"/>
                    <a:pt x="161" y="280"/>
                    <a:pt x="157" y="285"/>
                  </a:cubicBezTo>
                  <a:cubicBezTo>
                    <a:pt x="132" y="309"/>
                    <a:pt x="132" y="309"/>
                    <a:pt x="132" y="309"/>
                  </a:cubicBezTo>
                  <a:cubicBezTo>
                    <a:pt x="405" y="309"/>
                    <a:pt x="405" y="309"/>
                    <a:pt x="405" y="309"/>
                  </a:cubicBezTo>
                  <a:cubicBezTo>
                    <a:pt x="411" y="309"/>
                    <a:pt x="416" y="314"/>
                    <a:pt x="416" y="320"/>
                  </a:cubicBezTo>
                  <a:cubicBezTo>
                    <a:pt x="416" y="326"/>
                    <a:pt x="411" y="330"/>
                    <a:pt x="405" y="330"/>
                  </a:cubicBezTo>
                  <a:close/>
                </a:path>
              </a:pathLst>
            </a:custGeom>
            <a:solidFill>
              <a:schemeClr val="tx2">
                <a:lumMod val="20000"/>
                <a:lumOff val="8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it-IT" noProof="0"/>
            </a:p>
          </p:txBody>
        </p:sp>
      </p:grpSp>
    </p:spTree>
    <p:extLst>
      <p:ext uri="{BB962C8B-B14F-4D97-AF65-F5344CB8AC3E}">
        <p14:creationId xmlns:p14="http://schemas.microsoft.com/office/powerpoint/2010/main" val="310334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INVIO SCHEDA CONTRATTO PER APPALTI SENZA CONTRATTO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E00</a:t>
            </a:r>
            <a:endParaRPr lang="it-IT" sz="1200" b="1" noProof="0">
              <a:solidFill>
                <a:schemeClr val="accent1"/>
              </a:solidFill>
            </a:endParaRP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APPALTI SENZA CONTRATTO</a:t>
            </a:r>
          </a:p>
        </p:txBody>
      </p:sp>
      <p:sp>
        <p:nvSpPr>
          <p:cNvPr id="24" name="Rectangle 23">
            <a:extLst>
              <a:ext uri="{FF2B5EF4-FFF2-40B4-BE49-F238E27FC236}">
                <a16:creationId xmlns:a16="http://schemas.microsoft.com/office/drawing/2014/main" id="{5FF9BAC9-B3AD-938F-5ACD-F057DFBBD0EC}"/>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Scheda Contratto</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appalto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SOTTOSCRIZIONE DEL CONTRATTO </a:t>
            </a: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10"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7734463-0773-B291-790D-2B45F1FE6D5A}"/>
              </a:ext>
            </a:extLst>
          </p:cNvPr>
          <p:cNvGrpSpPr>
            <a:grpSpLocks noChangeAspect="1"/>
          </p:cNvGrpSpPr>
          <p:nvPr/>
        </p:nvGrpSpPr>
        <p:grpSpPr>
          <a:xfrm>
            <a:off x="9668135" y="1335024"/>
            <a:ext cx="2279686" cy="941088"/>
            <a:chOff x="9828516" y="1080609"/>
            <a:chExt cx="2222790" cy="1195503"/>
          </a:xfrm>
        </p:grpSpPr>
        <p:sp>
          <p:nvSpPr>
            <p:cNvPr id="48" name="Rectangle 47">
              <a:extLst>
                <a:ext uri="{FF2B5EF4-FFF2-40B4-BE49-F238E27FC236}">
                  <a16:creationId xmlns:a16="http://schemas.microsoft.com/office/drawing/2014/main" id="{87DAC52B-1721-C17C-7779-89E38CB38CEF}"/>
                </a:ext>
              </a:extLst>
            </p:cNvPr>
            <p:cNvSpPr/>
            <p:nvPr/>
          </p:nvSpPr>
          <p:spPr>
            <a:xfrm>
              <a:off x="9828516" y="1080609"/>
              <a:ext cx="2222790" cy="1195503"/>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51" name="Rectangle 50">
              <a:extLst>
                <a:ext uri="{FF2B5EF4-FFF2-40B4-BE49-F238E27FC236}">
                  <a16:creationId xmlns:a16="http://schemas.microsoft.com/office/drawing/2014/main" id="{5F87DBF6-66BF-0925-121B-04BDB825F730}"/>
                </a:ext>
              </a:extLst>
            </p:cNvPr>
            <p:cNvSpPr/>
            <p:nvPr/>
          </p:nvSpPr>
          <p:spPr>
            <a:xfrm>
              <a:off x="9952004" y="1172805"/>
              <a:ext cx="1975813" cy="1022904"/>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Spostamento del contratto in CONTRATTI STIPULATI</a:t>
              </a:r>
            </a:p>
          </p:txBody>
        </p:sp>
      </p:grpSp>
      <p:cxnSp>
        <p:nvCxnSpPr>
          <p:cNvPr id="66" name="Straight Arrow Connector 65">
            <a:extLst>
              <a:ext uri="{FF2B5EF4-FFF2-40B4-BE49-F238E27FC236}">
                <a16:creationId xmlns:a16="http://schemas.microsoft.com/office/drawing/2014/main" id="{A391AF00-A5C2-28F7-6B78-4AA374FD68F2}"/>
              </a:ext>
            </a:extLst>
          </p:cNvPr>
          <p:cNvCxnSpPr>
            <a:cxnSpLocks/>
            <a:endCxn id="48" idx="1"/>
          </p:cNvCxnSpPr>
          <p:nvPr/>
        </p:nvCxnSpPr>
        <p:spPr>
          <a:xfrm>
            <a:off x="8368787" y="1803600"/>
            <a:ext cx="1299348" cy="19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6CA241F-35E8-22C9-58BF-5E02851E3E54}"/>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3" name="Segnaposto numero diapositiva 2">
            <a:extLst>
              <a:ext uri="{FF2B5EF4-FFF2-40B4-BE49-F238E27FC236}">
                <a16:creationId xmlns:a16="http://schemas.microsoft.com/office/drawing/2014/main" id="{5CC00691-19C1-14F0-F465-1D5AA678EAFF}"/>
              </a:ext>
            </a:extLst>
          </p:cNvPr>
          <p:cNvSpPr>
            <a:spLocks noGrp="1"/>
          </p:cNvSpPr>
          <p:nvPr>
            <p:ph type="sldNum" sz="quarter" idx="10"/>
          </p:nvPr>
        </p:nvSpPr>
        <p:spPr/>
        <p:txBody>
          <a:bodyPr/>
          <a:lstStyle/>
          <a:p>
            <a:fld id="{58E4CE88-B864-4B2B-BBBC-E85082A18D58}" type="slidenum">
              <a:rPr lang="it-IT" noProof="0" smtClean="0"/>
              <a:pPr/>
              <a:t>89</a:t>
            </a:fld>
            <a:endParaRPr lang="it-IT" noProof="0"/>
          </a:p>
        </p:txBody>
      </p:sp>
      <p:sp>
        <p:nvSpPr>
          <p:cNvPr id="5" name="Rectangle: Rounded Corners 4">
            <a:extLst>
              <a:ext uri="{FF2B5EF4-FFF2-40B4-BE49-F238E27FC236}">
                <a16:creationId xmlns:a16="http://schemas.microsoft.com/office/drawing/2014/main" id="{0875E16F-B4A7-65FA-6EB9-D6BCF7EFE659}"/>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a:off x="7558018"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ED8DED1-C8C8-9561-48B0-F3120204790E}"/>
              </a:ext>
            </a:extLst>
          </p:cNvPr>
          <p:cNvSpPr/>
          <p:nvPr/>
        </p:nvSpPr>
        <p:spPr>
          <a:xfrm>
            <a:off x="6906138" y="3439983"/>
            <a:ext cx="1306800" cy="1224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rPr>
              <a:t>SC1 </a:t>
            </a:r>
            <a:r>
              <a:rPr lang="it-IT" sz="1000" kern="0" noProof="0">
                <a:solidFill>
                  <a:srgbClr val="000000"/>
                </a:solidFill>
              </a:rPr>
              <a:t>Sottoscrizione </a:t>
            </a:r>
          </a:p>
          <a:p>
            <a:pPr algn="ctr" defTabSz="762000">
              <a:lnSpc>
                <a:spcPct val="90000"/>
              </a:lnSpc>
              <a:spcBef>
                <a:spcPct val="0"/>
              </a:spcBef>
              <a:spcAft>
                <a:spcPct val="0"/>
              </a:spcAft>
            </a:pPr>
            <a:r>
              <a:rPr lang="it-IT" sz="1000" kern="0" noProof="0">
                <a:solidFill>
                  <a:srgbClr val="000000"/>
                </a:solidFill>
              </a:rPr>
              <a:t>del contratto</a:t>
            </a:r>
          </a:p>
          <a:p>
            <a:pPr algn="ctr" defTabSz="762000">
              <a:lnSpc>
                <a:spcPct val="90000"/>
              </a:lnSpc>
              <a:spcBef>
                <a:spcPct val="0"/>
              </a:spcBef>
              <a:spcAft>
                <a:spcPct val="0"/>
              </a:spcAft>
            </a:pPr>
            <a:endParaRPr lang="it-IT" sz="1000" b="1" kern="0" noProof="0">
              <a:solidFill>
                <a:srgbClr val="000000"/>
              </a:solidFill>
            </a:endParaRPr>
          </a:p>
          <a:p>
            <a:pPr algn="ctr" defTabSz="762000">
              <a:lnSpc>
                <a:spcPct val="90000"/>
              </a:lnSpc>
              <a:spcBef>
                <a:spcPct val="0"/>
              </a:spcBef>
              <a:spcAft>
                <a:spcPct val="0"/>
              </a:spcAft>
            </a:pPr>
            <a:r>
              <a:rPr lang="it-IT" sz="1000" b="1" kern="0" noProof="0">
                <a:solidFill>
                  <a:srgbClr val="000000"/>
                </a:solidFill>
              </a:rPr>
              <a:t>S3 </a:t>
            </a:r>
            <a:r>
              <a:rPr lang="it-IT" sz="1000" kern="0" noProof="0">
                <a:solidFill>
                  <a:srgbClr val="000000"/>
                </a:solidFill>
              </a:rPr>
              <a:t>Elenco dei soggetti incaricati della progettazione</a:t>
            </a:r>
          </a:p>
        </p:txBody>
      </p:sp>
    </p:spTree>
    <p:extLst>
      <p:ext uri="{BB962C8B-B14F-4D97-AF65-F5344CB8AC3E}">
        <p14:creationId xmlns:p14="http://schemas.microsoft.com/office/powerpoint/2010/main" val="416604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D3BA5-5402-F63E-2AC4-2386525DE6E6}"/>
              </a:ext>
            </a:extLst>
          </p:cNvPr>
          <p:cNvSpPr>
            <a:spLocks noGrp="1"/>
          </p:cNvSpPr>
          <p:nvPr>
            <p:ph type="title"/>
          </p:nvPr>
        </p:nvSpPr>
        <p:spPr/>
        <p:txBody>
          <a:bodyPr/>
          <a:lstStyle/>
          <a:p>
            <a:r>
              <a:rPr lang="it-IT" sz="2350" noProof="0"/>
              <a:t>Indice delle versioni del documento</a:t>
            </a:r>
          </a:p>
        </p:txBody>
      </p:sp>
      <p:grpSp>
        <p:nvGrpSpPr>
          <p:cNvPr id="7" name="Group 6">
            <a:extLst>
              <a:ext uri="{FF2B5EF4-FFF2-40B4-BE49-F238E27FC236}">
                <a16:creationId xmlns:a16="http://schemas.microsoft.com/office/drawing/2014/main" id="{BF1CF575-63BB-C0B4-EFB2-6EF5A3015036}"/>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4F0D276A-1644-CAA7-51D6-F8088B24A751}"/>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5BCA2A-4A41-4AA7-789B-0A81700EC057}"/>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egnaposto numero diapositiva 1">
            <a:extLst>
              <a:ext uri="{FF2B5EF4-FFF2-40B4-BE49-F238E27FC236}">
                <a16:creationId xmlns:a16="http://schemas.microsoft.com/office/drawing/2014/main" id="{CE9D8A93-3735-7D65-6672-AD8EA8672649}"/>
              </a:ext>
            </a:extLst>
          </p:cNvPr>
          <p:cNvSpPr>
            <a:spLocks noGrp="1"/>
          </p:cNvSpPr>
          <p:nvPr>
            <p:ph type="sldNum" sz="quarter" idx="10"/>
          </p:nvPr>
        </p:nvSpPr>
        <p:spPr/>
        <p:txBody>
          <a:bodyPr/>
          <a:lstStyle/>
          <a:p>
            <a:fld id="{58E4CE88-B864-4B2B-BBBC-E85082A18D58}" type="slidenum">
              <a:rPr lang="it-IT" noProof="0" smtClean="0"/>
              <a:pPr/>
              <a:t>9</a:t>
            </a:fld>
            <a:endParaRPr lang="it-IT" noProof="0"/>
          </a:p>
        </p:txBody>
      </p:sp>
      <p:sp>
        <p:nvSpPr>
          <p:cNvPr id="4" name="Rectangle: Rounded Corners 3">
            <a:extLst>
              <a:ext uri="{FF2B5EF4-FFF2-40B4-BE49-F238E27FC236}">
                <a16:creationId xmlns:a16="http://schemas.microsoft.com/office/drawing/2014/main" id="{8600CF59-9196-E341-AF3F-38CF7FFCA7A2}"/>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it-IT" sz="1400" b="1" i="0" u="none" strike="noStrike" kern="1200" cap="none" spc="0" normalizeH="0" baseline="0" noProof="0">
                <a:ln>
                  <a:noFill/>
                </a:ln>
                <a:solidFill>
                  <a:srgbClr val="FFFFFF"/>
                </a:solidFill>
                <a:effectLst/>
                <a:uLnTx/>
                <a:uFillTx/>
                <a:latin typeface="Century Gothic"/>
                <a:ea typeface="+mn-ea"/>
                <a:cs typeface="+mn-cs"/>
              </a:rPr>
              <a:t>V21</a:t>
            </a:r>
            <a:r>
              <a:rPr kumimoji="0" lang="it-IT" sz="900" b="1" i="0" u="none" strike="noStrike" kern="1200" cap="none" spc="0" normalizeH="0" baseline="0" noProof="0">
                <a:ln>
                  <a:noFill/>
                </a:ln>
                <a:solidFill>
                  <a:prstClr val="white"/>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white"/>
                </a:solidFill>
                <a:effectLst/>
                <a:uLnTx/>
                <a:uFillTx/>
                <a:latin typeface="Century Gothic"/>
                <a:ea typeface="+mn-ea"/>
                <a:cs typeface="+mn-cs"/>
              </a:rPr>
              <a:t>31/10/2025</a:t>
            </a:r>
          </a:p>
        </p:txBody>
      </p:sp>
      <p:sp>
        <p:nvSpPr>
          <p:cNvPr id="3" name="Rectangle 2">
            <a:extLst>
              <a:ext uri="{FF2B5EF4-FFF2-40B4-BE49-F238E27FC236}">
                <a16:creationId xmlns:a16="http://schemas.microsoft.com/office/drawing/2014/main" id="{5CD14E9C-9CF6-3A09-F385-7F397F928E02}"/>
              </a:ext>
            </a:extLst>
          </p:cNvPr>
          <p:cNvSpPr/>
          <p:nvPr/>
        </p:nvSpPr>
        <p:spPr>
          <a:xfrm>
            <a:off x="515998" y="706387"/>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12 del 27 settembre 2024 </a:t>
            </a:r>
          </a:p>
        </p:txBody>
      </p:sp>
      <p:graphicFrame>
        <p:nvGraphicFramePr>
          <p:cNvPr id="10" name="Table 9">
            <a:extLst>
              <a:ext uri="{FF2B5EF4-FFF2-40B4-BE49-F238E27FC236}">
                <a16:creationId xmlns:a16="http://schemas.microsoft.com/office/drawing/2014/main" id="{76E970AF-B614-4B29-80EB-1ABFAE3D7EA6}"/>
              </a:ext>
            </a:extLst>
          </p:cNvPr>
          <p:cNvGraphicFramePr>
            <a:graphicFrameLocks noGrp="1"/>
          </p:cNvGraphicFramePr>
          <p:nvPr>
            <p:extLst>
              <p:ext uri="{D42A27DB-BD31-4B8C-83A1-F6EECF244321}">
                <p14:modId xmlns:p14="http://schemas.microsoft.com/office/powerpoint/2010/main" val="1775238431"/>
              </p:ext>
            </p:extLst>
          </p:nvPr>
        </p:nvGraphicFramePr>
        <p:xfrm>
          <a:off x="515936" y="1131219"/>
          <a:ext cx="11160064" cy="2139180"/>
        </p:xfrm>
        <a:graphic>
          <a:graphicData uri="http://schemas.openxmlformats.org/drawingml/2006/table">
            <a:tbl>
              <a:tblPr firstRow="1" bandRow="1">
                <a:tableStyleId>{5C22544A-7EE6-4342-B048-85BDC9FD1C3A}</a:tableStyleId>
              </a:tblPr>
              <a:tblGrid>
                <a:gridCol w="4122052">
                  <a:extLst>
                    <a:ext uri="{9D8B030D-6E8A-4147-A177-3AD203B41FA5}">
                      <a16:colId xmlns:a16="http://schemas.microsoft.com/office/drawing/2014/main" val="2264328743"/>
                    </a:ext>
                  </a:extLst>
                </a:gridCol>
                <a:gridCol w="7038012">
                  <a:extLst>
                    <a:ext uri="{9D8B030D-6E8A-4147-A177-3AD203B41FA5}">
                      <a16:colId xmlns:a16="http://schemas.microsoft.com/office/drawing/2014/main" val="1173750412"/>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06a|Procedura negoziata con invito da elenco fornitori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06b|</a:t>
                      </a:r>
                      <a:r>
                        <a:rPr lang="it-IT" sz="1150" spc="-40" baseline="0" noProof="0">
                          <a:solidFill>
                            <a:schemeClr val="tx1"/>
                          </a:solidFill>
                        </a:rPr>
                        <a:t>Appalto specifico su Sistema Dinamico di Acquisizione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baseline="0" noProof="0">
                          <a:solidFill>
                            <a:schemeClr val="tx1"/>
                          </a:solidFill>
                        </a:rPr>
                        <a:t>07 | Richiesta di offerta (RDO)</a:t>
                      </a:r>
                      <a:endParaRPr lang="it-IT" sz="115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150" noProof="0">
                          <a:solidFill>
                            <a:schemeClr val="tx1"/>
                          </a:solidFill>
                        </a:rPr>
                        <a:t>Attivazione, a valle della pubblicazione della scheda P7_2, della scheda A2_29 (aggiudicazione)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607520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baseline="0" noProof="0">
                          <a:solidFill>
                            <a:schemeClr val="tx1"/>
                          </a:solidFill>
                        </a:rPr>
                        <a:t>Trasferimento affidamento di un appalto in fase di esecuzione</a:t>
                      </a:r>
                      <a:endParaRPr lang="it-IT" sz="1150" noProof="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150" noProof="0">
                          <a:solidFill>
                            <a:schemeClr val="tx1"/>
                          </a:solidFill>
                        </a:rPr>
                        <a:t>Nuova funzionalità che consente di trasferire la titolarità di un contratto /appalto ad un altro RUP.</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370001"/>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i="0" noProof="0">
                          <a:solidFill>
                            <a:schemeClr val="tx1"/>
                          </a:solidFill>
                        </a:rPr>
                        <a:t>Aggiornamento punti di evidenza </a:t>
                      </a:r>
                      <a:r>
                        <a:rPr lang="it-IT" sz="1150" b="1" i="1" noProof="0">
                          <a:solidFill>
                            <a:schemeClr val="tx1"/>
                          </a:solidFill>
                        </a:rPr>
                        <a:t>Pubblicazione e affidamento appalto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791647"/>
                  </a:ext>
                </a:extLst>
              </a:tr>
              <a:tr h="36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b="0" i="0" noProof="0">
                          <a:solidFill>
                            <a:schemeClr val="tx1"/>
                          </a:solidFill>
                        </a:rPr>
                        <a:t>Aggiornamento punti di evidenza </a:t>
                      </a:r>
                      <a:r>
                        <a:rPr lang="it-IT" sz="1150" b="1" i="1" noProof="0">
                          <a:solidFill>
                            <a:schemeClr val="tx1"/>
                          </a:solidFill>
                        </a:rPr>
                        <a:t>Esecuzione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7841134"/>
                  </a:ext>
                </a:extLst>
              </a:tr>
            </a:tbl>
          </a:graphicData>
        </a:graphic>
      </p:graphicFrame>
      <p:sp>
        <p:nvSpPr>
          <p:cNvPr id="5" name="Rectangle 4">
            <a:extLst>
              <a:ext uri="{FF2B5EF4-FFF2-40B4-BE49-F238E27FC236}">
                <a16:creationId xmlns:a16="http://schemas.microsoft.com/office/drawing/2014/main" id="{EB89AC27-0C87-2CEC-0466-43B47E0D5244}"/>
              </a:ext>
            </a:extLst>
          </p:cNvPr>
          <p:cNvSpPr/>
          <p:nvPr/>
        </p:nvSpPr>
        <p:spPr>
          <a:xfrm>
            <a:off x="519539" y="3596229"/>
            <a:ext cx="4417951" cy="3741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u="sng" noProof="0">
                <a:solidFill>
                  <a:schemeClr val="tx1"/>
                </a:solidFill>
              </a:rPr>
              <a:t>Versione 11 del 30 agosto 2024 </a:t>
            </a:r>
          </a:p>
        </p:txBody>
      </p:sp>
      <p:graphicFrame>
        <p:nvGraphicFramePr>
          <p:cNvPr id="6" name="Table 5">
            <a:extLst>
              <a:ext uri="{FF2B5EF4-FFF2-40B4-BE49-F238E27FC236}">
                <a16:creationId xmlns:a16="http://schemas.microsoft.com/office/drawing/2014/main" id="{12494305-341C-4C65-5F29-286D923304E1}"/>
              </a:ext>
            </a:extLst>
          </p:cNvPr>
          <p:cNvGraphicFramePr>
            <a:graphicFrameLocks noGrp="1"/>
          </p:cNvGraphicFramePr>
          <p:nvPr>
            <p:extLst>
              <p:ext uri="{D42A27DB-BD31-4B8C-83A1-F6EECF244321}">
                <p14:modId xmlns:p14="http://schemas.microsoft.com/office/powerpoint/2010/main" val="3085511009"/>
              </p:ext>
            </p:extLst>
          </p:nvPr>
        </p:nvGraphicFramePr>
        <p:xfrm>
          <a:off x="519477" y="4021061"/>
          <a:ext cx="11160064" cy="1327740"/>
        </p:xfrm>
        <a:graphic>
          <a:graphicData uri="http://schemas.openxmlformats.org/drawingml/2006/table">
            <a:tbl>
              <a:tblPr firstRow="1" bandRow="1">
                <a:tableStyleId>{5C22544A-7EE6-4342-B048-85BDC9FD1C3A}</a:tableStyleId>
              </a:tblPr>
              <a:tblGrid>
                <a:gridCol w="4112625">
                  <a:extLst>
                    <a:ext uri="{9D8B030D-6E8A-4147-A177-3AD203B41FA5}">
                      <a16:colId xmlns:a16="http://schemas.microsoft.com/office/drawing/2014/main" val="2264328743"/>
                    </a:ext>
                  </a:extLst>
                </a:gridCol>
                <a:gridCol w="7047439">
                  <a:extLst>
                    <a:ext uri="{9D8B030D-6E8A-4147-A177-3AD203B41FA5}">
                      <a16:colId xmlns:a16="http://schemas.microsoft.com/office/drawing/2014/main" val="1173750412"/>
                    </a:ext>
                  </a:extLst>
                </a:gridCol>
              </a:tblGrid>
              <a:tr h="360000">
                <a:tc>
                  <a:txBody>
                    <a:bodyPr/>
                    <a:lstStyle/>
                    <a:p>
                      <a:r>
                        <a:rPr lang="it-IT" sz="1200" noProof="0">
                          <a:solidFill>
                            <a:schemeClr val="tx1"/>
                          </a:solidFill>
                        </a:rPr>
                        <a:t>Processo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it-IT" sz="1200" noProof="0">
                          <a:solidFill>
                            <a:schemeClr val="tx1"/>
                          </a:solidFill>
                        </a:rPr>
                        <a:t>Modifiche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87838603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01 | Procedura aperta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02 | Procedura aperta sotto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03 | Procedura ristretta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04 | Procedura negoziata con avviso sopra soglia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50" noProof="0">
                          <a:solidFill>
                            <a:schemeClr val="tx1"/>
                          </a:solidFill>
                        </a:rPr>
                        <a:t>05 | Procedura negoziata con avviso sotto soglia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150" noProof="0">
                          <a:solidFill>
                            <a:schemeClr val="tx1"/>
                          </a:solidFill>
                        </a:rPr>
                        <a:t>Spostamento dell’invio dell’Avviso di aggiudicazione (A1_XX, A2_XX) all’interno della Procedura di aggiudicazione anziché nel Contratto\Convenzione.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6075202"/>
                  </a:ext>
                </a:extLst>
              </a:tr>
            </a:tbl>
          </a:graphicData>
        </a:graphic>
      </p:graphicFrame>
    </p:spTree>
    <p:extLst>
      <p:ext uri="{BB962C8B-B14F-4D97-AF65-F5344CB8AC3E}">
        <p14:creationId xmlns:p14="http://schemas.microsoft.com/office/powerpoint/2010/main" val="3475437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appalti per cui non è stato stipulato il contratto tramite SATER e di conseguente non è stata inviata la scheda contratto (SC1), all’interno della funzionalità </a:t>
            </a:r>
            <a:r>
              <a:rPr lang="it-IT" b="1" i="1" noProof="0"/>
              <a:t>Appalti senza</a:t>
            </a:r>
            <a:r>
              <a:rPr lang="it-IT" noProof="0"/>
              <a:t> </a:t>
            </a:r>
            <a:r>
              <a:rPr lang="it-IT" b="1" i="1" noProof="0"/>
              <a:t>Contratto </a:t>
            </a:r>
            <a:r>
              <a:rPr lang="it-IT" noProof="0"/>
              <a:t>è disponibile la funzione di invio della scheda contratto (SC1) esclusivamente per gli affidamenti diretti senza negoziazione di tipo AD3 e A3_6.</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INVIO SCHEDA CONTRATTO PER APPALTI SENZA CONTRATTO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E00</a:t>
            </a:r>
            <a:endParaRPr lang="it-IT" sz="1200" b="1" noProof="0">
              <a:solidFill>
                <a:schemeClr val="accent1"/>
              </a:solidFill>
            </a:endParaRPr>
          </a:p>
        </p:txBody>
      </p:sp>
      <p:sp>
        <p:nvSpPr>
          <p:cNvPr id="9" name="Segnaposto numero diapositiva 8">
            <a:extLst>
              <a:ext uri="{FF2B5EF4-FFF2-40B4-BE49-F238E27FC236}">
                <a16:creationId xmlns:a16="http://schemas.microsoft.com/office/drawing/2014/main" id="{6D10C858-3E17-7ECE-0D3C-E0E8FF3AFF87}"/>
              </a:ext>
            </a:extLst>
          </p:cNvPr>
          <p:cNvSpPr>
            <a:spLocks noGrp="1"/>
          </p:cNvSpPr>
          <p:nvPr>
            <p:ph type="sldNum" sz="quarter" idx="10"/>
          </p:nvPr>
        </p:nvSpPr>
        <p:spPr/>
        <p:txBody>
          <a:bodyPr/>
          <a:lstStyle/>
          <a:p>
            <a:fld id="{58E4CE88-B864-4B2B-BBBC-E85082A18D58}" type="slidenum">
              <a:rPr lang="it-IT" noProof="0" smtClean="0"/>
              <a:pPr/>
              <a:t>90</a:t>
            </a:fld>
            <a:endParaRPr lang="it-IT" noProof="0"/>
          </a:p>
        </p:txBody>
      </p:sp>
      <p:sp>
        <p:nvSpPr>
          <p:cNvPr id="11" name="Rectangle: Rounded Corners 10">
            <a:extLst>
              <a:ext uri="{FF2B5EF4-FFF2-40B4-BE49-F238E27FC236}">
                <a16:creationId xmlns:a16="http://schemas.microsoft.com/office/drawing/2014/main" id="{B39515C0-C34E-9BD2-D305-9F9C02CCF18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grpSp>
        <p:nvGrpSpPr>
          <p:cNvPr id="10" name="Group 9">
            <a:extLst>
              <a:ext uri="{FF2B5EF4-FFF2-40B4-BE49-F238E27FC236}">
                <a16:creationId xmlns:a16="http://schemas.microsoft.com/office/drawing/2014/main" id="{EB8BFB01-0844-65A6-3295-F4AEFBC689DE}"/>
              </a:ext>
            </a:extLst>
          </p:cNvPr>
          <p:cNvGrpSpPr/>
          <p:nvPr/>
        </p:nvGrpSpPr>
        <p:grpSpPr>
          <a:xfrm>
            <a:off x="294977" y="2847834"/>
            <a:ext cx="11399134" cy="1985208"/>
            <a:chOff x="294977" y="2847834"/>
            <a:chExt cx="11399134" cy="1985208"/>
          </a:xfrm>
        </p:grpSpPr>
        <p:grpSp>
          <p:nvGrpSpPr>
            <p:cNvPr id="12" name="Group 11">
              <a:extLst>
                <a:ext uri="{FF2B5EF4-FFF2-40B4-BE49-F238E27FC236}">
                  <a16:creationId xmlns:a16="http://schemas.microsoft.com/office/drawing/2014/main" id="{456FB536-DD07-5C42-9554-1EC65646ADFB}"/>
                </a:ext>
              </a:extLst>
            </p:cNvPr>
            <p:cNvGrpSpPr/>
            <p:nvPr/>
          </p:nvGrpSpPr>
          <p:grpSpPr>
            <a:xfrm>
              <a:off x="512552" y="2847834"/>
              <a:ext cx="11181559" cy="1985208"/>
              <a:chOff x="512552" y="2932861"/>
              <a:chExt cx="11181559" cy="1815154"/>
            </a:xfrm>
          </p:grpSpPr>
          <p:sp>
            <p:nvSpPr>
              <p:cNvPr id="27" name="Isosceles Triangle 26">
                <a:extLst>
                  <a:ext uri="{FF2B5EF4-FFF2-40B4-BE49-F238E27FC236}">
                    <a16:creationId xmlns:a16="http://schemas.microsoft.com/office/drawing/2014/main" id="{E3588185-D513-F2F7-CFFF-81105C291AA6}"/>
                  </a:ext>
                </a:extLst>
              </p:cNvPr>
              <p:cNvSpPr/>
              <p:nvPr/>
            </p:nvSpPr>
            <p:spPr>
              <a:xfrm rot="16200000">
                <a:off x="-117448" y="3563238"/>
                <a:ext cx="18144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Rectangle 27">
                <a:extLst>
                  <a:ext uri="{FF2B5EF4-FFF2-40B4-BE49-F238E27FC236}">
                    <a16:creationId xmlns:a16="http://schemas.microsoft.com/office/drawing/2014/main" id="{70C0B5CD-0345-1A55-C8BE-441E4A66B69F}"/>
                  </a:ext>
                </a:extLst>
              </p:cNvPr>
              <p:cNvSpPr/>
              <p:nvPr/>
            </p:nvSpPr>
            <p:spPr>
              <a:xfrm>
                <a:off x="1066911" y="2932861"/>
                <a:ext cx="10627200" cy="1815154"/>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APPALTI SENZA CONTRATTO</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seleziona l’appalto di cui intende inviare la scheda contratto </a:t>
                </a:r>
                <a:r>
                  <a:rPr lang="it-IT" sz="1200" noProof="0">
                    <a:solidFill>
                      <a:prstClr val="black"/>
                    </a:solidFill>
                    <a:latin typeface="Century Gothic"/>
                  </a:rPr>
                  <a:t>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lang="it-IT" sz="1200" u="sng" noProof="0">
                    <a:solidFill>
                      <a:prstClr val="black"/>
                    </a:solidFill>
                    <a:latin typeface="Century Gothic"/>
                  </a:rPr>
                  <a:t>I</a:t>
                </a:r>
                <a:r>
                  <a:rPr kumimoji="0" lang="it-IT" sz="1200" b="0" i="0" u="sng" strike="noStrike" kern="1200" cap="none" spc="0" normalizeH="0" baseline="0" noProof="0">
                    <a:ln>
                      <a:noFill/>
                    </a:ln>
                    <a:solidFill>
                      <a:prstClr val="black"/>
                    </a:solidFill>
                    <a:effectLst/>
                    <a:uLnTx/>
                    <a:uFillTx/>
                    <a:latin typeface="Century Gothic"/>
                    <a:ea typeface="+mn-ea"/>
                    <a:cs typeface="+mn-cs"/>
                  </a:rPr>
                  <a:t>nvio Scheda Contratto</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SOTTOSCRIZIONE DEL CONTRATTO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 contratto.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SC1 (</a:t>
                </a:r>
                <a:r>
                  <a:rPr lang="it-IT" sz="1200" kern="0" noProof="0">
                    <a:solidFill>
                      <a:srgbClr val="000000"/>
                    </a:solidFill>
                  </a:rPr>
                  <a:t>Sottoscrizione del contratto) ed S3 (Elenco dei soggetti incaricati della progettazione)</a:t>
                </a:r>
                <a:r>
                  <a:rPr kumimoji="0" lang="it-IT" sz="1200" u="none" strike="noStrike" kern="1200" cap="none" spc="0" normalizeH="0" baseline="0" noProof="0">
                    <a:ln>
                      <a:noFill/>
                    </a:ln>
                    <a:solidFill>
                      <a:prstClr val="black"/>
                    </a:solidFill>
                    <a:effectLst/>
                    <a:uLnTx/>
                    <a:uFillTx/>
                    <a:latin typeface="Century Gothic"/>
                    <a:ea typeface="+mn-ea"/>
                    <a:cs typeface="+mn-cs"/>
                  </a:rPr>
                  <a:t>. </a:t>
                </a: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dell’affidamento</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lang="it-IT" sz="1200" noProof="0">
                    <a:solidFill>
                      <a:prstClr val="black"/>
                    </a:solidFill>
                    <a:latin typeface="Century Gothic"/>
                  </a:rPr>
                  <a:t>A seguito del corretto invio della scheda SC1 a PCP</a:t>
                </a:r>
                <a:r>
                  <a:rPr kumimoji="0" lang="it-IT" sz="1200" b="0" i="0" strike="noStrike" kern="1200" cap="none" spc="0" normalizeH="0" baseline="0" noProof="0">
                    <a:ln>
                      <a:noFill/>
                    </a:ln>
                    <a:solidFill>
                      <a:prstClr val="black"/>
                    </a:solidFill>
                    <a:effectLst/>
                    <a:uLnTx/>
                    <a:uFillTx/>
                    <a:latin typeface="Century Gothic"/>
                    <a:ea typeface="+mn-ea"/>
                    <a:cs typeface="+mn-cs"/>
                  </a:rPr>
                  <a:t>, l’appalto viene automaticamente spostato all’interno dei contratti stipulati, accessibili attraverso la </a:t>
                </a:r>
                <a:r>
                  <a:rPr lang="it-IT" sz="1200" noProof="0">
                    <a:solidFill>
                      <a:prstClr val="black"/>
                    </a:solidFill>
                    <a:latin typeface="Century Gothic"/>
                  </a:rPr>
                  <a:t>specifica funzionalità </a:t>
                </a:r>
                <a:r>
                  <a:rPr lang="it-IT" sz="1200" b="1" i="1" noProof="0">
                    <a:solidFill>
                      <a:prstClr val="black"/>
                    </a:solidFill>
                    <a:latin typeface="Century Gothic"/>
                  </a:rPr>
                  <a:t>Contratti stipulati </a:t>
                </a:r>
                <a:r>
                  <a:rPr lang="it-IT" sz="1200" noProof="0">
                    <a:solidFill>
                      <a:prstClr val="black"/>
                    </a:solidFill>
                    <a:latin typeface="Century Gothic"/>
                  </a:rPr>
                  <a:t>del gruppo funzionale </a:t>
                </a:r>
                <a:r>
                  <a:rPr lang="it-IT" sz="1200" b="1" noProof="0">
                    <a:solidFill>
                      <a:prstClr val="black"/>
                    </a:solidFill>
                    <a:latin typeface="Century Gothic"/>
                  </a:rPr>
                  <a:t>Esecuzione</a:t>
                </a:r>
                <a:r>
                  <a:rPr lang="it-IT" sz="1200" noProof="0">
                    <a:solidFill>
                      <a:prstClr val="black"/>
                    </a:solidFill>
                    <a:latin typeface="Century Gothic"/>
                  </a:rPr>
                  <a:t> di SATER</a:t>
                </a:r>
                <a:r>
                  <a:rPr kumimoji="0" lang="it-IT" sz="1200" b="0" i="0" strike="noStrike" kern="1200" cap="none" spc="0" normalizeH="0" baseline="0" noProof="0">
                    <a:ln>
                      <a:noFill/>
                    </a:ln>
                    <a:solidFill>
                      <a:prstClr val="black"/>
                    </a:solidFill>
                    <a:effectLst/>
                    <a:uLnTx/>
                    <a:uFillTx/>
                    <a:latin typeface="Century Gothic"/>
                    <a:ea typeface="+mn-ea"/>
                    <a:cs typeface="+mn-cs"/>
                  </a:rPr>
                  <a:t>.  </a:t>
                </a:r>
                <a:endParaRPr kumimoji="0" lang="it-IT" sz="12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3" name="Group 12">
              <a:extLst>
                <a:ext uri="{FF2B5EF4-FFF2-40B4-BE49-F238E27FC236}">
                  <a16:creationId xmlns:a16="http://schemas.microsoft.com/office/drawing/2014/main" id="{5BA61947-D562-37BB-0EC9-705F7D87FBC5}"/>
                </a:ext>
              </a:extLst>
            </p:cNvPr>
            <p:cNvGrpSpPr/>
            <p:nvPr/>
          </p:nvGrpSpPr>
          <p:grpSpPr>
            <a:xfrm>
              <a:off x="294977" y="3624438"/>
              <a:ext cx="432000" cy="432000"/>
              <a:chOff x="-129767" y="4329276"/>
              <a:chExt cx="432000" cy="432000"/>
            </a:xfrm>
          </p:grpSpPr>
          <p:sp>
            <p:nvSpPr>
              <p:cNvPr id="14" name="Oval 13">
                <a:extLst>
                  <a:ext uri="{FF2B5EF4-FFF2-40B4-BE49-F238E27FC236}">
                    <a16:creationId xmlns:a16="http://schemas.microsoft.com/office/drawing/2014/main" id="{ABA01725-0B61-BAEE-AAB8-803971B879FE}"/>
                  </a:ext>
                </a:extLst>
              </p:cNvPr>
              <p:cNvSpPr/>
              <p:nvPr/>
            </p:nvSpPr>
            <p:spPr>
              <a:xfrm>
                <a:off x="-129767" y="432927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15" name="Group 14">
                <a:extLst>
                  <a:ext uri="{FF2B5EF4-FFF2-40B4-BE49-F238E27FC236}">
                    <a16:creationId xmlns:a16="http://schemas.microsoft.com/office/drawing/2014/main" id="{12C3A423-0B16-0C86-FFED-41E28387382D}"/>
                  </a:ext>
                </a:extLst>
              </p:cNvPr>
              <p:cNvGrpSpPr/>
              <p:nvPr/>
            </p:nvGrpSpPr>
            <p:grpSpPr>
              <a:xfrm>
                <a:off x="-93767" y="4365276"/>
                <a:ext cx="360000" cy="360000"/>
                <a:chOff x="-793736" y="4488494"/>
                <a:chExt cx="468000" cy="468000"/>
              </a:xfrm>
            </p:grpSpPr>
            <p:sp>
              <p:nvSpPr>
                <p:cNvPr id="23" name="Oval 22">
                  <a:extLst>
                    <a:ext uri="{FF2B5EF4-FFF2-40B4-BE49-F238E27FC236}">
                      <a16:creationId xmlns:a16="http://schemas.microsoft.com/office/drawing/2014/main" id="{C360F548-6D2C-46EA-C2F4-080A3E69E67E}"/>
                    </a:ext>
                  </a:extLst>
                </p:cNvPr>
                <p:cNvSpPr/>
                <p:nvPr/>
              </p:nvSpPr>
              <p:spPr>
                <a:xfrm>
                  <a:off x="-793736" y="4488494"/>
                  <a:ext cx="468000" cy="46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4" name="Group 1765">
                  <a:extLst>
                    <a:ext uri="{FF2B5EF4-FFF2-40B4-BE49-F238E27FC236}">
                      <a16:creationId xmlns:a16="http://schemas.microsoft.com/office/drawing/2014/main" id="{67BFE067-C121-23DA-2B28-8C14A5033F94}"/>
                    </a:ext>
                  </a:extLst>
                </p:cNvPr>
                <p:cNvGrpSpPr>
                  <a:grpSpLocks/>
                </p:cNvGrpSpPr>
                <p:nvPr/>
              </p:nvGrpSpPr>
              <p:grpSpPr bwMode="auto">
                <a:xfrm>
                  <a:off x="-703732" y="4578494"/>
                  <a:ext cx="288001" cy="288000"/>
                  <a:chOff x="1709738" y="6567488"/>
                  <a:chExt cx="563562" cy="563563"/>
                </a:xfrm>
                <a:solidFill>
                  <a:schemeClr val="bg1"/>
                </a:solidFill>
              </p:grpSpPr>
              <p:sp>
                <p:nvSpPr>
                  <p:cNvPr id="25" name="Freeform 149">
                    <a:extLst>
                      <a:ext uri="{FF2B5EF4-FFF2-40B4-BE49-F238E27FC236}">
                        <a16:creationId xmlns:a16="http://schemas.microsoft.com/office/drawing/2014/main" id="{06F470F5-27E0-9A28-14BE-479EBF2456A7}"/>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6" name="Freeform 150">
                    <a:extLst>
                      <a:ext uri="{FF2B5EF4-FFF2-40B4-BE49-F238E27FC236}">
                        <a16:creationId xmlns:a16="http://schemas.microsoft.com/office/drawing/2014/main" id="{E7D81297-B325-5EF4-A3BF-22CB90A86383}"/>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grpSp>
      </p:grpSp>
    </p:spTree>
    <p:extLst>
      <p:ext uri="{BB962C8B-B14F-4D97-AF65-F5344CB8AC3E}">
        <p14:creationId xmlns:p14="http://schemas.microsoft.com/office/powerpoint/2010/main" val="12975895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AVVIO esecuzione DI Un contratto stipulato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E01</a:t>
            </a:r>
            <a:endParaRPr lang="it-IT" sz="1200" b="1" noProof="0">
              <a:solidFill>
                <a:schemeClr val="accent1"/>
              </a:solidFill>
            </a:endParaRP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STIPULATI</a:t>
            </a:r>
          </a:p>
        </p:txBody>
      </p:sp>
      <p:sp>
        <p:nvSpPr>
          <p:cNvPr id="24" name="Rectangle 23">
            <a:extLst>
              <a:ext uri="{FF2B5EF4-FFF2-40B4-BE49-F238E27FC236}">
                <a16:creationId xmlns:a16="http://schemas.microsoft.com/office/drawing/2014/main" id="{5FF9BAC9-B3AD-938F-5ACD-F057DFBBD0EC}"/>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Inizia esecuzione</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ESECUZIONE</a:t>
            </a: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10"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7734463-0773-B291-790D-2B45F1FE6D5A}"/>
              </a:ext>
            </a:extLst>
          </p:cNvPr>
          <p:cNvGrpSpPr>
            <a:grpSpLocks noChangeAspect="1"/>
          </p:cNvGrpSpPr>
          <p:nvPr/>
        </p:nvGrpSpPr>
        <p:grpSpPr>
          <a:xfrm>
            <a:off x="9668135" y="1335024"/>
            <a:ext cx="2279686" cy="941088"/>
            <a:chOff x="9828516" y="1080609"/>
            <a:chExt cx="2222790" cy="1195503"/>
          </a:xfrm>
        </p:grpSpPr>
        <p:sp>
          <p:nvSpPr>
            <p:cNvPr id="48" name="Rectangle 47">
              <a:extLst>
                <a:ext uri="{FF2B5EF4-FFF2-40B4-BE49-F238E27FC236}">
                  <a16:creationId xmlns:a16="http://schemas.microsoft.com/office/drawing/2014/main" id="{87DAC52B-1721-C17C-7779-89E38CB38CEF}"/>
                </a:ext>
              </a:extLst>
            </p:cNvPr>
            <p:cNvSpPr/>
            <p:nvPr/>
          </p:nvSpPr>
          <p:spPr>
            <a:xfrm>
              <a:off x="9828516" y="1080609"/>
              <a:ext cx="2222790" cy="1195503"/>
            </a:xfrm>
            <a:prstGeom prst="rect">
              <a:avLst/>
            </a:prstGeom>
            <a:pattFill prst="pct10">
              <a:fgClr>
                <a:srgbClr val="002845"/>
              </a:fgClr>
              <a:bgClr>
                <a:srgbClr val="FFFFFF">
                  <a:lumMod val="95000"/>
                </a:srgbClr>
              </a:bgClr>
            </a:pattFill>
            <a:ln w="3175" cap="flat" cmpd="sng" algn="ctr">
              <a:solidFill>
                <a:srgbClr val="881724">
                  <a:shade val="50000"/>
                </a:srgbClr>
              </a:solidFill>
              <a:prstDash val="solid"/>
            </a:ln>
            <a:effectLst/>
          </p:spPr>
          <p:txBody>
            <a:bodyPr rtlCol="0" anchor="ctr"/>
            <a:lstStyle/>
            <a:p>
              <a:pPr algn="ctr"/>
              <a:endParaRPr lang="it-IT" sz="1000" kern="0" noProof="0">
                <a:solidFill>
                  <a:srgbClr val="FFFFFF"/>
                </a:solidFill>
              </a:endParaRPr>
            </a:p>
          </p:txBody>
        </p:sp>
        <p:sp>
          <p:nvSpPr>
            <p:cNvPr id="51" name="Rectangle 50">
              <a:extLst>
                <a:ext uri="{FF2B5EF4-FFF2-40B4-BE49-F238E27FC236}">
                  <a16:creationId xmlns:a16="http://schemas.microsoft.com/office/drawing/2014/main" id="{5F87DBF6-66BF-0925-121B-04BDB825F730}"/>
                </a:ext>
              </a:extLst>
            </p:cNvPr>
            <p:cNvSpPr/>
            <p:nvPr/>
          </p:nvSpPr>
          <p:spPr>
            <a:xfrm>
              <a:off x="9952004" y="1172805"/>
              <a:ext cx="1975813" cy="1022904"/>
            </a:xfrm>
            <a:prstGeom prst="rect">
              <a:avLst/>
            </a:prstGeom>
            <a:solidFill>
              <a:schemeClr val="bg1"/>
            </a:solidFill>
            <a:ln w="3175" cap="flat" cmpd="sng" algn="ctr">
              <a:solidFill>
                <a:srgbClr val="881724">
                  <a:shade val="50000"/>
                </a:srgbClr>
              </a:solidFill>
              <a:prstDash val="solid"/>
            </a:ln>
            <a:effectLst/>
          </p:spPr>
          <p:txBody>
            <a:bodyPr rtlCol="0" anchor="ctr"/>
            <a:lstStyle/>
            <a:p>
              <a:pPr algn="ctr"/>
              <a:r>
                <a:rPr lang="it-IT" sz="1000" kern="0" noProof="0"/>
                <a:t>Spostamento del contratto in CONTRATTI IN ESECUZIONE</a:t>
              </a:r>
            </a:p>
          </p:txBody>
        </p:sp>
      </p:grpSp>
      <p:cxnSp>
        <p:nvCxnSpPr>
          <p:cNvPr id="66" name="Straight Arrow Connector 65">
            <a:extLst>
              <a:ext uri="{FF2B5EF4-FFF2-40B4-BE49-F238E27FC236}">
                <a16:creationId xmlns:a16="http://schemas.microsoft.com/office/drawing/2014/main" id="{A391AF00-A5C2-28F7-6B78-4AA374FD68F2}"/>
              </a:ext>
            </a:extLst>
          </p:cNvPr>
          <p:cNvCxnSpPr>
            <a:cxnSpLocks/>
            <a:endCxn id="48" idx="1"/>
          </p:cNvCxnSpPr>
          <p:nvPr/>
        </p:nvCxnSpPr>
        <p:spPr>
          <a:xfrm>
            <a:off x="8368787" y="1803600"/>
            <a:ext cx="1299348" cy="19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6CA241F-35E8-22C9-58BF-5E02851E3E54}"/>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3" name="Segnaposto numero diapositiva 2">
            <a:extLst>
              <a:ext uri="{FF2B5EF4-FFF2-40B4-BE49-F238E27FC236}">
                <a16:creationId xmlns:a16="http://schemas.microsoft.com/office/drawing/2014/main" id="{5CC00691-19C1-14F0-F465-1D5AA678EAFF}"/>
              </a:ext>
            </a:extLst>
          </p:cNvPr>
          <p:cNvSpPr>
            <a:spLocks noGrp="1"/>
          </p:cNvSpPr>
          <p:nvPr>
            <p:ph type="sldNum" sz="quarter" idx="10"/>
          </p:nvPr>
        </p:nvSpPr>
        <p:spPr/>
        <p:txBody>
          <a:bodyPr/>
          <a:lstStyle/>
          <a:p>
            <a:fld id="{58E4CE88-B864-4B2B-BBBC-E85082A18D58}" type="slidenum">
              <a:rPr lang="it-IT" noProof="0" smtClean="0"/>
              <a:pPr/>
              <a:t>91</a:t>
            </a:fld>
            <a:endParaRPr lang="it-IT" noProof="0"/>
          </a:p>
        </p:txBody>
      </p:sp>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a:off x="7558018"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D48AA0A-6571-0865-8683-5EA31915667E}"/>
              </a:ext>
            </a:extLst>
          </p:cNvPr>
          <p:cNvSpPr/>
          <p:nvPr/>
        </p:nvSpPr>
        <p:spPr>
          <a:xfrm>
            <a:off x="6671145" y="3685335"/>
            <a:ext cx="177528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I1 </a:t>
            </a:r>
            <a:r>
              <a:rPr lang="it-IT" sz="1000" kern="0" noProof="0">
                <a:solidFill>
                  <a:srgbClr val="000000"/>
                </a:solidFill>
              </a:rPr>
              <a:t>Avvio dell’esecuzione</a:t>
            </a:r>
            <a:endParaRPr kumimoji="0" lang="it-IT" sz="1000" i="0" u="none" strike="noStrike" kern="0" cap="none" spc="0" normalizeH="0" baseline="0" noProof="0">
              <a:ln>
                <a:noFill/>
              </a:ln>
              <a:solidFill>
                <a:srgbClr val="000000"/>
              </a:solidFill>
              <a:effectLst/>
              <a:highlight>
                <a:srgbClr val="FFFF00"/>
              </a:highlight>
              <a:uLnTx/>
              <a:uFillTx/>
            </a:endParaRPr>
          </a:p>
        </p:txBody>
      </p:sp>
      <p:sp>
        <p:nvSpPr>
          <p:cNvPr id="5" name="Rectangle: Rounded Corners 4">
            <a:extLst>
              <a:ext uri="{FF2B5EF4-FFF2-40B4-BE49-F238E27FC236}">
                <a16:creationId xmlns:a16="http://schemas.microsoft.com/office/drawing/2014/main" id="{0875E16F-B4A7-65FA-6EB9-D6BCF7EFE659}"/>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384166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appalti per cui è stato inviato il contratto tramite SATER e la conseguente scheda contratto (SC1), all’interno della funzionalità </a:t>
            </a:r>
            <a:r>
              <a:rPr lang="it-IT" b="1" i="1" noProof="0"/>
              <a:t>Contratti stipulati</a:t>
            </a:r>
            <a:r>
              <a:rPr lang="it-IT" i="1" noProof="0"/>
              <a:t> </a:t>
            </a:r>
            <a:r>
              <a:rPr lang="it-IT" noProof="0"/>
              <a:t>è disponibile la funzione di avvio dell’esecuzione.</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AVVIO esecuzione DI Un contratto stipulato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E01</a:t>
            </a:r>
            <a:endParaRPr lang="it-IT" sz="1200" b="1" noProof="0">
              <a:solidFill>
                <a:schemeClr val="accent1"/>
              </a:solidFill>
            </a:endParaRPr>
          </a:p>
        </p:txBody>
      </p:sp>
      <p:grpSp>
        <p:nvGrpSpPr>
          <p:cNvPr id="29" name="Group 28">
            <a:extLst>
              <a:ext uri="{FF2B5EF4-FFF2-40B4-BE49-F238E27FC236}">
                <a16:creationId xmlns:a16="http://schemas.microsoft.com/office/drawing/2014/main" id="{A326B072-1F7B-9A1A-6B7F-1E7AA5602BF7}"/>
              </a:ext>
            </a:extLst>
          </p:cNvPr>
          <p:cNvGrpSpPr/>
          <p:nvPr/>
        </p:nvGrpSpPr>
        <p:grpSpPr>
          <a:xfrm>
            <a:off x="299938" y="2860595"/>
            <a:ext cx="11394173" cy="1959687"/>
            <a:chOff x="299938" y="2860595"/>
            <a:chExt cx="11394173" cy="1959687"/>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90091" y="3563239"/>
              <a:ext cx="1959687"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2861777"/>
              <a:ext cx="10627200" cy="1957325"/>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STIPULATI</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avviare l’esecuzione ed 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Inizia esecuzione</a:t>
              </a:r>
              <a:r>
                <a:rPr lang="it-IT" sz="1200" noProof="0">
                  <a:solidFill>
                    <a:prstClr val="black"/>
                  </a:solidFill>
                  <a:latin typeface="Century Gothic"/>
                </a:rPr>
                <a:t>.</a:t>
              </a:r>
              <a:endParaRPr kumimoji="0" lang="it-IT" sz="1200" b="0" i="0"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a:t>
              </a:r>
              <a:r>
                <a:rPr lang="it-IT" sz="1200" noProof="0">
                  <a:solidFill>
                    <a:prstClr val="black"/>
                  </a:solidFill>
                  <a:latin typeface="Century Gothic"/>
                </a:rPr>
                <a:t>ESECUZIONE 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a:t>
              </a:r>
              <a:r>
                <a:rPr kumimoji="0" lang="it-IT" sz="1200" b="0" i="0" u="none" strike="noStrike" kern="1200" cap="none" spc="0" normalizeH="0" baseline="0" noProof="0">
                  <a:ln>
                    <a:noFill/>
                  </a:ln>
                  <a:solidFill>
                    <a:prstClr val="black"/>
                  </a:solidFill>
                  <a:effectLst/>
                  <a:uLnTx/>
                  <a:uFillTx/>
                  <a:latin typeface="+mj-lt"/>
                  <a:ea typeface="+mn-ea"/>
                  <a:cs typeface="+mn-cs"/>
                </a:rPr>
                <a:t>relative all’avvio dell’esecuzione del contratto. </a:t>
              </a:r>
              <a:r>
                <a:rPr lang="it-IT" sz="1200" noProof="0">
                  <a:solidFill>
                    <a:prstClr val="black"/>
                  </a:solidFill>
                  <a:latin typeface="+mj-lt"/>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mj-lt"/>
                  <a:ea typeface="+mn-ea"/>
                  <a:cs typeface="+mn-cs"/>
                </a:rPr>
                <a:t> il comando </a:t>
              </a:r>
              <a:r>
                <a:rPr kumimoji="0" lang="it-IT" sz="1200" b="0" i="0" u="sng" strike="noStrike" kern="1200" cap="none" spc="0" normalizeH="0" baseline="0" noProof="0">
                  <a:ln>
                    <a:noFill/>
                  </a:ln>
                  <a:solidFill>
                    <a:prstClr val="black"/>
                  </a:solidFill>
                  <a:effectLst/>
                  <a:uLnTx/>
                  <a:uFillTx/>
                  <a:latin typeface="+mj-lt"/>
                  <a:ea typeface="+mn-ea"/>
                  <a:cs typeface="+mn-cs"/>
                </a:rPr>
                <a:t>Invio</a:t>
              </a:r>
              <a:r>
                <a:rPr kumimoji="0" lang="it-IT" sz="1200" b="0" i="0" strike="noStrike" kern="1200" cap="none" spc="0" normalizeH="0" baseline="0" noProof="0">
                  <a:ln>
                    <a:noFill/>
                  </a:ln>
                  <a:solidFill>
                    <a:prstClr val="black"/>
                  </a:solidFill>
                  <a:effectLst/>
                  <a:uLnTx/>
                  <a:uFillTx/>
                  <a:latin typeface="+mj-lt"/>
                  <a:ea typeface="+mn-ea"/>
                  <a:cs typeface="+mn-cs"/>
                </a:rPr>
                <a:t> </a:t>
              </a:r>
              <a:r>
                <a:rPr kumimoji="0" lang="it-IT" sz="1200" u="none" strike="noStrike" kern="1200" cap="none" spc="0" normalizeH="0" baseline="0" noProof="0">
                  <a:ln>
                    <a:noFill/>
                  </a:ln>
                  <a:solidFill>
                    <a:prstClr val="black"/>
                  </a:solidFill>
                  <a:effectLst/>
                  <a:uLnTx/>
                  <a:uFillTx/>
                  <a:latin typeface="+mj-lt"/>
                  <a:ea typeface="+mn-ea"/>
                  <a:cs typeface="+mn-cs"/>
                </a:rPr>
                <a:t>e attende lo svolgimento automatico delle operazioni di invio della scheda </a:t>
              </a:r>
              <a:r>
                <a:rPr lang="it-IT" sz="1200" noProof="0">
                  <a:solidFill>
                    <a:prstClr val="black"/>
                  </a:solidFill>
                  <a:latin typeface="+mj-lt"/>
                </a:rPr>
                <a:t>I1(</a:t>
              </a:r>
              <a:r>
                <a:rPr lang="it-IT" sz="1200" kern="0" noProof="0">
                  <a:solidFill>
                    <a:srgbClr val="000000"/>
                  </a:solidFill>
                  <a:latin typeface="+mj-lt"/>
                </a:rPr>
                <a:t>Avvio dell’esecuzione)</a:t>
              </a:r>
              <a:r>
                <a:rPr kumimoji="0" lang="it-IT" sz="1200" u="none" strike="noStrike" kern="1200" cap="none" spc="0" normalizeH="0" baseline="0" noProof="0">
                  <a:ln>
                    <a:noFill/>
                  </a:ln>
                  <a:solidFill>
                    <a:prstClr val="black"/>
                  </a:solidFill>
                  <a:effectLst/>
                  <a:uLnTx/>
                  <a:uFillTx/>
                  <a:latin typeface="+mj-lt"/>
                  <a:ea typeface="+mn-ea"/>
                  <a:cs typeface="+mn-cs"/>
                </a:rPr>
                <a:t>. </a:t>
              </a:r>
              <a:r>
                <a:rPr kumimoji="0" lang="it-IT" sz="1200" b="0" i="0" u="none" strike="noStrike" kern="1200" cap="none" spc="0" normalizeH="0" baseline="0" noProof="0">
                  <a:ln>
                    <a:noFill/>
                  </a:ln>
                  <a:solidFill>
                    <a:prstClr val="black"/>
                  </a:solidFill>
                  <a:effectLst/>
                  <a:uLnTx/>
                  <a:uFillTx/>
                  <a:latin typeface="+mj-lt"/>
                  <a:ea typeface="+mn-ea"/>
                  <a:cs typeface="+mn-cs"/>
                </a:rPr>
                <a:t>Le operazioni svolte da SATER sono visualizzate nella sezione </a:t>
              </a:r>
              <a:r>
                <a:rPr kumimoji="0" lang="it-IT" sz="1200" b="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a:t>
              </a:r>
              <a:endParaRPr kumimoji="0" lang="it-IT" sz="1200" b="0" i="0" u="none" strike="noStrike" kern="1200" cap="none" spc="0" normalizeH="0" baseline="0" noProof="0">
                <a:ln>
                  <a:noFill/>
                </a:ln>
                <a:solidFill>
                  <a:prstClr val="black"/>
                </a:solidFill>
                <a:effectLst/>
                <a:uLnTx/>
                <a:uFillTx/>
                <a:latin typeface="+mj-lt"/>
                <a:ea typeface="+mn-ea"/>
                <a:cs typeface="+mn-cs"/>
              </a:endParaRPr>
            </a:p>
            <a:p>
              <a:pPr algn="just">
                <a:spcBef>
                  <a:spcPts val="600"/>
                </a:spcBef>
                <a:defRPr/>
              </a:pPr>
              <a:r>
                <a:rPr lang="it-IT" sz="1200" noProof="0">
                  <a:solidFill>
                    <a:prstClr val="black"/>
                  </a:solidFill>
                  <a:latin typeface="Century Gothic"/>
                </a:rPr>
                <a:t>A seguito del corretto invio della scheda I1 a PCP</a:t>
              </a:r>
              <a:r>
                <a:rPr kumimoji="0" lang="it-IT" sz="1200" b="0" i="0" strike="noStrike" kern="1200" cap="none" spc="0" normalizeH="0" baseline="0" noProof="0">
                  <a:ln>
                    <a:noFill/>
                  </a:ln>
                  <a:solidFill>
                    <a:prstClr val="black"/>
                  </a:solidFill>
                  <a:effectLst/>
                  <a:uLnTx/>
                  <a:uFillTx/>
                  <a:latin typeface="Century Gothic"/>
                  <a:ea typeface="+mn-ea"/>
                  <a:cs typeface="+mn-cs"/>
                </a:rPr>
                <a:t>, il contratto viene automaticamente spostato all’interno dei contratti in esecuzione, accessibili attraverso la </a:t>
              </a:r>
              <a:r>
                <a:rPr lang="it-IT" sz="1200" noProof="0">
                  <a:solidFill>
                    <a:prstClr val="black"/>
                  </a:solidFill>
                  <a:latin typeface="Century Gothic"/>
                </a:rPr>
                <a:t>specifica funzionalità </a:t>
              </a:r>
              <a:r>
                <a:rPr lang="it-IT" sz="1200" b="1" i="1" noProof="0">
                  <a:solidFill>
                    <a:prstClr val="black"/>
                  </a:solidFill>
                  <a:latin typeface="Century Gothic"/>
                </a:rPr>
                <a:t>Contratti in esecuzione</a:t>
              </a:r>
              <a:r>
                <a:rPr lang="it-IT" sz="1200" noProof="0">
                  <a:solidFill>
                    <a:prstClr val="black"/>
                  </a:solidFill>
                  <a:latin typeface="Century Gothic"/>
                </a:rPr>
                <a:t> del gruppo funzionale </a:t>
              </a:r>
              <a:r>
                <a:rPr lang="it-IT" sz="1200" b="1" noProof="0">
                  <a:solidFill>
                    <a:prstClr val="black"/>
                  </a:solidFill>
                  <a:latin typeface="Century Gothic"/>
                </a:rPr>
                <a:t>Esecuzione</a:t>
              </a:r>
              <a:r>
                <a:rPr lang="it-IT" sz="1200" noProof="0">
                  <a:solidFill>
                    <a:prstClr val="black"/>
                  </a:solidFill>
                  <a:latin typeface="Century Gothic"/>
                </a:rPr>
                <a:t> di SATER.</a:t>
              </a:r>
              <a:endParaRPr kumimoji="0" lang="it-IT" sz="1200" b="1" i="1" u="none" strike="noStrike" kern="1200" cap="none" spc="0" normalizeH="0" baseline="0" noProof="0">
                <a:ln>
                  <a:noFill/>
                </a:ln>
                <a:solidFill>
                  <a:prstClr val="black"/>
                </a:solidFill>
                <a:effectLst/>
                <a:uLnTx/>
                <a:uFillTx/>
                <a:latin typeface="Century Gothic"/>
                <a:ea typeface="+mn-ea"/>
                <a:cs typeface="+mn-cs"/>
              </a:endParaRPr>
            </a:p>
          </p:txBody>
        </p:sp>
        <p:grpSp>
          <p:nvGrpSpPr>
            <p:cNvPr id="3" name="Group 2">
              <a:extLst>
                <a:ext uri="{FF2B5EF4-FFF2-40B4-BE49-F238E27FC236}">
                  <a16:creationId xmlns:a16="http://schemas.microsoft.com/office/drawing/2014/main" id="{2334547C-4056-EC04-9B64-4D4C3961547D}"/>
                </a:ext>
              </a:extLst>
            </p:cNvPr>
            <p:cNvGrpSpPr/>
            <p:nvPr/>
          </p:nvGrpSpPr>
          <p:grpSpPr>
            <a:xfrm>
              <a:off x="299938" y="3624439"/>
              <a:ext cx="432000" cy="432000"/>
              <a:chOff x="297835" y="5875556"/>
              <a:chExt cx="432000" cy="432000"/>
            </a:xfrm>
          </p:grpSpPr>
          <p:sp>
            <p:nvSpPr>
              <p:cNvPr id="4" name="Oval 3">
                <a:extLst>
                  <a:ext uri="{FF2B5EF4-FFF2-40B4-BE49-F238E27FC236}">
                    <a16:creationId xmlns:a16="http://schemas.microsoft.com/office/drawing/2014/main" id="{483FE67F-28BD-1315-F1BD-FFDC9C0B266D}"/>
                  </a:ext>
                </a:extLst>
              </p:cNvPr>
              <p:cNvSpPr/>
              <p:nvPr/>
            </p:nvSpPr>
            <p:spPr>
              <a:xfrm>
                <a:off x="297835" y="5875556"/>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 name="Graphic 4">
                <a:extLst>
                  <a:ext uri="{FF2B5EF4-FFF2-40B4-BE49-F238E27FC236}">
                    <a16:creationId xmlns:a16="http://schemas.microsoft.com/office/drawing/2014/main" id="{C2E714A7-43D2-6299-DD45-1A473EDC6D1C}"/>
                  </a:ext>
                </a:extLst>
              </p:cNvPr>
              <p:cNvGrpSpPr>
                <a:grpSpLocks noChangeAspect="1"/>
              </p:cNvGrpSpPr>
              <p:nvPr/>
            </p:nvGrpSpPr>
            <p:grpSpPr>
              <a:xfrm>
                <a:off x="333667" y="5911556"/>
                <a:ext cx="360335" cy="359998"/>
                <a:chOff x="4045469" y="918179"/>
                <a:chExt cx="362309" cy="361972"/>
              </a:xfrm>
              <a:solidFill>
                <a:schemeClr val="accent1"/>
              </a:solidFill>
            </p:grpSpPr>
            <p:sp>
              <p:nvSpPr>
                <p:cNvPr id="6" name="Graphic 4">
                  <a:extLst>
                    <a:ext uri="{FF2B5EF4-FFF2-40B4-BE49-F238E27FC236}">
                      <a16:creationId xmlns:a16="http://schemas.microsoft.com/office/drawing/2014/main" id="{489E5FCA-6775-F5A6-6C2B-999F51E21A06}"/>
                    </a:ext>
                  </a:extLst>
                </p:cNvPr>
                <p:cNvSpPr/>
                <p:nvPr/>
              </p:nvSpPr>
              <p:spPr>
                <a:xfrm>
                  <a:off x="4188603" y="1079055"/>
                  <a:ext cx="84986" cy="84906"/>
                </a:xfrm>
                <a:custGeom>
                  <a:avLst/>
                  <a:gdLst>
                    <a:gd name="connsiteX0" fmla="*/ 70928 w 84986"/>
                    <a:gd name="connsiteY0" fmla="*/ 0 h 84906"/>
                    <a:gd name="connsiteX1" fmla="*/ 7029 w 84986"/>
                    <a:gd name="connsiteY1" fmla="*/ 63840 h 84906"/>
                    <a:gd name="connsiteX2" fmla="*/ 0 w 84986"/>
                    <a:gd name="connsiteY2" fmla="*/ 84907 h 84906"/>
                    <a:gd name="connsiteX3" fmla="*/ 21087 w 84986"/>
                    <a:gd name="connsiteY3" fmla="*/ 77885 h 84906"/>
                    <a:gd name="connsiteX4" fmla="*/ 84986 w 84986"/>
                    <a:gd name="connsiteY4" fmla="*/ 14045 h 8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86" h="84906">
                      <a:moveTo>
                        <a:pt x="70928" y="0"/>
                      </a:moveTo>
                      <a:lnTo>
                        <a:pt x="7029" y="63840"/>
                      </a:lnTo>
                      <a:lnTo>
                        <a:pt x="0" y="84907"/>
                      </a:lnTo>
                      <a:lnTo>
                        <a:pt x="21087" y="77885"/>
                      </a:lnTo>
                      <a:lnTo>
                        <a:pt x="84986" y="14045"/>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 name="Graphic 4">
                  <a:extLst>
                    <a:ext uri="{FF2B5EF4-FFF2-40B4-BE49-F238E27FC236}">
                      <a16:creationId xmlns:a16="http://schemas.microsoft.com/office/drawing/2014/main" id="{1EE45832-2BE3-C35E-AC41-E16B2F0F838E}"/>
                    </a:ext>
                  </a:extLst>
                </p:cNvPr>
                <p:cNvSpPr/>
                <p:nvPr/>
              </p:nvSpPr>
              <p:spPr>
                <a:xfrm>
                  <a:off x="4045469" y="918179"/>
                  <a:ext cx="362309" cy="361972"/>
                </a:xfrm>
                <a:custGeom>
                  <a:avLst/>
                  <a:gdLst>
                    <a:gd name="connsiteX0" fmla="*/ 181474 w 362309"/>
                    <a:gd name="connsiteY0" fmla="*/ 0 h 361971"/>
                    <a:gd name="connsiteX1" fmla="*/ 0 w 362309"/>
                    <a:gd name="connsiteY1" fmla="*/ 180667 h 361971"/>
                    <a:gd name="connsiteX2" fmla="*/ 180836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02878 w 362309"/>
                    <a:gd name="connsiteY6" fmla="*/ 241953 h 361971"/>
                    <a:gd name="connsiteX7" fmla="*/ 104156 w 362309"/>
                    <a:gd name="connsiteY7" fmla="*/ 250891 h 361971"/>
                    <a:gd name="connsiteX8" fmla="*/ 99044 w 362309"/>
                    <a:gd name="connsiteY8" fmla="*/ 253444 h 361971"/>
                    <a:gd name="connsiteX9" fmla="*/ 95210 w 362309"/>
                    <a:gd name="connsiteY9" fmla="*/ 252167 h 361971"/>
                    <a:gd name="connsiteX10" fmla="*/ 79874 w 362309"/>
                    <a:gd name="connsiteY10" fmla="*/ 227270 h 361971"/>
                    <a:gd name="connsiteX11" fmla="*/ 96488 w 362309"/>
                    <a:gd name="connsiteY11" fmla="*/ 208756 h 361971"/>
                    <a:gd name="connsiteX12" fmla="*/ 120131 w 362309"/>
                    <a:gd name="connsiteY12" fmla="*/ 183220 h 361971"/>
                    <a:gd name="connsiteX13" fmla="*/ 67094 w 362309"/>
                    <a:gd name="connsiteY13" fmla="*/ 171729 h 361971"/>
                    <a:gd name="connsiteX14" fmla="*/ 60066 w 362309"/>
                    <a:gd name="connsiteY14" fmla="*/ 165984 h 361971"/>
                    <a:gd name="connsiteX15" fmla="*/ 65817 w 362309"/>
                    <a:gd name="connsiteY15" fmla="*/ 158961 h 361971"/>
                    <a:gd name="connsiteX16" fmla="*/ 65817 w 362309"/>
                    <a:gd name="connsiteY16" fmla="*/ 158961 h 361971"/>
                    <a:gd name="connsiteX17" fmla="*/ 132272 w 362309"/>
                    <a:gd name="connsiteY17" fmla="*/ 179390 h 361971"/>
                    <a:gd name="connsiteX18" fmla="*/ 101600 w 362309"/>
                    <a:gd name="connsiteY18" fmla="*/ 220247 h 361971"/>
                    <a:gd name="connsiteX19" fmla="*/ 92654 w 362309"/>
                    <a:gd name="connsiteY19" fmla="*/ 228547 h 361971"/>
                    <a:gd name="connsiteX20" fmla="*/ 102878 w 362309"/>
                    <a:gd name="connsiteY20" fmla="*/ 241953 h 361971"/>
                    <a:gd name="connsiteX21" fmla="*/ 172528 w 362309"/>
                    <a:gd name="connsiteY21" fmla="*/ 248975 h 361971"/>
                    <a:gd name="connsiteX22" fmla="*/ 169973 w 362309"/>
                    <a:gd name="connsiteY22" fmla="*/ 250252 h 361971"/>
                    <a:gd name="connsiteX23" fmla="*/ 135467 w 362309"/>
                    <a:gd name="connsiteY23" fmla="*/ 261743 h 361971"/>
                    <a:gd name="connsiteX24" fmla="*/ 133550 w 362309"/>
                    <a:gd name="connsiteY24" fmla="*/ 262382 h 361971"/>
                    <a:gd name="connsiteX25" fmla="*/ 129077 w 362309"/>
                    <a:gd name="connsiteY25" fmla="*/ 260467 h 361971"/>
                    <a:gd name="connsiteX26" fmla="*/ 127799 w 362309"/>
                    <a:gd name="connsiteY26" fmla="*/ 254083 h 361971"/>
                    <a:gd name="connsiteX27" fmla="*/ 139301 w 362309"/>
                    <a:gd name="connsiteY27" fmla="*/ 219609 h 361971"/>
                    <a:gd name="connsiteX28" fmla="*/ 140579 w 362309"/>
                    <a:gd name="connsiteY28" fmla="*/ 217055 h 361971"/>
                    <a:gd name="connsiteX29" fmla="*/ 210229 w 362309"/>
                    <a:gd name="connsiteY29" fmla="*/ 147470 h 361971"/>
                    <a:gd name="connsiteX30" fmla="*/ 256876 w 362309"/>
                    <a:gd name="connsiteY30" fmla="*/ 101505 h 361971"/>
                    <a:gd name="connsiteX31" fmla="*/ 265822 w 362309"/>
                    <a:gd name="connsiteY31" fmla="*/ 101505 h 361971"/>
                    <a:gd name="connsiteX32" fmla="*/ 288825 w 362309"/>
                    <a:gd name="connsiteY32" fmla="*/ 124488 h 361971"/>
                    <a:gd name="connsiteX33" fmla="*/ 288825 w 362309"/>
                    <a:gd name="connsiteY33" fmla="*/ 133425 h 361971"/>
                    <a:gd name="connsiteX34" fmla="*/ 288825 w 362309"/>
                    <a:gd name="connsiteY34" fmla="*/ 133425 h 361971"/>
                    <a:gd name="connsiteX35" fmla="*/ 242818 w 362309"/>
                    <a:gd name="connsiteY35" fmla="*/ 179390 h 361971"/>
                    <a:gd name="connsiteX36" fmla="*/ 172528 w 362309"/>
                    <a:gd name="connsiteY36" fmla="*/ 248975 h 361971"/>
                    <a:gd name="connsiteX37" fmla="*/ 300966 w 362309"/>
                    <a:gd name="connsiteY37" fmla="*/ 169814 h 361971"/>
                    <a:gd name="connsiteX38" fmla="*/ 267739 w 362309"/>
                    <a:gd name="connsiteY38" fmla="*/ 203011 h 361971"/>
                    <a:gd name="connsiteX39" fmla="*/ 263266 w 362309"/>
                    <a:gd name="connsiteY39" fmla="*/ 204926 h 361971"/>
                    <a:gd name="connsiteX40" fmla="*/ 258792 w 362309"/>
                    <a:gd name="connsiteY40" fmla="*/ 203011 h 361971"/>
                    <a:gd name="connsiteX41" fmla="*/ 258792 w 362309"/>
                    <a:gd name="connsiteY41" fmla="*/ 194073 h 361971"/>
                    <a:gd name="connsiteX42" fmla="*/ 258792 w 362309"/>
                    <a:gd name="connsiteY42" fmla="*/ 194073 h 361971"/>
                    <a:gd name="connsiteX43" fmla="*/ 291381 w 362309"/>
                    <a:gd name="connsiteY43" fmla="*/ 161515 h 361971"/>
                    <a:gd name="connsiteX44" fmla="*/ 300327 w 362309"/>
                    <a:gd name="connsiteY44" fmla="*/ 161515 h 361971"/>
                    <a:gd name="connsiteX45" fmla="*/ 300966 w 362309"/>
                    <a:gd name="connsiteY45" fmla="*/ 169814 h 361971"/>
                    <a:gd name="connsiteX46" fmla="*/ 300966 w 362309"/>
                    <a:gd name="connsiteY46" fmla="*/ 169814 h 361971"/>
                    <a:gd name="connsiteX47" fmla="*/ 300966 w 362309"/>
                    <a:gd name="connsiteY47" fmla="*/ 16981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309"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310" y="81077"/>
                        <a:pt x="281796" y="0"/>
                        <a:pt x="181474" y="0"/>
                      </a:cubicBezTo>
                      <a:close/>
                      <a:moveTo>
                        <a:pt x="102878" y="241953"/>
                      </a:moveTo>
                      <a:cubicBezTo>
                        <a:pt x="106073" y="243868"/>
                        <a:pt x="106712" y="247699"/>
                        <a:pt x="104156" y="250891"/>
                      </a:cubicBezTo>
                      <a:cubicBezTo>
                        <a:pt x="102878" y="252806"/>
                        <a:pt x="100961" y="253444"/>
                        <a:pt x="99044" y="253444"/>
                      </a:cubicBezTo>
                      <a:cubicBezTo>
                        <a:pt x="97766" y="253444"/>
                        <a:pt x="96488" y="252806"/>
                        <a:pt x="95210" y="252167"/>
                      </a:cubicBezTo>
                      <a:cubicBezTo>
                        <a:pt x="93293" y="250891"/>
                        <a:pt x="78597" y="240676"/>
                        <a:pt x="79874" y="227270"/>
                      </a:cubicBezTo>
                      <a:cubicBezTo>
                        <a:pt x="80513" y="219609"/>
                        <a:pt x="86264" y="213225"/>
                        <a:pt x="96488" y="208756"/>
                      </a:cubicBezTo>
                      <a:cubicBezTo>
                        <a:pt x="114380" y="200457"/>
                        <a:pt x="121409" y="189604"/>
                        <a:pt x="120131" y="183220"/>
                      </a:cubicBezTo>
                      <a:cubicBezTo>
                        <a:pt x="118853" y="176836"/>
                        <a:pt x="103517" y="168537"/>
                        <a:pt x="67094" y="171729"/>
                      </a:cubicBezTo>
                      <a:cubicBezTo>
                        <a:pt x="63261" y="171729"/>
                        <a:pt x="60704" y="169176"/>
                        <a:pt x="60066" y="165984"/>
                      </a:cubicBezTo>
                      <a:cubicBezTo>
                        <a:pt x="60066" y="162153"/>
                        <a:pt x="62622" y="159600"/>
                        <a:pt x="65817" y="158961"/>
                      </a:cubicBezTo>
                      <a:lnTo>
                        <a:pt x="65817" y="158961"/>
                      </a:lnTo>
                      <a:cubicBezTo>
                        <a:pt x="117575" y="154492"/>
                        <a:pt x="129716" y="169814"/>
                        <a:pt x="132272" y="179390"/>
                      </a:cubicBezTo>
                      <a:cubicBezTo>
                        <a:pt x="136106" y="193435"/>
                        <a:pt x="123965" y="210033"/>
                        <a:pt x="101600" y="220247"/>
                      </a:cubicBezTo>
                      <a:cubicBezTo>
                        <a:pt x="98405" y="221524"/>
                        <a:pt x="92654" y="224716"/>
                        <a:pt x="92654" y="228547"/>
                      </a:cubicBezTo>
                      <a:cubicBezTo>
                        <a:pt x="92654" y="233015"/>
                        <a:pt x="99683" y="239399"/>
                        <a:pt x="102878" y="241953"/>
                      </a:cubicBezTo>
                      <a:close/>
                      <a:moveTo>
                        <a:pt x="172528" y="248975"/>
                      </a:moveTo>
                      <a:cubicBezTo>
                        <a:pt x="171889" y="249614"/>
                        <a:pt x="171251" y="250252"/>
                        <a:pt x="169973" y="250252"/>
                      </a:cubicBezTo>
                      <a:lnTo>
                        <a:pt x="135467" y="261743"/>
                      </a:lnTo>
                      <a:cubicBezTo>
                        <a:pt x="134828" y="261743"/>
                        <a:pt x="134189" y="262382"/>
                        <a:pt x="133550" y="262382"/>
                      </a:cubicBezTo>
                      <a:cubicBezTo>
                        <a:pt x="131633" y="262382"/>
                        <a:pt x="130355" y="261743"/>
                        <a:pt x="129077" y="260467"/>
                      </a:cubicBezTo>
                      <a:cubicBezTo>
                        <a:pt x="127160" y="258551"/>
                        <a:pt x="126521" y="256636"/>
                        <a:pt x="127799" y="254083"/>
                      </a:cubicBezTo>
                      <a:lnTo>
                        <a:pt x="139301" y="219609"/>
                      </a:lnTo>
                      <a:cubicBezTo>
                        <a:pt x="139301" y="218971"/>
                        <a:pt x="139940" y="217694"/>
                        <a:pt x="140579" y="217055"/>
                      </a:cubicBezTo>
                      <a:lnTo>
                        <a:pt x="210229" y="147470"/>
                      </a:lnTo>
                      <a:lnTo>
                        <a:pt x="256876" y="101505"/>
                      </a:lnTo>
                      <a:cubicBezTo>
                        <a:pt x="259432" y="98952"/>
                        <a:pt x="263266" y="98952"/>
                        <a:pt x="265822" y="101505"/>
                      </a:cubicBezTo>
                      <a:lnTo>
                        <a:pt x="288825" y="124488"/>
                      </a:lnTo>
                      <a:cubicBezTo>
                        <a:pt x="291381" y="127041"/>
                        <a:pt x="291381" y="130872"/>
                        <a:pt x="288825" y="133425"/>
                      </a:cubicBezTo>
                      <a:cubicBezTo>
                        <a:pt x="288825" y="133425"/>
                        <a:pt x="288825" y="133425"/>
                        <a:pt x="288825" y="133425"/>
                      </a:cubicBezTo>
                      <a:lnTo>
                        <a:pt x="242818" y="179390"/>
                      </a:lnTo>
                      <a:lnTo>
                        <a:pt x="172528" y="248975"/>
                      </a:lnTo>
                      <a:close/>
                      <a:moveTo>
                        <a:pt x="300966" y="169814"/>
                      </a:moveTo>
                      <a:lnTo>
                        <a:pt x="267739" y="203011"/>
                      </a:lnTo>
                      <a:cubicBezTo>
                        <a:pt x="266460" y="204287"/>
                        <a:pt x="265182" y="204926"/>
                        <a:pt x="263266" y="204926"/>
                      </a:cubicBezTo>
                      <a:cubicBezTo>
                        <a:pt x="261349" y="204926"/>
                        <a:pt x="260071" y="204287"/>
                        <a:pt x="258792" y="203011"/>
                      </a:cubicBezTo>
                      <a:cubicBezTo>
                        <a:pt x="256237" y="200457"/>
                        <a:pt x="256237" y="196627"/>
                        <a:pt x="258792" y="194073"/>
                      </a:cubicBezTo>
                      <a:cubicBezTo>
                        <a:pt x="258792" y="194073"/>
                        <a:pt x="258792" y="194073"/>
                        <a:pt x="258792" y="194073"/>
                      </a:cubicBezTo>
                      <a:lnTo>
                        <a:pt x="291381" y="161515"/>
                      </a:lnTo>
                      <a:cubicBezTo>
                        <a:pt x="293937" y="158961"/>
                        <a:pt x="297771" y="158961"/>
                        <a:pt x="300327" y="161515"/>
                      </a:cubicBezTo>
                      <a:cubicBezTo>
                        <a:pt x="302883" y="163430"/>
                        <a:pt x="302883" y="167899"/>
                        <a:pt x="300966" y="169814"/>
                      </a:cubicBezTo>
                      <a:lnTo>
                        <a:pt x="300966" y="169814"/>
                      </a:lnTo>
                      <a:lnTo>
                        <a:pt x="300966" y="16981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Graphic 4">
                  <a:extLst>
                    <a:ext uri="{FF2B5EF4-FFF2-40B4-BE49-F238E27FC236}">
                      <a16:creationId xmlns:a16="http://schemas.microsoft.com/office/drawing/2014/main" id="{712F8DC1-E88A-43E6-21A2-8841D00C86B6}"/>
                    </a:ext>
                  </a:extLst>
                </p:cNvPr>
                <p:cNvSpPr/>
                <p:nvPr/>
              </p:nvSpPr>
              <p:spPr>
                <a:xfrm rot="-2700486">
                  <a:off x="4268187" y="1048371"/>
                  <a:ext cx="53035" cy="19790"/>
                </a:xfrm>
                <a:custGeom>
                  <a:avLst/>
                  <a:gdLst>
                    <a:gd name="connsiteX0" fmla="*/ 0 w 53035"/>
                    <a:gd name="connsiteY0" fmla="*/ 0 h 19790"/>
                    <a:gd name="connsiteX1" fmla="*/ 53036 w 53035"/>
                    <a:gd name="connsiteY1" fmla="*/ 0 h 19790"/>
                    <a:gd name="connsiteX2" fmla="*/ 53036 w 53035"/>
                    <a:gd name="connsiteY2" fmla="*/ 19790 h 19790"/>
                    <a:gd name="connsiteX3" fmla="*/ 0 w 53035"/>
                    <a:gd name="connsiteY3" fmla="*/ 19790 h 19790"/>
                  </a:gdLst>
                  <a:ahLst/>
                  <a:cxnLst>
                    <a:cxn ang="0">
                      <a:pos x="connsiteX0" y="connsiteY0"/>
                    </a:cxn>
                    <a:cxn ang="0">
                      <a:pos x="connsiteX1" y="connsiteY1"/>
                    </a:cxn>
                    <a:cxn ang="0">
                      <a:pos x="connsiteX2" y="connsiteY2"/>
                    </a:cxn>
                    <a:cxn ang="0">
                      <a:pos x="connsiteX3" y="connsiteY3"/>
                    </a:cxn>
                  </a:cxnLst>
                  <a:rect l="l" t="t" r="r" b="b"/>
                  <a:pathLst>
                    <a:path w="53035" h="19790">
                      <a:moveTo>
                        <a:pt x="0" y="0"/>
                      </a:moveTo>
                      <a:lnTo>
                        <a:pt x="53036" y="0"/>
                      </a:lnTo>
                      <a:lnTo>
                        <a:pt x="53036" y="19790"/>
                      </a:lnTo>
                      <a:lnTo>
                        <a:pt x="0" y="197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a:ea typeface="+mn-ea"/>
                    <a:cs typeface="+mn-cs"/>
                  </a:endParaRPr>
                </a:p>
              </p:txBody>
            </p:sp>
          </p:grpSp>
        </p:grpSp>
      </p:grpSp>
      <p:sp>
        <p:nvSpPr>
          <p:cNvPr id="9" name="Segnaposto numero diapositiva 8">
            <a:extLst>
              <a:ext uri="{FF2B5EF4-FFF2-40B4-BE49-F238E27FC236}">
                <a16:creationId xmlns:a16="http://schemas.microsoft.com/office/drawing/2014/main" id="{6D10C858-3E17-7ECE-0D3C-E0E8FF3AFF87}"/>
              </a:ext>
            </a:extLst>
          </p:cNvPr>
          <p:cNvSpPr>
            <a:spLocks noGrp="1"/>
          </p:cNvSpPr>
          <p:nvPr>
            <p:ph type="sldNum" sz="quarter" idx="10"/>
          </p:nvPr>
        </p:nvSpPr>
        <p:spPr/>
        <p:txBody>
          <a:bodyPr/>
          <a:lstStyle/>
          <a:p>
            <a:fld id="{58E4CE88-B864-4B2B-BBBC-E85082A18D58}" type="slidenum">
              <a:rPr lang="it-IT" noProof="0" smtClean="0"/>
              <a:pPr/>
              <a:t>92</a:t>
            </a:fld>
            <a:endParaRPr lang="it-IT" noProof="0"/>
          </a:p>
        </p:txBody>
      </p:sp>
      <p:sp>
        <p:nvSpPr>
          <p:cNvPr id="11" name="Rectangle: Rounded Corners 10">
            <a:extLst>
              <a:ext uri="{FF2B5EF4-FFF2-40B4-BE49-F238E27FC236}">
                <a16:creationId xmlns:a16="http://schemas.microsoft.com/office/drawing/2014/main" id="{B39515C0-C34E-9BD2-D305-9F9C02CCF18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184096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STATO DI AVANZAMENTO LAVORI</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E02</a:t>
            </a:r>
            <a:endParaRPr lang="it-IT" sz="1200" b="1" noProof="0">
              <a:solidFill>
                <a:schemeClr val="accent1"/>
              </a:solidFill>
            </a:endParaRP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24" name="Rectangle 23">
            <a:extLst>
              <a:ext uri="{FF2B5EF4-FFF2-40B4-BE49-F238E27FC236}">
                <a16:creationId xmlns:a16="http://schemas.microsoft.com/office/drawing/2014/main" id="{5FF9BAC9-B3AD-938F-5ACD-F057DFBBD0EC}"/>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Stato avanzamento</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a:t>
            </a:r>
          </a:p>
          <a:p>
            <a:pPr algn="ctr" defTabSz="762000">
              <a:lnSpc>
                <a:spcPct val="90000"/>
              </a:lnSpc>
              <a:spcBef>
                <a:spcPct val="0"/>
              </a:spcBef>
              <a:spcAft>
                <a:spcPct val="0"/>
              </a:spcAft>
            </a:pPr>
            <a:r>
              <a:rPr lang="it-IT" sz="1000" b="1" kern="0" noProof="0">
                <a:solidFill>
                  <a:srgbClr val="000000"/>
                </a:solidFill>
                <a:cs typeface="Arial"/>
              </a:rPr>
              <a:t>STATO DI AVANZAMENTO</a:t>
            </a: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a:off x="7558018"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D48AA0A-6571-0865-8683-5EA31915667E}"/>
              </a:ext>
            </a:extLst>
          </p:cNvPr>
          <p:cNvSpPr/>
          <p:nvPr/>
        </p:nvSpPr>
        <p:spPr>
          <a:xfrm>
            <a:off x="6671145" y="3685335"/>
            <a:ext cx="177528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SA1 </a:t>
            </a:r>
            <a:r>
              <a:rPr lang="it-IT" sz="1000" kern="0" noProof="0">
                <a:solidFill>
                  <a:srgbClr val="000000"/>
                </a:solidFill>
              </a:rPr>
              <a:t>Stato avanzamento lavori per qualunque procedura</a:t>
            </a:r>
            <a:endParaRPr kumimoji="0" lang="it-IT" sz="1000" i="0" u="none" strike="noStrike" kern="0" cap="none" spc="0" normalizeH="0" baseline="0" noProof="0">
              <a:ln>
                <a:noFill/>
              </a:ln>
              <a:solidFill>
                <a:srgbClr val="000000"/>
              </a:solidFill>
              <a:effectLst/>
              <a:highlight>
                <a:srgbClr val="FFFF00"/>
              </a:highlight>
              <a:uLnTx/>
              <a:uFillTx/>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93</a:t>
            </a:fld>
            <a:endParaRPr lang="it-IT" noProof="0"/>
          </a:p>
        </p:txBody>
      </p:sp>
      <p:sp>
        <p:nvSpPr>
          <p:cNvPr id="6" name="Rectangle: Rounded Corners 5">
            <a:extLst>
              <a:ext uri="{FF2B5EF4-FFF2-40B4-BE49-F238E27FC236}">
                <a16:creationId xmlns:a16="http://schemas.microsoft.com/office/drawing/2014/main" id="{6440B0BF-292F-5C0F-637C-40B908A62D6A}"/>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751237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comunicazione dello stato di avanzamento lavori (SAL).</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STATO DI AVANZAMENTO LAVORI</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E02</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94</a:t>
            </a:fld>
            <a:endParaRPr lang="it-IT" noProof="0"/>
          </a:p>
        </p:txBody>
      </p:sp>
      <p:grpSp>
        <p:nvGrpSpPr>
          <p:cNvPr id="13" name="Group 12">
            <a:extLst>
              <a:ext uri="{FF2B5EF4-FFF2-40B4-BE49-F238E27FC236}">
                <a16:creationId xmlns:a16="http://schemas.microsoft.com/office/drawing/2014/main" id="{F2F76AB8-3395-B8B2-E54C-2C1EFB2ED8AA}"/>
              </a:ext>
            </a:extLst>
          </p:cNvPr>
          <p:cNvGrpSpPr/>
          <p:nvPr/>
        </p:nvGrpSpPr>
        <p:grpSpPr>
          <a:xfrm>
            <a:off x="307558" y="2948648"/>
            <a:ext cx="11386553" cy="1783581"/>
            <a:chOff x="307558" y="2948648"/>
            <a:chExt cx="11386553" cy="1783581"/>
          </a:xfrm>
        </p:grpSpPr>
        <p:grpSp>
          <p:nvGrpSpPr>
            <p:cNvPr id="11" name="Group 10">
              <a:extLst>
                <a:ext uri="{FF2B5EF4-FFF2-40B4-BE49-F238E27FC236}">
                  <a16:creationId xmlns:a16="http://schemas.microsoft.com/office/drawing/2014/main" id="{E1FDAE67-10C0-7597-21D3-C2C4B9126174}"/>
                </a:ext>
              </a:extLst>
            </p:cNvPr>
            <p:cNvGrpSpPr/>
            <p:nvPr/>
          </p:nvGrpSpPr>
          <p:grpSpPr>
            <a:xfrm>
              <a:off x="512552" y="2948648"/>
              <a:ext cx="11181559" cy="1783581"/>
              <a:chOff x="512552" y="3322578"/>
              <a:chExt cx="11181559" cy="163080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25648" y="3860778"/>
                <a:ext cx="16308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3323514"/>
                <a:ext cx="10627200" cy="1628928"/>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lo stato di avanzamento delle attività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lang="it-IT" sz="1200" u="sng" noProof="0">
                    <a:solidFill>
                      <a:prstClr val="black"/>
                    </a:solidFill>
                    <a:latin typeface="Century Gothic"/>
                  </a:rPr>
                  <a:t>S</a:t>
                </a:r>
                <a:r>
                  <a:rPr kumimoji="0" lang="it-IT" sz="1200" b="0" i="0" u="sng" strike="noStrike" kern="1200" cap="none" spc="0" normalizeH="0" baseline="0" noProof="0">
                    <a:ln>
                      <a:noFill/>
                    </a:ln>
                    <a:solidFill>
                      <a:prstClr val="black"/>
                    </a:solidFill>
                    <a:effectLst/>
                    <a:uLnTx/>
                    <a:uFillTx/>
                    <a:latin typeface="Century Gothic"/>
                    <a:ea typeface="+mn-ea"/>
                    <a:cs typeface="+mn-cs"/>
                  </a:rPr>
                  <a:t>tato avanzamento</a:t>
                </a:r>
                <a:r>
                  <a:rPr lang="it-IT" sz="1200" noProof="0">
                    <a:solidFill>
                      <a:prstClr val="black"/>
                    </a:solidFill>
                    <a:latin typeface="Century Gothic"/>
                  </a:rPr>
                  <a:t> 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a:t>
                </a:r>
                <a:r>
                  <a:rPr lang="it-IT" sz="1200" noProof="0">
                    <a:solidFill>
                      <a:prstClr val="black"/>
                    </a:solidFill>
                    <a:latin typeface="Century Gothic"/>
                  </a:rPr>
                  <a:t>STATO DI AVANZAMENTO 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allo stato di avanzamento delle attività sul contratto. </a:t>
                </a:r>
                <a:r>
                  <a:rPr lang="it-IT" sz="1200" noProof="0">
                    <a:solidFill>
                      <a:prstClr val="black"/>
                    </a:solidFill>
                    <a:latin typeface="Century Gothic"/>
                  </a:rPr>
                  <a:t>Ultimato l’inserimento dei dati necessari,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SA</a:t>
                </a:r>
                <a:r>
                  <a:rPr lang="it-IT" sz="1200" noProof="0">
                    <a:solidFill>
                      <a:prstClr val="black"/>
                    </a:solidFill>
                    <a:latin typeface="Century Gothic"/>
                  </a:rPr>
                  <a:t>1</a:t>
                </a:r>
                <a:r>
                  <a:rPr kumimoji="0" lang="it-IT" sz="120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a:t>
                </a:r>
                <a:r>
                  <a:rPr kumimoji="0" lang="it-IT" sz="1200" b="1" i="1" u="none" strike="noStrike" kern="1200" cap="none" spc="0" normalizeH="0" baseline="0" noProof="0">
                    <a:ln>
                      <a:noFill/>
                    </a:ln>
                    <a:solidFill>
                      <a:prstClr val="black"/>
                    </a:solidFill>
                    <a:effectLst/>
                    <a:uLnTx/>
                    <a:uFillTx/>
                    <a:latin typeface="Century Gothic"/>
                    <a:ea typeface="+mn-ea"/>
                    <a:cs typeface="+mn-cs"/>
                  </a:rPr>
                  <a:t> 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5" name="Group 4">
              <a:extLst>
                <a:ext uri="{FF2B5EF4-FFF2-40B4-BE49-F238E27FC236}">
                  <a16:creationId xmlns:a16="http://schemas.microsoft.com/office/drawing/2014/main" id="{6DFC3FD2-F27E-498F-2FFD-7A00AAB6034D}"/>
                </a:ext>
              </a:extLst>
            </p:cNvPr>
            <p:cNvGrpSpPr/>
            <p:nvPr/>
          </p:nvGrpSpPr>
          <p:grpSpPr>
            <a:xfrm>
              <a:off x="307558" y="3624438"/>
              <a:ext cx="432000" cy="432000"/>
              <a:chOff x="307558" y="4689334"/>
              <a:chExt cx="432000" cy="432000"/>
            </a:xfrm>
          </p:grpSpPr>
          <p:sp>
            <p:nvSpPr>
              <p:cNvPr id="6" name="Oval 5">
                <a:extLst>
                  <a:ext uri="{FF2B5EF4-FFF2-40B4-BE49-F238E27FC236}">
                    <a16:creationId xmlns:a16="http://schemas.microsoft.com/office/drawing/2014/main" id="{8CC324E2-B005-3C7D-E891-F49EB53F0F59}"/>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7" name="Group 1765">
                <a:extLst>
                  <a:ext uri="{FF2B5EF4-FFF2-40B4-BE49-F238E27FC236}">
                    <a16:creationId xmlns:a16="http://schemas.microsoft.com/office/drawing/2014/main" id="{A13F697C-4BEA-7DEE-D486-F370B0592D99}"/>
                  </a:ext>
                </a:extLst>
              </p:cNvPr>
              <p:cNvGrpSpPr>
                <a:grpSpLocks/>
              </p:cNvGrpSpPr>
              <p:nvPr/>
            </p:nvGrpSpPr>
            <p:grpSpPr bwMode="auto">
              <a:xfrm>
                <a:off x="405339" y="4792597"/>
                <a:ext cx="221539" cy="221538"/>
                <a:chOff x="1709738" y="6567488"/>
                <a:chExt cx="563562" cy="563563"/>
              </a:xfrm>
              <a:solidFill>
                <a:srgbClr val="007600"/>
              </a:solidFill>
            </p:grpSpPr>
            <p:sp>
              <p:nvSpPr>
                <p:cNvPr id="9" name="Freeform 149">
                  <a:extLst>
                    <a:ext uri="{FF2B5EF4-FFF2-40B4-BE49-F238E27FC236}">
                      <a16:creationId xmlns:a16="http://schemas.microsoft.com/office/drawing/2014/main" id="{A07980E5-90E5-E89A-09E0-0A4E270D4C9E}"/>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Freeform 150">
                  <a:extLst>
                    <a:ext uri="{FF2B5EF4-FFF2-40B4-BE49-F238E27FC236}">
                      <a16:creationId xmlns:a16="http://schemas.microsoft.com/office/drawing/2014/main" id="{555E73EE-E53D-7F94-0204-F419693BEAF6}"/>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8" name="Freeform 933">
                <a:extLst>
                  <a:ext uri="{FF2B5EF4-FFF2-40B4-BE49-F238E27FC236}">
                    <a16:creationId xmlns:a16="http://schemas.microsoft.com/office/drawing/2014/main" id="{FB2BA061-6EE4-DFA7-5790-7B74785186F6}"/>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A355DF3F-4B7C-A723-00F9-743B542A9311}"/>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296908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SUBAPPALTO</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E03</a:t>
            </a:r>
            <a:endParaRPr lang="it-IT" sz="1200" b="1" noProof="0">
              <a:solidFill>
                <a:schemeClr val="accent1"/>
              </a:solidFill>
            </a:endParaRP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198234" y="1080609"/>
            <a:ext cx="1174552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r>
              <a:rPr lang="it-IT" sz="900" noProof="0">
                <a:solidFill>
                  <a:schemeClr val="tx1"/>
                </a:solidFill>
              </a:rPr>
              <a:t>	CONTRATTI IN ESECUZIONE</a:t>
            </a:r>
          </a:p>
        </p:txBody>
      </p:sp>
      <p:sp>
        <p:nvSpPr>
          <p:cNvPr id="24" name="Rectangle 23">
            <a:extLst>
              <a:ext uri="{FF2B5EF4-FFF2-40B4-BE49-F238E27FC236}">
                <a16:creationId xmlns:a16="http://schemas.microsoft.com/office/drawing/2014/main" id="{5FF9BAC9-B3AD-938F-5ACD-F057DFBBD0EC}"/>
              </a:ext>
            </a:extLst>
          </p:cNvPr>
          <p:cNvSpPr/>
          <p:nvPr/>
        </p:nvSpPr>
        <p:spPr>
          <a:xfrm>
            <a:off x="1430429" y="1407600"/>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Subappalto</a:t>
            </a:r>
          </a:p>
        </p:txBody>
      </p:sp>
      <p:sp>
        <p:nvSpPr>
          <p:cNvPr id="25" name="Rectangle 24">
            <a:extLst>
              <a:ext uri="{FF2B5EF4-FFF2-40B4-BE49-F238E27FC236}">
                <a16:creationId xmlns:a16="http://schemas.microsoft.com/office/drawing/2014/main" id="{5CB3ED94-7D4E-1C4D-B173-8C932E00A282}"/>
              </a:ext>
            </a:extLst>
          </p:cNvPr>
          <p:cNvSpPr/>
          <p:nvPr/>
        </p:nvSpPr>
        <p:spPr>
          <a:xfrm>
            <a:off x="243930" y="1407600"/>
            <a:ext cx="936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179930"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cxnSp>
        <p:nvCxnSpPr>
          <p:cNvPr id="70" name="Straight Arrow Connector 69">
            <a:extLst>
              <a:ext uri="{FF2B5EF4-FFF2-40B4-BE49-F238E27FC236}">
                <a16:creationId xmlns:a16="http://schemas.microsoft.com/office/drawing/2014/main" id="{8AB9015E-9553-B561-CE59-EAD86B679872}"/>
              </a:ext>
            </a:extLst>
          </p:cNvPr>
          <p:cNvCxnSpPr>
            <a:cxnSpLocks/>
            <a:stCxn id="18" idx="2"/>
          </p:cNvCxnSpPr>
          <p:nvPr/>
        </p:nvCxnSpPr>
        <p:spPr>
          <a:xfrm>
            <a:off x="4271427" y="2199600"/>
            <a:ext cx="0" cy="33966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D48AA0A-6571-0865-8683-5EA31915667E}"/>
              </a:ext>
            </a:extLst>
          </p:cNvPr>
          <p:cNvSpPr/>
          <p:nvPr/>
        </p:nvSpPr>
        <p:spPr>
          <a:xfrm>
            <a:off x="3390614" y="3685335"/>
            <a:ext cx="1775285" cy="69957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RSU1 </a:t>
            </a:r>
            <a:r>
              <a:rPr lang="it-IT" sz="1000" kern="0" noProof="0">
                <a:solidFill>
                  <a:srgbClr val="000000"/>
                </a:solidFill>
              </a:rPr>
              <a:t>Comunicazione richiesta di subappalto per qualunque procedura</a:t>
            </a:r>
            <a:endParaRPr kumimoji="0" lang="it-IT" sz="1000" i="0" u="none" strike="noStrike" kern="0" cap="none" spc="0" normalizeH="0" baseline="0" noProof="0">
              <a:ln>
                <a:noFill/>
              </a:ln>
              <a:solidFill>
                <a:srgbClr val="000000"/>
              </a:solidFill>
              <a:effectLst/>
              <a:highlight>
                <a:srgbClr val="FFFF00"/>
              </a:highlight>
              <a:uLnTx/>
              <a:uFillTx/>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95</a:t>
            </a:fld>
            <a:endParaRPr lang="it-IT" noProof="0"/>
          </a:p>
        </p:txBody>
      </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2366429"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604885-6E54-315B-1F0A-5A30E181F825}"/>
              </a:ext>
            </a:extLst>
          </p:cNvPr>
          <p:cNvSpPr/>
          <p:nvPr/>
        </p:nvSpPr>
        <p:spPr>
          <a:xfrm>
            <a:off x="2616928" y="1407600"/>
            <a:ext cx="936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RICHIESTA DI SUBAPPALTO</a:t>
            </a:r>
          </a:p>
        </p:txBody>
      </p:sp>
      <p:sp>
        <p:nvSpPr>
          <p:cNvPr id="18" name="Rectangle 17">
            <a:extLst>
              <a:ext uri="{FF2B5EF4-FFF2-40B4-BE49-F238E27FC236}">
                <a16:creationId xmlns:a16="http://schemas.microsoft.com/office/drawing/2014/main" id="{B88E4734-EF2D-7B18-6247-9BBDC92B76C6}"/>
              </a:ext>
            </a:extLst>
          </p:cNvPr>
          <p:cNvSpPr/>
          <p:nvPr/>
        </p:nvSpPr>
        <p:spPr>
          <a:xfrm>
            <a:off x="3803427" y="1407600"/>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20" name="Straight Arrow Connector 19">
            <a:extLst>
              <a:ext uri="{FF2B5EF4-FFF2-40B4-BE49-F238E27FC236}">
                <a16:creationId xmlns:a16="http://schemas.microsoft.com/office/drawing/2014/main" id="{5130A8FD-0553-1702-57FC-BF559AA0AC06}"/>
              </a:ext>
            </a:extLst>
          </p:cNvPr>
          <p:cNvCxnSpPr>
            <a:cxnSpLocks/>
            <a:stCxn id="37" idx="3"/>
            <a:endCxn id="18" idx="1"/>
          </p:cNvCxnSpPr>
          <p:nvPr/>
        </p:nvCxnSpPr>
        <p:spPr>
          <a:xfrm>
            <a:off x="3552928"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D201749-F5E4-6680-0276-926FE8AA831F}"/>
              </a:ext>
            </a:extLst>
          </p:cNvPr>
          <p:cNvSpPr/>
          <p:nvPr/>
        </p:nvSpPr>
        <p:spPr>
          <a:xfrm>
            <a:off x="4918630" y="1156024"/>
            <a:ext cx="3436125" cy="108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it-IT" sz="900" noProof="0">
                <a:solidFill>
                  <a:schemeClr val="tx1"/>
                </a:solidFill>
              </a:rPr>
              <a:t>DETTAGLIO SUBAPPALTO</a:t>
            </a:r>
          </a:p>
        </p:txBody>
      </p:sp>
      <p:grpSp>
        <p:nvGrpSpPr>
          <p:cNvPr id="54" name="Group 53">
            <a:extLst>
              <a:ext uri="{FF2B5EF4-FFF2-40B4-BE49-F238E27FC236}">
                <a16:creationId xmlns:a16="http://schemas.microsoft.com/office/drawing/2014/main" id="{D6E315B7-09A0-1024-EF88-99FE507BDF7F}"/>
              </a:ext>
            </a:extLst>
          </p:cNvPr>
          <p:cNvGrpSpPr/>
          <p:nvPr/>
        </p:nvGrpSpPr>
        <p:grpSpPr>
          <a:xfrm>
            <a:off x="4989926" y="1407599"/>
            <a:ext cx="3308998" cy="792001"/>
            <a:chOff x="4989926" y="1407599"/>
            <a:chExt cx="3308998" cy="792001"/>
          </a:xfrm>
        </p:grpSpPr>
        <p:sp>
          <p:nvSpPr>
            <p:cNvPr id="30" name="Rectangle 29">
              <a:extLst>
                <a:ext uri="{FF2B5EF4-FFF2-40B4-BE49-F238E27FC236}">
                  <a16:creationId xmlns:a16="http://schemas.microsoft.com/office/drawing/2014/main" id="{72712F8A-7F01-36D5-B299-9B04DE298BC3}"/>
                </a:ext>
              </a:extLst>
            </p:cNvPr>
            <p:cNvSpPr/>
            <p:nvPr/>
          </p:nvSpPr>
          <p:spPr>
            <a:xfrm>
              <a:off x="4989926" y="1407600"/>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Esito richiesta subappalto</a:t>
              </a:r>
            </a:p>
          </p:txBody>
        </p:sp>
        <p:sp>
          <p:nvSpPr>
            <p:cNvPr id="32" name="Rectangle 31">
              <a:extLst>
                <a:ext uri="{FF2B5EF4-FFF2-40B4-BE49-F238E27FC236}">
                  <a16:creationId xmlns:a16="http://schemas.microsoft.com/office/drawing/2014/main" id="{0534D32A-86B3-70BC-C2AD-8B65EA275E0D}"/>
                </a:ext>
              </a:extLst>
            </p:cNvPr>
            <p:cNvSpPr/>
            <p:nvPr/>
          </p:nvSpPr>
          <p:spPr>
            <a:xfrm>
              <a:off x="6176425" y="1407600"/>
              <a:ext cx="936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ESITO RICHIESTA SUBAPPALTO</a:t>
              </a:r>
            </a:p>
          </p:txBody>
        </p:sp>
        <p:cxnSp>
          <p:nvCxnSpPr>
            <p:cNvPr id="34" name="Straight Arrow Connector 33">
              <a:extLst>
                <a:ext uri="{FF2B5EF4-FFF2-40B4-BE49-F238E27FC236}">
                  <a16:creationId xmlns:a16="http://schemas.microsoft.com/office/drawing/2014/main" id="{5EF2E8C1-F34F-3B00-A69C-652056CDBE35}"/>
                </a:ext>
              </a:extLst>
            </p:cNvPr>
            <p:cNvCxnSpPr>
              <a:cxnSpLocks/>
              <a:stCxn id="30" idx="3"/>
              <a:endCxn id="32" idx="1"/>
            </p:cNvCxnSpPr>
            <p:nvPr/>
          </p:nvCxnSpPr>
          <p:spPr>
            <a:xfrm>
              <a:off x="5925926"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0E5B20F-231A-3507-20A5-7C4D82688E22}"/>
                </a:ext>
              </a:extLst>
            </p:cNvPr>
            <p:cNvSpPr/>
            <p:nvPr/>
          </p:nvSpPr>
          <p:spPr>
            <a:xfrm>
              <a:off x="7362924" y="1407599"/>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grpSp>
      <p:cxnSp>
        <p:nvCxnSpPr>
          <p:cNvPr id="41" name="Straight Arrow Connector 40">
            <a:extLst>
              <a:ext uri="{FF2B5EF4-FFF2-40B4-BE49-F238E27FC236}">
                <a16:creationId xmlns:a16="http://schemas.microsoft.com/office/drawing/2014/main" id="{D348171D-C1B5-31C3-F794-AAF7C8451828}"/>
              </a:ext>
            </a:extLst>
          </p:cNvPr>
          <p:cNvCxnSpPr>
            <a:cxnSpLocks/>
          </p:cNvCxnSpPr>
          <p:nvPr/>
        </p:nvCxnSpPr>
        <p:spPr>
          <a:xfrm>
            <a:off x="7830924" y="2199598"/>
            <a:ext cx="0" cy="33966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28CDD55-A752-B752-9299-9517F4CFD6C4}"/>
              </a:ext>
            </a:extLst>
          </p:cNvPr>
          <p:cNvSpPr/>
          <p:nvPr/>
        </p:nvSpPr>
        <p:spPr>
          <a:xfrm>
            <a:off x="7175303" y="3685335"/>
            <a:ext cx="1333797" cy="698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ES1 </a:t>
            </a:r>
            <a:r>
              <a:rPr lang="it-IT" sz="1000" kern="0" noProof="0">
                <a:solidFill>
                  <a:srgbClr val="000000"/>
                </a:solidFill>
              </a:rPr>
              <a:t>Esito richiesta subappalto</a:t>
            </a:r>
            <a:endParaRPr kumimoji="0" lang="it-IT" sz="1000" i="0" u="none" strike="noStrike" kern="0" cap="none" spc="0" normalizeH="0" baseline="0" noProof="0">
              <a:ln>
                <a:noFill/>
              </a:ln>
              <a:solidFill>
                <a:srgbClr val="000000"/>
              </a:solidFill>
              <a:effectLst/>
              <a:highlight>
                <a:srgbClr val="FFFF00"/>
              </a:highlight>
              <a:uLnTx/>
              <a:uFillTx/>
            </a:endParaRPr>
          </a:p>
        </p:txBody>
      </p:sp>
      <p:sp>
        <p:nvSpPr>
          <p:cNvPr id="44" name="Rectangle 43">
            <a:extLst>
              <a:ext uri="{FF2B5EF4-FFF2-40B4-BE49-F238E27FC236}">
                <a16:creationId xmlns:a16="http://schemas.microsoft.com/office/drawing/2014/main" id="{E6227D6D-25F1-650B-A408-C0429B056228}"/>
              </a:ext>
            </a:extLst>
          </p:cNvPr>
          <p:cNvSpPr/>
          <p:nvPr/>
        </p:nvSpPr>
        <p:spPr>
          <a:xfrm>
            <a:off x="8459971" y="1156024"/>
            <a:ext cx="3436125" cy="108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it-IT" sz="900" noProof="0">
                <a:solidFill>
                  <a:schemeClr val="tx1"/>
                </a:solidFill>
              </a:rPr>
              <a:t>DETTAGLIO SUBAPPALTO</a:t>
            </a:r>
          </a:p>
        </p:txBody>
      </p:sp>
      <p:cxnSp>
        <p:nvCxnSpPr>
          <p:cNvPr id="47" name="Straight Arrow Connector 46">
            <a:extLst>
              <a:ext uri="{FF2B5EF4-FFF2-40B4-BE49-F238E27FC236}">
                <a16:creationId xmlns:a16="http://schemas.microsoft.com/office/drawing/2014/main" id="{9B827B3F-DE30-DA28-242A-9E02C8AAFFF3}"/>
              </a:ext>
            </a:extLst>
          </p:cNvPr>
          <p:cNvCxnSpPr>
            <a:cxnSpLocks/>
            <a:stCxn id="45" idx="3"/>
            <a:endCxn id="46" idx="1"/>
          </p:cNvCxnSpPr>
          <p:nvPr/>
        </p:nvCxnSpPr>
        <p:spPr>
          <a:xfrm>
            <a:off x="9459533" y="1803600"/>
            <a:ext cx="2145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A75BB12-296D-6ACF-4AE4-719D868F44D3}"/>
              </a:ext>
            </a:extLst>
          </p:cNvPr>
          <p:cNvSpPr/>
          <p:nvPr/>
        </p:nvSpPr>
        <p:spPr>
          <a:xfrm>
            <a:off x="8523533" y="1407600"/>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Conclusione subappalto</a:t>
            </a:r>
          </a:p>
        </p:txBody>
      </p:sp>
      <p:sp>
        <p:nvSpPr>
          <p:cNvPr id="46" name="Rectangle 45">
            <a:extLst>
              <a:ext uri="{FF2B5EF4-FFF2-40B4-BE49-F238E27FC236}">
                <a16:creationId xmlns:a16="http://schemas.microsoft.com/office/drawing/2014/main" id="{F330B8A0-05F6-EBB3-0ABE-ABC8B5BF83AB}"/>
              </a:ext>
            </a:extLst>
          </p:cNvPr>
          <p:cNvSpPr/>
          <p:nvPr/>
        </p:nvSpPr>
        <p:spPr>
          <a:xfrm>
            <a:off x="9674033" y="1407600"/>
            <a:ext cx="1008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CONCLUSIONE SUBAPPALTO</a:t>
            </a:r>
          </a:p>
        </p:txBody>
      </p:sp>
      <p:sp>
        <p:nvSpPr>
          <p:cNvPr id="48" name="Rectangle 47">
            <a:extLst>
              <a:ext uri="{FF2B5EF4-FFF2-40B4-BE49-F238E27FC236}">
                <a16:creationId xmlns:a16="http://schemas.microsoft.com/office/drawing/2014/main" id="{5C4FA1FB-CCC9-C034-7A8D-205C85F40A8F}"/>
              </a:ext>
            </a:extLst>
          </p:cNvPr>
          <p:cNvSpPr/>
          <p:nvPr/>
        </p:nvSpPr>
        <p:spPr>
          <a:xfrm>
            <a:off x="10896533" y="1407599"/>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cxnSp>
        <p:nvCxnSpPr>
          <p:cNvPr id="56" name="Straight Arrow Connector 55">
            <a:extLst>
              <a:ext uri="{FF2B5EF4-FFF2-40B4-BE49-F238E27FC236}">
                <a16:creationId xmlns:a16="http://schemas.microsoft.com/office/drawing/2014/main" id="{A2D75390-7566-ABB5-8A87-62411BCE5F5F}"/>
              </a:ext>
            </a:extLst>
          </p:cNvPr>
          <p:cNvCxnSpPr>
            <a:cxnSpLocks/>
          </p:cNvCxnSpPr>
          <p:nvPr/>
        </p:nvCxnSpPr>
        <p:spPr>
          <a:xfrm flipV="1">
            <a:off x="7112425" y="1803599"/>
            <a:ext cx="250499"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811FBC0-27DE-21EB-A7A7-67663A6EC00B}"/>
              </a:ext>
            </a:extLst>
          </p:cNvPr>
          <p:cNvCxnSpPr>
            <a:cxnSpLocks/>
            <a:stCxn id="48" idx="2"/>
          </p:cNvCxnSpPr>
          <p:nvPr/>
        </p:nvCxnSpPr>
        <p:spPr>
          <a:xfrm>
            <a:off x="11364533" y="2199598"/>
            <a:ext cx="3565" cy="33966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B509FAAB-1F47-FAAD-1CA1-2CCAF54FB1C6}"/>
              </a:ext>
            </a:extLst>
          </p:cNvPr>
          <p:cNvSpPr/>
          <p:nvPr/>
        </p:nvSpPr>
        <p:spPr>
          <a:xfrm>
            <a:off x="10763677" y="3685335"/>
            <a:ext cx="1212543" cy="698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CS1 </a:t>
            </a:r>
            <a:r>
              <a:rPr lang="it-IT" sz="1000" kern="0" noProof="0">
                <a:solidFill>
                  <a:srgbClr val="000000"/>
                </a:solidFill>
              </a:rPr>
              <a:t>Conclusione subappalto</a:t>
            </a:r>
            <a:endParaRPr kumimoji="0" lang="it-IT" sz="1000" i="0" u="none" strike="noStrike" kern="0" cap="none" spc="0" normalizeH="0" baseline="0" noProof="0">
              <a:ln>
                <a:noFill/>
              </a:ln>
              <a:solidFill>
                <a:srgbClr val="000000"/>
              </a:solidFill>
              <a:effectLst/>
              <a:highlight>
                <a:srgbClr val="FFFF00"/>
              </a:highlight>
              <a:uLnTx/>
              <a:uFillTx/>
            </a:endParaRPr>
          </a:p>
        </p:txBody>
      </p:sp>
      <p:cxnSp>
        <p:nvCxnSpPr>
          <p:cNvPr id="2" name="Straight Arrow Connector 1">
            <a:extLst>
              <a:ext uri="{FF2B5EF4-FFF2-40B4-BE49-F238E27FC236}">
                <a16:creationId xmlns:a16="http://schemas.microsoft.com/office/drawing/2014/main" id="{5EFA4D02-BEB9-B07B-6B34-5067568316A5}"/>
              </a:ext>
            </a:extLst>
          </p:cNvPr>
          <p:cNvCxnSpPr>
            <a:cxnSpLocks/>
          </p:cNvCxnSpPr>
          <p:nvPr/>
        </p:nvCxnSpPr>
        <p:spPr>
          <a:xfrm>
            <a:off x="10681781" y="1800552"/>
            <a:ext cx="216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AEEBBCB-4D35-3E1A-777E-B12B3729F404}"/>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10968854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SATER.</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gestione di un subappalto.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SUBAPPALTO</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E03</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96</a:t>
            </a:fld>
            <a:endParaRPr lang="it-IT" noProof="0"/>
          </a:p>
        </p:txBody>
      </p:sp>
      <p:grpSp>
        <p:nvGrpSpPr>
          <p:cNvPr id="8" name="Group 7">
            <a:extLst>
              <a:ext uri="{FF2B5EF4-FFF2-40B4-BE49-F238E27FC236}">
                <a16:creationId xmlns:a16="http://schemas.microsoft.com/office/drawing/2014/main" id="{4AF26AE3-C687-ABD6-B414-42133183F0BA}"/>
              </a:ext>
            </a:extLst>
          </p:cNvPr>
          <p:cNvGrpSpPr/>
          <p:nvPr/>
        </p:nvGrpSpPr>
        <p:grpSpPr>
          <a:xfrm>
            <a:off x="307558" y="2040438"/>
            <a:ext cx="11386553" cy="3600000"/>
            <a:chOff x="307558" y="2040438"/>
            <a:chExt cx="11386553" cy="3600000"/>
          </a:xfrm>
        </p:grpSpPr>
        <p:grpSp>
          <p:nvGrpSpPr>
            <p:cNvPr id="5" name="Group 4">
              <a:extLst>
                <a:ext uri="{FF2B5EF4-FFF2-40B4-BE49-F238E27FC236}">
                  <a16:creationId xmlns:a16="http://schemas.microsoft.com/office/drawing/2014/main" id="{71C95A79-263B-1E28-5EA6-FEFF89A1F21A}"/>
                </a:ext>
              </a:extLst>
            </p:cNvPr>
            <p:cNvGrpSpPr/>
            <p:nvPr/>
          </p:nvGrpSpPr>
          <p:grpSpPr>
            <a:xfrm>
              <a:off x="512552" y="2040438"/>
              <a:ext cx="11181559" cy="3600000"/>
              <a:chOff x="512552" y="2381345"/>
              <a:chExt cx="11181559" cy="3291623"/>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855448" y="3749956"/>
                <a:ext cx="32904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2381345"/>
                <a:ext cx="10627200" cy="3291623"/>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notificare</a:t>
                </a:r>
                <a:r>
                  <a:rPr lang="it-IT" sz="1200" noProof="0">
                    <a:solidFill>
                      <a:prstClr val="black"/>
                    </a:solidFill>
                    <a:latin typeface="Century Gothic"/>
                  </a:rPr>
                  <a:t> il subappalto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lang="it-IT" sz="1200" u="sng" noProof="0">
                    <a:solidFill>
                      <a:prstClr val="black"/>
                    </a:solidFill>
                    <a:latin typeface="Century Gothic"/>
                  </a:rPr>
                  <a:t>Subappalto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RICHIESTA DI SUBAPPALTO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alla creazione del subappalto </a:t>
                </a:r>
                <a:r>
                  <a:rPr lang="it-IT" sz="1200" noProof="0">
                    <a:solidFill>
                      <a:prstClr val="black"/>
                    </a:solidFill>
                    <a:latin typeface="Century Gothic"/>
                  </a:rPr>
                  <a:t>de</a:t>
                </a:r>
                <a:r>
                  <a:rPr kumimoji="0" lang="it-IT" sz="1200" b="0" i="0" u="none" strike="noStrike" kern="1200" cap="none" spc="0" normalizeH="0" baseline="0" noProof="0">
                    <a:ln>
                      <a:noFill/>
                    </a:ln>
                    <a:solidFill>
                      <a:prstClr val="black"/>
                    </a:solidFill>
                    <a:effectLst/>
                    <a:uLnTx/>
                    <a:uFillTx/>
                    <a:latin typeface="Century Gothic"/>
                    <a:ea typeface="+mn-ea"/>
                    <a:cs typeface="+mn-cs"/>
                  </a:rPr>
                  <a:t>l contratto. </a:t>
                </a:r>
                <a:r>
                  <a:rPr lang="it-IT" sz="1200" noProof="0">
                    <a:solidFill>
                      <a:prstClr val="black"/>
                    </a:solidFill>
                    <a:latin typeface="Century Gothic"/>
                  </a:rPr>
                  <a:t>Ultimato l’inserimento,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RSU</a:t>
                </a:r>
                <a:r>
                  <a:rPr lang="it-IT" sz="1200" noProof="0">
                    <a:solidFill>
                      <a:prstClr val="black"/>
                    </a:solidFill>
                    <a:latin typeface="Century Gothic"/>
                  </a:rPr>
                  <a:t>1 (</a:t>
                </a:r>
                <a:r>
                  <a:rPr lang="it-IT" sz="1200" kern="0" noProof="0">
                    <a:solidFill>
                      <a:srgbClr val="000000"/>
                    </a:solidFill>
                  </a:rPr>
                  <a:t>Comunicazione richiesta di subappalto per qualunque procedura)</a:t>
                </a:r>
                <a:r>
                  <a:rPr kumimoji="0" lang="it-IT" sz="1200" u="none" strike="noStrike" kern="1200" cap="none" spc="0" normalizeH="0" baseline="0" noProof="0">
                    <a:ln>
                      <a:noFill/>
                    </a:ln>
                    <a:solidFill>
                      <a:prstClr val="black"/>
                    </a:solidFill>
                    <a:effectLst/>
                    <a:uLnTx/>
                    <a:uFillTx/>
                    <a:latin typeface="Century Gothic"/>
                    <a:ea typeface="+mn-ea"/>
                    <a:cs typeface="+mn-cs"/>
                  </a:rPr>
                  <a:t>.</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A valle della valutazione dell’istanza di subappalto, l’utente accede al Dettaglio del subappalto, tramite il corrispondente tab disponibile nel dettaglio del contratto, ed esegue il comando </a:t>
                </a:r>
                <a:r>
                  <a:rPr kumimoji="0" lang="it-IT" sz="1200" b="0" u="sng" strike="noStrike" kern="1200" cap="none" spc="0" normalizeH="0" baseline="0" noProof="0">
                    <a:ln>
                      <a:noFill/>
                    </a:ln>
                    <a:solidFill>
                      <a:prstClr val="black"/>
                    </a:solidFill>
                    <a:effectLst/>
                    <a:uLnTx/>
                    <a:uFillTx/>
                    <a:latin typeface="Century Gothic"/>
                    <a:ea typeface="+mn-ea"/>
                    <a:cs typeface="+mn-cs"/>
                  </a:rPr>
                  <a:t>Esito richiesta subappalto</a:t>
                </a:r>
                <a:r>
                  <a:rPr lang="it-IT" sz="1200" noProof="0">
                    <a:solidFill>
                      <a:prstClr val="black"/>
                    </a:solidFill>
                    <a:latin typeface="Century Gothic"/>
                  </a:rPr>
                  <a:t> 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strike="noStrike" kern="1200" cap="none" spc="0" normalizeH="0" baseline="0" noProof="0">
                    <a:ln>
                      <a:noFill/>
                    </a:ln>
                    <a:solidFill>
                      <a:prstClr val="black"/>
                    </a:solidFill>
                    <a:effectLst/>
                    <a:uLnTx/>
                    <a:uFillTx/>
                    <a:latin typeface="Century Gothic"/>
                    <a:ea typeface="+mn-ea"/>
                    <a:cs typeface="+mn-cs"/>
                  </a:rPr>
                  <a:t> </a:t>
                </a: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ESITO RICHIESTA SUBAPPALTO in cui l’utente inserisce tutte le informazioni relative all’esito della richiesta. Ultimata la compilazione, l’utente </a:t>
                </a:r>
                <a:r>
                  <a:rPr lang="it-IT" sz="1200" noProof="0">
                    <a:solidFill>
                      <a:prstClr val="black"/>
                    </a:solidFill>
                    <a:latin typeface="Century Gothic"/>
                  </a:rPr>
                  <a:t>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ES</a:t>
                </a:r>
                <a:r>
                  <a:rPr lang="it-IT" sz="1200" noProof="0">
                    <a:solidFill>
                      <a:prstClr val="black"/>
                    </a:solidFill>
                    <a:latin typeface="Century Gothic"/>
                  </a:rPr>
                  <a:t>1 (</a:t>
                </a:r>
                <a:r>
                  <a:rPr lang="it-IT" sz="1200" kern="0" noProof="0">
                    <a:solidFill>
                      <a:srgbClr val="000000"/>
                    </a:solidFill>
                  </a:rPr>
                  <a:t>Esito Richiesta subappalto)</a:t>
                </a:r>
                <a:r>
                  <a:rPr kumimoji="0" lang="it-IT" sz="1200" u="none" strike="noStrike" kern="1200" cap="none" spc="0" normalizeH="0" baseline="0" noProof="0">
                    <a:ln>
                      <a:noFill/>
                    </a:ln>
                    <a:solidFill>
                      <a:prstClr val="black"/>
                    </a:solidFill>
                    <a:effectLst/>
                    <a:uLnTx/>
                    <a:uFillTx/>
                    <a:latin typeface="Century Gothic"/>
                    <a:ea typeface="+mn-ea"/>
                    <a:cs typeface="+mn-cs"/>
                  </a:rPr>
                  <a:t>.</a:t>
                </a:r>
                <a:endParaRPr kumimoji="0" lang="it-IT" sz="1200" b="1" i="1"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kumimoji="0" lang="it-IT" sz="1200" strike="noStrike" kern="1200" cap="none" spc="0" normalizeH="0" baseline="0" noProof="0">
                    <a:ln>
                      <a:noFill/>
                    </a:ln>
                    <a:solidFill>
                      <a:prstClr val="black"/>
                    </a:solidFill>
                    <a:effectLst/>
                    <a:uLnTx/>
                    <a:uFillTx/>
                    <a:latin typeface="Century Gothic"/>
                    <a:ea typeface="+mn-ea"/>
                    <a:cs typeface="+mn-cs"/>
                  </a:rPr>
                  <a:t>Una volta terminato il subappalto, </a:t>
                </a:r>
                <a:r>
                  <a:rPr kumimoji="0" lang="it-IT" sz="1200" b="0" i="0" u="none" strike="noStrike" kern="1200" cap="none" spc="0" normalizeH="0" baseline="0" noProof="0">
                    <a:ln>
                      <a:noFill/>
                    </a:ln>
                    <a:solidFill>
                      <a:prstClr val="black"/>
                    </a:solidFill>
                    <a:effectLst/>
                    <a:uLnTx/>
                    <a:uFillTx/>
                    <a:latin typeface="Century Gothic"/>
                    <a:ea typeface="+mn-ea"/>
                    <a:cs typeface="+mn-cs"/>
                  </a:rPr>
                  <a:t>l’utente accede al Dettaglio del subappalto, tramite il corrispondente tab disponibile nel dettaglio del contratto, ed esegue il comando </a:t>
                </a:r>
                <a:r>
                  <a:rPr kumimoji="0" lang="it-IT" sz="1200" b="0" u="sng" strike="noStrike" kern="1200" cap="none" spc="0" normalizeH="0" baseline="0" noProof="0">
                    <a:ln>
                      <a:noFill/>
                    </a:ln>
                    <a:solidFill>
                      <a:prstClr val="black"/>
                    </a:solidFill>
                    <a:effectLst/>
                    <a:uLnTx/>
                    <a:uFillTx/>
                    <a:latin typeface="Century Gothic"/>
                    <a:ea typeface="+mn-ea"/>
                    <a:cs typeface="+mn-cs"/>
                  </a:rPr>
                  <a:t>Conclusione subappalto</a:t>
                </a:r>
                <a:r>
                  <a:rPr lang="it-IT" sz="1200" noProof="0">
                    <a:solidFill>
                      <a:prstClr val="black"/>
                    </a:solidFill>
                    <a:latin typeface="Century Gothic"/>
                  </a:rPr>
                  <a:t> 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SATER apre la nuova finestra CONCLUSIONE SUBAPPALTO in cui l’utente inserisce tutte le informazioni relative alla conclusione del subappalto. Ultimata la compilazione</a:t>
                </a:r>
                <a:r>
                  <a:rPr lang="it-IT" sz="1200" noProof="0">
                    <a:solidFill>
                      <a:prstClr val="black"/>
                    </a:solidFill>
                    <a:latin typeface="Century Gothic"/>
                  </a:rPr>
                  <a:t>,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CS</a:t>
                </a:r>
                <a:r>
                  <a:rPr lang="it-IT" sz="1200" noProof="0">
                    <a:solidFill>
                      <a:prstClr val="black"/>
                    </a:solidFill>
                    <a:latin typeface="Century Gothic"/>
                  </a:rPr>
                  <a:t>1 (</a:t>
                </a:r>
                <a:r>
                  <a:rPr lang="it-IT" sz="1200" kern="0" noProof="0">
                    <a:solidFill>
                      <a:srgbClr val="000000"/>
                    </a:solidFill>
                  </a:rPr>
                  <a:t>Conclusione subappalto)</a:t>
                </a:r>
                <a:r>
                  <a:rPr kumimoji="0" lang="it-IT" sz="1200" u="none"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lang="it-IT" sz="1200" b="0" i="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endParaRPr kumimoji="0" lang="it-IT" sz="1200" b="1" i="1"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25" name="Group 24">
              <a:extLst>
                <a:ext uri="{FF2B5EF4-FFF2-40B4-BE49-F238E27FC236}">
                  <a16:creationId xmlns:a16="http://schemas.microsoft.com/office/drawing/2014/main" id="{A084BE4B-298B-2222-286A-8CE674C6A115}"/>
                </a:ext>
              </a:extLst>
            </p:cNvPr>
            <p:cNvGrpSpPr/>
            <p:nvPr/>
          </p:nvGrpSpPr>
          <p:grpSpPr>
            <a:xfrm>
              <a:off x="307558" y="3624438"/>
              <a:ext cx="432000" cy="432000"/>
              <a:chOff x="307558" y="4689334"/>
              <a:chExt cx="432000" cy="432000"/>
            </a:xfrm>
          </p:grpSpPr>
          <p:sp>
            <p:nvSpPr>
              <p:cNvPr id="26" name="Oval 25">
                <a:extLst>
                  <a:ext uri="{FF2B5EF4-FFF2-40B4-BE49-F238E27FC236}">
                    <a16:creationId xmlns:a16="http://schemas.microsoft.com/office/drawing/2014/main" id="{5F346350-90E5-825B-81A6-BA6309A873BE}"/>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27" name="Group 1765">
                <a:extLst>
                  <a:ext uri="{FF2B5EF4-FFF2-40B4-BE49-F238E27FC236}">
                    <a16:creationId xmlns:a16="http://schemas.microsoft.com/office/drawing/2014/main" id="{40AF1847-2918-6D27-1F35-C244871528AC}"/>
                  </a:ext>
                </a:extLst>
              </p:cNvPr>
              <p:cNvGrpSpPr>
                <a:grpSpLocks/>
              </p:cNvGrpSpPr>
              <p:nvPr/>
            </p:nvGrpSpPr>
            <p:grpSpPr bwMode="auto">
              <a:xfrm>
                <a:off x="405339" y="4792597"/>
                <a:ext cx="221539" cy="221538"/>
                <a:chOff x="1709738" y="6567488"/>
                <a:chExt cx="563562" cy="563563"/>
              </a:xfrm>
              <a:solidFill>
                <a:srgbClr val="007600"/>
              </a:solidFill>
            </p:grpSpPr>
            <p:sp>
              <p:nvSpPr>
                <p:cNvPr id="29" name="Freeform 149">
                  <a:extLst>
                    <a:ext uri="{FF2B5EF4-FFF2-40B4-BE49-F238E27FC236}">
                      <a16:creationId xmlns:a16="http://schemas.microsoft.com/office/drawing/2014/main" id="{1D3B6046-9FE0-BA31-11EC-6D17499BF989}"/>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 name="Freeform 150">
                  <a:extLst>
                    <a:ext uri="{FF2B5EF4-FFF2-40B4-BE49-F238E27FC236}">
                      <a16:creationId xmlns:a16="http://schemas.microsoft.com/office/drawing/2014/main" id="{B78B9F8C-411A-BFA6-88E6-226ADDDA7D73}"/>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28" name="Freeform 933">
                <a:extLst>
                  <a:ext uri="{FF2B5EF4-FFF2-40B4-BE49-F238E27FC236}">
                    <a16:creationId xmlns:a16="http://schemas.microsoft.com/office/drawing/2014/main" id="{DB1CC686-B1BA-7890-667B-C306098E93B0}"/>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CFB578E3-E4F9-D2CD-0436-4790F810BDCF}"/>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3367378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EECE92C-E2A8-C241-711A-A6315A398A1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MODIFICA CONTRATTUALE</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E04</a:t>
            </a:r>
            <a:endParaRPr lang="it-IT" sz="1200" b="1" noProof="0">
              <a:solidFill>
                <a:schemeClr val="accent1"/>
              </a:solidFill>
            </a:endParaRPr>
          </a:p>
        </p:txBody>
      </p:sp>
      <p:sp>
        <p:nvSpPr>
          <p:cNvPr id="4" name="Rectangle 3">
            <a:extLst>
              <a:ext uri="{FF2B5EF4-FFF2-40B4-BE49-F238E27FC236}">
                <a16:creationId xmlns:a16="http://schemas.microsoft.com/office/drawing/2014/main" id="{08B42E27-BF68-5660-C27A-67BC819D2B5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15" name="Rectangle 14">
            <a:extLst>
              <a:ext uri="{FF2B5EF4-FFF2-40B4-BE49-F238E27FC236}">
                <a16:creationId xmlns:a16="http://schemas.microsoft.com/office/drawing/2014/main" id="{1A3336AC-5A00-806B-0140-4EAA0F12939E}"/>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9" name="Rectangle 18">
            <a:extLst>
              <a:ext uri="{FF2B5EF4-FFF2-40B4-BE49-F238E27FC236}">
                <a16:creationId xmlns:a16="http://schemas.microsoft.com/office/drawing/2014/main" id="{99DA51B9-65FC-9CDA-A714-CCF63B9DAB20}"/>
              </a:ext>
            </a:extLst>
          </p:cNvPr>
          <p:cNvSpPr/>
          <p:nvPr/>
        </p:nvSpPr>
        <p:spPr>
          <a:xfrm>
            <a:off x="234809" y="1080609"/>
            <a:ext cx="8239340"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lang="it-IT" sz="900" noProof="0">
                <a:solidFill>
                  <a:schemeClr val="tx1"/>
                </a:solidFill>
              </a:rPr>
              <a:t>CONTRATTI IN ESECUZIONE</a:t>
            </a:r>
          </a:p>
        </p:txBody>
      </p:sp>
      <p:sp>
        <p:nvSpPr>
          <p:cNvPr id="24" name="Rectangle 23">
            <a:extLst>
              <a:ext uri="{FF2B5EF4-FFF2-40B4-BE49-F238E27FC236}">
                <a16:creationId xmlns:a16="http://schemas.microsoft.com/office/drawing/2014/main" id="{5FF9BAC9-B3AD-938F-5ACD-F057DFBBD0EC}"/>
              </a:ext>
            </a:extLst>
          </p:cNvPr>
          <p:cNvSpPr/>
          <p:nvPr/>
        </p:nvSpPr>
        <p:spPr>
          <a:xfrm>
            <a:off x="2468036"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Modifica contrattuale</a:t>
            </a:r>
          </a:p>
        </p:txBody>
      </p:sp>
      <p:sp>
        <p:nvSpPr>
          <p:cNvPr id="25" name="Rectangle 24">
            <a:extLst>
              <a:ext uri="{FF2B5EF4-FFF2-40B4-BE49-F238E27FC236}">
                <a16:creationId xmlns:a16="http://schemas.microsoft.com/office/drawing/2014/main" id="{5CB3ED94-7D4E-1C4D-B173-8C932E00A282}"/>
              </a:ext>
            </a:extLst>
          </p:cNvPr>
          <p:cNvSpPr/>
          <p:nvPr/>
        </p:nvSpPr>
        <p:spPr>
          <a:xfrm>
            <a:off x="327660"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28" name="Straight Arrow Connector 27">
            <a:extLst>
              <a:ext uri="{FF2B5EF4-FFF2-40B4-BE49-F238E27FC236}">
                <a16:creationId xmlns:a16="http://schemas.microsoft.com/office/drawing/2014/main" id="{8D092FE9-5F7F-90EA-F8FE-5FFAA6536C59}"/>
              </a:ext>
            </a:extLst>
          </p:cNvPr>
          <p:cNvCxnSpPr>
            <a:cxnSpLocks/>
            <a:stCxn id="25" idx="3"/>
            <a:endCxn id="24" idx="1"/>
          </p:cNvCxnSpPr>
          <p:nvPr/>
        </p:nvCxnSpPr>
        <p:spPr>
          <a:xfrm>
            <a:off x="1947660"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EF6ECCA-DB6C-1CB9-5348-9679A0B5B4BA}"/>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sp>
        <p:nvSpPr>
          <p:cNvPr id="37" name="Rectangle 36">
            <a:extLst>
              <a:ext uri="{FF2B5EF4-FFF2-40B4-BE49-F238E27FC236}">
                <a16:creationId xmlns:a16="http://schemas.microsoft.com/office/drawing/2014/main" id="{51604885-6E54-315B-1F0A-5A30E181F825}"/>
              </a:ext>
            </a:extLst>
          </p:cNvPr>
          <p:cNvSpPr/>
          <p:nvPr/>
        </p:nvSpPr>
        <p:spPr>
          <a:xfrm>
            <a:off x="4608412" y="1407600"/>
            <a:ext cx="1620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a:t>
            </a:r>
          </a:p>
          <a:p>
            <a:pPr algn="ctr" defTabSz="762000">
              <a:lnSpc>
                <a:spcPct val="90000"/>
              </a:lnSpc>
              <a:spcBef>
                <a:spcPct val="0"/>
              </a:spcBef>
              <a:spcAft>
                <a:spcPct val="0"/>
              </a:spcAft>
            </a:pPr>
            <a:r>
              <a:rPr lang="it-IT" sz="1000" b="1" kern="0" noProof="0">
                <a:solidFill>
                  <a:srgbClr val="000000"/>
                </a:solidFill>
                <a:cs typeface="Arial"/>
              </a:rPr>
              <a:t>MODIFICA CONTRATTUALE</a:t>
            </a:r>
          </a:p>
        </p:txBody>
      </p:sp>
      <p:cxnSp>
        <p:nvCxnSpPr>
          <p:cNvPr id="38" name="Straight Arrow Connector 37">
            <a:extLst>
              <a:ext uri="{FF2B5EF4-FFF2-40B4-BE49-F238E27FC236}">
                <a16:creationId xmlns:a16="http://schemas.microsoft.com/office/drawing/2014/main" id="{3ACA4EF6-350A-B021-E28E-5C8EDBD44E02}"/>
              </a:ext>
            </a:extLst>
          </p:cNvPr>
          <p:cNvCxnSpPr>
            <a:cxnSpLocks/>
            <a:stCxn id="37" idx="3"/>
            <a:endCxn id="3" idx="1"/>
          </p:cNvCxnSpPr>
          <p:nvPr/>
        </p:nvCxnSpPr>
        <p:spPr>
          <a:xfrm>
            <a:off x="6228412" y="1803600"/>
            <a:ext cx="52037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AB9015E-9553-B561-CE59-EAD86B679872}"/>
              </a:ext>
            </a:extLst>
          </p:cNvPr>
          <p:cNvCxnSpPr>
            <a:cxnSpLocks/>
          </p:cNvCxnSpPr>
          <p:nvPr/>
        </p:nvCxnSpPr>
        <p:spPr>
          <a:xfrm flipH="1">
            <a:off x="7561071" y="2199599"/>
            <a:ext cx="1538" cy="3396651"/>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D48AA0A-6571-0865-8683-5EA31915667E}"/>
              </a:ext>
            </a:extLst>
          </p:cNvPr>
          <p:cNvSpPr/>
          <p:nvPr/>
        </p:nvSpPr>
        <p:spPr>
          <a:xfrm>
            <a:off x="6492874" y="2979924"/>
            <a:ext cx="2156220" cy="18360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M1 </a:t>
            </a:r>
            <a:r>
              <a:rPr lang="it-IT" sz="1000" kern="0" noProof="0">
                <a:solidFill>
                  <a:srgbClr val="000000"/>
                </a:solidFill>
              </a:rPr>
              <a:t>Modifica contrattuale, direttiva generale</a:t>
            </a: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rgbClr val="000000"/>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M1_40 </a:t>
            </a:r>
            <a:r>
              <a:rPr lang="it-IT" sz="1000" kern="0" noProof="0">
                <a:solidFill>
                  <a:srgbClr val="000000"/>
                </a:solidFill>
              </a:rPr>
              <a:t>Modifica contrattuale, direttiva concessioni</a:t>
            </a: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rgbClr val="000000"/>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M2 </a:t>
            </a:r>
            <a:r>
              <a:rPr lang="it-IT" sz="1000" kern="0" noProof="0">
                <a:solidFill>
                  <a:srgbClr val="000000"/>
                </a:solidFill>
              </a:rPr>
              <a:t>Modifica contrattuale sottosoglia, dir. generale</a:t>
            </a:r>
          </a:p>
          <a:p>
            <a:pPr marL="0" marR="0" lvl="0" indent="0" algn="ctr" defTabSz="762000" eaLnBrk="1" fontAlgn="auto" latinLnBrk="0" hangingPunct="1">
              <a:lnSpc>
                <a:spcPct val="90000"/>
              </a:lnSpc>
              <a:spcBef>
                <a:spcPct val="0"/>
              </a:spcBef>
              <a:spcAft>
                <a:spcPct val="0"/>
              </a:spcAft>
              <a:buClrTx/>
              <a:buSzTx/>
              <a:buFontTx/>
              <a:buNone/>
              <a:tabLst/>
              <a:defRPr/>
            </a:pPr>
            <a:endParaRPr lang="it-IT" sz="1000" kern="0" noProof="0">
              <a:solidFill>
                <a:srgbClr val="000000"/>
              </a:solidFill>
            </a:endParaRP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M2_40 </a:t>
            </a:r>
            <a:r>
              <a:rPr lang="it-IT" sz="1000" kern="0" noProof="0">
                <a:solidFill>
                  <a:srgbClr val="000000"/>
                </a:solidFill>
              </a:rPr>
              <a:t>Modifica contrattuale sottosoglia, dir. concessioni</a:t>
            </a: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7CA9F45-9B70-0A50-3256-DD278B5A2CCD}"/>
              </a:ext>
            </a:extLst>
          </p:cNvPr>
          <p:cNvCxnSpPr>
            <a:cxnSpLocks/>
            <a:stCxn id="24" idx="3"/>
            <a:endCxn id="37" idx="1"/>
          </p:cNvCxnSpPr>
          <p:nvPr/>
        </p:nvCxnSpPr>
        <p:spPr>
          <a:xfrm>
            <a:off x="4088036" y="1803600"/>
            <a:ext cx="52037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E0A2822-C61F-51BB-07A7-60C462DA6007}"/>
              </a:ext>
            </a:extLst>
          </p:cNvPr>
          <p:cNvSpPr/>
          <p:nvPr/>
        </p:nvSpPr>
        <p:spPr>
          <a:xfrm>
            <a:off x="6748787" y="1407600"/>
            <a:ext cx="1620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97</a:t>
            </a:fld>
            <a:endParaRPr lang="it-IT" noProof="0"/>
          </a:p>
        </p:txBody>
      </p:sp>
      <p:sp>
        <p:nvSpPr>
          <p:cNvPr id="6" name="Rectangle: Rounded Corners 5">
            <a:extLst>
              <a:ext uri="{FF2B5EF4-FFF2-40B4-BE49-F238E27FC236}">
                <a16:creationId xmlns:a16="http://schemas.microsoft.com/office/drawing/2014/main" id="{DA04C09D-A7AD-7C25-3EAA-32CDB5EAB860}"/>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1453071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a:extLst>
              <a:ext uri="{FF2B5EF4-FFF2-40B4-BE49-F238E27FC236}">
                <a16:creationId xmlns:a16="http://schemas.microsoft.com/office/drawing/2014/main" id="{D62A4157-B4A5-EF06-9659-44F68520B9CD}"/>
              </a:ext>
            </a:extLst>
          </p:cNvPr>
          <p:cNvCxnSpPr>
            <a:cxnSpLocks/>
          </p:cNvCxnSpPr>
          <p:nvPr/>
        </p:nvCxnSpPr>
        <p:spPr>
          <a:xfrm>
            <a:off x="512551" y="1175302"/>
            <a:ext cx="0" cy="5330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1801F11-C8A2-0796-F488-B6CDD13C66F4}"/>
              </a:ext>
            </a:extLst>
          </p:cNvPr>
          <p:cNvSpPr txBox="1"/>
          <p:nvPr/>
        </p:nvSpPr>
        <p:spPr>
          <a:xfrm>
            <a:off x="511800" y="745199"/>
            <a:ext cx="11160000" cy="887641"/>
          </a:xfrm>
          <a:prstGeom prst="rect">
            <a:avLst/>
          </a:prstGeom>
          <a:ln w="28575">
            <a:tailEnd type="triangle"/>
          </a:ln>
        </p:spPr>
        <p:style>
          <a:lnRef idx="1">
            <a:schemeClr val="accent1"/>
          </a:lnRef>
          <a:fillRef idx="0">
            <a:schemeClr val="accent1"/>
          </a:fillRef>
          <a:effectRef idx="0">
            <a:schemeClr val="accent1"/>
          </a:effectRef>
          <a:fontRef idx="minor">
            <a:schemeClr val="tx1"/>
          </a:fontRef>
        </p:style>
        <p:txBody>
          <a:bodyPr wrap="square" anchor="ctr">
            <a:noAutofit/>
          </a:bodyPr>
          <a:lstStyle>
            <a:defPPr>
              <a:defRPr lang="it-IT"/>
            </a:defPPr>
            <a:lvl1pPr marR="0" lvl="0" fontAlgn="auto">
              <a:lnSpc>
                <a:spcPct val="100000"/>
              </a:lnSpc>
              <a:spcBef>
                <a:spcPts val="600"/>
              </a:spcBef>
              <a:spcAft>
                <a:spcPts val="0"/>
              </a:spcAft>
              <a:buClrTx/>
              <a:buSzTx/>
              <a:tabLst/>
              <a:defRPr kumimoji="0" sz="1200" b="0" i="0" u="none" strike="noStrike" cap="none" spc="0" normalizeH="0" baseline="0">
                <a:ln>
                  <a:noFill/>
                </a:ln>
                <a:solidFill>
                  <a:prstClr val="black"/>
                </a:solidFill>
                <a:effectLst/>
                <a:uLnTx/>
                <a:uFillTx/>
                <a:latin typeface="Century Gothic"/>
              </a:defRPr>
            </a:lvl1pPr>
          </a:lstStyle>
          <a:p>
            <a:r>
              <a:rPr lang="it-IT" noProof="0"/>
              <a:t>Il monitoraggio dell’esecuzione di un appalto è gestito tramite le funzionalità contenute nel nuovo gruppo funzionale </a:t>
            </a:r>
            <a:r>
              <a:rPr lang="it-IT" b="1" noProof="0"/>
              <a:t>Esecuzione</a:t>
            </a:r>
            <a:r>
              <a:rPr lang="it-IT" noProof="0"/>
              <a:t> di </a:t>
            </a:r>
            <a:r>
              <a:rPr lang="it-IT" noProof="0" err="1"/>
              <a:t>SATER</a:t>
            </a:r>
            <a:r>
              <a:rPr lang="it-IT" noProof="0"/>
              <a:t>.</a:t>
            </a:r>
          </a:p>
          <a:p>
            <a:r>
              <a:rPr lang="it-IT" noProof="0"/>
              <a:t>Per i contratti già avviati e non ancora conclusi, all’interno della funzionalità </a:t>
            </a:r>
            <a:r>
              <a:rPr lang="it-IT" b="1" i="1" noProof="0"/>
              <a:t>Contratti in esecuzione</a:t>
            </a:r>
            <a:r>
              <a:rPr lang="it-IT" i="1" noProof="0"/>
              <a:t> </a:t>
            </a:r>
            <a:r>
              <a:rPr lang="it-IT" noProof="0"/>
              <a:t>è disponibile la funzione di modifica del contratto.</a:t>
            </a:r>
          </a:p>
        </p:txBody>
      </p:sp>
      <p:sp>
        <p:nvSpPr>
          <p:cNvPr id="2" name="Rectangle 1">
            <a:extLst>
              <a:ext uri="{FF2B5EF4-FFF2-40B4-BE49-F238E27FC236}">
                <a16:creationId xmlns:a16="http://schemas.microsoft.com/office/drawing/2014/main" id="{15338E38-696E-2768-2345-20C9C372FF01}"/>
              </a:ext>
            </a:extLst>
          </p:cNvPr>
          <p:cNvSpPr/>
          <p:nvPr/>
        </p:nvSpPr>
        <p:spPr>
          <a:xfrm>
            <a:off x="460656" y="777408"/>
            <a:ext cx="107156" cy="82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16" name="Group 15">
            <a:extLst>
              <a:ext uri="{FF2B5EF4-FFF2-40B4-BE49-F238E27FC236}">
                <a16:creationId xmlns:a16="http://schemas.microsoft.com/office/drawing/2014/main" id="{F7CEC183-1F58-4BA3-C190-860AE3E1B455}"/>
              </a:ext>
            </a:extLst>
          </p:cNvPr>
          <p:cNvGrpSpPr/>
          <p:nvPr/>
        </p:nvGrpSpPr>
        <p:grpSpPr>
          <a:xfrm>
            <a:off x="11368098" y="0"/>
            <a:ext cx="42858" cy="684000"/>
            <a:chOff x="11072817" y="-4894"/>
            <a:chExt cx="42858" cy="626400"/>
          </a:xfrm>
        </p:grpSpPr>
        <p:cxnSp>
          <p:nvCxnSpPr>
            <p:cNvPr id="17" name="Straight Connector 16">
              <a:extLst>
                <a:ext uri="{FF2B5EF4-FFF2-40B4-BE49-F238E27FC236}">
                  <a16:creationId xmlns:a16="http://schemas.microsoft.com/office/drawing/2014/main" id="{15176EE6-794A-7658-54AD-27F24CFC4BE6}"/>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407112-50A4-CF00-104A-85FE57B5102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itle 33">
            <a:extLst>
              <a:ext uri="{FF2B5EF4-FFF2-40B4-BE49-F238E27FC236}">
                <a16:creationId xmlns:a16="http://schemas.microsoft.com/office/drawing/2014/main" id="{235C4E86-08FB-A26B-7E5D-699806D178B5}"/>
              </a:ext>
            </a:extLst>
          </p:cNvPr>
          <p:cNvSpPr txBox="1">
            <a:spLocks/>
          </p:cNvSpPr>
          <p:nvPr/>
        </p:nvSpPr>
        <p:spPr>
          <a:xfrm>
            <a:off x="708919" y="74239"/>
            <a:ext cx="11027361" cy="503082"/>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bg1"/>
                </a:solidFill>
                <a:latin typeface="+mj-lt"/>
                <a:ea typeface="+mj-ea"/>
                <a:cs typeface="+mj-cs"/>
              </a:defRPr>
            </a:lvl1pPr>
          </a:lstStyle>
          <a:p>
            <a:r>
              <a:rPr lang="it-IT" sz="2350" spc="-140" noProof="0"/>
              <a:t>MODIFICA CONTRATTUALE</a:t>
            </a:r>
          </a:p>
        </p:txBody>
      </p:sp>
      <p:sp>
        <p:nvSpPr>
          <p:cNvPr id="22" name="Rectangle: Rounded Corners 21">
            <a:extLst>
              <a:ext uri="{FF2B5EF4-FFF2-40B4-BE49-F238E27FC236}">
                <a16:creationId xmlns:a16="http://schemas.microsoft.com/office/drawing/2014/main" id="{1C8C80D4-0878-9486-9B79-F13FA3277521}"/>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E04</a:t>
            </a:r>
            <a:endParaRPr lang="it-IT" sz="1200" b="1" noProof="0">
              <a:solidFill>
                <a:schemeClr val="accent1"/>
              </a:solidFill>
            </a:endParaRPr>
          </a:p>
        </p:txBody>
      </p:sp>
      <p:sp>
        <p:nvSpPr>
          <p:cNvPr id="3" name="Segnaposto numero diapositiva 2">
            <a:extLst>
              <a:ext uri="{FF2B5EF4-FFF2-40B4-BE49-F238E27FC236}">
                <a16:creationId xmlns:a16="http://schemas.microsoft.com/office/drawing/2014/main" id="{A98574CF-91E7-BB07-5418-B17451C63835}"/>
              </a:ext>
            </a:extLst>
          </p:cNvPr>
          <p:cNvSpPr>
            <a:spLocks noGrp="1"/>
          </p:cNvSpPr>
          <p:nvPr>
            <p:ph type="sldNum" sz="quarter" idx="10"/>
          </p:nvPr>
        </p:nvSpPr>
        <p:spPr/>
        <p:txBody>
          <a:bodyPr/>
          <a:lstStyle/>
          <a:p>
            <a:fld id="{58E4CE88-B864-4B2B-BBBC-E85082A18D58}" type="slidenum">
              <a:rPr lang="it-IT" noProof="0" smtClean="0"/>
              <a:pPr/>
              <a:t>98</a:t>
            </a:fld>
            <a:endParaRPr lang="it-IT" noProof="0"/>
          </a:p>
        </p:txBody>
      </p:sp>
      <p:grpSp>
        <p:nvGrpSpPr>
          <p:cNvPr id="11" name="Group 10">
            <a:extLst>
              <a:ext uri="{FF2B5EF4-FFF2-40B4-BE49-F238E27FC236}">
                <a16:creationId xmlns:a16="http://schemas.microsoft.com/office/drawing/2014/main" id="{68F49BAA-A140-813B-CFC1-D3F4CF384321}"/>
              </a:ext>
            </a:extLst>
          </p:cNvPr>
          <p:cNvGrpSpPr/>
          <p:nvPr/>
        </p:nvGrpSpPr>
        <p:grpSpPr>
          <a:xfrm>
            <a:off x="307558" y="2846856"/>
            <a:ext cx="11386553" cy="1987165"/>
            <a:chOff x="307558" y="2846856"/>
            <a:chExt cx="11386553" cy="1987165"/>
          </a:xfrm>
        </p:grpSpPr>
        <p:grpSp>
          <p:nvGrpSpPr>
            <p:cNvPr id="5" name="Group 4">
              <a:extLst>
                <a:ext uri="{FF2B5EF4-FFF2-40B4-BE49-F238E27FC236}">
                  <a16:creationId xmlns:a16="http://schemas.microsoft.com/office/drawing/2014/main" id="{9C684C43-588F-BAD0-9654-9AD6F073F76D}"/>
                </a:ext>
              </a:extLst>
            </p:cNvPr>
            <p:cNvGrpSpPr/>
            <p:nvPr/>
          </p:nvGrpSpPr>
          <p:grpSpPr>
            <a:xfrm>
              <a:off x="512552" y="2846856"/>
              <a:ext cx="11181559" cy="1987165"/>
              <a:chOff x="512552" y="3149247"/>
              <a:chExt cx="11181559" cy="1872000"/>
            </a:xfrm>
          </p:grpSpPr>
          <p:sp>
            <p:nvSpPr>
              <p:cNvPr id="20" name="Isosceles Triangle 19">
                <a:extLst>
                  <a:ext uri="{FF2B5EF4-FFF2-40B4-BE49-F238E27FC236}">
                    <a16:creationId xmlns:a16="http://schemas.microsoft.com/office/drawing/2014/main" id="{D943C872-E26D-FDE3-B794-8F38E0984530}"/>
                  </a:ext>
                </a:extLst>
              </p:cNvPr>
              <p:cNvSpPr/>
              <p:nvPr/>
            </p:nvSpPr>
            <p:spPr>
              <a:xfrm rot="16200000">
                <a:off x="-146248" y="3808047"/>
                <a:ext cx="1872000" cy="554400"/>
              </a:xfrm>
              <a:prstGeom prst="triangle">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Rectangle 20">
                <a:extLst>
                  <a:ext uri="{FF2B5EF4-FFF2-40B4-BE49-F238E27FC236}">
                    <a16:creationId xmlns:a16="http://schemas.microsoft.com/office/drawing/2014/main" id="{009D80B1-22E7-3773-1B64-CF2FDC19C98F}"/>
                  </a:ext>
                </a:extLst>
              </p:cNvPr>
              <p:cNvSpPr/>
              <p:nvPr/>
            </p:nvSpPr>
            <p:spPr>
              <a:xfrm>
                <a:off x="1066911" y="3149618"/>
                <a:ext cx="10627200" cy="1871259"/>
              </a:xfrm>
              <a:prstGeom prst="rect">
                <a:avLst/>
              </a:prstGeom>
              <a:solidFill>
                <a:srgbClr val="CDFF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defRPr/>
                </a:pPr>
                <a:r>
                  <a:rPr lang="it-IT" sz="1400" b="1" noProof="0">
                    <a:solidFill>
                      <a:prstClr val="black"/>
                    </a:solidFill>
                    <a:latin typeface="Century Gothic"/>
                  </a:rPr>
                  <a:t>CONTRATTI IN ESECUZIONE</a:t>
                </a:r>
                <a:endParaRPr kumimoji="0" lang="it-IT" sz="1400" b="1" i="0" u="none" strike="noStrike" kern="1200" cap="none" spc="0" normalizeH="0" baseline="0" noProof="0">
                  <a:ln>
                    <a:noFill/>
                  </a:ln>
                  <a:solidFill>
                    <a:prstClr val="black"/>
                  </a:solidFill>
                  <a:effectLst/>
                  <a:uLnTx/>
                  <a:uFillTx/>
                  <a:latin typeface="Century Gothic"/>
                  <a:ea typeface="+mn-ea"/>
                  <a:cs typeface="+mn-cs"/>
                </a:endParaRPr>
              </a:p>
              <a:p>
                <a:pPr algn="just">
                  <a:spcBef>
                    <a:spcPts val="600"/>
                  </a:spcBef>
                  <a:defRPr/>
                </a:pPr>
                <a:r>
                  <a:rPr lang="it-IT" sz="1200" noProof="0">
                    <a:solidFill>
                      <a:prstClr val="black"/>
                    </a:solidFill>
                    <a:latin typeface="Century Gothic"/>
                  </a:rPr>
                  <a:t>L</a:t>
                </a:r>
                <a:r>
                  <a:rPr kumimoji="0" lang="it-IT" sz="1200" b="0" i="0" u="none" strike="noStrike" kern="1200" cap="none" spc="0" normalizeH="0" baseline="0" noProof="0">
                    <a:ln>
                      <a:noFill/>
                    </a:ln>
                    <a:solidFill>
                      <a:prstClr val="black"/>
                    </a:solidFill>
                    <a:effectLst/>
                    <a:uLnTx/>
                    <a:uFillTx/>
                    <a:latin typeface="Century Gothic"/>
                    <a:ea typeface="+mn-ea"/>
                    <a:cs typeface="+mn-cs"/>
                  </a:rPr>
                  <a:t>’utente accede al dettaglio del contratto di cui intende comunicare</a:t>
                </a:r>
                <a:r>
                  <a:rPr lang="it-IT" sz="1200" noProof="0">
                    <a:solidFill>
                      <a:prstClr val="black"/>
                    </a:solidFill>
                    <a:latin typeface="Century Gothic"/>
                  </a:rPr>
                  <a:t> le modifiche intervenute in corso di esecuzione ed </a:t>
                </a:r>
                <a:r>
                  <a:rPr kumimoji="0" lang="it-IT" sz="1200" b="0" i="0" u="none" strike="noStrike" kern="1200" cap="none" spc="0" normalizeH="0" baseline="0" noProof="0">
                    <a:ln>
                      <a:noFill/>
                    </a:ln>
                    <a:solidFill>
                      <a:prstClr val="black"/>
                    </a:solidFill>
                    <a:effectLst/>
                    <a:uLnTx/>
                    <a:uFillTx/>
                    <a:latin typeface="Century Gothic"/>
                    <a:ea typeface="+mn-ea"/>
                    <a:cs typeface="+mn-cs"/>
                  </a:rPr>
                  <a:t>esegue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Modifica contrattuale</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lang="it-IT" sz="1200" noProof="0">
                    <a:solidFill>
                      <a:prstClr val="black"/>
                    </a:solidFill>
                    <a:latin typeface="Century Gothic"/>
                  </a:rPr>
                  <a:t>disponibile all’interno del menu </a:t>
                </a:r>
                <a:r>
                  <a:rPr lang="it-IT" sz="1200" u="sng" noProof="0">
                    <a:solidFill>
                      <a:prstClr val="black"/>
                    </a:solidFill>
                    <a:latin typeface="Century Gothic"/>
                  </a:rPr>
                  <a:t>Funzioni</a:t>
                </a:r>
                <a:r>
                  <a:rPr lang="it-IT" sz="1200" noProof="0">
                    <a:solidFill>
                      <a:prstClr val="black"/>
                    </a:solidFill>
                    <a:latin typeface="Century Gothic"/>
                  </a:rPr>
                  <a:t>.</a:t>
                </a:r>
                <a:r>
                  <a:rPr kumimoji="0" lang="it-IT" sz="1200" b="0" i="0" strike="noStrike" kern="1200" cap="none" spc="0" normalizeH="0" baseline="0" noProof="0">
                    <a:ln>
                      <a:noFill/>
                    </a:ln>
                    <a:solidFill>
                      <a:prstClr val="black"/>
                    </a:solidFill>
                    <a:effectLst/>
                    <a:uLnTx/>
                    <a:uFillTx/>
                    <a:latin typeface="Century Gothic"/>
                    <a:ea typeface="+mn-ea"/>
                    <a:cs typeface="+mn-cs"/>
                  </a:rPr>
                  <a:t> </a:t>
                </a:r>
              </a:p>
              <a:p>
                <a:pPr algn="just">
                  <a:spcBef>
                    <a:spcPts val="600"/>
                  </a:spcBef>
                  <a:defRPr/>
                </a:pPr>
                <a:r>
                  <a:rPr kumimoji="0" lang="it-IT" sz="1200" b="0" i="0" strike="noStrike" kern="1200" cap="none" spc="0" normalizeH="0" baseline="0" noProof="0">
                    <a:ln>
                      <a:noFill/>
                    </a:ln>
                    <a:solidFill>
                      <a:prstClr val="black"/>
                    </a:solidFill>
                    <a:effectLst/>
                    <a:uLnTx/>
                    <a:uFillTx/>
                    <a:latin typeface="Century Gothic"/>
                    <a:ea typeface="+mn-ea"/>
                    <a:cs typeface="+mn-cs"/>
                  </a:rPr>
                  <a:t>SATER apre la nuova finestra MODIFICA CONTRATTUALE </a:t>
                </a:r>
                <a:r>
                  <a:rPr lang="it-IT" sz="1200" noProof="0">
                    <a:solidFill>
                      <a:prstClr val="black"/>
                    </a:solidFill>
                    <a:latin typeface="Century Gothic"/>
                  </a:rPr>
                  <a:t>in cui l’utente </a:t>
                </a:r>
                <a:r>
                  <a:rPr kumimoji="0" lang="it-IT" sz="1200" b="0" i="0" u="none" strike="noStrike" kern="1200" cap="none" spc="0" normalizeH="0" baseline="0" noProof="0">
                    <a:ln>
                      <a:noFill/>
                    </a:ln>
                    <a:solidFill>
                      <a:prstClr val="black"/>
                    </a:solidFill>
                    <a:effectLst/>
                    <a:uLnTx/>
                    <a:uFillTx/>
                    <a:latin typeface="Century Gothic"/>
                    <a:ea typeface="+mn-ea"/>
                    <a:cs typeface="+mn-cs"/>
                  </a:rPr>
                  <a:t>inserisce tutte le informazioni relative allo modifica del contratto. </a:t>
                </a:r>
                <a:r>
                  <a:rPr lang="it-IT" sz="1200" noProof="0">
                    <a:solidFill>
                      <a:prstClr val="black"/>
                    </a:solidFill>
                    <a:latin typeface="Century Gothic"/>
                  </a:rPr>
                  <a:t>Ultimata la compilazione, l’utente esegue</a:t>
                </a:r>
                <a:r>
                  <a:rPr kumimoji="0" lang="it-IT" sz="1200" b="0" i="0" u="none" strike="noStrike" kern="1200" cap="none" spc="0" normalizeH="0" baseline="0" noProof="0">
                    <a:ln>
                      <a:noFill/>
                    </a:ln>
                    <a:solidFill>
                      <a:prstClr val="black"/>
                    </a:solidFill>
                    <a:effectLst/>
                    <a:uLnTx/>
                    <a:uFillTx/>
                    <a:latin typeface="Century Gothic"/>
                    <a:ea typeface="+mn-ea"/>
                    <a:cs typeface="+mn-cs"/>
                  </a:rPr>
                  <a:t> il comando </a:t>
                </a:r>
                <a:r>
                  <a:rPr kumimoji="0" lang="it-IT" sz="1200" b="0" i="0" u="sng" strike="noStrike" kern="1200" cap="none" spc="0" normalizeH="0" baseline="0" noProof="0">
                    <a:ln>
                      <a:noFill/>
                    </a:ln>
                    <a:solidFill>
                      <a:prstClr val="black"/>
                    </a:solidFill>
                    <a:effectLst/>
                    <a:uLnTx/>
                    <a:uFillTx/>
                    <a:latin typeface="Century Gothic"/>
                    <a:ea typeface="+mn-ea"/>
                    <a:cs typeface="+mn-cs"/>
                  </a:rPr>
                  <a:t>Invio</a:t>
                </a:r>
                <a:r>
                  <a:rPr kumimoji="0" lang="it-IT" sz="1200" b="0" i="0"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e attende lo svolgimento automatico delle operazioni di invio della scheda M1 (</a:t>
                </a:r>
                <a:r>
                  <a:rPr lang="it-IT" sz="1200" kern="0" noProof="0">
                    <a:solidFill>
                      <a:srgbClr val="000000"/>
                    </a:solidFill>
                  </a:rPr>
                  <a:t>Modifica contrattuale, direttiva generale) </a:t>
                </a:r>
                <a:r>
                  <a:rPr kumimoji="0" lang="it-IT" sz="1200" u="none" strike="noStrike" kern="1200" cap="none" spc="0" normalizeH="0" baseline="0" noProof="0">
                    <a:ln>
                      <a:noFill/>
                    </a:ln>
                    <a:solidFill>
                      <a:prstClr val="black"/>
                    </a:solidFill>
                    <a:effectLst/>
                    <a:uLnTx/>
                    <a:uFillTx/>
                    <a:latin typeface="Century Gothic"/>
                    <a:ea typeface="+mn-ea"/>
                    <a:cs typeface="+mn-cs"/>
                  </a:rPr>
                  <a:t>/ M1_40 (</a:t>
                </a:r>
                <a:r>
                  <a:rPr lang="it-IT" sz="1200" kern="0" noProof="0">
                    <a:solidFill>
                      <a:srgbClr val="000000"/>
                    </a:solidFill>
                  </a:rPr>
                  <a:t>Modifica contrattuale, direttiva concessioni</a:t>
                </a:r>
                <a:r>
                  <a:rPr kumimoji="0" lang="it-IT" sz="1200" u="none" strike="noStrike" kern="1200" cap="none" spc="0" normalizeH="0" baseline="0" noProof="0">
                    <a:ln>
                      <a:noFill/>
                    </a:ln>
                    <a:solidFill>
                      <a:prstClr val="black"/>
                    </a:solidFill>
                    <a:effectLst/>
                    <a:uLnTx/>
                    <a:uFillTx/>
                    <a:latin typeface="Century Gothic"/>
                    <a:ea typeface="+mn-ea"/>
                    <a:cs typeface="+mn-cs"/>
                  </a:rPr>
                  <a:t>) / M2 (</a:t>
                </a:r>
                <a:r>
                  <a:rPr lang="it-IT" sz="1200" kern="0" noProof="0">
                    <a:solidFill>
                      <a:srgbClr val="000000"/>
                    </a:solidFill>
                  </a:rPr>
                  <a:t>Modifica contrattuale sottosoglia, dir. Generale) </a:t>
                </a:r>
                <a:r>
                  <a:rPr kumimoji="0" lang="it-IT" sz="1200" u="none" strike="noStrike" kern="1200" cap="none" spc="0" normalizeH="0" baseline="0" noProof="0">
                    <a:ln>
                      <a:noFill/>
                    </a:ln>
                    <a:solidFill>
                      <a:prstClr val="black"/>
                    </a:solidFill>
                    <a:effectLst/>
                    <a:uLnTx/>
                    <a:uFillTx/>
                    <a:latin typeface="Century Gothic"/>
                    <a:ea typeface="+mn-ea"/>
                    <a:cs typeface="+mn-cs"/>
                  </a:rPr>
                  <a:t>/ M2_40 (</a:t>
                </a:r>
                <a:r>
                  <a:rPr lang="it-IT" sz="1200" kern="0" noProof="0">
                    <a:solidFill>
                      <a:srgbClr val="000000"/>
                    </a:solidFill>
                  </a:rPr>
                  <a:t>Modifica contrattuale sottosoglia, dir. Concessioni)</a:t>
                </a:r>
                <a:r>
                  <a:rPr kumimoji="0" lang="it-IT" sz="1200" u="none" strike="noStrike" kern="1200" cap="none" spc="0" normalizeH="0" baseline="0" noProof="0">
                    <a:ln>
                      <a:noFill/>
                    </a:ln>
                    <a:solidFill>
                      <a:prstClr val="black"/>
                    </a:solidFill>
                    <a:effectLst/>
                    <a:uLnTx/>
                    <a:uFillTx/>
                    <a:latin typeface="Century Gothic"/>
                    <a:ea typeface="+mn-ea"/>
                    <a:cs typeface="+mn-cs"/>
                  </a:rPr>
                  <a:t> in base alle caratteristiche della procedura. </a:t>
                </a:r>
              </a:p>
              <a:p>
                <a:pPr algn="just">
                  <a:spcBef>
                    <a:spcPts val="600"/>
                  </a:spcBef>
                  <a:defRPr/>
                </a:pPr>
                <a:r>
                  <a:rPr kumimoji="0" lang="it-IT" sz="1200" b="0" i="0" u="none" strike="noStrike" kern="1200" cap="none" spc="0" normalizeH="0" baseline="0" noProof="0">
                    <a:ln>
                      <a:noFill/>
                    </a:ln>
                    <a:solidFill>
                      <a:prstClr val="black"/>
                    </a:solidFill>
                    <a:effectLst/>
                    <a:uLnTx/>
                    <a:uFillTx/>
                    <a:latin typeface="Century Gothic"/>
                    <a:ea typeface="+mn-ea"/>
                    <a:cs typeface="+mn-cs"/>
                  </a:rPr>
                  <a:t>Le operazioni svolte da SATER sono visualizzate nella sezione </a:t>
                </a:r>
                <a:r>
                  <a:rPr kumimoji="0" lang="it-IT" sz="1200" b="1" i="1" u="none" strike="noStrike" kern="1200" cap="none" spc="0" normalizeH="0" baseline="0" noProof="0">
                    <a:ln>
                      <a:noFill/>
                    </a:ln>
                    <a:solidFill>
                      <a:prstClr val="black"/>
                    </a:solidFill>
                    <a:effectLst/>
                    <a:uLnTx/>
                    <a:uFillTx/>
                    <a:latin typeface="Century Gothic"/>
                    <a:ea typeface="+mn-ea"/>
                    <a:cs typeface="+mn-cs"/>
                  </a:rPr>
                  <a:t>Cronologia PCP</a:t>
                </a:r>
                <a:r>
                  <a:rPr kumimoji="0" lang="it-IT" sz="1200" b="1" u="none" strike="noStrike" kern="1200" cap="none" spc="0" normalizeH="0" baseline="0" noProof="0">
                    <a:ln>
                      <a:noFill/>
                    </a:ln>
                    <a:solidFill>
                      <a:prstClr val="black"/>
                    </a:solidFill>
                    <a:effectLst/>
                    <a:uLnTx/>
                    <a:uFillTx/>
                    <a:latin typeface="Century Gothic"/>
                    <a:ea typeface="+mn-ea"/>
                    <a:cs typeface="+mn-cs"/>
                  </a:rPr>
                  <a:t> </a:t>
                </a:r>
                <a:r>
                  <a:rPr kumimoji="0" lang="it-IT" sz="1200" u="none" strike="noStrike" kern="1200" cap="none" spc="0" normalizeH="0" baseline="0" noProof="0">
                    <a:ln>
                      <a:noFill/>
                    </a:ln>
                    <a:solidFill>
                      <a:prstClr val="black"/>
                    </a:solidFill>
                    <a:effectLst/>
                    <a:uLnTx/>
                    <a:uFillTx/>
                    <a:latin typeface="Century Gothic"/>
                    <a:ea typeface="+mn-ea"/>
                    <a:cs typeface="+mn-cs"/>
                  </a:rPr>
                  <a:t>dell’esecuzione del contratto e della procedura</a:t>
                </a:r>
                <a:r>
                  <a:rPr kumimoji="0" lang="it-IT" sz="1200" b="0" i="0" u="none" strike="noStrike" kern="1200" cap="none" spc="0" normalizeH="0" baseline="0" noProof="0">
                    <a:ln>
                      <a:noFill/>
                    </a:ln>
                    <a:solidFill>
                      <a:prstClr val="black"/>
                    </a:solidFill>
                    <a:effectLst/>
                    <a:uLnTx/>
                    <a:uFillTx/>
                    <a:latin typeface="Century Gothic"/>
                    <a:ea typeface="+mn-ea"/>
                    <a:cs typeface="+mn-cs"/>
                  </a:rPr>
                  <a:t>. </a:t>
                </a:r>
              </a:p>
            </p:txBody>
          </p:sp>
        </p:grpSp>
        <p:grpSp>
          <p:nvGrpSpPr>
            <p:cNvPr id="7" name="Group 6">
              <a:extLst>
                <a:ext uri="{FF2B5EF4-FFF2-40B4-BE49-F238E27FC236}">
                  <a16:creationId xmlns:a16="http://schemas.microsoft.com/office/drawing/2014/main" id="{0532C709-8EAF-F68F-56B1-F512CB1AD6DF}"/>
                </a:ext>
              </a:extLst>
            </p:cNvPr>
            <p:cNvGrpSpPr/>
            <p:nvPr/>
          </p:nvGrpSpPr>
          <p:grpSpPr>
            <a:xfrm>
              <a:off x="307558" y="3624438"/>
              <a:ext cx="432000" cy="432000"/>
              <a:chOff x="307558" y="4689334"/>
              <a:chExt cx="432000" cy="432000"/>
            </a:xfrm>
          </p:grpSpPr>
          <p:sp>
            <p:nvSpPr>
              <p:cNvPr id="8" name="Oval 7">
                <a:extLst>
                  <a:ext uri="{FF2B5EF4-FFF2-40B4-BE49-F238E27FC236}">
                    <a16:creationId xmlns:a16="http://schemas.microsoft.com/office/drawing/2014/main" id="{EDCBA056-0D36-AEBD-0479-81BB7469F33F}"/>
                  </a:ext>
                </a:extLst>
              </p:cNvPr>
              <p:cNvSpPr/>
              <p:nvPr/>
            </p:nvSpPr>
            <p:spPr>
              <a:xfrm>
                <a:off x="307558" y="4689334"/>
                <a:ext cx="432000" cy="432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9" name="Group 1765">
                <a:extLst>
                  <a:ext uri="{FF2B5EF4-FFF2-40B4-BE49-F238E27FC236}">
                    <a16:creationId xmlns:a16="http://schemas.microsoft.com/office/drawing/2014/main" id="{6E4E0340-670E-F709-194C-D78BCA8EF584}"/>
                  </a:ext>
                </a:extLst>
              </p:cNvPr>
              <p:cNvGrpSpPr>
                <a:grpSpLocks/>
              </p:cNvGrpSpPr>
              <p:nvPr/>
            </p:nvGrpSpPr>
            <p:grpSpPr bwMode="auto">
              <a:xfrm>
                <a:off x="405339" y="4792597"/>
                <a:ext cx="221539" cy="221538"/>
                <a:chOff x="1709738" y="6567488"/>
                <a:chExt cx="563562" cy="563563"/>
              </a:xfrm>
              <a:solidFill>
                <a:srgbClr val="007600"/>
              </a:solidFill>
            </p:grpSpPr>
            <p:sp>
              <p:nvSpPr>
                <p:cNvPr id="15" name="Freeform 149">
                  <a:extLst>
                    <a:ext uri="{FF2B5EF4-FFF2-40B4-BE49-F238E27FC236}">
                      <a16:creationId xmlns:a16="http://schemas.microsoft.com/office/drawing/2014/main" id="{21CA6CE8-9E53-EC9F-E296-BDB72F9EF12C}"/>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w="317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 name="Freeform 150">
                  <a:extLst>
                    <a:ext uri="{FF2B5EF4-FFF2-40B4-BE49-F238E27FC236}">
                      <a16:creationId xmlns:a16="http://schemas.microsoft.com/office/drawing/2014/main" id="{E330B7EF-4309-762C-B366-92E30AE9C8CA}"/>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w="9525">
                  <a:noFill/>
                  <a:round/>
                  <a:headEnd/>
                  <a:tailEnd/>
                </a:ln>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315"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 name="Freeform 933">
                <a:extLst>
                  <a:ext uri="{FF2B5EF4-FFF2-40B4-BE49-F238E27FC236}">
                    <a16:creationId xmlns:a16="http://schemas.microsoft.com/office/drawing/2014/main" id="{77F8524F-FB44-F52B-7776-14EC57D60144}"/>
                  </a:ext>
                </a:extLst>
              </p:cNvPr>
              <p:cNvSpPr>
                <a:spLocks noChangeAspect="1" noEditPoints="1"/>
              </p:cNvSpPr>
              <p:nvPr/>
            </p:nvSpPr>
            <p:spPr bwMode="auto">
              <a:xfrm>
                <a:off x="334492" y="4726877"/>
                <a:ext cx="367631" cy="367631"/>
              </a:xfrm>
              <a:custGeom>
                <a:avLst/>
                <a:gdLst>
                  <a:gd name="T0" fmla="*/ 288 w 512"/>
                  <a:gd name="T1" fmla="*/ 373 h 512"/>
                  <a:gd name="T2" fmla="*/ 288 w 512"/>
                  <a:gd name="T3" fmla="*/ 352 h 512"/>
                  <a:gd name="T4" fmla="*/ 170 w 512"/>
                  <a:gd name="T5" fmla="*/ 352 h 512"/>
                  <a:gd name="T6" fmla="*/ 170 w 512"/>
                  <a:gd name="T7" fmla="*/ 373 h 512"/>
                  <a:gd name="T8" fmla="*/ 170 w 512"/>
                  <a:gd name="T9" fmla="*/ 352 h 512"/>
                  <a:gd name="T10" fmla="*/ 256 w 512"/>
                  <a:gd name="T11" fmla="*/ 512 h 512"/>
                  <a:gd name="T12" fmla="*/ 256 w 512"/>
                  <a:gd name="T13" fmla="*/ 0 h 512"/>
                  <a:gd name="T14" fmla="*/ 405 w 512"/>
                  <a:gd name="T15" fmla="*/ 362 h 512"/>
                  <a:gd name="T16" fmla="*/ 341 w 512"/>
                  <a:gd name="T17" fmla="*/ 352 h 512"/>
                  <a:gd name="T18" fmla="*/ 341 w 512"/>
                  <a:gd name="T19" fmla="*/ 160 h 512"/>
                  <a:gd name="T20" fmla="*/ 320 w 512"/>
                  <a:gd name="T21" fmla="*/ 160 h 512"/>
                  <a:gd name="T22" fmla="*/ 306 w 512"/>
                  <a:gd name="T23" fmla="*/ 298 h 512"/>
                  <a:gd name="T24" fmla="*/ 245 w 512"/>
                  <a:gd name="T25" fmla="*/ 161 h 512"/>
                  <a:gd name="T26" fmla="*/ 174 w 512"/>
                  <a:gd name="T27" fmla="*/ 163 h 512"/>
                  <a:gd name="T28" fmla="*/ 170 w 512"/>
                  <a:gd name="T29" fmla="*/ 266 h 512"/>
                  <a:gd name="T30" fmla="*/ 106 w 512"/>
                  <a:gd name="T31" fmla="*/ 277 h 512"/>
                  <a:gd name="T32" fmla="*/ 117 w 512"/>
                  <a:gd name="T33" fmla="*/ 373 h 512"/>
                  <a:gd name="T34" fmla="*/ 170 w 512"/>
                  <a:gd name="T35" fmla="*/ 394 h 512"/>
                  <a:gd name="T36" fmla="*/ 258 w 512"/>
                  <a:gd name="T37" fmla="*/ 373 h 512"/>
                  <a:gd name="T38" fmla="*/ 318 w 512"/>
                  <a:gd name="T39" fmla="*/ 373 h 512"/>
                  <a:gd name="T40" fmla="*/ 330 w 512"/>
                  <a:gd name="T41" fmla="*/ 373 h 512"/>
                  <a:gd name="T42" fmla="*/ 405 w 512"/>
                  <a:gd name="T43" fmla="*/ 362 h 512"/>
                  <a:gd name="T44" fmla="*/ 189 w 512"/>
                  <a:gd name="T45" fmla="*/ 288 h 512"/>
                  <a:gd name="T46" fmla="*/ 128 w 512"/>
                  <a:gd name="T47" fmla="*/ 352 h 512"/>
                  <a:gd name="T48" fmla="*/ 170 w 512"/>
                  <a:gd name="T49" fmla="*/ 330 h 512"/>
                  <a:gd name="T50" fmla="*/ 258 w 512"/>
                  <a:gd name="T51" fmla="*/ 352 h 512"/>
                  <a:gd name="T52" fmla="*/ 318 w 512"/>
                  <a:gd name="T53" fmla="*/ 352 h 512"/>
                  <a:gd name="T54" fmla="*/ 320 w 512"/>
                  <a:gd name="T55" fmla="*/ 320 h 512"/>
                  <a:gd name="T56" fmla="*/ 240 w 512"/>
                  <a:gd name="T57" fmla="*/ 318 h 512"/>
                  <a:gd name="T58" fmla="*/ 283 w 512"/>
                  <a:gd name="T59" fmla="*/ 298 h 512"/>
                  <a:gd name="T60" fmla="*/ 192 w 512"/>
                  <a:gd name="T61" fmla="*/ 181 h 512"/>
                  <a:gd name="T62" fmla="*/ 197 w 512"/>
                  <a:gd name="T63"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98" y="362"/>
                    </a:moveTo>
                    <a:cubicBezTo>
                      <a:pt x="298" y="368"/>
                      <a:pt x="294" y="373"/>
                      <a:pt x="288" y="373"/>
                    </a:cubicBezTo>
                    <a:cubicBezTo>
                      <a:pt x="282" y="373"/>
                      <a:pt x="277" y="368"/>
                      <a:pt x="277" y="362"/>
                    </a:cubicBezTo>
                    <a:cubicBezTo>
                      <a:pt x="277" y="356"/>
                      <a:pt x="282" y="352"/>
                      <a:pt x="288" y="352"/>
                    </a:cubicBezTo>
                    <a:cubicBezTo>
                      <a:pt x="294" y="352"/>
                      <a:pt x="298" y="356"/>
                      <a:pt x="298" y="362"/>
                    </a:cubicBezTo>
                    <a:close/>
                    <a:moveTo>
                      <a:pt x="170" y="352"/>
                    </a:moveTo>
                    <a:cubicBezTo>
                      <a:pt x="164" y="352"/>
                      <a:pt x="160" y="356"/>
                      <a:pt x="160" y="362"/>
                    </a:cubicBezTo>
                    <a:cubicBezTo>
                      <a:pt x="160" y="368"/>
                      <a:pt x="164" y="373"/>
                      <a:pt x="170" y="373"/>
                    </a:cubicBezTo>
                    <a:cubicBezTo>
                      <a:pt x="176" y="373"/>
                      <a:pt x="181" y="368"/>
                      <a:pt x="181" y="362"/>
                    </a:cubicBezTo>
                    <a:cubicBezTo>
                      <a:pt x="181" y="356"/>
                      <a:pt x="176" y="352"/>
                      <a:pt x="170" y="35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362"/>
                    </a:moveTo>
                    <a:cubicBezTo>
                      <a:pt x="405" y="356"/>
                      <a:pt x="400" y="352"/>
                      <a:pt x="394" y="352"/>
                    </a:cubicBezTo>
                    <a:cubicBezTo>
                      <a:pt x="341" y="352"/>
                      <a:pt x="341" y="352"/>
                      <a:pt x="341" y="352"/>
                    </a:cubicBezTo>
                    <a:cubicBezTo>
                      <a:pt x="341" y="309"/>
                      <a:pt x="341" y="309"/>
                      <a:pt x="341" y="309"/>
                    </a:cubicBezTo>
                    <a:cubicBezTo>
                      <a:pt x="341" y="160"/>
                      <a:pt x="341" y="160"/>
                      <a:pt x="341" y="160"/>
                    </a:cubicBezTo>
                    <a:cubicBezTo>
                      <a:pt x="341" y="154"/>
                      <a:pt x="336" y="149"/>
                      <a:pt x="330" y="149"/>
                    </a:cubicBezTo>
                    <a:cubicBezTo>
                      <a:pt x="324" y="149"/>
                      <a:pt x="320" y="154"/>
                      <a:pt x="320" y="160"/>
                    </a:cubicBezTo>
                    <a:cubicBezTo>
                      <a:pt x="320" y="298"/>
                      <a:pt x="320" y="298"/>
                      <a:pt x="320" y="298"/>
                    </a:cubicBezTo>
                    <a:cubicBezTo>
                      <a:pt x="306" y="298"/>
                      <a:pt x="306" y="298"/>
                      <a:pt x="306" y="298"/>
                    </a:cubicBezTo>
                    <a:cubicBezTo>
                      <a:pt x="255" y="167"/>
                      <a:pt x="255" y="167"/>
                      <a:pt x="255" y="167"/>
                    </a:cubicBezTo>
                    <a:cubicBezTo>
                      <a:pt x="253" y="163"/>
                      <a:pt x="250" y="161"/>
                      <a:pt x="245" y="161"/>
                    </a:cubicBezTo>
                    <a:cubicBezTo>
                      <a:pt x="181" y="160"/>
                      <a:pt x="181" y="160"/>
                      <a:pt x="181" y="160"/>
                    </a:cubicBezTo>
                    <a:cubicBezTo>
                      <a:pt x="178" y="160"/>
                      <a:pt x="176" y="161"/>
                      <a:pt x="174" y="163"/>
                    </a:cubicBezTo>
                    <a:cubicBezTo>
                      <a:pt x="171" y="165"/>
                      <a:pt x="170" y="167"/>
                      <a:pt x="170" y="170"/>
                    </a:cubicBezTo>
                    <a:cubicBezTo>
                      <a:pt x="170" y="266"/>
                      <a:pt x="170" y="266"/>
                      <a:pt x="170" y="266"/>
                    </a:cubicBezTo>
                    <a:cubicBezTo>
                      <a:pt x="117" y="266"/>
                      <a:pt x="117" y="266"/>
                      <a:pt x="117" y="266"/>
                    </a:cubicBezTo>
                    <a:cubicBezTo>
                      <a:pt x="111" y="266"/>
                      <a:pt x="106" y="271"/>
                      <a:pt x="106" y="277"/>
                    </a:cubicBezTo>
                    <a:cubicBezTo>
                      <a:pt x="106" y="362"/>
                      <a:pt x="106" y="362"/>
                      <a:pt x="106" y="362"/>
                    </a:cubicBezTo>
                    <a:cubicBezTo>
                      <a:pt x="106" y="368"/>
                      <a:pt x="111" y="373"/>
                      <a:pt x="117" y="373"/>
                    </a:cubicBezTo>
                    <a:cubicBezTo>
                      <a:pt x="140" y="373"/>
                      <a:pt x="140" y="373"/>
                      <a:pt x="140" y="373"/>
                    </a:cubicBezTo>
                    <a:cubicBezTo>
                      <a:pt x="145" y="385"/>
                      <a:pt x="156" y="394"/>
                      <a:pt x="170" y="394"/>
                    </a:cubicBezTo>
                    <a:cubicBezTo>
                      <a:pt x="184" y="394"/>
                      <a:pt x="196" y="385"/>
                      <a:pt x="200" y="373"/>
                    </a:cubicBezTo>
                    <a:cubicBezTo>
                      <a:pt x="258" y="373"/>
                      <a:pt x="258" y="373"/>
                      <a:pt x="258" y="373"/>
                    </a:cubicBezTo>
                    <a:cubicBezTo>
                      <a:pt x="262" y="385"/>
                      <a:pt x="274" y="394"/>
                      <a:pt x="288" y="394"/>
                    </a:cubicBezTo>
                    <a:cubicBezTo>
                      <a:pt x="302" y="394"/>
                      <a:pt x="314" y="385"/>
                      <a:pt x="318" y="373"/>
                    </a:cubicBezTo>
                    <a:cubicBezTo>
                      <a:pt x="318" y="373"/>
                      <a:pt x="319" y="373"/>
                      <a:pt x="320" y="373"/>
                    </a:cubicBezTo>
                    <a:cubicBezTo>
                      <a:pt x="330" y="373"/>
                      <a:pt x="330" y="373"/>
                      <a:pt x="330" y="373"/>
                    </a:cubicBezTo>
                    <a:cubicBezTo>
                      <a:pt x="394" y="373"/>
                      <a:pt x="394" y="373"/>
                      <a:pt x="394" y="373"/>
                    </a:cubicBezTo>
                    <a:cubicBezTo>
                      <a:pt x="400" y="373"/>
                      <a:pt x="405" y="368"/>
                      <a:pt x="405" y="362"/>
                    </a:cubicBezTo>
                    <a:close/>
                    <a:moveTo>
                      <a:pt x="240" y="318"/>
                    </a:moveTo>
                    <a:cubicBezTo>
                      <a:pt x="189" y="288"/>
                      <a:pt x="189" y="288"/>
                      <a:pt x="189" y="288"/>
                    </a:cubicBezTo>
                    <a:cubicBezTo>
                      <a:pt x="128" y="288"/>
                      <a:pt x="128" y="288"/>
                      <a:pt x="128" y="288"/>
                    </a:cubicBezTo>
                    <a:cubicBezTo>
                      <a:pt x="128" y="352"/>
                      <a:pt x="128" y="352"/>
                      <a:pt x="128" y="352"/>
                    </a:cubicBezTo>
                    <a:cubicBezTo>
                      <a:pt x="140" y="352"/>
                      <a:pt x="140" y="352"/>
                      <a:pt x="140" y="352"/>
                    </a:cubicBezTo>
                    <a:cubicBezTo>
                      <a:pt x="145" y="339"/>
                      <a:pt x="156" y="330"/>
                      <a:pt x="170" y="330"/>
                    </a:cubicBezTo>
                    <a:cubicBezTo>
                      <a:pt x="184" y="330"/>
                      <a:pt x="196" y="339"/>
                      <a:pt x="200" y="352"/>
                    </a:cubicBezTo>
                    <a:cubicBezTo>
                      <a:pt x="258" y="352"/>
                      <a:pt x="258" y="352"/>
                      <a:pt x="258" y="352"/>
                    </a:cubicBezTo>
                    <a:cubicBezTo>
                      <a:pt x="262" y="339"/>
                      <a:pt x="274" y="330"/>
                      <a:pt x="288" y="330"/>
                    </a:cubicBezTo>
                    <a:cubicBezTo>
                      <a:pt x="302" y="330"/>
                      <a:pt x="313" y="339"/>
                      <a:pt x="318" y="352"/>
                    </a:cubicBezTo>
                    <a:cubicBezTo>
                      <a:pt x="318" y="352"/>
                      <a:pt x="318" y="352"/>
                      <a:pt x="320" y="352"/>
                    </a:cubicBezTo>
                    <a:cubicBezTo>
                      <a:pt x="320" y="320"/>
                      <a:pt x="320" y="320"/>
                      <a:pt x="320" y="320"/>
                    </a:cubicBezTo>
                    <a:cubicBezTo>
                      <a:pt x="245" y="320"/>
                      <a:pt x="245" y="320"/>
                      <a:pt x="245" y="320"/>
                    </a:cubicBezTo>
                    <a:cubicBezTo>
                      <a:pt x="243" y="320"/>
                      <a:pt x="241" y="319"/>
                      <a:pt x="240" y="318"/>
                    </a:cubicBezTo>
                    <a:close/>
                    <a:moveTo>
                      <a:pt x="248" y="298"/>
                    </a:moveTo>
                    <a:cubicBezTo>
                      <a:pt x="283" y="298"/>
                      <a:pt x="283" y="298"/>
                      <a:pt x="283" y="298"/>
                    </a:cubicBezTo>
                    <a:cubicBezTo>
                      <a:pt x="238" y="182"/>
                      <a:pt x="238" y="182"/>
                      <a:pt x="238" y="182"/>
                    </a:cubicBezTo>
                    <a:cubicBezTo>
                      <a:pt x="192" y="181"/>
                      <a:pt x="192" y="181"/>
                      <a:pt x="192" y="181"/>
                    </a:cubicBezTo>
                    <a:cubicBezTo>
                      <a:pt x="192" y="266"/>
                      <a:pt x="192" y="266"/>
                      <a:pt x="192" y="266"/>
                    </a:cubicBezTo>
                    <a:cubicBezTo>
                      <a:pt x="193" y="266"/>
                      <a:pt x="195" y="267"/>
                      <a:pt x="197" y="268"/>
                    </a:cubicBezTo>
                    <a:lnTo>
                      <a:pt x="248" y="2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t-IT" noProof="0"/>
              </a:p>
            </p:txBody>
          </p:sp>
        </p:grpSp>
      </p:grpSp>
      <p:sp>
        <p:nvSpPr>
          <p:cNvPr id="4" name="Rectangle: Rounded Corners 3">
            <a:extLst>
              <a:ext uri="{FF2B5EF4-FFF2-40B4-BE49-F238E27FC236}">
                <a16:creationId xmlns:a16="http://schemas.microsoft.com/office/drawing/2014/main" id="{88240115-EE5D-B8BF-4294-35D6A2EDD473}"/>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24020751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3">
            <a:extLst>
              <a:ext uri="{FF2B5EF4-FFF2-40B4-BE49-F238E27FC236}">
                <a16:creationId xmlns:a16="http://schemas.microsoft.com/office/drawing/2014/main" id="{9583EFCB-2A74-73E3-DC4A-A8FEFF1CCD63}"/>
              </a:ext>
            </a:extLst>
          </p:cNvPr>
          <p:cNvSpPr>
            <a:spLocks noGrp="1"/>
          </p:cNvSpPr>
          <p:nvPr>
            <p:ph type="title"/>
          </p:nvPr>
        </p:nvSpPr>
        <p:spPr>
          <a:xfrm>
            <a:off x="708919" y="74239"/>
            <a:ext cx="11027361" cy="503082"/>
          </a:xfrm>
        </p:spPr>
        <p:txBody>
          <a:bodyPr/>
          <a:lstStyle/>
          <a:p>
            <a:r>
              <a:rPr lang="it-IT" sz="2350" spc="-140" noProof="0"/>
              <a:t>SOSPENSIONE</a:t>
            </a:r>
          </a:p>
        </p:txBody>
      </p:sp>
      <p:sp>
        <p:nvSpPr>
          <p:cNvPr id="33" name="Rectangle: Rounded Corners 32">
            <a:extLst>
              <a:ext uri="{FF2B5EF4-FFF2-40B4-BE49-F238E27FC236}">
                <a16:creationId xmlns:a16="http://schemas.microsoft.com/office/drawing/2014/main" id="{9DDAA807-6A82-8CEE-8883-B262E29B4B80}"/>
              </a:ext>
            </a:extLst>
          </p:cNvPr>
          <p:cNvSpPr/>
          <p:nvPr/>
        </p:nvSpPr>
        <p:spPr>
          <a:xfrm>
            <a:off x="79970" y="96420"/>
            <a:ext cx="540000" cy="432000"/>
          </a:xfrm>
          <a:prstGeom prst="roundRect">
            <a:avLst>
              <a:gd name="adj" fmla="val 2422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b="1" noProof="0">
                <a:solidFill>
                  <a:schemeClr val="accent1"/>
                </a:solidFill>
              </a:rPr>
              <a:t>E05</a:t>
            </a:r>
            <a:endParaRPr lang="it-IT" sz="1200" b="1" noProof="0">
              <a:solidFill>
                <a:schemeClr val="accent1"/>
              </a:solidFill>
            </a:endParaRPr>
          </a:p>
        </p:txBody>
      </p:sp>
      <p:grpSp>
        <p:nvGrpSpPr>
          <p:cNvPr id="7" name="Group 6">
            <a:extLst>
              <a:ext uri="{FF2B5EF4-FFF2-40B4-BE49-F238E27FC236}">
                <a16:creationId xmlns:a16="http://schemas.microsoft.com/office/drawing/2014/main" id="{6DC57D90-0BB5-B4E6-1533-81A72961EE8E}"/>
              </a:ext>
            </a:extLst>
          </p:cNvPr>
          <p:cNvGrpSpPr/>
          <p:nvPr/>
        </p:nvGrpSpPr>
        <p:grpSpPr>
          <a:xfrm>
            <a:off x="11368098" y="0"/>
            <a:ext cx="42858" cy="684000"/>
            <a:chOff x="11072817" y="-4894"/>
            <a:chExt cx="42858" cy="626400"/>
          </a:xfrm>
        </p:grpSpPr>
        <p:cxnSp>
          <p:nvCxnSpPr>
            <p:cNvPr id="9" name="Straight Connector 8">
              <a:extLst>
                <a:ext uri="{FF2B5EF4-FFF2-40B4-BE49-F238E27FC236}">
                  <a16:creationId xmlns:a16="http://schemas.microsoft.com/office/drawing/2014/main" id="{28871302-7751-5094-20FF-2E0D77307217}"/>
                </a:ext>
              </a:extLst>
            </p:cNvPr>
            <p:cNvCxnSpPr>
              <a:cxnSpLocks/>
            </p:cNvCxnSpPr>
            <p:nvPr/>
          </p:nvCxnSpPr>
          <p:spPr>
            <a:xfrm>
              <a:off x="11072817"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6550F4-2405-1EDE-3A3E-D5474E7E2661}"/>
                </a:ext>
              </a:extLst>
            </p:cNvPr>
            <p:cNvCxnSpPr>
              <a:cxnSpLocks/>
            </p:cNvCxnSpPr>
            <p:nvPr/>
          </p:nvCxnSpPr>
          <p:spPr>
            <a:xfrm>
              <a:off x="11115675" y="-4894"/>
              <a:ext cx="0" cy="62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egnaposto numero diapositiva 4">
            <a:extLst>
              <a:ext uri="{FF2B5EF4-FFF2-40B4-BE49-F238E27FC236}">
                <a16:creationId xmlns:a16="http://schemas.microsoft.com/office/drawing/2014/main" id="{33FB14C6-EDD3-F332-4C30-15693EFA182C}"/>
              </a:ext>
            </a:extLst>
          </p:cNvPr>
          <p:cNvSpPr>
            <a:spLocks noGrp="1"/>
          </p:cNvSpPr>
          <p:nvPr>
            <p:ph type="sldNum" sz="quarter" idx="10"/>
          </p:nvPr>
        </p:nvSpPr>
        <p:spPr/>
        <p:txBody>
          <a:bodyPr/>
          <a:lstStyle/>
          <a:p>
            <a:fld id="{58E4CE88-B864-4B2B-BBBC-E85082A18D58}" type="slidenum">
              <a:rPr lang="it-IT" noProof="0" smtClean="0"/>
              <a:pPr/>
              <a:t>99</a:t>
            </a:fld>
            <a:endParaRPr lang="it-IT" noProof="0"/>
          </a:p>
        </p:txBody>
      </p:sp>
      <p:sp>
        <p:nvSpPr>
          <p:cNvPr id="3" name="Rectangle 2">
            <a:extLst>
              <a:ext uri="{FF2B5EF4-FFF2-40B4-BE49-F238E27FC236}">
                <a16:creationId xmlns:a16="http://schemas.microsoft.com/office/drawing/2014/main" id="{AE40062F-AC52-8F30-3D47-0297A49ED92D}"/>
              </a:ext>
            </a:extLst>
          </p:cNvPr>
          <p:cNvSpPr/>
          <p:nvPr/>
        </p:nvSpPr>
        <p:spPr>
          <a:xfrm>
            <a:off x="156077" y="5416267"/>
            <a:ext cx="11879847" cy="97199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4" name="Rectangle 3">
            <a:extLst>
              <a:ext uri="{FF2B5EF4-FFF2-40B4-BE49-F238E27FC236}">
                <a16:creationId xmlns:a16="http://schemas.microsoft.com/office/drawing/2014/main" id="{BB6F2F42-EBD3-A0E5-3F0F-C21659F6EF83}"/>
              </a:ext>
            </a:extLst>
          </p:cNvPr>
          <p:cNvSpPr/>
          <p:nvPr/>
        </p:nvSpPr>
        <p:spPr>
          <a:xfrm>
            <a:off x="156078" y="5416267"/>
            <a:ext cx="1116000" cy="972000"/>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noProof="0"/>
              <a:t>PCP</a:t>
            </a:r>
            <a:r>
              <a:rPr lang="it-IT" sz="1300" b="1" noProof="0"/>
              <a:t> Piattaforma Contratti Pubblici</a:t>
            </a:r>
          </a:p>
        </p:txBody>
      </p:sp>
      <p:sp>
        <p:nvSpPr>
          <p:cNvPr id="6" name="Rectangle 5">
            <a:extLst>
              <a:ext uri="{FF2B5EF4-FFF2-40B4-BE49-F238E27FC236}">
                <a16:creationId xmlns:a16="http://schemas.microsoft.com/office/drawing/2014/main" id="{5E42B843-A254-E04C-E65B-49770EE41288}"/>
              </a:ext>
            </a:extLst>
          </p:cNvPr>
          <p:cNvSpPr/>
          <p:nvPr/>
        </p:nvSpPr>
        <p:spPr>
          <a:xfrm>
            <a:off x="156076" y="896329"/>
            <a:ext cx="11879849" cy="144000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 name="Rectangle 7">
            <a:extLst>
              <a:ext uri="{FF2B5EF4-FFF2-40B4-BE49-F238E27FC236}">
                <a16:creationId xmlns:a16="http://schemas.microsoft.com/office/drawing/2014/main" id="{71E28642-98EB-695B-DF41-CF6014163D22}"/>
              </a:ext>
            </a:extLst>
          </p:cNvPr>
          <p:cNvSpPr/>
          <p:nvPr/>
        </p:nvSpPr>
        <p:spPr>
          <a:xfrm>
            <a:off x="198234" y="1080609"/>
            <a:ext cx="11745527" cy="1188000"/>
          </a:xfrm>
          <a:prstGeom prst="rect">
            <a:avLst/>
          </a:prstGeom>
          <a:solidFill>
            <a:srgbClr val="CDFFC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r>
              <a:rPr lang="it-IT" sz="900" noProof="0">
                <a:solidFill>
                  <a:schemeClr val="tx1"/>
                </a:solidFill>
              </a:rPr>
              <a:t>	CONTRATTI IN ESECUZIONE</a:t>
            </a:r>
          </a:p>
        </p:txBody>
      </p:sp>
      <p:sp>
        <p:nvSpPr>
          <p:cNvPr id="10" name="Rectangle 9">
            <a:extLst>
              <a:ext uri="{FF2B5EF4-FFF2-40B4-BE49-F238E27FC236}">
                <a16:creationId xmlns:a16="http://schemas.microsoft.com/office/drawing/2014/main" id="{9661E500-6FF7-D208-4646-99B01519BC0E}"/>
              </a:ext>
            </a:extLst>
          </p:cNvPr>
          <p:cNvSpPr/>
          <p:nvPr/>
        </p:nvSpPr>
        <p:spPr>
          <a:xfrm>
            <a:off x="1430429" y="1407600"/>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Sospensione</a:t>
            </a:r>
          </a:p>
        </p:txBody>
      </p:sp>
      <p:sp>
        <p:nvSpPr>
          <p:cNvPr id="12" name="Rectangle 11">
            <a:extLst>
              <a:ext uri="{FF2B5EF4-FFF2-40B4-BE49-F238E27FC236}">
                <a16:creationId xmlns:a16="http://schemas.microsoft.com/office/drawing/2014/main" id="{5D660D5F-699F-3DA2-B11E-A54E69B38263}"/>
              </a:ext>
            </a:extLst>
          </p:cNvPr>
          <p:cNvSpPr/>
          <p:nvPr/>
        </p:nvSpPr>
        <p:spPr>
          <a:xfrm>
            <a:off x="243930" y="1407600"/>
            <a:ext cx="936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Apertura dettaglio </a:t>
            </a:r>
          </a:p>
          <a:p>
            <a:pPr algn="ctr" defTabSz="762000">
              <a:lnSpc>
                <a:spcPct val="90000"/>
              </a:lnSpc>
              <a:spcBef>
                <a:spcPct val="0"/>
              </a:spcBef>
              <a:spcAft>
                <a:spcPct val="0"/>
              </a:spcAft>
            </a:pPr>
            <a:r>
              <a:rPr lang="it-IT" sz="1000" b="1" kern="0" noProof="0">
                <a:solidFill>
                  <a:srgbClr val="000000"/>
                </a:solidFill>
                <a:cs typeface="Arial"/>
              </a:rPr>
              <a:t>contratto</a:t>
            </a:r>
          </a:p>
        </p:txBody>
      </p:sp>
      <p:cxnSp>
        <p:nvCxnSpPr>
          <p:cNvPr id="13" name="Straight Arrow Connector 12">
            <a:extLst>
              <a:ext uri="{FF2B5EF4-FFF2-40B4-BE49-F238E27FC236}">
                <a16:creationId xmlns:a16="http://schemas.microsoft.com/office/drawing/2014/main" id="{8F4FFD85-D725-C3AD-9B16-E2C1E82ED04D}"/>
              </a:ext>
            </a:extLst>
          </p:cNvPr>
          <p:cNvCxnSpPr>
            <a:cxnSpLocks/>
            <a:stCxn id="12" idx="3"/>
            <a:endCxn id="10" idx="1"/>
          </p:cNvCxnSpPr>
          <p:nvPr/>
        </p:nvCxnSpPr>
        <p:spPr>
          <a:xfrm>
            <a:off x="1179930"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6897B1F-1B4F-8D6B-7C02-2B93D5E3091D}"/>
              </a:ext>
            </a:extLst>
          </p:cNvPr>
          <p:cNvSpPr/>
          <p:nvPr/>
        </p:nvSpPr>
        <p:spPr>
          <a:xfrm>
            <a:off x="156077" y="759049"/>
            <a:ext cx="1695600" cy="28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noProof="0">
                <a:solidFill>
                  <a:srgbClr val="FFFFFF"/>
                </a:solidFill>
                <a:cs typeface="Calibri"/>
              </a:rPr>
              <a:t>SATER</a:t>
            </a:r>
            <a:endParaRPr kumimoji="0" lang="it-IT" sz="1400" b="1" i="0" u="none" strike="noStrike" kern="0" cap="none" spc="0" normalizeH="0" baseline="0" noProof="0">
              <a:ln>
                <a:noFill/>
              </a:ln>
              <a:solidFill>
                <a:srgbClr val="FFFFFF"/>
              </a:solidFill>
              <a:effectLst/>
              <a:uLnTx/>
              <a:uFillTx/>
              <a:ea typeface="+mn-ea"/>
              <a:cs typeface="Calibri"/>
            </a:endParaRPr>
          </a:p>
        </p:txBody>
      </p:sp>
      <p:cxnSp>
        <p:nvCxnSpPr>
          <p:cNvPr id="15" name="Straight Arrow Connector 14">
            <a:extLst>
              <a:ext uri="{FF2B5EF4-FFF2-40B4-BE49-F238E27FC236}">
                <a16:creationId xmlns:a16="http://schemas.microsoft.com/office/drawing/2014/main" id="{45E76F28-03C8-365A-9266-F676F09CCE4B}"/>
              </a:ext>
            </a:extLst>
          </p:cNvPr>
          <p:cNvCxnSpPr>
            <a:cxnSpLocks/>
            <a:stCxn id="20" idx="2"/>
          </p:cNvCxnSpPr>
          <p:nvPr/>
        </p:nvCxnSpPr>
        <p:spPr>
          <a:xfrm>
            <a:off x="4271427" y="2199600"/>
            <a:ext cx="0" cy="33966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666A005-49F0-8046-844E-8AF4E2F6446F}"/>
              </a:ext>
            </a:extLst>
          </p:cNvPr>
          <p:cNvSpPr/>
          <p:nvPr/>
        </p:nvSpPr>
        <p:spPr>
          <a:xfrm>
            <a:off x="3390614" y="3685335"/>
            <a:ext cx="1775285" cy="698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SO1 </a:t>
            </a:r>
            <a:r>
              <a:rPr lang="it-IT" sz="1000" kern="0" noProof="0">
                <a:solidFill>
                  <a:srgbClr val="000000"/>
                </a:solidFill>
              </a:rPr>
              <a:t>Sospensione in fase di esecuzione per qualunque procedura</a:t>
            </a:r>
            <a:endParaRPr kumimoji="0" lang="it-IT" sz="1000" i="0" u="none" strike="noStrike" kern="0" cap="none" spc="0" normalizeH="0" baseline="0" noProof="0">
              <a:ln>
                <a:noFill/>
              </a:ln>
              <a:solidFill>
                <a:srgbClr val="000000"/>
              </a:solidFill>
              <a:effectLst/>
              <a:highlight>
                <a:srgbClr val="FFFF00"/>
              </a:highlight>
              <a:uLnTx/>
              <a:uFillTx/>
            </a:endParaRPr>
          </a:p>
        </p:txBody>
      </p:sp>
      <p:cxnSp>
        <p:nvCxnSpPr>
          <p:cNvPr id="18" name="Straight Arrow Connector 17">
            <a:extLst>
              <a:ext uri="{FF2B5EF4-FFF2-40B4-BE49-F238E27FC236}">
                <a16:creationId xmlns:a16="http://schemas.microsoft.com/office/drawing/2014/main" id="{A5D90CC1-FD64-8103-BC98-1E792E66B0AA}"/>
              </a:ext>
            </a:extLst>
          </p:cNvPr>
          <p:cNvCxnSpPr>
            <a:cxnSpLocks/>
            <a:stCxn id="10" idx="3"/>
            <a:endCxn id="19" idx="1"/>
          </p:cNvCxnSpPr>
          <p:nvPr/>
        </p:nvCxnSpPr>
        <p:spPr>
          <a:xfrm>
            <a:off x="2366429"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B085FE9-32CC-881A-3458-8367B0F18E17}"/>
              </a:ext>
            </a:extLst>
          </p:cNvPr>
          <p:cNvSpPr/>
          <p:nvPr/>
        </p:nvSpPr>
        <p:spPr>
          <a:xfrm>
            <a:off x="2616928" y="1407600"/>
            <a:ext cx="936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SOSPENSIONE</a:t>
            </a:r>
          </a:p>
        </p:txBody>
      </p:sp>
      <p:sp>
        <p:nvSpPr>
          <p:cNvPr id="20" name="Rectangle 19">
            <a:extLst>
              <a:ext uri="{FF2B5EF4-FFF2-40B4-BE49-F238E27FC236}">
                <a16:creationId xmlns:a16="http://schemas.microsoft.com/office/drawing/2014/main" id="{401958E2-4F67-23ED-F474-AE7726381D64}"/>
              </a:ext>
            </a:extLst>
          </p:cNvPr>
          <p:cNvSpPr/>
          <p:nvPr/>
        </p:nvSpPr>
        <p:spPr>
          <a:xfrm>
            <a:off x="3803427" y="1407600"/>
            <a:ext cx="936000" cy="792000"/>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chemeClr val="tx1"/>
                </a:solidFill>
                <a:cs typeface="Arial"/>
              </a:rPr>
              <a:t>Invio</a:t>
            </a:r>
          </a:p>
        </p:txBody>
      </p:sp>
      <p:cxnSp>
        <p:nvCxnSpPr>
          <p:cNvPr id="21" name="Straight Arrow Connector 20">
            <a:extLst>
              <a:ext uri="{FF2B5EF4-FFF2-40B4-BE49-F238E27FC236}">
                <a16:creationId xmlns:a16="http://schemas.microsoft.com/office/drawing/2014/main" id="{E4BC922D-2A4C-DCB2-37BE-44BE59C52316}"/>
              </a:ext>
            </a:extLst>
          </p:cNvPr>
          <p:cNvCxnSpPr>
            <a:cxnSpLocks/>
            <a:stCxn id="19" idx="3"/>
            <a:endCxn id="20" idx="1"/>
          </p:cNvCxnSpPr>
          <p:nvPr/>
        </p:nvCxnSpPr>
        <p:spPr>
          <a:xfrm>
            <a:off x="3552928" y="1803600"/>
            <a:ext cx="25049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1FA1435-09DA-33E2-8DD4-E71C8CC2F48A}"/>
              </a:ext>
            </a:extLst>
          </p:cNvPr>
          <p:cNvSpPr/>
          <p:nvPr/>
        </p:nvSpPr>
        <p:spPr>
          <a:xfrm>
            <a:off x="4918630" y="1156024"/>
            <a:ext cx="3436125" cy="108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it-IT" sz="900" noProof="0">
                <a:solidFill>
                  <a:schemeClr val="tx1"/>
                </a:solidFill>
              </a:rPr>
              <a:t>DETTAGLIO SOSPENSIONE</a:t>
            </a:r>
          </a:p>
        </p:txBody>
      </p:sp>
      <p:grpSp>
        <p:nvGrpSpPr>
          <p:cNvPr id="23" name="Group 22">
            <a:extLst>
              <a:ext uri="{FF2B5EF4-FFF2-40B4-BE49-F238E27FC236}">
                <a16:creationId xmlns:a16="http://schemas.microsoft.com/office/drawing/2014/main" id="{74318FE7-CB1A-2D88-44D9-C857F3DF1ED0}"/>
              </a:ext>
            </a:extLst>
          </p:cNvPr>
          <p:cNvGrpSpPr/>
          <p:nvPr/>
        </p:nvGrpSpPr>
        <p:grpSpPr>
          <a:xfrm>
            <a:off x="4989926" y="1407599"/>
            <a:ext cx="3308998" cy="792001"/>
            <a:chOff x="4989926" y="1407599"/>
            <a:chExt cx="3308998" cy="792001"/>
          </a:xfrm>
        </p:grpSpPr>
        <p:sp>
          <p:nvSpPr>
            <p:cNvPr id="24" name="Rectangle 23">
              <a:extLst>
                <a:ext uri="{FF2B5EF4-FFF2-40B4-BE49-F238E27FC236}">
                  <a16:creationId xmlns:a16="http://schemas.microsoft.com/office/drawing/2014/main" id="{0E5FBC76-2B52-DC29-D3F4-0479C68C0697}"/>
                </a:ext>
              </a:extLst>
            </p:cNvPr>
            <p:cNvSpPr/>
            <p:nvPr/>
          </p:nvSpPr>
          <p:spPr>
            <a:xfrm>
              <a:off x="4989926" y="1407600"/>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Superamento quarto del tempo</a:t>
              </a:r>
            </a:p>
          </p:txBody>
        </p:sp>
        <p:sp>
          <p:nvSpPr>
            <p:cNvPr id="25" name="Rectangle 24">
              <a:extLst>
                <a:ext uri="{FF2B5EF4-FFF2-40B4-BE49-F238E27FC236}">
                  <a16:creationId xmlns:a16="http://schemas.microsoft.com/office/drawing/2014/main" id="{2BBD4828-641D-3BE4-0CFA-636B737FC59A}"/>
                </a:ext>
              </a:extLst>
            </p:cNvPr>
            <p:cNvSpPr/>
            <p:nvPr/>
          </p:nvSpPr>
          <p:spPr>
            <a:xfrm>
              <a:off x="6162244" y="1407600"/>
              <a:ext cx="964362"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SUPERAMENTO QUARTO</a:t>
              </a:r>
            </a:p>
          </p:txBody>
        </p:sp>
        <p:cxnSp>
          <p:nvCxnSpPr>
            <p:cNvPr id="26" name="Straight Arrow Connector 25">
              <a:extLst>
                <a:ext uri="{FF2B5EF4-FFF2-40B4-BE49-F238E27FC236}">
                  <a16:creationId xmlns:a16="http://schemas.microsoft.com/office/drawing/2014/main" id="{AD6C4237-AD4D-F103-456F-EBD7ED257825}"/>
                </a:ext>
              </a:extLst>
            </p:cNvPr>
            <p:cNvCxnSpPr>
              <a:cxnSpLocks/>
              <a:stCxn id="24" idx="3"/>
              <a:endCxn id="25" idx="1"/>
            </p:cNvCxnSpPr>
            <p:nvPr/>
          </p:nvCxnSpPr>
          <p:spPr>
            <a:xfrm>
              <a:off x="5925926" y="1803600"/>
              <a:ext cx="23631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F71CABC-768E-3BDD-9578-9E7EA19860F7}"/>
                </a:ext>
              </a:extLst>
            </p:cNvPr>
            <p:cNvSpPr/>
            <p:nvPr/>
          </p:nvSpPr>
          <p:spPr>
            <a:xfrm>
              <a:off x="7362924" y="1407599"/>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grpSp>
      <p:cxnSp>
        <p:nvCxnSpPr>
          <p:cNvPr id="28" name="Straight Arrow Connector 27">
            <a:extLst>
              <a:ext uri="{FF2B5EF4-FFF2-40B4-BE49-F238E27FC236}">
                <a16:creationId xmlns:a16="http://schemas.microsoft.com/office/drawing/2014/main" id="{8A238828-0B0C-7498-0A25-BFC59A635A7E}"/>
              </a:ext>
            </a:extLst>
          </p:cNvPr>
          <p:cNvCxnSpPr>
            <a:cxnSpLocks/>
          </p:cNvCxnSpPr>
          <p:nvPr/>
        </p:nvCxnSpPr>
        <p:spPr>
          <a:xfrm>
            <a:off x="7830924" y="2199598"/>
            <a:ext cx="0" cy="33966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17A1D1C-E554-9970-9F5B-EDAC22489EF6}"/>
              </a:ext>
            </a:extLst>
          </p:cNvPr>
          <p:cNvSpPr/>
          <p:nvPr/>
        </p:nvSpPr>
        <p:spPr>
          <a:xfrm>
            <a:off x="7175303" y="3685335"/>
            <a:ext cx="1333797" cy="698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SQ1 </a:t>
            </a:r>
            <a:r>
              <a:rPr lang="it-IT" sz="1000" kern="0" noProof="0">
                <a:solidFill>
                  <a:srgbClr val="000000"/>
                </a:solidFill>
              </a:rPr>
              <a:t>Superamento del quarto del tempo contrattuale</a:t>
            </a:r>
            <a:endParaRPr kumimoji="0" lang="it-IT" sz="1000" i="0" u="none" strike="noStrike" kern="0" cap="none" spc="0" normalizeH="0" baseline="0" noProof="0">
              <a:ln>
                <a:noFill/>
              </a:ln>
              <a:solidFill>
                <a:srgbClr val="000000"/>
              </a:solidFill>
              <a:effectLst/>
              <a:highlight>
                <a:srgbClr val="FFFF00"/>
              </a:highlight>
              <a:uLnTx/>
              <a:uFillTx/>
            </a:endParaRPr>
          </a:p>
        </p:txBody>
      </p:sp>
      <p:sp>
        <p:nvSpPr>
          <p:cNvPr id="30" name="Rectangle 29">
            <a:extLst>
              <a:ext uri="{FF2B5EF4-FFF2-40B4-BE49-F238E27FC236}">
                <a16:creationId xmlns:a16="http://schemas.microsoft.com/office/drawing/2014/main" id="{A1F6779A-15E1-D049-864C-E6C817EBB39C}"/>
              </a:ext>
            </a:extLst>
          </p:cNvPr>
          <p:cNvSpPr/>
          <p:nvPr/>
        </p:nvSpPr>
        <p:spPr>
          <a:xfrm>
            <a:off x="8459971" y="1156024"/>
            <a:ext cx="3436125" cy="1080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it-IT" sz="900" noProof="0">
                <a:solidFill>
                  <a:schemeClr val="tx1"/>
                </a:solidFill>
              </a:rPr>
              <a:t>DETTAGLIO SOSPENSIONE</a:t>
            </a:r>
          </a:p>
        </p:txBody>
      </p:sp>
      <p:cxnSp>
        <p:nvCxnSpPr>
          <p:cNvPr id="31" name="Straight Arrow Connector 30">
            <a:extLst>
              <a:ext uri="{FF2B5EF4-FFF2-40B4-BE49-F238E27FC236}">
                <a16:creationId xmlns:a16="http://schemas.microsoft.com/office/drawing/2014/main" id="{3B264D15-5620-E3AE-5C60-6001C01E41CB}"/>
              </a:ext>
            </a:extLst>
          </p:cNvPr>
          <p:cNvCxnSpPr>
            <a:cxnSpLocks/>
            <a:stCxn id="32" idx="3"/>
            <a:endCxn id="34" idx="1"/>
          </p:cNvCxnSpPr>
          <p:nvPr/>
        </p:nvCxnSpPr>
        <p:spPr>
          <a:xfrm>
            <a:off x="9459533" y="1803600"/>
            <a:ext cx="2145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1D0E839-A205-0BAA-3836-8FF24FD28AA0}"/>
              </a:ext>
            </a:extLst>
          </p:cNvPr>
          <p:cNvSpPr/>
          <p:nvPr/>
        </p:nvSpPr>
        <p:spPr>
          <a:xfrm>
            <a:off x="8523533" y="1407600"/>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Funzioni </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a:t>
            </a:r>
          </a:p>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Ripresa prestazioni</a:t>
            </a:r>
          </a:p>
        </p:txBody>
      </p:sp>
      <p:sp>
        <p:nvSpPr>
          <p:cNvPr id="34" name="Rectangle 33">
            <a:extLst>
              <a:ext uri="{FF2B5EF4-FFF2-40B4-BE49-F238E27FC236}">
                <a16:creationId xmlns:a16="http://schemas.microsoft.com/office/drawing/2014/main" id="{D127ACCE-F8C6-6FD0-00FA-AF5EF4A22205}"/>
              </a:ext>
            </a:extLst>
          </p:cNvPr>
          <p:cNvSpPr/>
          <p:nvPr/>
        </p:nvSpPr>
        <p:spPr>
          <a:xfrm>
            <a:off x="9674033" y="1407600"/>
            <a:ext cx="1008000" cy="792000"/>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762000">
              <a:lnSpc>
                <a:spcPct val="90000"/>
              </a:lnSpc>
              <a:spcBef>
                <a:spcPct val="0"/>
              </a:spcBef>
              <a:spcAft>
                <a:spcPct val="0"/>
              </a:spcAft>
            </a:pPr>
            <a:r>
              <a:rPr lang="it-IT" sz="1000" b="1" kern="0" noProof="0">
                <a:solidFill>
                  <a:srgbClr val="000000"/>
                </a:solidFill>
                <a:cs typeface="Arial"/>
              </a:rPr>
              <a:t>Compilazione scheda RIPRESA PRESTAZIONI</a:t>
            </a:r>
          </a:p>
        </p:txBody>
      </p:sp>
      <p:sp>
        <p:nvSpPr>
          <p:cNvPr id="35" name="Rectangle 34">
            <a:extLst>
              <a:ext uri="{FF2B5EF4-FFF2-40B4-BE49-F238E27FC236}">
                <a16:creationId xmlns:a16="http://schemas.microsoft.com/office/drawing/2014/main" id="{4786352A-2155-46FF-DBC5-56F8EABBC4E8}"/>
              </a:ext>
            </a:extLst>
          </p:cNvPr>
          <p:cNvSpPr/>
          <p:nvPr/>
        </p:nvSpPr>
        <p:spPr>
          <a:xfrm>
            <a:off x="10896533" y="1407599"/>
            <a:ext cx="936000" cy="791999"/>
          </a:xfrm>
          <a:prstGeom prst="rect">
            <a:avLst/>
          </a:prstGeom>
          <a:pattFill prst="ltDnDiag">
            <a:fgClr>
              <a:schemeClr val="accent3">
                <a:lumMod val="20000"/>
                <a:lumOff val="80000"/>
              </a:schemeClr>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chemeClr val="tx1"/>
                </a:solidFill>
                <a:cs typeface="Arial"/>
              </a:rPr>
              <a:t>Invio</a:t>
            </a:r>
          </a:p>
        </p:txBody>
      </p:sp>
      <p:cxnSp>
        <p:nvCxnSpPr>
          <p:cNvPr id="36" name="Straight Arrow Connector 35">
            <a:extLst>
              <a:ext uri="{FF2B5EF4-FFF2-40B4-BE49-F238E27FC236}">
                <a16:creationId xmlns:a16="http://schemas.microsoft.com/office/drawing/2014/main" id="{E52BF6F5-2A2D-36D7-D477-29277910B499}"/>
              </a:ext>
            </a:extLst>
          </p:cNvPr>
          <p:cNvCxnSpPr>
            <a:cxnSpLocks/>
          </p:cNvCxnSpPr>
          <p:nvPr/>
        </p:nvCxnSpPr>
        <p:spPr>
          <a:xfrm flipV="1">
            <a:off x="7112425" y="1803599"/>
            <a:ext cx="250499"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C60D9A-4FC4-E57B-FBC1-8F53F563C385}"/>
              </a:ext>
            </a:extLst>
          </p:cNvPr>
          <p:cNvCxnSpPr>
            <a:cxnSpLocks/>
            <a:stCxn id="35" idx="2"/>
          </p:cNvCxnSpPr>
          <p:nvPr/>
        </p:nvCxnSpPr>
        <p:spPr>
          <a:xfrm>
            <a:off x="11364533" y="2199598"/>
            <a:ext cx="3565" cy="3396650"/>
          </a:xfrm>
          <a:prstGeom prst="straightConnector1">
            <a:avLst/>
          </a:prstGeom>
          <a:ln>
            <a:solidFill>
              <a:schemeClr val="tx2"/>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762E3DE-2500-9E3C-F78A-D8F88DD400BA}"/>
              </a:ext>
            </a:extLst>
          </p:cNvPr>
          <p:cNvSpPr/>
          <p:nvPr/>
        </p:nvSpPr>
        <p:spPr>
          <a:xfrm>
            <a:off x="10818792" y="3685335"/>
            <a:ext cx="1102312" cy="698400"/>
          </a:xfrm>
          <a:prstGeom prst="rect">
            <a:avLst/>
          </a:prstGeom>
          <a:solidFill>
            <a:srgbClr val="FFF0D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762000" eaLnBrk="1" fontAlgn="auto" latinLnBrk="0" hangingPunct="1">
              <a:lnSpc>
                <a:spcPct val="90000"/>
              </a:lnSpc>
              <a:spcBef>
                <a:spcPct val="0"/>
              </a:spcBef>
              <a:spcAft>
                <a:spcPct val="0"/>
              </a:spcAft>
              <a:buClrTx/>
              <a:buSzTx/>
              <a:buFontTx/>
              <a:buNone/>
              <a:tabLst/>
              <a:defRPr/>
            </a:pPr>
            <a:r>
              <a:rPr lang="it-IT" sz="1000" b="1" kern="0" noProof="0">
                <a:solidFill>
                  <a:srgbClr val="000000"/>
                </a:solidFill>
              </a:rPr>
              <a:t>RI1 </a:t>
            </a:r>
            <a:r>
              <a:rPr lang="it-IT" sz="1000" kern="0" noProof="0">
                <a:solidFill>
                  <a:srgbClr val="000000"/>
                </a:solidFill>
              </a:rPr>
              <a:t>Ripresa prestazione</a:t>
            </a:r>
            <a:endParaRPr kumimoji="0" lang="it-IT" sz="1000" i="0" u="none" strike="noStrike" kern="0" cap="none" spc="0" normalizeH="0" baseline="0" noProof="0">
              <a:ln>
                <a:noFill/>
              </a:ln>
              <a:solidFill>
                <a:srgbClr val="000000"/>
              </a:solidFill>
              <a:effectLst/>
              <a:highlight>
                <a:srgbClr val="FFFF00"/>
              </a:highlight>
              <a:uLnTx/>
              <a:uFillTx/>
            </a:endParaRPr>
          </a:p>
        </p:txBody>
      </p:sp>
      <p:cxnSp>
        <p:nvCxnSpPr>
          <p:cNvPr id="39" name="Straight Arrow Connector 38">
            <a:extLst>
              <a:ext uri="{FF2B5EF4-FFF2-40B4-BE49-F238E27FC236}">
                <a16:creationId xmlns:a16="http://schemas.microsoft.com/office/drawing/2014/main" id="{D6ECE526-71FC-F797-0804-EF404465F651}"/>
              </a:ext>
            </a:extLst>
          </p:cNvPr>
          <p:cNvCxnSpPr>
            <a:cxnSpLocks/>
          </p:cNvCxnSpPr>
          <p:nvPr/>
        </p:nvCxnSpPr>
        <p:spPr>
          <a:xfrm>
            <a:off x="10681781" y="1800552"/>
            <a:ext cx="216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D1173232-DAEE-F4DF-3C45-DF57759C410F}"/>
              </a:ext>
            </a:extLst>
          </p:cNvPr>
          <p:cNvSpPr/>
          <p:nvPr/>
        </p:nvSpPr>
        <p:spPr>
          <a:xfrm>
            <a:off x="11425593" y="0"/>
            <a:ext cx="766407" cy="62484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a:spcAft>
                <a:spcPts val="300"/>
              </a:spcAft>
            </a:pPr>
            <a:r>
              <a:rPr lang="it-IT" sz="1400" b="1" noProof="0">
                <a:solidFill>
                  <a:schemeClr val="bg1"/>
                </a:solidFill>
              </a:rPr>
              <a:t>V21</a:t>
            </a:r>
            <a:r>
              <a:rPr lang="it-IT" sz="900" b="1" noProof="0">
                <a:solidFill>
                  <a:schemeClr val="bg1"/>
                </a:solidFill>
              </a:rPr>
              <a:t> </a:t>
            </a:r>
          </a:p>
          <a:p>
            <a:pPr algn="ctr"/>
            <a:r>
              <a:rPr lang="it-IT" sz="900" noProof="0">
                <a:solidFill>
                  <a:schemeClr val="bg1"/>
                </a:solidFill>
              </a:rPr>
              <a:t>31/10/2025</a:t>
            </a:r>
          </a:p>
        </p:txBody>
      </p:sp>
    </p:spTree>
    <p:extLst>
      <p:ext uri="{BB962C8B-B14F-4D97-AF65-F5344CB8AC3E}">
        <p14:creationId xmlns:p14="http://schemas.microsoft.com/office/powerpoint/2010/main" val="4218006825"/>
      </p:ext>
    </p:extLst>
  </p:cSld>
  <p:clrMapOvr>
    <a:masterClrMapping/>
  </p:clrMapOvr>
</p:sld>
</file>

<file path=ppt/theme/theme1.xml><?xml version="1.0" encoding="utf-8"?>
<a:theme xmlns:a="http://schemas.openxmlformats.org/drawingml/2006/main" name="Intercent-ER_01_Sezioni grafiche">
  <a:themeElements>
    <a:clrScheme name="Intercent-ER">
      <a:dk1>
        <a:sysClr val="windowText" lastClr="000000"/>
      </a:dk1>
      <a:lt1>
        <a:sysClr val="window" lastClr="FFFFFF"/>
      </a:lt1>
      <a:dk2>
        <a:srgbClr val="5F5F5F"/>
      </a:dk2>
      <a:lt2>
        <a:srgbClr val="E7E6E6"/>
      </a:lt2>
      <a:accent1>
        <a:srgbClr val="007600"/>
      </a:accent1>
      <a:accent2>
        <a:srgbClr val="239D46"/>
      </a:accent2>
      <a:accent3>
        <a:srgbClr val="BE0028"/>
      </a:accent3>
      <a:accent4>
        <a:srgbClr val="DF0024"/>
      </a:accent4>
      <a:accent5>
        <a:srgbClr val="44546A"/>
      </a:accent5>
      <a:accent6>
        <a:srgbClr val="5B9BD5"/>
      </a:accent6>
      <a:hlink>
        <a:srgbClr val="0563C1"/>
      </a:hlink>
      <a:folHlink>
        <a:srgbClr val="954F72"/>
      </a:folHlink>
    </a:clrScheme>
    <a:fontScheme name="Intercent-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cent-ER_02_Corpo">
  <a:themeElements>
    <a:clrScheme name="Intercent-ER">
      <a:dk1>
        <a:sysClr val="windowText" lastClr="000000"/>
      </a:dk1>
      <a:lt1>
        <a:sysClr val="window" lastClr="FFFFFF"/>
      </a:lt1>
      <a:dk2>
        <a:srgbClr val="5F5F5F"/>
      </a:dk2>
      <a:lt2>
        <a:srgbClr val="E7E6E6"/>
      </a:lt2>
      <a:accent1>
        <a:srgbClr val="007600"/>
      </a:accent1>
      <a:accent2>
        <a:srgbClr val="239D46"/>
      </a:accent2>
      <a:accent3>
        <a:srgbClr val="BE0028"/>
      </a:accent3>
      <a:accent4>
        <a:srgbClr val="DF0024"/>
      </a:accent4>
      <a:accent5>
        <a:srgbClr val="44546A"/>
      </a:accent5>
      <a:accent6>
        <a:srgbClr val="5B9BD5"/>
      </a:accent6>
      <a:hlink>
        <a:srgbClr val="0563C1"/>
      </a:hlink>
      <a:folHlink>
        <a:srgbClr val="954F72"/>
      </a:folHlink>
    </a:clrScheme>
    <a:fontScheme name="Intercent-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empio eNEIDE  -  Sola lettura" id="{B48EBE38-427F-449A-BEFB-B6232DAE5D5D}" vid="{60BC6EB8-A34B-4A68-AF9A-EB9C882123C9}"/>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580e3fd-e8f9-470f-9ca9-02f81214b514" xsi:nil="true"/>
    <lcf76f155ced4ddcb4097134ff3c332f xmlns="a4c1dcca-628d-45cc-871f-9648798a2ec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0EC238F17376468BAF78428A3D9F46" ma:contentTypeVersion="14" ma:contentTypeDescription="Create a new document." ma:contentTypeScope="" ma:versionID="4e78f28816d22ed2d31daf89b037ee1a">
  <xsd:schema xmlns:xsd="http://www.w3.org/2001/XMLSchema" xmlns:xs="http://www.w3.org/2001/XMLSchema" xmlns:p="http://schemas.microsoft.com/office/2006/metadata/properties" xmlns:ns2="a4c1dcca-628d-45cc-871f-9648798a2ecd" xmlns:ns3="d580e3fd-e8f9-470f-9ca9-02f81214b514" targetNamespace="http://schemas.microsoft.com/office/2006/metadata/properties" ma:root="true" ma:fieldsID="1c6f06549715770bef5adab15bcd5b5b" ns2:_="" ns3:_="">
    <xsd:import namespace="a4c1dcca-628d-45cc-871f-9648798a2ecd"/>
    <xsd:import namespace="d580e3fd-e8f9-470f-9ca9-02f81214b5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dcca-628d-45cc-871f-9648798a2e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80e3fd-e8f9-470f-9ca9-02f81214b5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4e2e7ea-7b0d-4b54-8baf-fb5a3b3651a0}" ma:internalName="TaxCatchAll" ma:showField="CatchAllData" ma:web="d580e3fd-e8f9-470f-9ca9-02f81214b5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4DC36-433B-43F7-B943-CEDB5BBB4D1A}">
  <ds:schemaRefs>
    <ds:schemaRef ds:uri="http://www.w3.org/XML/1998/namespace"/>
    <ds:schemaRef ds:uri="http://purl.org/dc/terms/"/>
    <ds:schemaRef ds:uri="a4c1dcca-628d-45cc-871f-9648798a2ecd"/>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d580e3fd-e8f9-470f-9ca9-02f81214b514"/>
  </ds:schemaRefs>
</ds:datastoreItem>
</file>

<file path=customXml/itemProps2.xml><?xml version="1.0" encoding="utf-8"?>
<ds:datastoreItem xmlns:ds="http://schemas.openxmlformats.org/officeDocument/2006/customXml" ds:itemID="{763E0C86-130C-43B3-9B3E-BF47C199604B}">
  <ds:schemaRefs>
    <ds:schemaRef ds:uri="http://schemas.microsoft.com/sharepoint/v3/contenttype/forms"/>
  </ds:schemaRefs>
</ds:datastoreItem>
</file>

<file path=customXml/itemProps3.xml><?xml version="1.0" encoding="utf-8"?>
<ds:datastoreItem xmlns:ds="http://schemas.openxmlformats.org/officeDocument/2006/customXml" ds:itemID="{53367059-7F95-4AD6-85FC-4B72F16F6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1dcca-628d-45cc-871f-9648798a2ecd"/>
    <ds:schemaRef ds:uri="d580e3fd-e8f9-470f-9ca9-02f81214b5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esempio eNEIDE</Template>
  <TotalTime>464</TotalTime>
  <Words>20266</Words>
  <Application>Microsoft Office PowerPoint</Application>
  <PresentationFormat>Widescreen</PresentationFormat>
  <Paragraphs>2237</Paragraphs>
  <Slides>112</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112</vt:i4>
      </vt:variant>
    </vt:vector>
  </HeadingPairs>
  <TitlesOfParts>
    <vt:vector size="118" baseType="lpstr">
      <vt:lpstr>Arial</vt:lpstr>
      <vt:lpstr>Calibri</vt:lpstr>
      <vt:lpstr>Century Gothic</vt:lpstr>
      <vt:lpstr>Wingdings</vt:lpstr>
      <vt:lpstr>Intercent-ER_01_Sezioni grafiche</vt:lpstr>
      <vt:lpstr>Intercent-ER_02_Corpo</vt:lpstr>
      <vt:lpstr>Sistema Acquisti Telematici Emilia-Romagna   VADEMECUM - Schede PCP</vt:lpstr>
      <vt:lpstr>PowerPoint Presentation</vt:lpstr>
      <vt:lpstr>La nuova piattaforma SATER</vt:lpstr>
      <vt:lpstr>Note alla lettura del documento</vt:lpstr>
      <vt:lpstr>Indice delle VERSIONI DEL DOCUMENTO</vt:lpstr>
      <vt:lpstr>Indice delle versioni del documento</vt:lpstr>
      <vt:lpstr>Indice delle versioni del documento </vt:lpstr>
      <vt:lpstr>Indice delle versioni del documento </vt:lpstr>
      <vt:lpstr>Indice delle versioni del documento</vt:lpstr>
      <vt:lpstr>Indice delle versioni del documento</vt:lpstr>
      <vt:lpstr>Indice delle versioni del documento</vt:lpstr>
      <vt:lpstr>Indice delle versioni del documento</vt:lpstr>
      <vt:lpstr>Indice delle versioni del documento</vt:lpstr>
      <vt:lpstr>Indice delle versioni del documento</vt:lpstr>
      <vt:lpstr>Indice delle versioni del documento</vt:lpstr>
      <vt:lpstr>Indice delle versioni del documento</vt:lpstr>
      <vt:lpstr>Punti di evidenza pubblicazione e affidamento appalto</vt:lpstr>
      <vt:lpstr>PUNTI DI EVIDENZA pubblicazione e affidamento appalto</vt:lpstr>
      <vt:lpstr>PUNTI DI EVIDENZA pubblicazione e affidamento appalto  </vt:lpstr>
      <vt:lpstr>PUNTI DI EVIDENZA pubblicazione e affidamento appalto  </vt:lpstr>
      <vt:lpstr>PUNTI DI EVIDENZA pubblicazione e affidamento appalto </vt:lpstr>
      <vt:lpstr>PUNTI DI EVIDENZA pubblicazione e affidamento appalto </vt:lpstr>
      <vt:lpstr>PUNTI DI EVIDENZA pubblicazione e affidamento appalto </vt:lpstr>
      <vt:lpstr>PROCEDURE DI SCELTA DEL CONTRAENTE</vt:lpstr>
      <vt:lpstr>Procedura APERTA sopra soglia</vt:lpstr>
      <vt:lpstr>Procedura APERTA sopra soglia</vt:lpstr>
      <vt:lpstr>Procedura APERTA soTTO soglia</vt:lpstr>
      <vt:lpstr>Procedura APERTA SOTTO soglia</vt:lpstr>
      <vt:lpstr>Procedura ristretta sopra soglia</vt:lpstr>
      <vt:lpstr>Procedura ristretta sopra soglia</vt:lpstr>
      <vt:lpstr>Procedura NEGOZIATA CON AVVISO sopra soglia</vt:lpstr>
      <vt:lpstr>Procedura negoziata con AVVISO sopra soglia</vt:lpstr>
      <vt:lpstr>Procedura negoziata CON AVVISO SOTTO soglia</vt:lpstr>
      <vt:lpstr>Procedura negoziata CON AVVISO SOTTO soglia</vt:lpstr>
      <vt:lpstr>Procedura NEGOZIATA CON INVITO da elenco fornitori*</vt:lpstr>
      <vt:lpstr>Procedura NEGOZIATA CON INVITO da elenco fornitori</vt:lpstr>
      <vt:lpstr>APPALTO SPECIFICO su sistema dinamico di acquisizione (SDA)</vt:lpstr>
      <vt:lpstr>APPALTO SPECIFICO su sistema dinamico di acquisizione (SDA)</vt:lpstr>
      <vt:lpstr>Richiesta di offerta (RDO) DA MERCATO ELETTRONICO</vt:lpstr>
      <vt:lpstr>RICHIESTA di offerta (RDO) DA MERCATO ELETTRONICO</vt:lpstr>
      <vt:lpstr>Bando istitutivo SDA sopra soglia</vt:lpstr>
      <vt:lpstr>PowerPoint Presentation</vt:lpstr>
      <vt:lpstr>AFFIDAMENTI DIRETTI CON NEGOZIAZIONE</vt:lpstr>
      <vt:lpstr>Affidamenti diretti di importo &gt; alla soglia MINIMA* e &lt; soglia UE** </vt:lpstr>
      <vt:lpstr>Affidamenti diretti di importo &gt; alla soglia MINIMA e &lt; soglia UE </vt:lpstr>
      <vt:lpstr>Affidamenti diretti con negoziazione importo &gt; 5.000 € e &lt; soglia MINIMA*</vt:lpstr>
      <vt:lpstr>Affidamenti diretti con negoziazione importo &gt; 5.000 € e &lt; soglia MINIMA</vt:lpstr>
      <vt:lpstr>Affidamenti diretti con negoziazione di importo &lt; 5.000 €</vt:lpstr>
      <vt:lpstr>Affidamenti diretti con negoziazione di importo &lt; 5.000 €</vt:lpstr>
      <vt:lpstr>Affidamenti diretti con negoziazione verso società in house</vt:lpstr>
      <vt:lpstr>Affidamenti diretti con negoziazione verso società in house</vt:lpstr>
      <vt:lpstr>AFFIDAMENTI DIRETTI senza negoziazione</vt:lpstr>
      <vt:lpstr>Affidamenti diretti senza negoziazione importo &gt;= 5.000 € e &lt; 40.000 €</vt:lpstr>
      <vt:lpstr>Affidamenti diretti senza negoziazione importo &gt;= 5.000 € e &lt; 40.000 €</vt:lpstr>
      <vt:lpstr>Affidamenti diretti senza negoziazione di importo &lt; 5.000 €</vt:lpstr>
      <vt:lpstr>Affidamenti diretti senza negoziazione di importo &lt; 5.000 €</vt:lpstr>
      <vt:lpstr>Affidamenti diretti senza negoziazione verso società in house</vt:lpstr>
      <vt:lpstr>Affidamenti diretti senza negoziazione verso società in house</vt:lpstr>
      <vt:lpstr>Affidamenti diretti SU ACCORDO QUADRO</vt:lpstr>
      <vt:lpstr>Affidamenti diretti SU ACCORDO QUADRO</vt:lpstr>
      <vt:lpstr>Ordinativi di fornitura</vt:lpstr>
      <vt:lpstr>ORDINATIVI DI FORNITURA DA CONVENZIONE / ACCORDO QUADRO</vt:lpstr>
      <vt:lpstr>ORDINATIVI DI FORNITURA DA CONVENZIONE / ACCORDO QUADRO</vt:lpstr>
      <vt:lpstr>Annullamento cig</vt:lpstr>
      <vt:lpstr>Annullamento CIG in ad con negoziazione di importo &lt; 5.000 €</vt:lpstr>
      <vt:lpstr>Annullamento CIG in ad con negoziazione di importo &lt; 5.000 €</vt:lpstr>
      <vt:lpstr>Annullamento cig in ad senza negoziazione di importo &lt; 5.000 €</vt:lpstr>
      <vt:lpstr>Annullamento cig in ad senza negoziazione di importo &lt; 5.000 €</vt:lpstr>
      <vt:lpstr>Annullamento cig in ODF DA CONVENZIONE / ACCORDO QUADRO</vt:lpstr>
      <vt:lpstr>Annullamento cig in ODF DA CONVENZIONE / ACCORDO quadro</vt:lpstr>
      <vt:lpstr>Annullamento cig in affidamento diretto su ACCORDO QUADRO</vt:lpstr>
      <vt:lpstr>Annullamento cig in affidamento diretto su ACCORDO QUADRO</vt:lpstr>
      <vt:lpstr>FASCICOLO VIRTUALE DELL’OPERATORE ECONOMICO (FVOE)</vt:lpstr>
      <vt:lpstr>PUNTI DI EVIDENZA fvoe</vt:lpstr>
      <vt:lpstr>FASCICOLO VIRTUALE DELL’OPERATORE ECONOMICO</vt:lpstr>
      <vt:lpstr>FASCICOLO VIRTUALE DELL’OPERATORE ECONOMICO</vt:lpstr>
      <vt:lpstr>TRASFERIMENTO AFFIDAMENTO </vt:lpstr>
      <vt:lpstr>SOSTITUZIONE RUP IN BANDI/INVITI</vt:lpstr>
      <vt:lpstr>PowerPoint Presentation</vt:lpstr>
      <vt:lpstr>TRASFERIMENTO PROCEDURA IN AGGIUDICAZIONE</vt:lpstr>
      <vt:lpstr>PowerPoint Presentation</vt:lpstr>
      <vt:lpstr>TRASFERIMENTO CONTRATTO</vt:lpstr>
      <vt:lpstr>PowerPoint Presentation</vt:lpstr>
      <vt:lpstr>TRASFERIMENTO AFFIDAMENTO DI UN APPALTO IN FASE DI ESECUZIONE</vt:lpstr>
      <vt:lpstr>PowerPoint Presentation</vt:lpstr>
      <vt:lpstr>Esecuzione </vt:lpstr>
      <vt:lpstr>PUNTI DI EVIDENZA ESECUZIONE (1/2) </vt:lpstr>
      <vt:lpstr>PUNTI DI EVIDENZA ESECUZIONE (2/2) </vt:lpstr>
      <vt:lpstr>INVIO SCHEDA CONTRATTO PER APPALTI SENZA CONTRATTO</vt:lpstr>
      <vt:lpstr>PowerPoint Presentation</vt:lpstr>
      <vt:lpstr>AVVIO esecuzione DI Un contratto stipulato</vt:lpstr>
      <vt:lpstr>PowerPoint Presentation</vt:lpstr>
      <vt:lpstr>STATO DI AVANZAMENTO LAVORI</vt:lpstr>
      <vt:lpstr>PowerPoint Presentation</vt:lpstr>
      <vt:lpstr>SUBAPPALTO</vt:lpstr>
      <vt:lpstr>PowerPoint Presentation</vt:lpstr>
      <vt:lpstr>MODIFICA CONTRATTUALE</vt:lpstr>
      <vt:lpstr>PowerPoint Presentation</vt:lpstr>
      <vt:lpstr>SOSPENSIONE</vt:lpstr>
      <vt:lpstr>PowerPoint Presentation</vt:lpstr>
      <vt:lpstr>Accordo Bonario</vt:lpstr>
      <vt:lpstr>PowerPoint Presentation</vt:lpstr>
      <vt:lpstr>VARIAZIONE AGGIUDICATARIO / COSTUZIONE Società DI SCOPO</vt:lpstr>
      <vt:lpstr>PowerPoint Presentation</vt:lpstr>
      <vt:lpstr>ISTANZA DI RECESSO</vt:lpstr>
      <vt:lpstr>PowerPoint Presentation</vt:lpstr>
      <vt:lpstr>COLLAUDO</vt:lpstr>
      <vt:lpstr>PowerPoint Presentation</vt:lpstr>
      <vt:lpstr>CONCLUSIONE ESECUZIONE DI UN CONTRATTO </vt:lpstr>
      <vt:lpstr>PowerPoint Presentation</vt:lpstr>
      <vt:lpstr>CONCLUSIONE appalti senza contratto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Intercent-ER, Agenzia regionale di sviluppo dei mercati telematici</dc:title>
  <dc:creator>Verdi, Daniele</dc:creator>
  <cp:lastModifiedBy>Martina, Michela</cp:lastModifiedBy>
  <cp:revision>2</cp:revision>
  <dcterms:created xsi:type="dcterms:W3CDTF">2022-03-17T11:01:39Z</dcterms:created>
  <dcterms:modified xsi:type="dcterms:W3CDTF">2025-10-29T10:17:12Z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2022-03-17T11:01:40Z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0114bb28-b09c-4a3b-a1bd-744d2d6b58cd</vt:lpwstr>
  </property>
  <property fmtid="{D5CDD505-2E9C-101B-9397-08002B2CF9AE}" pid="8" name="MSIP_Label_ea60d57e-af5b-4752-ac57-3e4f28ca11dc_ContentBits">
    <vt:lpwstr>0</vt:lpwstr>
  </property>
  <property fmtid="{D5CDD505-2E9C-101B-9397-08002B2CF9AE}" pid="9" name="MediaServiceImageTags">
    <vt:lpwstr/>
  </property>
  <property fmtid="{D5CDD505-2E9C-101B-9397-08002B2CF9AE}" pid="10" name="ContentTypeId">
    <vt:lpwstr>0x010100FE0EC238F17376468BAF78428A3D9F46</vt:lpwstr>
  </property>
</Properties>
</file>