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91" r:id="rId4"/>
  </p:sldMasterIdLst>
  <p:notesMasterIdLst>
    <p:notesMasterId r:id="rId35"/>
  </p:notesMasterIdLst>
  <p:handoutMasterIdLst>
    <p:handoutMasterId r:id="rId36"/>
  </p:handoutMasterIdLst>
  <p:sldIdLst>
    <p:sldId id="261" r:id="rId5"/>
    <p:sldId id="1041" r:id="rId6"/>
    <p:sldId id="1036" r:id="rId7"/>
    <p:sldId id="998" r:id="rId8"/>
    <p:sldId id="1052" r:id="rId9"/>
    <p:sldId id="1272" r:id="rId10"/>
    <p:sldId id="1288" r:id="rId11"/>
    <p:sldId id="1283" r:id="rId12"/>
    <p:sldId id="1284" r:id="rId13"/>
    <p:sldId id="1285" r:id="rId14"/>
    <p:sldId id="1286" r:id="rId15"/>
    <p:sldId id="1287" r:id="rId16"/>
    <p:sldId id="1280" r:id="rId17"/>
    <p:sldId id="1078" r:id="rId18"/>
    <p:sldId id="1081" r:id="rId19"/>
    <p:sldId id="1080" r:id="rId20"/>
    <p:sldId id="1083" r:id="rId21"/>
    <p:sldId id="1079" r:id="rId22"/>
    <p:sldId id="1073" r:id="rId23"/>
    <p:sldId id="1074" r:id="rId24"/>
    <p:sldId id="1075" r:id="rId25"/>
    <p:sldId id="1076" r:id="rId26"/>
    <p:sldId id="1077" r:id="rId27"/>
    <p:sldId id="1048" r:id="rId28"/>
    <p:sldId id="1054" r:id="rId29"/>
    <p:sldId id="1055" r:id="rId30"/>
    <p:sldId id="1056" r:id="rId31"/>
    <p:sldId id="1057" r:id="rId32"/>
    <p:sldId id="1058" r:id="rId33"/>
    <p:sldId id="322" r:id="rId34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2" userDrawn="1">
          <p15:clr>
            <a:srgbClr val="A4A3A4"/>
          </p15:clr>
        </p15:guide>
        <p15:guide id="2" pos="6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ddu Andrea" initials="PA" lastIdx="2" clrIdx="0">
    <p:extLst>
      <p:ext uri="{19B8F6BF-5375-455C-9EA6-DF929625EA0E}">
        <p15:presenceInfo xmlns:p15="http://schemas.microsoft.com/office/powerpoint/2012/main" userId="S::Andrea.Puddu@Regione.Emilia-Romagna.it::d14981c7-38ab-457e-8875-bdcdcc8a1a0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6600"/>
    <a:srgbClr val="F8F8F8"/>
    <a:srgbClr val="A50021"/>
    <a:srgbClr val="009900"/>
    <a:srgbClr val="33CC33"/>
    <a:srgbClr val="0080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18" autoAdjust="0"/>
    <p:restoredTop sz="43423" autoAdjust="0"/>
  </p:normalViewPr>
  <p:slideViewPr>
    <p:cSldViewPr snapToGrid="0">
      <p:cViewPr varScale="1">
        <p:scale>
          <a:sx n="102" d="100"/>
          <a:sy n="102" d="100"/>
        </p:scale>
        <p:origin x="1902" y="204"/>
      </p:cViewPr>
      <p:guideLst>
        <p:guide orient="horz" pos="572"/>
        <p:guide pos="69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3370" y="62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13" Type="http://schemas.openxmlformats.org/officeDocument/2006/relationships/slide" Target="slides/slide17.xml"/><Relationship Id="rId18" Type="http://schemas.openxmlformats.org/officeDocument/2006/relationships/slide" Target="slides/slide22.xml"/><Relationship Id="rId3" Type="http://schemas.openxmlformats.org/officeDocument/2006/relationships/slide" Target="slides/slide4.xml"/><Relationship Id="rId7" Type="http://schemas.openxmlformats.org/officeDocument/2006/relationships/slide" Target="slides/slide10.xml"/><Relationship Id="rId12" Type="http://schemas.openxmlformats.org/officeDocument/2006/relationships/slide" Target="slides/slide16.xml"/><Relationship Id="rId17" Type="http://schemas.openxmlformats.org/officeDocument/2006/relationships/slide" Target="slides/slide21.xml"/><Relationship Id="rId2" Type="http://schemas.openxmlformats.org/officeDocument/2006/relationships/slide" Target="slides/slide3.xml"/><Relationship Id="rId16" Type="http://schemas.openxmlformats.org/officeDocument/2006/relationships/slide" Target="slides/slide20.xml"/><Relationship Id="rId1" Type="http://schemas.openxmlformats.org/officeDocument/2006/relationships/slide" Target="slides/slide2.xml"/><Relationship Id="rId6" Type="http://schemas.openxmlformats.org/officeDocument/2006/relationships/slide" Target="slides/slide9.xml"/><Relationship Id="rId11" Type="http://schemas.openxmlformats.org/officeDocument/2006/relationships/slide" Target="slides/slide15.xml"/><Relationship Id="rId5" Type="http://schemas.openxmlformats.org/officeDocument/2006/relationships/slide" Target="slides/slide8.xml"/><Relationship Id="rId15" Type="http://schemas.openxmlformats.org/officeDocument/2006/relationships/slide" Target="slides/slide19.xml"/><Relationship Id="rId10" Type="http://schemas.openxmlformats.org/officeDocument/2006/relationships/slide" Target="slides/slide14.xml"/><Relationship Id="rId19" Type="http://schemas.openxmlformats.org/officeDocument/2006/relationships/slide" Target="slides/slide23.xml"/><Relationship Id="rId4" Type="http://schemas.openxmlformats.org/officeDocument/2006/relationships/slide" Target="slides/slide5.xml"/><Relationship Id="rId9" Type="http://schemas.openxmlformats.org/officeDocument/2006/relationships/slide" Target="slides/slide12.xml"/><Relationship Id="rId14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9ABB7EBD-3D1A-40E2-A43E-3AFA052DCEE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8194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t" anchorCtr="0" compatLnSpc="1">
            <a:prstTxWarp prst="textNoShape">
              <a:avLst/>
            </a:prstTxWarp>
          </a:bodyPr>
          <a:lstStyle>
            <a:lvl1pPr algn="l" defTabSz="916349"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SAL dell'introduzione di MIRO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1C32792F-1624-4B92-99E7-414D74412A5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482" y="0"/>
            <a:ext cx="2948194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t" anchorCtr="0" compatLnSpc="1">
            <a:prstTxWarp prst="textNoShape">
              <a:avLst/>
            </a:prstTxWarp>
          </a:bodyPr>
          <a:lstStyle>
            <a:lvl1pPr algn="r" defTabSz="916349"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E947593-CD1B-4632-8BB8-D8EF635189A5}" type="datetime1">
              <a:rPr lang="it-IT" smtClean="0"/>
              <a:t>22/07/2019</a:t>
            </a:fld>
            <a:endParaRPr lang="it-IT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3EF2B94F-29AE-4FEC-9BFF-796E04BBA2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056"/>
            <a:ext cx="2948194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b" anchorCtr="0" compatLnSpc="1">
            <a:prstTxWarp prst="textNoShape">
              <a:avLst/>
            </a:prstTxWarp>
          </a:bodyPr>
          <a:lstStyle>
            <a:lvl1pPr algn="l" defTabSz="916349"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it-IT"/>
              <a:t>G. Isani (Guido.Isani@nch.it)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053D1E23-B1EE-4727-905E-B150E1E81D69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482" y="9380056"/>
            <a:ext cx="2948194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F56BC1D-52C6-4D27-BA67-511B0A0365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D3B4EE2-306C-41DA-B635-03563C120A4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551740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t" anchorCtr="0" compatLnSpc="1">
            <a:prstTxWarp prst="textNoShape">
              <a:avLst/>
            </a:prstTxWarp>
          </a:bodyPr>
          <a:lstStyle>
            <a:lvl1pPr algn="l" defTabSz="916349">
              <a:buClrTx/>
              <a:buSzTx/>
              <a:buFontTx/>
              <a:buNone/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it-IT"/>
              <a:t>SAL dell'introduzione di MIRO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7D99BA7B-26B3-4C7B-B4A1-406286E5C52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608373" y="0"/>
            <a:ext cx="2189302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t" anchorCtr="0" compatLnSpc="1">
            <a:prstTxWarp prst="textNoShape">
              <a:avLst/>
            </a:prstTxWarp>
          </a:bodyPr>
          <a:lstStyle>
            <a:lvl1pPr algn="r" defTabSz="916349">
              <a:buClrTx/>
              <a:buSzTx/>
              <a:buFontTx/>
              <a:buNone/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fld id="{9985DDB5-842D-49BD-9FE6-4CA4AB38F00A}" type="datetime1">
              <a:rPr lang="it-IT" smtClean="0"/>
              <a:t>22/07/2019</a:t>
            </a:fld>
            <a:endParaRPr lang="it-IT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594311A-5835-4538-8095-8C65B0D6E97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25488" y="739775"/>
            <a:ext cx="534828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3D9E1097-6DE0-47DA-A214-FD85A773230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760" y="4692396"/>
            <a:ext cx="4982156" cy="4439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5BC68A7C-ED2A-4D4F-9BC7-5A79F26BE88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056"/>
            <a:ext cx="2948194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b" anchorCtr="0" compatLnSpc="1">
            <a:prstTxWarp prst="textNoShape">
              <a:avLst/>
            </a:prstTxWarp>
          </a:bodyPr>
          <a:lstStyle>
            <a:lvl1pPr algn="l" defTabSz="916349">
              <a:buClrTx/>
              <a:buSzTx/>
              <a:buFontTx/>
              <a:buNone/>
              <a:defRPr>
                <a:latin typeface="Trebuchet MS" pitchFamily="34" charset="0"/>
              </a:defRPr>
            </a:lvl1pPr>
          </a:lstStyle>
          <a:p>
            <a:pPr>
              <a:defRPr/>
            </a:pPr>
            <a:r>
              <a:rPr lang="it-IT"/>
              <a:t>G. Isani (Guido.Isani@nch.it)</a:t>
            </a:r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692E08D-3D0B-47B7-8CD6-1896483453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482" y="9380056"/>
            <a:ext cx="2948194" cy="492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03" tIns="45802" rIns="91603" bIns="45802" numCol="1" anchor="b" anchorCtr="0" compatLnSpc="1">
            <a:prstTxWarp prst="textNoShape">
              <a:avLst/>
            </a:prstTxWarp>
          </a:bodyPr>
          <a:lstStyle>
            <a:lvl1pPr algn="r" defTabSz="915988">
              <a:buClrTx/>
              <a:buSzTx/>
              <a:buFontTx/>
              <a:buNone/>
              <a:defRPr>
                <a:latin typeface="Trebuchet MS" panose="020B0603020202020204" pitchFamily="34" charset="0"/>
              </a:defRPr>
            </a:lvl1pPr>
          </a:lstStyle>
          <a:p>
            <a:pPr>
              <a:defRPr/>
            </a:pPr>
            <a:fld id="{EA8539E1-1F2F-4B28-8A25-547B8D6C554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6F97C50D-1D5F-433C-86CB-C1CFC812DC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B7DD953-A2D1-4CCE-86AC-3677F1F641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37481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60300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73479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39624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9060367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79150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5203475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935353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45593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547502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21D1A7A-A027-4133-98F9-16F4FF030E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937E89A-0AFF-4203-A6EF-D723592F2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2493714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82760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A48FD8F-C543-4735-AD93-EC43AFC46B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814C008-7305-4230-8800-771ED6507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B3318EC-8163-4B2D-BE58-A393AADA6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127D0FB0-AE0C-42E5-B20D-E75F76588F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AA48FD8F-C543-4735-AD93-EC43AFC46BE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6814C008-7305-4230-8800-771ED6507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6833792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ct val="30000"/>
              </a:spcBef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30000"/>
              </a:spcBef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defTabSz="914400">
              <a:spcBef>
                <a:spcPct val="0"/>
              </a:spcBef>
            </a:pPr>
            <a:fld id="{B851AF69-0780-4062-872A-2906B0407DE3}" type="slidenum">
              <a:rPr lang="it-IT" altLang="it-IT" smtClean="0"/>
              <a:pPr defTabSz="914400">
                <a:spcBef>
                  <a:spcPct val="0"/>
                </a:spcBef>
              </a:pPr>
              <a:t>6</a:t>
            </a:fld>
            <a:endParaRPr lang="it-IT" altLang="it-IT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27075" y="742950"/>
            <a:ext cx="5341938" cy="369728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689238"/>
            <a:ext cx="4987925" cy="444135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647513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367795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2362001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5C0F88DA-1D8E-447C-B36C-15D0BD324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8DAF5E-48DB-4ED7-877A-B385483A3E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05129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D430B0-1888-4AB0-B604-38CDDCB8B4F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544936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CA9DF2-CF47-4A9E-BACC-84E292BB1277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0854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80F26-AC16-471D-85CB-DE09BE5A4F9B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81867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>
            <a:extLst>
              <a:ext uri="{FF2B5EF4-FFF2-40B4-BE49-F238E27FC236}">
                <a16:creationId xmlns:a16="http://schemas.microsoft.com/office/drawing/2014/main" id="{92C8850A-C6CB-49A9-9E2C-E4825AF58F60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01190-2316-4564-B567-AFF26756A4C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412632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>
            <a:extLst>
              <a:ext uri="{FF2B5EF4-FFF2-40B4-BE49-F238E27FC236}">
                <a16:creationId xmlns:a16="http://schemas.microsoft.com/office/drawing/2014/main" id="{7C861447-8492-4716-B8DF-8C4B70A5A4D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11EA95-8B71-49E7-B390-026931DCDC6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296131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20">
            <a:extLst>
              <a:ext uri="{FF2B5EF4-FFF2-40B4-BE49-F238E27FC236}">
                <a16:creationId xmlns:a16="http://schemas.microsoft.com/office/drawing/2014/main" id="{74D8BEAD-D140-40A3-9B4C-A7D36774D26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0B814-2CDC-4DA6-A033-8DD50353EA80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613174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ab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abella 2"/>
          <p:cNvSpPr>
            <a:spLocks noGrp="1"/>
          </p:cNvSpPr>
          <p:nvPr>
            <p:ph type="tbl" idx="1"/>
          </p:nvPr>
        </p:nvSpPr>
        <p:spPr>
          <a:xfrm>
            <a:off x="742950" y="1600200"/>
            <a:ext cx="8420100" cy="4114800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20">
            <a:extLst>
              <a:ext uri="{FF2B5EF4-FFF2-40B4-BE49-F238E27FC236}">
                <a16:creationId xmlns:a16="http://schemas.microsoft.com/office/drawing/2014/main" id="{7F43AF0C-C987-49E2-9CDF-57362FBD9D9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341C1-A0B0-42B8-BA40-C1B338F78D3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467369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974725" y="1217613"/>
            <a:ext cx="4221163" cy="49482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348288" y="1217613"/>
            <a:ext cx="4222750" cy="49482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8EEDCE77-4D6A-4074-843F-D58028B9E8E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08CEC-0CF8-4948-A486-50F7561F319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4141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C0A681-0E58-48C6-83A1-8147913A0A7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8943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FEEEC-B03A-4B70-BB8D-09032242390B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45176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B9B01A-66B3-46A8-A367-4EC92CD568BC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6196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BA138-7C2D-4C9A-882E-65DBCF13A6D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1268072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957FBB-6E39-402E-8BFC-26313180D5FC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4631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79F3F1D-EB9F-47D6-964E-FD781797C6E0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A9E5D6-2353-424F-BBF0-DC73B0EB90C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97027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91A38-8874-4984-9493-23297B19385E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29379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453AF-47A6-4C99-9602-CA2D439DFBF8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35799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hyperlink" Target="http://intercenter.it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Macintosh%20HD:Users:staff7:Desktop:PPT%20intercentER:logo-white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Macintosh%20HD:Users:staff7:Desktop:PPT%20intercentER:OMINI.pn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219AF6-4D89-484E-A59B-47CF199DFD4B}" type="datetimeFigureOut">
              <a:rPr lang="it-IT" smtClean="0"/>
              <a:t>22/07/2019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78BA138-7C2D-4C9A-882E-65DBCF13A6D2}" type="slidenum">
              <a:rPr lang="it-IT" altLang="it-IT" smtClean="0"/>
              <a:pPr>
                <a:defRPr/>
              </a:pPr>
              <a:t>‹N›</a:t>
            </a:fld>
            <a:endParaRPr lang="it-IT" altLang="it-IT"/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8ED6B6B9-BC9E-4735-B491-53CF150CE7B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9906000" cy="798513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it-IT" altLang="it-IT"/>
          </a:p>
        </p:txBody>
      </p:sp>
      <p:pic>
        <p:nvPicPr>
          <p:cNvPr id="8" name="Picture 9" descr="Macintosh HD:Users:staff7:Desktop:PPT intercentER:logo-white.png">
            <a:extLst>
              <a:ext uri="{FF2B5EF4-FFF2-40B4-BE49-F238E27FC236}">
                <a16:creationId xmlns:a16="http://schemas.microsoft.com/office/drawing/2014/main" id="{4A6D7954-1BFD-4AB8-B6CC-1C361B297B9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8" r:link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3200" y="6411913"/>
            <a:ext cx="812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35">
            <a:extLst>
              <a:ext uri="{FF2B5EF4-FFF2-40B4-BE49-F238E27FC236}">
                <a16:creationId xmlns:a16="http://schemas.microsoft.com/office/drawing/2014/main" id="{516A27BF-62B4-4285-B289-3D24CA71E2B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679950" y="6448425"/>
            <a:ext cx="519113" cy="38100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endParaRPr lang="it-IT" altLang="it-IT"/>
          </a:p>
        </p:txBody>
      </p:sp>
      <p:sp>
        <p:nvSpPr>
          <p:cNvPr id="10" name="Text Box 39">
            <a:extLst>
              <a:ext uri="{FF2B5EF4-FFF2-40B4-BE49-F238E27FC236}">
                <a16:creationId xmlns:a16="http://schemas.microsoft.com/office/drawing/2014/main" id="{F41E37E2-F6EB-4DBF-B0E1-D3C9504CFB0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4751" y="6484938"/>
            <a:ext cx="43957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ctr"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50000"/>
              </a:spcBef>
              <a:defRPr/>
            </a:pPr>
            <a:r>
              <a:rPr lang="it-IT" altLang="it-IT" sz="1400" dirty="0">
                <a:latin typeface="Calibri" panose="020F0502020204030204" pitchFamily="34" charset="0"/>
                <a:hlinkClick r:id="rId20"/>
              </a:rPr>
              <a:t>http://intercenter.regione.emilia-romagna.it</a:t>
            </a:r>
            <a:endParaRPr lang="it-IT" altLang="it-IT" sz="1400" b="1" dirty="0">
              <a:latin typeface="Calibri" panose="020F0502020204030204" pitchFamily="34" charset="0"/>
            </a:endParaRPr>
          </a:p>
        </p:txBody>
      </p:sp>
      <p:pic>
        <p:nvPicPr>
          <p:cNvPr id="11" name="Picture 13" descr="Macintosh HD:Users:staff7:Desktop:PPT intercentER:OMINI.png">
            <a:extLst>
              <a:ext uri="{FF2B5EF4-FFF2-40B4-BE49-F238E27FC236}">
                <a16:creationId xmlns:a16="http://schemas.microsoft.com/office/drawing/2014/main" id="{EC587EA1-14F7-4DCF-AB0C-D4221C57EB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r:link="rId2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4" t="-10054" r="37219"/>
          <a:stretch>
            <a:fillRect/>
          </a:stretch>
        </p:blipFill>
        <p:spPr bwMode="auto">
          <a:xfrm>
            <a:off x="0" y="-428625"/>
            <a:ext cx="1087438" cy="31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Line 7">
            <a:extLst>
              <a:ext uri="{FF2B5EF4-FFF2-40B4-BE49-F238E27FC236}">
                <a16:creationId xmlns:a16="http://schemas.microsoft.com/office/drawing/2014/main" id="{F4A67DBF-A45B-404C-BD31-577BAB15BCC1}"/>
              </a:ext>
            </a:extLst>
          </p:cNvPr>
          <p:cNvSpPr>
            <a:spLocks noChangeShapeType="1"/>
          </p:cNvSpPr>
          <p:nvPr userDrawn="1"/>
        </p:nvSpPr>
        <p:spPr bwMode="auto">
          <a:xfrm flipV="1">
            <a:off x="0" y="6430963"/>
            <a:ext cx="9906000" cy="0"/>
          </a:xfrm>
          <a:prstGeom prst="line">
            <a:avLst/>
          </a:prstGeom>
          <a:noFill/>
          <a:ln w="222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13" name="Picture 46" descr="logo intercent-er">
            <a:extLst>
              <a:ext uri="{FF2B5EF4-FFF2-40B4-BE49-F238E27FC236}">
                <a16:creationId xmlns:a16="http://schemas.microsoft.com/office/drawing/2014/main" id="{4D9CE2BA-20CE-4AF9-A015-9672174149B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2504"/>
          <a:stretch>
            <a:fillRect/>
          </a:stretch>
        </p:blipFill>
        <p:spPr bwMode="auto">
          <a:xfrm>
            <a:off x="9188450" y="6496050"/>
            <a:ext cx="525463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2689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651" r:id="rId13"/>
    <p:sldLayoutId id="2147483654" r:id="rId14"/>
    <p:sldLayoutId id="2147483661" r:id="rId15"/>
    <p:sldLayoutId id="2147483663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image" Target="Macintosh%20HD:Users:staff7:Desktop:PPT%20intercentER:OMINI.pn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Intercenter@Regione.Emilia-Romagna.it" TargetMode="External"/><Relationship Id="rId2" Type="http://schemas.openxmlformats.org/officeDocument/2006/relationships/hyperlink" Target="http://intercenter.regione.emilia-romagna.it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8E1E89F5-EE5C-43D8-97BE-E3C5E964A084}"/>
              </a:ext>
            </a:extLst>
          </p:cNvPr>
          <p:cNvSpPr/>
          <p:nvPr/>
        </p:nvSpPr>
        <p:spPr bwMode="auto">
          <a:xfrm>
            <a:off x="0" y="6344816"/>
            <a:ext cx="9906000" cy="51318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itchFamily="2" charset="2"/>
              <a:buNone/>
              <a:tabLst/>
            </a:pPr>
            <a:endParaRPr kumimoji="0" lang="it-IT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9D30F6E4-F0AE-44F2-A98A-7363BC8CCAAC}"/>
              </a:ext>
            </a:extLst>
          </p:cNvPr>
          <p:cNvSpPr/>
          <p:nvPr/>
        </p:nvSpPr>
        <p:spPr bwMode="auto">
          <a:xfrm>
            <a:off x="0" y="-2"/>
            <a:ext cx="9906000" cy="270587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itchFamily="2" charset="2"/>
              <a:buNone/>
              <a:tabLst/>
            </a:pPr>
            <a:endParaRPr kumimoji="0" lang="it-IT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98" name="Rectangle 8">
            <a:extLst>
              <a:ext uri="{FF2B5EF4-FFF2-40B4-BE49-F238E27FC236}">
                <a16:creationId xmlns:a16="http://schemas.microsoft.com/office/drawing/2014/main" id="{8BC0854A-74DF-4E33-A38E-87DA0C4D559D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-3268662" y="3268662"/>
            <a:ext cx="6858000" cy="320675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endParaRPr lang="it-IT" altLang="it-IT">
              <a:latin typeface="Arial" panose="020B0604020202020204" pitchFamily="34" charset="0"/>
            </a:endParaRPr>
          </a:p>
        </p:txBody>
      </p:sp>
      <p:pic>
        <p:nvPicPr>
          <p:cNvPr id="4099" name="Picture 13" descr="Macintosh HD:Users:staff7:Desktop:PPT intercentER:OMINI.png">
            <a:extLst>
              <a:ext uri="{FF2B5EF4-FFF2-40B4-BE49-F238E27FC236}">
                <a16:creationId xmlns:a16="http://schemas.microsoft.com/office/drawing/2014/main" id="{2AEA97CC-277F-4C93-A826-CA344786B8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54" t="-10054" r="37219"/>
          <a:stretch>
            <a:fillRect/>
          </a:stretch>
        </p:blipFill>
        <p:spPr bwMode="auto">
          <a:xfrm>
            <a:off x="0" y="1670050"/>
            <a:ext cx="1949450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11">
            <a:extLst>
              <a:ext uri="{FF2B5EF4-FFF2-40B4-BE49-F238E27FC236}">
                <a16:creationId xmlns:a16="http://schemas.microsoft.com/office/drawing/2014/main" id="{8BE3361F-BAD6-4987-BB84-36F855C9F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1889125"/>
            <a:ext cx="8218487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None/>
            </a:pPr>
            <a:r>
              <a:rPr lang="it-IT" altLang="it-IT" sz="3000" b="1" dirty="0">
                <a:solidFill>
                  <a:srgbClr val="008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Ausili per disabili 4</a:t>
            </a:r>
            <a:endParaRPr lang="it-IT" altLang="it-IT" sz="2800" b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endParaRPr lang="it-IT" altLang="it-IT" sz="2800" b="1" i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800" b="1" i="1" dirty="0">
                <a:solidFill>
                  <a:srgbClr val="008000"/>
                </a:solidFill>
                <a:latin typeface="Calibri" panose="020F0502020204030204" pitchFamily="34" charset="0"/>
              </a:rPr>
              <a:t>I° incontro  con i fornitori</a:t>
            </a:r>
          </a:p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endParaRPr lang="it-IT" altLang="it-IT" sz="2800" b="1" i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endParaRPr lang="it-IT" altLang="it-IT" sz="2800" b="1" i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endParaRPr lang="it-IT" altLang="it-IT" sz="2800" b="1" i="1" dirty="0">
              <a:solidFill>
                <a:srgbClr val="008000"/>
              </a:solidFill>
              <a:latin typeface="Calibri" panose="020F0502020204030204" pitchFamily="34" charset="0"/>
            </a:endParaRPr>
          </a:p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1800" b="1" i="1" dirty="0">
                <a:solidFill>
                  <a:srgbClr val="008000"/>
                </a:solidFill>
                <a:latin typeface="Calibri" panose="020F0502020204030204" pitchFamily="34" charset="0"/>
              </a:rPr>
              <a:t>22  luglio 2019</a:t>
            </a:r>
          </a:p>
        </p:txBody>
      </p:sp>
      <p:pic>
        <p:nvPicPr>
          <p:cNvPr id="4101" name="Picture 9">
            <a:extLst>
              <a:ext uri="{FF2B5EF4-FFF2-40B4-BE49-F238E27FC236}">
                <a16:creationId xmlns:a16="http://schemas.microsoft.com/office/drawing/2014/main" id="{E8488D97-E77F-4FF0-B0C9-9ED52A1CFC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4450" y="187325"/>
            <a:ext cx="198755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0" descr="Logo Intercent-ER_RGB">
            <a:extLst>
              <a:ext uri="{FF2B5EF4-FFF2-40B4-BE49-F238E27FC236}">
                <a16:creationId xmlns:a16="http://schemas.microsoft.com/office/drawing/2014/main" id="{B1A27941-9A5A-4576-8CF0-4EBCD82CDF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4" t="9985"/>
          <a:stretch>
            <a:fillRect/>
          </a:stretch>
        </p:blipFill>
        <p:spPr bwMode="auto">
          <a:xfrm>
            <a:off x="7110413" y="187325"/>
            <a:ext cx="2541587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10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80C177D-D1A7-4154-AF10-8FEFFD6C3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200741"/>
              </p:ext>
            </p:extLst>
          </p:nvPr>
        </p:nvGraphicFramePr>
        <p:xfrm>
          <a:off x="1100138" y="930840"/>
          <a:ext cx="8564562" cy="4785391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6745414">
                  <a:extLst>
                    <a:ext uri="{9D8B030D-6E8A-4147-A177-3AD203B41FA5}">
                      <a16:colId xmlns:a16="http://schemas.microsoft.com/office/drawing/2014/main" val="2415810551"/>
                    </a:ext>
                  </a:extLst>
                </a:gridCol>
                <a:gridCol w="1819148">
                  <a:extLst>
                    <a:ext uri="{9D8B030D-6E8A-4147-A177-3AD203B41FA5}">
                      <a16:colId xmlns:a16="http://schemas.microsoft.com/office/drawing/2014/main" val="231949013"/>
                    </a:ext>
                  </a:extLst>
                </a:gridCol>
              </a:tblGrid>
              <a:tr h="46539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/ Prodotto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Cod. nomenclatore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364623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5) Carrozzine pieghevoli standard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291402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§5.1) Carrozzina ad </a:t>
                      </a:r>
                      <a:r>
                        <a:rPr lang="it-IT" sz="1400" u="none" strike="noStrike" dirty="0" err="1">
                          <a:effectLst/>
                        </a:rPr>
                        <a:t>autospinta</a:t>
                      </a:r>
                      <a:r>
                        <a:rPr lang="it-IT" sz="1400" u="none" strike="noStrike" dirty="0">
                          <a:effectLst/>
                        </a:rPr>
                        <a:t> sulle ruote posteriori, pieghevole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12.22.03.003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729640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§5.2) Carrozzina da transito con telaio pieghevole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12.22.18.003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9567626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§5.3) Tavolino con incavo avvolgente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064819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§5.4) Tavolino con incavo avvolgente imbottito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995070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6) Carrozzine basculanti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760255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§6.1) Carrozzina a spinta con telaio basculante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12.22.18.009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2685717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§6.2) Tavolino con incavo avvolgente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228564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§6.3) Tavolino con incavo avvolgente imbottito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606168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7) Tricicli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890965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§7.1) Triciclo a pedale con differenziale, dotato di freno a pinza e freno di stazionamento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12.18.06.006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949161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§7.2) Triciclo a propulsione manuale, dotato di freno a pinza e freno di stazionamento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12.18.09.003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958718856"/>
                  </a:ext>
                </a:extLst>
              </a:tr>
            </a:tbl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1839C491-84DC-4E67-A8BF-9F6DFC7D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Elenco dei prodotti da fornire per lotto </a:t>
            </a: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3/5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2384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11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39C491-84DC-4E67-A8BF-9F6DFC7D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Elenco dei prodotti da fornire per lotto</a:t>
            </a:r>
            <a:r>
              <a:rPr lang="it-IT" altLang="it-IT" sz="28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4/5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D3112AD-F93D-46C2-883F-88E90865B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0211102"/>
              </p:ext>
            </p:extLst>
          </p:nvPr>
        </p:nvGraphicFramePr>
        <p:xfrm>
          <a:off x="1100138" y="926338"/>
          <a:ext cx="8574087" cy="419280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6736271">
                  <a:extLst>
                    <a:ext uri="{9D8B030D-6E8A-4147-A177-3AD203B41FA5}">
                      <a16:colId xmlns:a16="http://schemas.microsoft.com/office/drawing/2014/main" val="1029286930"/>
                    </a:ext>
                  </a:extLst>
                </a:gridCol>
                <a:gridCol w="1837816">
                  <a:extLst>
                    <a:ext uri="{9D8B030D-6E8A-4147-A177-3AD203B41FA5}">
                      <a16:colId xmlns:a16="http://schemas.microsoft.com/office/drawing/2014/main" val="241907152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/ Prodotto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Cod. nomenclatore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681610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8) Carrozzine a motore elettrico e scooter elettrici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581857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§8.1) Scooter elettronico a quattro ruote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12.23.03.006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545419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§8.2) Batteria sostitutiva di §8.1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792722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§8.3) Carrozzina elettrica a prevalente uso interno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12.23.06.009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3799526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effectLst/>
                        </a:rPr>
                        <a:t>§8.4) Batteria sostitutiva di §8.3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9878698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§8.5) Carrozzina elettrica con sistema di seduta verticalizzabile per uso interno/esterno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12.23.06.012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6182807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effectLst/>
                        </a:rPr>
                        <a:t>§8.6) Batteria sostitutiva di §8.5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364410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§8.7) Carrozzina elettrica a prevalente uso esterno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12.36.06.015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3537378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u="none" strike="noStrike" dirty="0">
                          <a:effectLst/>
                        </a:rPr>
                        <a:t>§8.8) Batteria sostitutiva di §8.7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765277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§8.9) Modulo posturale per capo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18.09.39.003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0283546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§8.10) Modulo posturale per bacino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9249674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§8.11) Modulo posturale per tronco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25396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192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12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39C491-84DC-4E67-A8BF-9F6DFC7D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Elenco dei prodotti da fornire per lotto </a:t>
            </a: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5/5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3418B2E-5644-4380-8C73-729777174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98398"/>
              </p:ext>
            </p:extLst>
          </p:nvPr>
        </p:nvGraphicFramePr>
        <p:xfrm>
          <a:off x="1100138" y="929640"/>
          <a:ext cx="8564562" cy="426720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6745414">
                  <a:extLst>
                    <a:ext uri="{9D8B030D-6E8A-4147-A177-3AD203B41FA5}">
                      <a16:colId xmlns:a16="http://schemas.microsoft.com/office/drawing/2014/main" val="915392326"/>
                    </a:ext>
                  </a:extLst>
                </a:gridCol>
                <a:gridCol w="1819148">
                  <a:extLst>
                    <a:ext uri="{9D8B030D-6E8A-4147-A177-3AD203B41FA5}">
                      <a16:colId xmlns:a16="http://schemas.microsoft.com/office/drawing/2014/main" val="13470927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/ Prodotto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Cod. nomenclatore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912265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9) Unità di propulsione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75991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§9.1) </a:t>
                      </a:r>
                      <a:r>
                        <a:rPr lang="it-IT" sz="1400" u="none" strike="noStrike" dirty="0" err="1">
                          <a:effectLst/>
                        </a:rPr>
                        <a:t>Uniciclo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12.24.09.003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90100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§9.2) Sistema ausiliario di propulsione per carrozzine manuali (con sostituzione delle ruote)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12.24.09.006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825722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§9.3) Moltiplicatore di spinta elettrico per carrozzine manuali (con sostituzione delle ruote)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12.24.09.009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06718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§9.4) Kit di motorizzazione universale per carrozzine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12.24.09.015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24778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10) Ausili per l'infanzia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634484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§10.1) Passeggino riducibile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12.27.07.006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855321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§10.2) Passeggino riducibile accessoriato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12.27.07.006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791558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§10.3) Seggiolone a configurazione fissa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18.09.21.003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115872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11) Tavoli inclinabili per statica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128923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§11.1) Stabilizzatore per statica eretta a posizionamento autonomo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04.48.21.003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84183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12) Materassi ad alta prevenzione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60280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§12.1</a:t>
                      </a:r>
                      <a:r>
                        <a:rPr lang="it-IT" sz="1400" u="none" strike="noStrike">
                          <a:effectLst/>
                        </a:rPr>
                        <a:t>) Materassi a </a:t>
                      </a:r>
                      <a:r>
                        <a:rPr lang="it-IT" sz="1400" u="none" strike="noStrike" dirty="0">
                          <a:effectLst/>
                        </a:rPr>
                        <a:t>bassa pressione di contatto, a cessione d'aria (alta prevenzione)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04.48.21.018</a:t>
                      </a: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0988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9803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3">
            <a:extLst>
              <a:ext uri="{FF2B5EF4-FFF2-40B4-BE49-F238E27FC236}">
                <a16:creationId xmlns:a16="http://schemas.microsoft.com/office/drawing/2014/main" id="{FADF5D29-13B2-4FE7-B44A-A82FC445D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0" y="213741"/>
            <a:ext cx="894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ts val="60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Requisiti specifici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902DF03-E3DD-4190-AE3E-09920E1B1518}"/>
              </a:ext>
            </a:extLst>
          </p:cNvPr>
          <p:cNvSpPr txBox="1"/>
          <p:nvPr/>
        </p:nvSpPr>
        <p:spPr>
          <a:xfrm>
            <a:off x="1258189" y="2228671"/>
            <a:ext cx="83484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400" dirty="0"/>
              <a:t>Ai fini della conoscenza dei requisiti specifici minimi di ogni singolo prodotto, si rimanda al documento Bozza Elenco prodotti  che si rende disponibile insieme al presente documento. </a:t>
            </a:r>
          </a:p>
        </p:txBody>
      </p:sp>
    </p:spTree>
    <p:extLst>
      <p:ext uri="{BB962C8B-B14F-4D97-AF65-F5344CB8AC3E}">
        <p14:creationId xmlns:p14="http://schemas.microsoft.com/office/powerpoint/2010/main" val="3544251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14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F87051-C47C-4114-89C6-C5D3CFDD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Il servizio di personalizzazione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5745863-24DF-4E38-9588-C5438A37E220}"/>
              </a:ext>
            </a:extLst>
          </p:cNvPr>
          <p:cNvSpPr/>
          <p:nvPr/>
        </p:nvSpPr>
        <p:spPr>
          <a:xfrm>
            <a:off x="631444" y="1261135"/>
            <a:ext cx="9042781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000" dirty="0"/>
              <a:t>	</a:t>
            </a:r>
            <a:r>
              <a:rPr lang="it-IT" dirty="0"/>
              <a:t>Per tutti i prodotti è prevista la consegna al domicilio del paziente comprensiva di adattamento base.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Per alcuni ausili è previsto un servizio di personalizzazione con diversi livelli di intervento: “Intermedio”, “Plus” o “Adattamento di dispositivi già consegnati”; nell’elenco prodotti, nel caso </a:t>
            </a:r>
            <a:r>
              <a:rPr lang="it-IT" u="sng" dirty="0"/>
              <a:t>non</a:t>
            </a:r>
            <a:r>
              <a:rPr lang="it-IT" dirty="0"/>
              <a:t> sia richiesto il servizio di personalizzazione, nel campo </a:t>
            </a:r>
            <a:r>
              <a:rPr lang="it-IT" i="1" dirty="0"/>
              <a:t>livello di intervento </a:t>
            </a:r>
            <a:r>
              <a:rPr lang="it-IT" dirty="0"/>
              <a:t>si troverà indicato: “Fornitura”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Il servizio comprende quegli adattamenti e personalizzazioni necessari a rendere il dispositivo funzionale al programma di trattamento e alle indicazioni definite dal medico specialista/equipe multidisciplinare, secondo le necessità specifiche dell’assistito.</a:t>
            </a:r>
          </a:p>
          <a:p>
            <a:pPr algn="just">
              <a:spcAft>
                <a:spcPts val="1200"/>
              </a:spcAft>
            </a:pPr>
            <a:r>
              <a:rPr lang="it-IT" dirty="0"/>
              <a:t>I servizi di personalizzazione dell’ausilio si intendono prestati dal Fornitore aggiudicatario a richiesta delle singole Aziende Sanitarie contraenti: per tali servizi le Aziende Sanitarie pagheranno un supplemento al compenso unitario dell’ausilio comprensivo della consegna del medesimo, determinato sulla base dell’offerta economica del Fornitore.</a:t>
            </a:r>
          </a:p>
          <a:p>
            <a:pPr algn="just"/>
            <a:r>
              <a:rPr lang="it-IT" dirty="0"/>
              <a:t>Di seguito verranno illustrate le modalità operative dei diversi livelli di intervento richiesti.</a:t>
            </a:r>
          </a:p>
        </p:txBody>
      </p:sp>
    </p:spTree>
    <p:extLst>
      <p:ext uri="{BB962C8B-B14F-4D97-AF65-F5344CB8AC3E}">
        <p14:creationId xmlns:p14="http://schemas.microsoft.com/office/powerpoint/2010/main" val="26895957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15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F87051-C47C-4114-89C6-C5D3CFDD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Il servizio di personalizzazione: livello Intermedio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5745863-24DF-4E38-9588-C5438A37E220}"/>
              </a:ext>
            </a:extLst>
          </p:cNvPr>
          <p:cNvSpPr/>
          <p:nvPr/>
        </p:nvSpPr>
        <p:spPr>
          <a:xfrm>
            <a:off x="1109663" y="908050"/>
            <a:ext cx="8482774" cy="472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it-IT" sz="2000" b="1" dirty="0"/>
              <a:t>Livello di intervento </a:t>
            </a:r>
            <a:r>
              <a:rPr lang="it-IT" sz="2000" b="1" u="sng" dirty="0"/>
              <a:t>INTERMEDIO</a:t>
            </a:r>
          </a:p>
          <a:p>
            <a:pPr algn="just"/>
            <a:r>
              <a:rPr lang="it-IT" b="1" dirty="0"/>
              <a:t>Descrizione:</a:t>
            </a:r>
            <a:endParaRPr lang="it-IT" dirty="0"/>
          </a:p>
          <a:p>
            <a:pPr algn="just"/>
            <a:r>
              <a:rPr lang="it-IT" dirty="0"/>
              <a:t>Il servizio dovrà comprendere:</a:t>
            </a:r>
          </a:p>
          <a:p>
            <a:pPr lvl="0" algn="just"/>
            <a:r>
              <a:rPr lang="it-IT" dirty="0"/>
              <a:t> - Consegna dell’ausilio presso il domicilio dell’assistito o struttura di ricovero;</a:t>
            </a:r>
          </a:p>
          <a:p>
            <a:pPr lvl="0" algn="just">
              <a:spcAft>
                <a:spcPts val="1200"/>
              </a:spcAft>
            </a:pPr>
            <a:r>
              <a:rPr lang="it-IT" b="1" dirty="0"/>
              <a:t> - Adattamenti dell’ausilio stesso sulla base delle necessità del paziente </a:t>
            </a:r>
            <a:r>
              <a:rPr lang="it-IT" dirty="0"/>
              <a:t>(es. assetto con altezza anteriore e posteriore della C2 pedane, braccioli…).</a:t>
            </a:r>
            <a:endParaRPr lang="it-IT" b="1" dirty="0"/>
          </a:p>
          <a:p>
            <a:pPr algn="just"/>
            <a:r>
              <a:rPr lang="it-IT" sz="1600" b="1" dirty="0"/>
              <a:t>Modalità operative: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600" dirty="0"/>
              <a:t>Individuazione del bisogno dell’assistito da parte del medico specialista/equipe e conseguente prescrizione dell’ausilio con dettaglio delle relative caratteristiche/specifiche/misure.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600" dirty="0"/>
              <a:t>L’ausilio dovrà essere consegnato con la presenza di un </a:t>
            </a:r>
            <a:r>
              <a:rPr lang="it-IT" sz="1600" b="1" dirty="0"/>
              <a:t>tecnico ortopedico</a:t>
            </a:r>
            <a:r>
              <a:rPr lang="it-IT" sz="1600" dirty="0"/>
              <a:t> della ditta aggiudicataria che procederà agli </a:t>
            </a:r>
            <a:r>
              <a:rPr lang="it-IT" sz="1600" b="1" u="sng" dirty="0"/>
              <a:t>adattamenti dell’ausilio stesso sulla base delle necessità del paziente</a:t>
            </a:r>
            <a:r>
              <a:rPr lang="it-IT" sz="1600" dirty="0"/>
              <a:t> (es. assetto con altezza anteriore e posteriore della seduta, pedane, braccioli…).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it-IT" sz="1600" dirty="0"/>
              <a:t>Alla consegna il tecnico dovrà fornire le spiegazioni all’utente per l’uso e la manutenzione dell’ausilio e far firmare il modulo di consegna.</a:t>
            </a:r>
            <a:br>
              <a:rPr lang="it-IT" sz="1600" dirty="0"/>
            </a:br>
            <a:r>
              <a:rPr lang="it-IT" sz="1600" b="1" dirty="0"/>
              <a:t>Per le carrozzine ad uso esterno (sia elettriche che manuali): </a:t>
            </a:r>
            <a:r>
              <a:rPr lang="it-IT" sz="1600" dirty="0"/>
              <a:t>contestualmente alla consegna il tecnico ortopedico dovrà verificare la fruibilità ambientale dell’ausilio rispetto a quanto valutato nel PRAI (es. pendenze, presenza montascale…).</a:t>
            </a:r>
          </a:p>
        </p:txBody>
      </p:sp>
    </p:spTree>
    <p:extLst>
      <p:ext uri="{BB962C8B-B14F-4D97-AF65-F5344CB8AC3E}">
        <p14:creationId xmlns:p14="http://schemas.microsoft.com/office/powerpoint/2010/main" val="1460585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16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F87051-C47C-4114-89C6-C5D3CFDD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Il servizio di personalizzazione: livello Plus (1/2)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5745863-24DF-4E38-9588-C5438A37E220}"/>
              </a:ext>
            </a:extLst>
          </p:cNvPr>
          <p:cNvSpPr/>
          <p:nvPr/>
        </p:nvSpPr>
        <p:spPr>
          <a:xfrm>
            <a:off x="1109663" y="908050"/>
            <a:ext cx="8482774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/>
              <a:t>Livello di intervento </a:t>
            </a:r>
            <a:r>
              <a:rPr lang="it-IT" sz="2000" b="1" u="sng" dirty="0"/>
              <a:t>PLUS</a:t>
            </a:r>
            <a:r>
              <a:rPr lang="it-IT" sz="2000" b="1" dirty="0"/>
              <a:t> (1/2)</a:t>
            </a:r>
          </a:p>
          <a:p>
            <a:endParaRPr lang="it-IT" sz="2000" b="1" dirty="0"/>
          </a:p>
          <a:p>
            <a:pPr>
              <a:spcAft>
                <a:spcPts val="1200"/>
              </a:spcAft>
            </a:pPr>
            <a:r>
              <a:rPr lang="it-IT" sz="2000" b="1" dirty="0"/>
              <a:t>Modalità operative per </a:t>
            </a:r>
            <a:r>
              <a:rPr lang="it-IT" sz="2000" b="1" u="sng" dirty="0"/>
              <a:t>pazienti ricoverati in struttura:</a:t>
            </a:r>
          </a:p>
          <a:p>
            <a:pPr algn="just"/>
            <a:r>
              <a:rPr lang="it-IT" sz="2000" dirty="0"/>
              <a:t>L’equipe di riferimento, dopo aver individuato il bisogno, attiva il tecnico ortopedico del fornitore individuato al fine di effettuare congiuntamente le valutazioni e le prove dell’ausilio, anche multiple, con lo scopo di giungere alla personalizzazione dell'ausilio, presso la struttura di ricovero. </a:t>
            </a:r>
          </a:p>
          <a:p>
            <a:pPr algn="just"/>
            <a:r>
              <a:rPr lang="it-IT" sz="2000" dirty="0"/>
              <a:t>Alla consegna il tecnico deve fornire le spiegazioni all’utente per l’uso e la manutenzione dell’ausilio e far firmare il modulo di consegna.</a:t>
            </a:r>
          </a:p>
          <a:p>
            <a:pPr algn="just"/>
            <a:r>
              <a:rPr lang="it-IT" sz="2000" dirty="0"/>
              <a:t>Contestualmente alla consegna viene effettuato anche il collaudo con l’equipe di riferimento.</a:t>
            </a:r>
          </a:p>
        </p:txBody>
      </p:sp>
    </p:spTree>
    <p:extLst>
      <p:ext uri="{BB962C8B-B14F-4D97-AF65-F5344CB8AC3E}">
        <p14:creationId xmlns:p14="http://schemas.microsoft.com/office/powerpoint/2010/main" val="1862297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17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F87051-C47C-4114-89C6-C5D3CFDD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Il servizio di personalizzazione: livello Plus (2/2)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5745863-24DF-4E38-9588-C5438A37E220}"/>
              </a:ext>
            </a:extLst>
          </p:cNvPr>
          <p:cNvSpPr/>
          <p:nvPr/>
        </p:nvSpPr>
        <p:spPr>
          <a:xfrm>
            <a:off x="1100138" y="908050"/>
            <a:ext cx="8482774" cy="30777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000" b="1" dirty="0"/>
              <a:t>Livello di intervento </a:t>
            </a:r>
            <a:r>
              <a:rPr lang="it-IT" sz="2000" b="1" u="sng" dirty="0"/>
              <a:t>PLUS</a:t>
            </a:r>
            <a:r>
              <a:rPr lang="it-IT" sz="2000" b="1" dirty="0"/>
              <a:t> (2/2)</a:t>
            </a:r>
            <a:endParaRPr lang="it-IT" sz="2000" b="1" u="sng" dirty="0"/>
          </a:p>
          <a:p>
            <a:endParaRPr lang="it-IT" sz="2400" b="1" dirty="0"/>
          </a:p>
          <a:p>
            <a:pPr>
              <a:spcAft>
                <a:spcPts val="1200"/>
              </a:spcAft>
            </a:pPr>
            <a:r>
              <a:rPr lang="it-IT" sz="2000" b="1" dirty="0"/>
              <a:t>Modalità operative per </a:t>
            </a:r>
            <a:r>
              <a:rPr lang="it-IT" sz="2000" b="1" u="sng" dirty="0"/>
              <a:t>pazienti in ambulatorio/domicilio:</a:t>
            </a:r>
          </a:p>
          <a:p>
            <a:pPr algn="just"/>
            <a:r>
              <a:rPr lang="it-IT" sz="2000" dirty="0"/>
              <a:t>Il medico specialista/equipe individua il bisogno, attiva il tecnico ortopedico della ditta aggiudicataria al fine di effettuare congiuntamente le valutazioni e prove dell’ausilio, anche multiple, al fine di giungere alla personalizzazione dell'ausilio, in ambulatorio/domicilio. Alla consegna il tecnico deve fornire le spiegazioni all’utente per l’uso e la manutenzione dell’ausilio e far firmare il modulo di consegna.</a:t>
            </a:r>
          </a:p>
        </p:txBody>
      </p:sp>
    </p:spTree>
    <p:extLst>
      <p:ext uri="{BB962C8B-B14F-4D97-AF65-F5344CB8AC3E}">
        <p14:creationId xmlns:p14="http://schemas.microsoft.com/office/powerpoint/2010/main" val="6218962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18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F87051-C47C-4114-89C6-C5D3CFDD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Il servizio di pers.ne: Adattamento di dispositivi già consegnati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55745863-24DF-4E38-9588-C5438A37E220}"/>
              </a:ext>
            </a:extLst>
          </p:cNvPr>
          <p:cNvSpPr/>
          <p:nvPr/>
        </p:nvSpPr>
        <p:spPr>
          <a:xfrm>
            <a:off x="1109663" y="908050"/>
            <a:ext cx="8564562" cy="18364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it-IT" sz="2000" b="1" dirty="0"/>
              <a:t>Livello di intervento </a:t>
            </a:r>
            <a:r>
              <a:rPr lang="it-IT" sz="2000" b="1" u="sng" dirty="0"/>
              <a:t>ADATTAMENTO DI DISPOSITIVI GIÀ CONSEGNATI</a:t>
            </a:r>
            <a:endParaRPr lang="it-IT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Tale servizio potrà essere richiesto per tutti i dispositivi già consegnati e individuati nell’elenco prodotti con un livello di intervento “Intermedio” o “Plus”.</a:t>
            </a:r>
          </a:p>
          <a:p>
            <a:pPr algn="just">
              <a:spcAft>
                <a:spcPts val="800"/>
              </a:spcAft>
            </a:pPr>
            <a:r>
              <a:rPr lang="it-IT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servizio richiesto è il medesimo del Plus ma con la finalità di adattare alcune caratteristiche di un dispositivo non più adeguate alle esigenze dell'assistito.</a:t>
            </a:r>
          </a:p>
        </p:txBody>
      </p:sp>
    </p:spTree>
    <p:extLst>
      <p:ext uri="{BB962C8B-B14F-4D97-AF65-F5344CB8AC3E}">
        <p14:creationId xmlns:p14="http://schemas.microsoft.com/office/powerpoint/2010/main" val="1051578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19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1A5A479-3E61-4441-B5A4-64CD151D2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15516"/>
              </p:ext>
            </p:extLst>
          </p:nvPr>
        </p:nvGraphicFramePr>
        <p:xfrm>
          <a:off x="1109663" y="908050"/>
          <a:ext cx="8564562" cy="4766469"/>
        </p:xfrm>
        <a:graphic>
          <a:graphicData uri="http://schemas.openxmlformats.org/drawingml/2006/table">
            <a:tbl>
              <a:tblPr firstCol="1" bandRow="1">
                <a:tableStyleId>{5FD0F851-EC5A-4D38-B0AD-8093EC10F338}</a:tableStyleId>
              </a:tblPr>
              <a:tblGrid>
                <a:gridCol w="6764147">
                  <a:extLst>
                    <a:ext uri="{9D8B030D-6E8A-4147-A177-3AD203B41FA5}">
                      <a16:colId xmlns:a16="http://schemas.microsoft.com/office/drawing/2014/main" val="2198036573"/>
                    </a:ext>
                  </a:extLst>
                </a:gridCol>
                <a:gridCol w="1800415">
                  <a:extLst>
                    <a:ext uri="{9D8B030D-6E8A-4147-A177-3AD203B41FA5}">
                      <a16:colId xmlns:a16="http://schemas.microsoft.com/office/drawing/2014/main" val="2374066007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Lotto / Prodotto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Livello di personalizzazione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17892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Lotto 1) Carrozzine superleggere per adulti (sedute superiori a 36 cm)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501061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§1.1)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 a telaio rigido, superleggera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041177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effectLst/>
                        </a:rPr>
                        <a:t>§1.2) Carrozzina ad autospinta sulle ruote posteriori a telaio pieghevole, superleggera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13808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§1.3) Modulo posturale per bacino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999096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§1.4) Modulo posturale per tronco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Plus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258346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Lotto 2) Carrozzine leggere per adulti (sedute superiori a 36 cm)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254385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§2.1)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posteriori, leggera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Intermedio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858743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§2.2) Modulo posturale per capo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49401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§2.3) Modulo posturale per bacino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001230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effectLst/>
                        </a:rPr>
                        <a:t>§2.4) Modulo posturale per tronco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821035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effectLst/>
                        </a:rPr>
                        <a:t>§2.5) Tavolino con incavo avvolgente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Intermedio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3784044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§2.6) Tavolino con incavo avvolgente imbottito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Intermedio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4957400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7F87051-C47C-4114-89C6-C5D3CFDD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Servizio richiesto per prodotto 1/5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803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2">
            <a:extLst>
              <a:ext uri="{FF2B5EF4-FFF2-40B4-BE49-F238E27FC236}">
                <a16:creationId xmlns:a16="http://schemas.microsoft.com/office/drawing/2014/main" id="{A4FFC2F3-34C4-474C-8A8B-CAA4DE14F52F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8D35A86-52BA-4E19-B858-3EAC775EA21B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6147" name="Rectangle 4">
            <a:extLst>
              <a:ext uri="{FF2B5EF4-FFF2-40B4-BE49-F238E27FC236}">
                <a16:creationId xmlns:a16="http://schemas.microsoft.com/office/drawing/2014/main" id="{9EC8AD23-569A-4087-99F8-18E96C9638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Premessa: il nuovo nomenclatore, DPCM 12 gennaio 2017 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6148" name="Rectangle 10">
            <a:extLst>
              <a:ext uri="{FF2B5EF4-FFF2-40B4-BE49-F238E27FC236}">
                <a16:creationId xmlns:a16="http://schemas.microsoft.com/office/drawing/2014/main" id="{44586B6D-D5BB-4992-9872-D7A70B31A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6149" name="CasellaDiTesto 4">
            <a:extLst>
              <a:ext uri="{FF2B5EF4-FFF2-40B4-BE49-F238E27FC236}">
                <a16:creationId xmlns:a16="http://schemas.microsoft.com/office/drawing/2014/main" id="{C359232C-09AC-4FD6-8F2E-17DB2FDE9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5213" y="896938"/>
            <a:ext cx="82423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1600" dirty="0">
                <a:latin typeface="Calibri" panose="020F0502020204030204" pitchFamily="34" charset="0"/>
              </a:rPr>
              <a:t>Il documento illustra le principali caratteristiche della gara che ha ad oggetto la fornitura di </a:t>
            </a:r>
            <a:r>
              <a:rPr lang="it-IT" altLang="it-IT" sz="1600" b="1" dirty="0">
                <a:latin typeface="Calibri" panose="020F0502020204030204" pitchFamily="34" charset="0"/>
              </a:rPr>
              <a:t>Ausili per disabili </a:t>
            </a:r>
            <a:r>
              <a:rPr lang="it-IT" altLang="it-IT" sz="1600" dirty="0">
                <a:latin typeface="Calibri" panose="020F0502020204030204" pitchFamily="34" charset="0"/>
              </a:rPr>
              <a:t>di cui al nuovo Nomenclatore (Allegato 5 del DPCM del 12 gennaio 2017 «Definizione e aggiornamento dei livelli essenziali di assistenza…</a:t>
            </a:r>
            <a:r>
              <a:rPr lang="it-IT" altLang="it-IT" sz="1600" dirty="0">
                <a:latin typeface="Calibri" panose="020F0502020204030204" pitchFamily="34" charset="0"/>
                <a:cs typeface="Calibri" panose="020F0502020204030204" pitchFamily="34" charset="0"/>
              </a:rPr>
              <a:t>»)</a:t>
            </a:r>
            <a:r>
              <a:rPr lang="it-IT" altLang="it-IT" sz="1600" dirty="0">
                <a:latin typeface="Calibri" panose="020F0502020204030204" pitchFamily="34" charset="0"/>
              </a:rPr>
              <a:t>, che stabilisce le nuove prestazioni di assistenza protesica, i relativi dispositivi, definiti negli Elenchi 1, 2a e 2b, e le modalità di erogazione.</a:t>
            </a:r>
          </a:p>
        </p:txBody>
      </p:sp>
      <p:graphicFrame>
        <p:nvGraphicFramePr>
          <p:cNvPr id="3094" name="Group 22">
            <a:extLst>
              <a:ext uri="{FF2B5EF4-FFF2-40B4-BE49-F238E27FC236}">
                <a16:creationId xmlns:a16="http://schemas.microsoft.com/office/drawing/2014/main" id="{E751D3F1-92E2-4239-9734-1FE6FBDB6A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883980"/>
              </p:ext>
            </p:extLst>
          </p:nvPr>
        </p:nvGraphicFramePr>
        <p:xfrm>
          <a:off x="1122363" y="2262188"/>
          <a:ext cx="8202612" cy="2536933"/>
        </p:xfrm>
        <a:graphic>
          <a:graphicData uri="http://schemas.openxmlformats.org/drawingml/2006/table">
            <a:tbl>
              <a:tblPr/>
              <a:tblGrid>
                <a:gridCol w="5580062">
                  <a:extLst>
                    <a:ext uri="{9D8B030D-6E8A-4147-A177-3AD203B41FA5}">
                      <a16:colId xmlns:a16="http://schemas.microsoft.com/office/drawing/2014/main" val="1369484088"/>
                    </a:ext>
                  </a:extLst>
                </a:gridCol>
                <a:gridCol w="2622550">
                  <a:extLst>
                    <a:ext uri="{9D8B030D-6E8A-4147-A177-3AD203B41FA5}">
                      <a16:colId xmlns:a16="http://schemas.microsoft.com/office/drawing/2014/main" val="654882923"/>
                    </a:ext>
                  </a:extLst>
                </a:gridCol>
              </a:tblGrid>
              <a:tr h="1158022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SzPct val="55000"/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l’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elenco n. 1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del nomenclatore contiene i dispositivi (protesi, ortesi e ausili tecnici) costruiti su misura e quelli di serie la cui applicazione richiede modifiche, eseguite da un tecnico abilitato su prescrizione di un medico specialista, ed un successivo collaudo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SzPct val="55000"/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Per l’erogazione dei dispositivi "su misura" le regioni e le aziende Usl si rivolgono a «</a:t>
                      </a: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professionisti abilitati all’esercizio della specifica professione sanitaria o arte sanitaria ausiliaria»</a:t>
                      </a:r>
                      <a:endParaRPr kumimoji="0" lang="it-IT" altLang="it-IT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686016"/>
                  </a:ext>
                </a:extLst>
              </a:tr>
              <a:tr h="731374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SzPct val="55000"/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l’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elenco n. 2a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del nomenclatore contiene i dispositivi (ausili tecnici) di serie (di proprietà dell’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Ausl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)* la cui applicazione o consegna richiede l’intervento del tecnico abilitato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SzPct val="55000"/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it-IT" altLang="it-IT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Per l’erogazione dei dispositivi inclusi negli elenchi 2a e 2b le regioni o le aziende Usl </a:t>
                      </a:r>
                      <a:r>
                        <a:rPr kumimoji="0" lang="it-IT" altLang="it-IT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stipulano contratti con i fornitori aggiudicatari delle procedure pubbliche di acquisto.</a:t>
                      </a:r>
                      <a:endParaRPr kumimoji="0" lang="it-IT" altLang="it-IT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T="45701" marB="45701" horzOverflow="overflow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5047925"/>
                  </a:ext>
                </a:extLst>
              </a:tr>
              <a:tr h="647429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 algn="l">
                        <a:spcBef>
                          <a:spcPct val="20000"/>
                        </a:spcBef>
                        <a:buSzPct val="55000"/>
                        <a:defRPr sz="16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3pPr>
                      <a:lvl4pPr marL="16002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4pPr>
                      <a:lvl5pPr marL="2057400" indent="-228600" algn="l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Pct val="70000"/>
                        <a:buFont typeface="Wingdings" panose="05000000000000000000" pitchFamily="2" charset="2"/>
                        <a:defRPr sz="140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anose="05000000000000000000" pitchFamily="2" charset="2"/>
                        <a:buChar char="§"/>
                        <a:tabLst/>
                      </a:pP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l’</a:t>
                      </a:r>
                      <a:r>
                        <a:rPr kumimoji="0" lang="it-IT" altLang="it-IT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elenco n. 2b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del nomenclatore contiene gli ausili di serie pronti per l'uso (di proprietà dell’</a:t>
                      </a:r>
                      <a:r>
                        <a:rPr kumimoji="0" lang="it-IT" altLang="it-IT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Ausl</a:t>
                      </a:r>
                      <a:r>
                        <a:rPr kumimoji="0" lang="it-IT" altLang="it-IT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)*</a:t>
                      </a:r>
                    </a:p>
                  </a:txBody>
                  <a:tcPr marT="45701" marB="457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720575"/>
                  </a:ext>
                </a:extLst>
              </a:tr>
            </a:tbl>
          </a:graphicData>
        </a:graphic>
      </p:graphicFrame>
      <p:sp>
        <p:nvSpPr>
          <p:cNvPr id="3092" name="Text Box 22">
            <a:extLst>
              <a:ext uri="{FF2B5EF4-FFF2-40B4-BE49-F238E27FC236}">
                <a16:creationId xmlns:a16="http://schemas.microsoft.com/office/drawing/2014/main" id="{D56C2F6B-B422-4614-9668-C05922A11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3462" y="5521526"/>
            <a:ext cx="832802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spcBef>
                <a:spcPct val="50000"/>
              </a:spcBef>
              <a:defRPr/>
            </a:pPr>
            <a:r>
              <a:rPr lang="it-IT" altLang="it-IT" dirty="0">
                <a:latin typeface="Verdana" panose="020B0604030504040204" pitchFamily="34" charset="0"/>
              </a:rPr>
              <a:t>* = per gli ausili di cui all’elenco 2a e 2b, il DPCM (art. 18, comma 9) stabilisce che i dispositivi siano ceduti in proprietà all’assistito, salvo che le Regioni abbiano attivato servizi di riutilizzo dei dispositivi stessi; in questo caso gli ausili saranno ceduti in comodato d’uso. La Regione Emilia-Romagna, con delibera n. 1844 del 05/11/2018, ha optato per la cessione a titolo di comodato degli ausili sopracitati.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13317724-C5AD-4CC3-BB9B-75F2A9085B9E}"/>
              </a:ext>
            </a:extLst>
          </p:cNvPr>
          <p:cNvSpPr/>
          <p:nvPr/>
        </p:nvSpPr>
        <p:spPr>
          <a:xfrm>
            <a:off x="1122363" y="4817088"/>
            <a:ext cx="8185150" cy="686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it-IT" altLang="it-IT" b="1" dirty="0">
                <a:latin typeface="Calibri" panose="020F0502020204030204" pitchFamily="34" charset="0"/>
              </a:rPr>
              <a:t>Per disposizione stessa degli elenchi, la gara è indirizzata ai prodotti di cui agli elenchi 2a e 2b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20</a:t>
            </a:fld>
            <a:endParaRPr lang="it-IT" altLang="it-IT" sz="1200" b="1" dirty="0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7920FEA-04ED-4C00-A8CE-AA4BBF4BD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7547251"/>
              </p:ext>
            </p:extLst>
          </p:nvPr>
        </p:nvGraphicFramePr>
        <p:xfrm>
          <a:off x="1109663" y="947306"/>
          <a:ext cx="8564562" cy="5126469"/>
        </p:xfrm>
        <a:graphic>
          <a:graphicData uri="http://schemas.openxmlformats.org/drawingml/2006/table">
            <a:tbl>
              <a:tblPr firstCol="1" bandRow="1">
                <a:tableStyleId>{5FD0F851-EC5A-4D38-B0AD-8093EC10F338}</a:tableStyleId>
              </a:tblPr>
              <a:tblGrid>
                <a:gridCol w="6735889">
                  <a:extLst>
                    <a:ext uri="{9D8B030D-6E8A-4147-A177-3AD203B41FA5}">
                      <a16:colId xmlns:a16="http://schemas.microsoft.com/office/drawing/2014/main" val="3533236499"/>
                    </a:ext>
                  </a:extLst>
                </a:gridCol>
                <a:gridCol w="1828673">
                  <a:extLst>
                    <a:ext uri="{9D8B030D-6E8A-4147-A177-3AD203B41FA5}">
                      <a16:colId xmlns:a16="http://schemas.microsoft.com/office/drawing/2014/main" val="14899571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Lotto / Prodotto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Livello di personalizzazione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918735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Lotto 3) Carrozzine superleggere per minori (sedute inferiori o uguali ai 36)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31412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§3.1)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 a telaio rigido, superleggera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529445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§3.2)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 a telaio pieghevole, superleggera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Plus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472598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§3.3) Modulo posturale per capo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Plus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222261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§3.4) Modulo posturale per bacino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Plus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046065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§3.5) Modulo posturale per tronco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Plus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316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Lotto 4) Carrozzine leggere per minori (sedute inferiori o uguali a 36 cm)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67037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§4.1)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posteriori, leggera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>
                          <a:effectLst/>
                        </a:rPr>
                        <a:t>Intermedio</a:t>
                      </a:r>
                      <a:endParaRPr lang="it-IT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069541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§4.2) Modulo posturale per capo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644702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§4.3) Modulo posturale per bacino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143851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effectLst/>
                        </a:rPr>
                        <a:t>§4.4) Modulo posturale per tronco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Plus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937483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§4.5) Tavolino con incavo avvolgente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Intermedio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290449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§4.6) Tavolino con incavo avvolgente imbottito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Intermedio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53188587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832C0133-A13E-4799-87C8-40E133B82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Servizio richiesto per prodotto 2/5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2390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21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80C177D-D1A7-4154-AF10-8FEFFD6C3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533374"/>
              </p:ext>
            </p:extLst>
          </p:nvPr>
        </p:nvGraphicFramePr>
        <p:xfrm>
          <a:off x="1100138" y="930840"/>
          <a:ext cx="8564562" cy="483816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6745414">
                  <a:extLst>
                    <a:ext uri="{9D8B030D-6E8A-4147-A177-3AD203B41FA5}">
                      <a16:colId xmlns:a16="http://schemas.microsoft.com/office/drawing/2014/main" val="2415810551"/>
                    </a:ext>
                  </a:extLst>
                </a:gridCol>
                <a:gridCol w="1819148">
                  <a:extLst>
                    <a:ext uri="{9D8B030D-6E8A-4147-A177-3AD203B41FA5}">
                      <a16:colId xmlns:a16="http://schemas.microsoft.com/office/drawing/2014/main" val="231949013"/>
                    </a:ext>
                  </a:extLst>
                </a:gridCol>
              </a:tblGrid>
              <a:tr h="46539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/ Prodotto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Livello di personalizzazione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364623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5) Carrozzine pieghevoli standard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291402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§5.1) Carrozzina ad </a:t>
                      </a:r>
                      <a:r>
                        <a:rPr lang="it-IT" sz="1400" u="none" strike="noStrike" dirty="0" err="1">
                          <a:effectLst/>
                        </a:rPr>
                        <a:t>autospinta</a:t>
                      </a:r>
                      <a:r>
                        <a:rPr lang="it-IT" sz="1400" u="none" strike="noStrike" dirty="0">
                          <a:effectLst/>
                        </a:rPr>
                        <a:t> sulle ruote posteriori, pieghevole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Fornitura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7296409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>
                          <a:effectLst/>
                        </a:rPr>
                        <a:t>§5.2) Carrozzina da transito con telaio pieghevole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Fornitura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9567626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§5.3) Tavolino con incavo avvolgente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Intermedio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064819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§5.4) Tavolino con incavo avvolgente imbottito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Intermedio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9950701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6) Carrozzine basculanti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07602551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§6.1) Carrozzina a spinta con telaio basculante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Intermedio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02685717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§6.2) Tavolino con incavo avvolgente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Intermedio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2285647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§6.3) Tavolino con incavo avvolgente imbottito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Intermedio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6061686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7) Tricicli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890965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§7.1) Triciclo a pedale con differenziale, dotato di freno a pinza e freno di stazionamento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Fornitura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7949161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§7.2) Triciclo a propulsione manuale, dotato di freno a pinza e freno di stazionamento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Fornitura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958718856"/>
                  </a:ext>
                </a:extLst>
              </a:tr>
            </a:tbl>
          </a:graphicData>
        </a:graphic>
      </p:graphicFrame>
      <p:sp>
        <p:nvSpPr>
          <p:cNvPr id="7" name="Rectangle 4">
            <a:extLst>
              <a:ext uri="{FF2B5EF4-FFF2-40B4-BE49-F238E27FC236}">
                <a16:creationId xmlns:a16="http://schemas.microsoft.com/office/drawing/2014/main" id="{1839C491-84DC-4E67-A8BF-9F6DFC7D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Servizio richiesto per prodotto 3/5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727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22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39C491-84DC-4E67-A8BF-9F6DFC7D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Servizio richiesto per prodotto 4/5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D3112AD-F93D-46C2-883F-88E90865B5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375789"/>
              </p:ext>
            </p:extLst>
          </p:nvPr>
        </p:nvGraphicFramePr>
        <p:xfrm>
          <a:off x="1100138" y="926338"/>
          <a:ext cx="8574087" cy="440616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6736271">
                  <a:extLst>
                    <a:ext uri="{9D8B030D-6E8A-4147-A177-3AD203B41FA5}">
                      <a16:colId xmlns:a16="http://schemas.microsoft.com/office/drawing/2014/main" val="1029286930"/>
                    </a:ext>
                  </a:extLst>
                </a:gridCol>
                <a:gridCol w="1837816">
                  <a:extLst>
                    <a:ext uri="{9D8B030D-6E8A-4147-A177-3AD203B41FA5}">
                      <a16:colId xmlns:a16="http://schemas.microsoft.com/office/drawing/2014/main" val="2419071528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/ Prodotto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Livello di personalizzazione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3681610907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8) Carrozzine a motore elettrico e scooter elettrici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5818573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§8.1) Scooter elettronico a quattro ruote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Intermedio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545419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§8.2) Batteria sostitutiva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Fornitura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8792722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§8.3) Carrozzina elettrica a prevalente uso interno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Plus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37995269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§8.4) Batteria sostitutiva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Fornitura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79878698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§8.5) Carrozzina elettrica con sistema di seduta verticalizzabile per uso interno/esterno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Plus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618280706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§8.6) Batteria sostitutiva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Fornitura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36441068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§8.7) Carrozzina elettrica a prevalente uso esterno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Plus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35373781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§8.8) Batteria sostitutiva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Fornitura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2765277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§8.9) Modulo posturale per capo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Plus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02835462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§8.10) Modulo posturale per bacino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Plus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24967449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§8.11) Modulo posturale per tronco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Plus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53969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30554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23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839C491-84DC-4E67-A8BF-9F6DFC7D2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Servizio richiesto per prodotto 5/5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D3418B2E-5644-4380-8C73-729777174D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5344130"/>
              </p:ext>
            </p:extLst>
          </p:nvPr>
        </p:nvGraphicFramePr>
        <p:xfrm>
          <a:off x="1100138" y="929640"/>
          <a:ext cx="8564562" cy="4480560"/>
        </p:xfrm>
        <a:graphic>
          <a:graphicData uri="http://schemas.openxmlformats.org/drawingml/2006/table">
            <a:tbl>
              <a:tblPr bandRow="1">
                <a:tableStyleId>{5FD0F851-EC5A-4D38-B0AD-8093EC10F338}</a:tableStyleId>
              </a:tblPr>
              <a:tblGrid>
                <a:gridCol w="6745414">
                  <a:extLst>
                    <a:ext uri="{9D8B030D-6E8A-4147-A177-3AD203B41FA5}">
                      <a16:colId xmlns:a16="http://schemas.microsoft.com/office/drawing/2014/main" val="915392326"/>
                    </a:ext>
                  </a:extLst>
                </a:gridCol>
                <a:gridCol w="1819148">
                  <a:extLst>
                    <a:ext uri="{9D8B030D-6E8A-4147-A177-3AD203B41FA5}">
                      <a16:colId xmlns:a16="http://schemas.microsoft.com/office/drawing/2014/main" val="134709276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/ Prodotto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1" u="none" strike="noStrike" dirty="0">
                          <a:effectLst/>
                        </a:rPr>
                        <a:t>Livello di personalizzazione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 anchor="b"/>
                </a:tc>
                <a:extLst>
                  <a:ext uri="{0D108BD9-81ED-4DB2-BD59-A6C34878D82A}">
                    <a16:rowId xmlns:a16="http://schemas.microsoft.com/office/drawing/2014/main" val="912265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9) Unità di propulsione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759919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§9.1) </a:t>
                      </a:r>
                      <a:r>
                        <a:rPr lang="it-IT" sz="1400" u="none" strike="noStrike" dirty="0" err="1">
                          <a:effectLst/>
                        </a:rPr>
                        <a:t>Uniciclo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Intermedio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0901003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§9.2) Sistema ausiliario di propulsione per carrozzine manuali (con sostituzione delle ruote)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Intermedio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8257221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§9.3) Moltiplicatore di spinta elettrico per carrozzine manuali (con sostituzione delle ruote)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Intermedio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10671892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§9.4) Kit di motorizzazione universale per carrozzine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Intermedio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2247783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10) Ausili per l'infanzia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6344845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§10.1) Passeggino riducibile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>
                          <a:effectLst/>
                        </a:rPr>
                        <a:t>Plus</a:t>
                      </a:r>
                      <a:endParaRPr lang="it-IT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855321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§10.2) Passeggino riducibile accessoriato (plus)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Plus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7915580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§10.3) Seggiolone a configurazione fissa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Plus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231158722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11) Tavoli inclinabili per statica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41289236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§11.1) Stabilizzatore per statica eretta a posizionamento autonomo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Fornitura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13841838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1" u="none" strike="noStrike" dirty="0">
                          <a:effectLst/>
                        </a:rPr>
                        <a:t>Lotto 12) Materassi ad alta prevenzione</a:t>
                      </a:r>
                      <a:endParaRPr lang="it-IT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60280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u="none" strike="noStrike" dirty="0">
                          <a:effectLst/>
                        </a:rPr>
                        <a:t>§12.1) Materassi a bassa pressione di contatto, a cessione d'aria (alta prevenzione)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u="none" strike="noStrike" dirty="0">
                          <a:effectLst/>
                        </a:rPr>
                        <a:t>N/A</a:t>
                      </a:r>
                      <a:endParaRPr lang="it-IT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/>
                </a:tc>
                <a:extLst>
                  <a:ext uri="{0D108BD9-81ED-4DB2-BD59-A6C34878D82A}">
                    <a16:rowId xmlns:a16="http://schemas.microsoft.com/office/drawing/2014/main" val="3909883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1942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E5EA8828-2663-4EAE-82D4-21AB83D94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Risultati fabbisogni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egnaposto numero diapositiva 2">
            <a:extLst>
              <a:ext uri="{FF2B5EF4-FFF2-40B4-BE49-F238E27FC236}">
                <a16:creationId xmlns:a16="http://schemas.microsoft.com/office/drawing/2014/main" id="{0BA93F7E-A2A5-4266-829B-90B7EC40D146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DC07167C-D8BE-407F-9587-23598F8DB817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24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6" name="Tabella 5">
            <a:extLst>
              <a:ext uri="{FF2B5EF4-FFF2-40B4-BE49-F238E27FC236}">
                <a16:creationId xmlns:a16="http://schemas.microsoft.com/office/drawing/2014/main" id="{7ED2523A-F7C0-4AF5-B082-D3CD0F4FA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930588"/>
              </p:ext>
            </p:extLst>
          </p:nvPr>
        </p:nvGraphicFramePr>
        <p:xfrm>
          <a:off x="1100137" y="908050"/>
          <a:ext cx="8613776" cy="3712694"/>
        </p:xfrm>
        <a:graphic>
          <a:graphicData uri="http://schemas.openxmlformats.org/drawingml/2006/table">
            <a:tbl>
              <a:tblPr/>
              <a:tblGrid>
                <a:gridCol w="252008">
                  <a:extLst>
                    <a:ext uri="{9D8B030D-6E8A-4147-A177-3AD203B41FA5}">
                      <a16:colId xmlns:a16="http://schemas.microsoft.com/office/drawing/2014/main" val="3941478571"/>
                    </a:ext>
                  </a:extLst>
                </a:gridCol>
                <a:gridCol w="233464">
                  <a:extLst>
                    <a:ext uri="{9D8B030D-6E8A-4147-A177-3AD203B41FA5}">
                      <a16:colId xmlns:a16="http://schemas.microsoft.com/office/drawing/2014/main" val="3828148928"/>
                    </a:ext>
                  </a:extLst>
                </a:gridCol>
                <a:gridCol w="1426895">
                  <a:extLst>
                    <a:ext uri="{9D8B030D-6E8A-4147-A177-3AD203B41FA5}">
                      <a16:colId xmlns:a16="http://schemas.microsoft.com/office/drawing/2014/main" val="666694680"/>
                    </a:ext>
                  </a:extLst>
                </a:gridCol>
                <a:gridCol w="5785710">
                  <a:extLst>
                    <a:ext uri="{9D8B030D-6E8A-4147-A177-3AD203B41FA5}">
                      <a16:colId xmlns:a16="http://schemas.microsoft.com/office/drawing/2014/main" val="4005121084"/>
                    </a:ext>
                  </a:extLst>
                </a:gridCol>
                <a:gridCol w="915699">
                  <a:extLst>
                    <a:ext uri="{9D8B030D-6E8A-4147-A177-3AD203B41FA5}">
                      <a16:colId xmlns:a16="http://schemas.microsoft.com/office/drawing/2014/main" val="3722492633"/>
                    </a:ext>
                  </a:extLst>
                </a:gridCol>
              </a:tblGrid>
              <a:tr h="603734"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Lotto</a:t>
                      </a:r>
                    </a:p>
                  </a:txBody>
                  <a:tcPr marL="5747" marR="5747" marT="5747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Prodotto</a:t>
                      </a:r>
                    </a:p>
                  </a:txBody>
                  <a:tcPr marL="5747" marR="5747" marT="5747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Nomenclatore</a:t>
                      </a:r>
                    </a:p>
                  </a:txBody>
                  <a:tcPr marL="5747" marR="5747" marT="57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prodotto</a:t>
                      </a:r>
                    </a:p>
                  </a:txBody>
                  <a:tcPr marL="5747" marR="5747" marT="57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5747" marR="5747" marT="57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0492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Carrozzine superleggere per adulti (sedute superiori a 36 cm)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1626467"/>
                  </a:ext>
                </a:extLst>
              </a:tr>
              <a:tr h="229881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12.22.03.009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ad autospinta sulle ruote posteriori a telaio rigido, superleggera per adulti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6649576"/>
                  </a:ext>
                </a:extLst>
              </a:tr>
              <a:tr h="229881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12.22.03.012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ad autospinta sulle ruote posteriori a telaio pieghevole, superleggera per adulti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93631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bacino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608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tronco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45408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Carrozzine leggere per adulti (sedute superiori a 36 cm)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8954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12.22.03.006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ad </a:t>
                      </a:r>
                      <a:r>
                        <a:rPr lang="it-IT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autospinta</a:t>
                      </a:r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sulle ruote posteriori, leggera per adulti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9741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1473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capo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33662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bacino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2400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5964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tronco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84889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Tavolo con incavo avvolgente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6948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Tavolo con incavo avvolgente imbottito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1.612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280461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:a16="http://schemas.microsoft.com/office/drawing/2014/main" id="{8F93AB9F-E6A3-4907-8DD5-7CCD7D1FD038}"/>
              </a:ext>
            </a:extLst>
          </p:cNvPr>
          <p:cNvSpPr txBox="1"/>
          <p:nvPr/>
        </p:nvSpPr>
        <p:spPr>
          <a:xfrm>
            <a:off x="8261319" y="6089904"/>
            <a:ext cx="1644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Nota: quantità triennali</a:t>
            </a:r>
          </a:p>
        </p:txBody>
      </p:sp>
    </p:spTree>
    <p:extLst>
      <p:ext uri="{BB962C8B-B14F-4D97-AF65-F5344CB8AC3E}">
        <p14:creationId xmlns:p14="http://schemas.microsoft.com/office/powerpoint/2010/main" val="10577538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E5EA8828-2663-4EAE-82D4-21AB83D94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Risultati fabbisogni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numero diapositiva 2">
            <a:extLst>
              <a:ext uri="{FF2B5EF4-FFF2-40B4-BE49-F238E27FC236}">
                <a16:creationId xmlns:a16="http://schemas.microsoft.com/office/drawing/2014/main" id="{9A2FB477-60AC-4E44-925C-A2FF62BC93E6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DC07167C-D8BE-407F-9587-23598F8DB817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25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3C00811A-368B-4E49-A3B2-D0D2AA52C9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6183310"/>
              </p:ext>
            </p:extLst>
          </p:nvPr>
        </p:nvGraphicFramePr>
        <p:xfrm>
          <a:off x="1100138" y="908050"/>
          <a:ext cx="8613776" cy="4078478"/>
        </p:xfrm>
        <a:graphic>
          <a:graphicData uri="http://schemas.openxmlformats.org/drawingml/2006/table">
            <a:tbl>
              <a:tblPr/>
              <a:tblGrid>
                <a:gridCol w="285597">
                  <a:extLst>
                    <a:ext uri="{9D8B030D-6E8A-4147-A177-3AD203B41FA5}">
                      <a16:colId xmlns:a16="http://schemas.microsoft.com/office/drawing/2014/main" val="4083282423"/>
                    </a:ext>
                  </a:extLst>
                </a:gridCol>
                <a:gridCol w="289983">
                  <a:extLst>
                    <a:ext uri="{9D8B030D-6E8A-4147-A177-3AD203B41FA5}">
                      <a16:colId xmlns:a16="http://schemas.microsoft.com/office/drawing/2014/main" val="1712526386"/>
                    </a:ext>
                  </a:extLst>
                </a:gridCol>
                <a:gridCol w="1420916">
                  <a:extLst>
                    <a:ext uri="{9D8B030D-6E8A-4147-A177-3AD203B41FA5}">
                      <a16:colId xmlns:a16="http://schemas.microsoft.com/office/drawing/2014/main" val="1679529979"/>
                    </a:ext>
                  </a:extLst>
                </a:gridCol>
                <a:gridCol w="5644918">
                  <a:extLst>
                    <a:ext uri="{9D8B030D-6E8A-4147-A177-3AD203B41FA5}">
                      <a16:colId xmlns:a16="http://schemas.microsoft.com/office/drawing/2014/main" val="2362555460"/>
                    </a:ext>
                  </a:extLst>
                </a:gridCol>
                <a:gridCol w="972362">
                  <a:extLst>
                    <a:ext uri="{9D8B030D-6E8A-4147-A177-3AD203B41FA5}">
                      <a16:colId xmlns:a16="http://schemas.microsoft.com/office/drawing/2014/main" val="810256646"/>
                    </a:ext>
                  </a:extLst>
                </a:gridCol>
              </a:tblGrid>
              <a:tr h="710438"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Lotto</a:t>
                      </a:r>
                    </a:p>
                  </a:txBody>
                  <a:tcPr marL="45720" marR="4572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Prodotto</a:t>
                      </a:r>
                    </a:p>
                  </a:txBody>
                  <a:tcPr marL="45720" marR="4572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Nomenclatore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prodotto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985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Carrozzine superleggere per minori (sedute inferiori o uguali ai 36)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0958761"/>
                  </a:ext>
                </a:extLst>
              </a:tr>
              <a:tr h="229881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12.22.03.009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ad autospinta sulle ruote posteriori a telaio rigido, superleggera per minori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0873535"/>
                  </a:ext>
                </a:extLst>
              </a:tr>
              <a:tr h="229881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12.22.03.012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ad autospinta sulle ruote posteriori a telaio pieghevole, superleggera per minori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69007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capo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27376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bacino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836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tronco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9852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Carrozzine leggere per minori (sedute inferiori o uguali a 36 cm)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5822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12.22.03.006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ad autospinta sulle ruote posteriori, leggera per minori 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615464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capo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71939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bacino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929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tronco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789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Tavolo con incavo avvolgente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54177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Tavolo con incavo avvolgente imbottito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050122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C3BC9A58-3945-4FE4-9B47-5C005F108A7D}"/>
              </a:ext>
            </a:extLst>
          </p:cNvPr>
          <p:cNvSpPr txBox="1"/>
          <p:nvPr/>
        </p:nvSpPr>
        <p:spPr>
          <a:xfrm>
            <a:off x="8261319" y="6089904"/>
            <a:ext cx="1644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Nota: quantità triennali</a:t>
            </a:r>
          </a:p>
        </p:txBody>
      </p:sp>
    </p:spTree>
    <p:extLst>
      <p:ext uri="{BB962C8B-B14F-4D97-AF65-F5344CB8AC3E}">
        <p14:creationId xmlns:p14="http://schemas.microsoft.com/office/powerpoint/2010/main" val="31656696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E5EA8828-2663-4EAE-82D4-21AB83D94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Risultati fabbisogni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numero diapositiva 2">
            <a:extLst>
              <a:ext uri="{FF2B5EF4-FFF2-40B4-BE49-F238E27FC236}">
                <a16:creationId xmlns:a16="http://schemas.microsoft.com/office/drawing/2014/main" id="{DA018F62-4AE6-482D-9B74-9CF463128E1F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DC07167C-D8BE-407F-9587-23598F8DB817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26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E7A988E6-3E4A-4BB0-AC17-C26569F4E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2249832"/>
              </p:ext>
            </p:extLst>
          </p:nvPr>
        </p:nvGraphicFramePr>
        <p:xfrm>
          <a:off x="1072706" y="908050"/>
          <a:ext cx="8568000" cy="3792960"/>
        </p:xfrm>
        <a:graphic>
          <a:graphicData uri="http://schemas.openxmlformats.org/drawingml/2006/table">
            <a:tbl>
              <a:tblPr/>
              <a:tblGrid>
                <a:gridCol w="252000">
                  <a:extLst>
                    <a:ext uri="{9D8B030D-6E8A-4147-A177-3AD203B41FA5}">
                      <a16:colId xmlns:a16="http://schemas.microsoft.com/office/drawing/2014/main" val="1202487491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4077499227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414767837"/>
                    </a:ext>
                  </a:extLst>
                </a:gridCol>
                <a:gridCol w="6624000">
                  <a:extLst>
                    <a:ext uri="{9D8B030D-6E8A-4147-A177-3AD203B41FA5}">
                      <a16:colId xmlns:a16="http://schemas.microsoft.com/office/drawing/2014/main" val="1830567399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4188633800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Lotto</a:t>
                      </a:r>
                    </a:p>
                  </a:txBody>
                  <a:tcPr marL="45720" marR="4572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Prodotto</a:t>
                      </a:r>
                    </a:p>
                  </a:txBody>
                  <a:tcPr marL="45720" marR="4572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Nomenclatore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prodotto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50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Carrozzine pieghevoli standard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98087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12.22.03.003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ad autospinta sulle ruote posteriori, pieghevole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6495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10989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12.22.18.003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 spinta con telaio pieghevole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1442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Tavolo con incavo avvolgente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3086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Tavolo con incavo avvolgente imbottito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1.882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964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Carrozzine basculanti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79610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12.22.18.009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a spinta con telaio basculante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118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Tavolo con incavo avvolgente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376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3370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Tavolo con incavo avvolgente imbottito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 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143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Tricicli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47" marR="5747" marT="5747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4782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12.18.06.006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Triciclo a pedale con differenziale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1710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12.18.09.003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Triciclo a propulsione manuale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9722657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216A13B2-3470-40C2-A2B8-BAC2C486689E}"/>
              </a:ext>
            </a:extLst>
          </p:cNvPr>
          <p:cNvSpPr txBox="1"/>
          <p:nvPr/>
        </p:nvSpPr>
        <p:spPr>
          <a:xfrm>
            <a:off x="8261319" y="6089904"/>
            <a:ext cx="1644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Nota: quantità triennali</a:t>
            </a:r>
          </a:p>
        </p:txBody>
      </p:sp>
    </p:spTree>
    <p:extLst>
      <p:ext uri="{BB962C8B-B14F-4D97-AF65-F5344CB8AC3E}">
        <p14:creationId xmlns:p14="http://schemas.microsoft.com/office/powerpoint/2010/main" val="2519496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E5EA8828-2663-4EAE-82D4-21AB83D94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Risultati fabbisogni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5" name="Segnaposto numero diapositiva 2">
            <a:extLst>
              <a:ext uri="{FF2B5EF4-FFF2-40B4-BE49-F238E27FC236}">
                <a16:creationId xmlns:a16="http://schemas.microsoft.com/office/drawing/2014/main" id="{B7755178-A1B1-42F2-A8F1-7F193EB2081C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DC07167C-D8BE-407F-9587-23598F8DB817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27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CCC4F0A0-3892-421B-93A8-A13A62A9E4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6661161"/>
              </p:ext>
            </p:extLst>
          </p:nvPr>
        </p:nvGraphicFramePr>
        <p:xfrm>
          <a:off x="1100138" y="908050"/>
          <a:ext cx="8568000" cy="3792960"/>
        </p:xfrm>
        <a:graphic>
          <a:graphicData uri="http://schemas.openxmlformats.org/drawingml/2006/table">
            <a:tbl>
              <a:tblPr/>
              <a:tblGrid>
                <a:gridCol w="288000">
                  <a:extLst>
                    <a:ext uri="{9D8B030D-6E8A-4147-A177-3AD203B41FA5}">
                      <a16:colId xmlns:a16="http://schemas.microsoft.com/office/drawing/2014/main" val="3989638530"/>
                    </a:ext>
                  </a:extLst>
                </a:gridCol>
                <a:gridCol w="288000">
                  <a:extLst>
                    <a:ext uri="{9D8B030D-6E8A-4147-A177-3AD203B41FA5}">
                      <a16:colId xmlns:a16="http://schemas.microsoft.com/office/drawing/2014/main" val="932018492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163918750"/>
                    </a:ext>
                  </a:extLst>
                </a:gridCol>
                <a:gridCol w="6588000">
                  <a:extLst>
                    <a:ext uri="{9D8B030D-6E8A-4147-A177-3AD203B41FA5}">
                      <a16:colId xmlns:a16="http://schemas.microsoft.com/office/drawing/2014/main" val="417872276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697614164"/>
                    </a:ext>
                  </a:extLst>
                </a:gridCol>
              </a:tblGrid>
              <a:tr h="68400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Lotto</a:t>
                      </a:r>
                    </a:p>
                  </a:txBody>
                  <a:tcPr marL="45720" marR="4572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Prodotto</a:t>
                      </a:r>
                    </a:p>
                  </a:txBody>
                  <a:tcPr marL="45720" marR="4572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Nomenclatore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prodotto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95330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Carrozzine a motore elettrico</a:t>
                      </a: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809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12.23.03.006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Scooter elettronico a quattro ruote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6062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Batteria sostitutiva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7973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12.23.06.009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elettrica a prevalente uso interno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7073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Batteria sostitutiva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033542"/>
                  </a:ext>
                </a:extLst>
              </a:tr>
              <a:tr h="229881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12.23.06.012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elettrica con sistema di seduta verticalizzabile per uso interno/esterno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09612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Batteria sostitutiva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4733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12.36.06.015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Carrozzina elettrica a prevalente uso esterno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74115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Batteria sostitutiva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678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capo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9011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bacino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454 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577252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18.09.39.009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Modulo posturale per tronco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485633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52798F5D-AE04-4581-917E-A7084E0EBAA8}"/>
              </a:ext>
            </a:extLst>
          </p:cNvPr>
          <p:cNvSpPr txBox="1"/>
          <p:nvPr/>
        </p:nvSpPr>
        <p:spPr>
          <a:xfrm>
            <a:off x="8261319" y="6089904"/>
            <a:ext cx="16446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/>
              <a:t>Nota: quantità triennali</a:t>
            </a:r>
          </a:p>
        </p:txBody>
      </p:sp>
    </p:spTree>
    <p:extLst>
      <p:ext uri="{BB962C8B-B14F-4D97-AF65-F5344CB8AC3E}">
        <p14:creationId xmlns:p14="http://schemas.microsoft.com/office/powerpoint/2010/main" val="10199706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E5EA8828-2663-4EAE-82D4-21AB83D94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Risultati fabbisogni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Segnaposto numero diapositiva 2">
            <a:extLst>
              <a:ext uri="{FF2B5EF4-FFF2-40B4-BE49-F238E27FC236}">
                <a16:creationId xmlns:a16="http://schemas.microsoft.com/office/drawing/2014/main" id="{A0BBCC0D-C57F-45E3-A98B-A6F7BB46D656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DC07167C-D8BE-407F-9587-23598F8DB817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28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5326E928-F93A-4596-B385-F5583FDEE0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943184"/>
              </p:ext>
            </p:extLst>
          </p:nvPr>
        </p:nvGraphicFramePr>
        <p:xfrm>
          <a:off x="1100138" y="917842"/>
          <a:ext cx="8568000" cy="3051720"/>
        </p:xfrm>
        <a:graphic>
          <a:graphicData uri="http://schemas.openxmlformats.org/drawingml/2006/table">
            <a:tbl>
              <a:tblPr/>
              <a:tblGrid>
                <a:gridCol w="252000">
                  <a:extLst>
                    <a:ext uri="{9D8B030D-6E8A-4147-A177-3AD203B41FA5}">
                      <a16:colId xmlns:a16="http://schemas.microsoft.com/office/drawing/2014/main" val="1748218034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3724949646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791901405"/>
                    </a:ext>
                  </a:extLst>
                </a:gridCol>
                <a:gridCol w="6588000">
                  <a:extLst>
                    <a:ext uri="{9D8B030D-6E8A-4147-A177-3AD203B41FA5}">
                      <a16:colId xmlns:a16="http://schemas.microsoft.com/office/drawing/2014/main" val="181996126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398394323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Lotto</a:t>
                      </a:r>
                    </a:p>
                  </a:txBody>
                  <a:tcPr marL="45720" marR="4572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Prodotto</a:t>
                      </a:r>
                    </a:p>
                  </a:txBody>
                  <a:tcPr marL="45720" marR="4572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Nomenclatore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prodotto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60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Unità di propulsione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8592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12.24.09.003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Uniciclo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7575975"/>
                  </a:ext>
                </a:extLst>
              </a:tr>
              <a:tr h="229881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12.24.09.006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Sistema ausiliario di propulsione per carrozzine manuali (con sostituzione delle ruote)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778554"/>
                  </a:ext>
                </a:extLst>
              </a:tr>
              <a:tr h="229881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12.24.09.009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Moltiplicatore di spinta elettrico per carrozzine manuali (con sostituzione delle ruote)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7331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12.24.09.015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Kit di motorizzazione universale per carrozzine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447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3252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Ausili per l'infanzia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54693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12.27.07.006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Passeggino riducibile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4293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12.27.07.006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Passeggino </a:t>
                      </a:r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riducibile accessoriato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48857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18.09.21.003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Seggiolone a configurazione fissa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6157173"/>
                  </a:ext>
                </a:extLst>
              </a:tr>
            </a:tbl>
          </a:graphicData>
        </a:graphic>
      </p:graphicFrame>
      <p:sp>
        <p:nvSpPr>
          <p:cNvPr id="5" name="CasellaDiTesto 4">
            <a:extLst>
              <a:ext uri="{FF2B5EF4-FFF2-40B4-BE49-F238E27FC236}">
                <a16:creationId xmlns:a16="http://schemas.microsoft.com/office/drawing/2014/main" id="{160A8CC2-D8E6-40E3-9E0B-690D2A086304}"/>
              </a:ext>
            </a:extLst>
          </p:cNvPr>
          <p:cNvSpPr txBox="1"/>
          <p:nvPr/>
        </p:nvSpPr>
        <p:spPr>
          <a:xfrm>
            <a:off x="7528361" y="5940158"/>
            <a:ext cx="2377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200" dirty="0"/>
              <a:t>Nota: quantità triennali;</a:t>
            </a:r>
            <a:br>
              <a:rPr lang="it-IT" sz="1200" dirty="0"/>
            </a:br>
            <a:r>
              <a:rPr lang="it-IT" sz="1200" dirty="0"/>
              <a:t>* dato attualmente non disponibile</a:t>
            </a:r>
          </a:p>
        </p:txBody>
      </p:sp>
    </p:spTree>
    <p:extLst>
      <p:ext uri="{BB962C8B-B14F-4D97-AF65-F5344CB8AC3E}">
        <p14:creationId xmlns:p14="http://schemas.microsoft.com/office/powerpoint/2010/main" val="41232090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>
            <a:extLst>
              <a:ext uri="{FF2B5EF4-FFF2-40B4-BE49-F238E27FC236}">
                <a16:creationId xmlns:a16="http://schemas.microsoft.com/office/drawing/2014/main" id="{E5EA8828-2663-4EAE-82D4-21AB83D948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Risultati fabbisogni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8" name="Segnaposto numero diapositiva 2">
            <a:extLst>
              <a:ext uri="{FF2B5EF4-FFF2-40B4-BE49-F238E27FC236}">
                <a16:creationId xmlns:a16="http://schemas.microsoft.com/office/drawing/2014/main" id="{46D842F0-D465-4B1D-BCC7-34296981325E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DC07167C-D8BE-407F-9587-23598F8DB817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29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6E53AD0F-8073-477A-8D07-1AFD5F334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929789"/>
              </p:ext>
            </p:extLst>
          </p:nvPr>
        </p:nvGraphicFramePr>
        <p:xfrm>
          <a:off x="1100138" y="919983"/>
          <a:ext cx="8532000" cy="1756320"/>
        </p:xfrm>
        <a:graphic>
          <a:graphicData uri="http://schemas.openxmlformats.org/drawingml/2006/table">
            <a:tbl>
              <a:tblPr/>
              <a:tblGrid>
                <a:gridCol w="252000">
                  <a:extLst>
                    <a:ext uri="{9D8B030D-6E8A-4147-A177-3AD203B41FA5}">
                      <a16:colId xmlns:a16="http://schemas.microsoft.com/office/drawing/2014/main" val="2554936247"/>
                    </a:ext>
                  </a:extLst>
                </a:gridCol>
                <a:gridCol w="252000">
                  <a:extLst>
                    <a:ext uri="{9D8B030D-6E8A-4147-A177-3AD203B41FA5}">
                      <a16:colId xmlns:a16="http://schemas.microsoft.com/office/drawing/2014/main" val="2927627239"/>
                    </a:ext>
                  </a:extLst>
                </a:gridCol>
                <a:gridCol w="936000">
                  <a:extLst>
                    <a:ext uri="{9D8B030D-6E8A-4147-A177-3AD203B41FA5}">
                      <a16:colId xmlns:a16="http://schemas.microsoft.com/office/drawing/2014/main" val="2709565402"/>
                    </a:ext>
                  </a:extLst>
                </a:gridCol>
                <a:gridCol w="6588000">
                  <a:extLst>
                    <a:ext uri="{9D8B030D-6E8A-4147-A177-3AD203B41FA5}">
                      <a16:colId xmlns:a16="http://schemas.microsoft.com/office/drawing/2014/main" val="173001560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2568728742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Lotto</a:t>
                      </a:r>
                    </a:p>
                  </a:txBody>
                  <a:tcPr marL="45720" marR="4572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Prodotto</a:t>
                      </a:r>
                    </a:p>
                  </a:txBody>
                  <a:tcPr marL="45720" marR="4572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Nomenclatore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Nome prodotto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Totale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9713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Tavolo inclinabile per statica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197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04.48.21.012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Stabilizzatore per statica eretta a posizionamento autonomo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*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58125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t"/>
                      <a:r>
                        <a:rPr lang="it-IT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Materassi ad alta prevenzione 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t"/>
                      <a:endParaRPr lang="it-IT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2039710"/>
                  </a:ext>
                </a:extLst>
              </a:tr>
              <a:tr h="235628"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04.33.06.021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Materasso a bassa pressione di contatto, a cessione d'aria (alta prevenzione)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it-I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180</a:t>
                      </a:r>
                    </a:p>
                  </a:txBody>
                  <a:tcPr marL="45720" marR="4572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3447956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128ADF55-8EAF-4404-AD6A-F625E2BFAB0C}"/>
              </a:ext>
            </a:extLst>
          </p:cNvPr>
          <p:cNvSpPr txBox="1"/>
          <p:nvPr/>
        </p:nvSpPr>
        <p:spPr>
          <a:xfrm>
            <a:off x="7528361" y="5938017"/>
            <a:ext cx="2377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it-IT" sz="1200" dirty="0"/>
              <a:t>Nota: quantità triennali;</a:t>
            </a:r>
            <a:br>
              <a:rPr lang="it-IT" sz="1200" dirty="0"/>
            </a:br>
            <a:r>
              <a:rPr lang="it-IT" sz="1200" dirty="0"/>
              <a:t>* dato attualmente non disponibile</a:t>
            </a:r>
          </a:p>
        </p:txBody>
      </p:sp>
    </p:spTree>
    <p:extLst>
      <p:ext uri="{BB962C8B-B14F-4D97-AF65-F5344CB8AC3E}">
        <p14:creationId xmlns:p14="http://schemas.microsoft.com/office/powerpoint/2010/main" val="2482319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2">
            <a:extLst>
              <a:ext uri="{FF2B5EF4-FFF2-40B4-BE49-F238E27FC236}">
                <a16:creationId xmlns:a16="http://schemas.microsoft.com/office/drawing/2014/main" id="{1C1B2376-098C-41B0-A53D-2478CB3E8004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F074254D-CD5F-4DD1-A720-A9E2C02159EC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3</a:t>
            </a:fld>
            <a:endParaRPr lang="it-IT" altLang="it-IT" sz="1200" b="1" dirty="0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43CACF95-DA44-47ED-8050-16D1AC30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Premessa: le novità dei prodotti oggetto in gara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10">
            <a:extLst>
              <a:ext uri="{FF2B5EF4-FFF2-40B4-BE49-F238E27FC236}">
                <a16:creationId xmlns:a16="http://schemas.microsoft.com/office/drawing/2014/main" id="{42CB55D7-6813-4949-82B0-310C63272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14341" name="CasellaDiTesto 4">
            <a:extLst>
              <a:ext uri="{FF2B5EF4-FFF2-40B4-BE49-F238E27FC236}">
                <a16:creationId xmlns:a16="http://schemas.microsoft.com/office/drawing/2014/main" id="{5C45AF3C-5BB9-4FA8-A727-A9CFB162F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9663" y="908050"/>
            <a:ext cx="8564562" cy="5109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800"/>
              </a:spcAft>
              <a:buSzPct val="70000"/>
              <a:buNone/>
            </a:pPr>
            <a:r>
              <a:rPr lang="it-IT" altLang="it-IT" sz="1800" dirty="0">
                <a:latin typeface="Calibri" panose="020F0502020204030204" pitchFamily="34" charset="0"/>
                <a:cs typeface="Calibri" panose="020F0502020204030204" pitchFamily="34" charset="0"/>
              </a:rPr>
              <a:t>Le diverse tipologie di prodotto 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indicate nel </a:t>
            </a:r>
            <a:r>
              <a:rPr lang="it-IT" altLang="it-IT" i="1" dirty="0">
                <a:latin typeface="Calibri" panose="020F0502020204030204" pitchFamily="34" charset="0"/>
                <a:cs typeface="Calibri" panose="020F0502020204030204" pitchFamily="34" charset="0"/>
              </a:rPr>
              <a:t>nuovo nomenclatore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 agli elenchi 2a e 2b, sono state selezionate dal gruppo di lavoro della precedente edizione (Ausili per disabili 3) e aggregate in categorie omogenee. Nonostante l’opera di aggregazione, l</a:t>
            </a:r>
            <a:r>
              <a:rPr lang="it-IT" dirty="0">
                <a:latin typeface="+mn-lt"/>
              </a:rPr>
              <a:t>a numerosità e le differenze tra queste categorie ha suggerito la suddivisione dei prodotti oggetto di gara in più procedure di affidamento.</a:t>
            </a:r>
          </a:p>
          <a:p>
            <a:pPr algn="just">
              <a:spcBef>
                <a:spcPct val="0"/>
              </a:spcBef>
              <a:spcAft>
                <a:spcPts val="800"/>
              </a:spcAft>
              <a:buSzPct val="70000"/>
              <a:buNone/>
            </a:pPr>
            <a:r>
              <a:rPr lang="it-IT" dirty="0">
                <a:latin typeface="+mn-lt"/>
              </a:rPr>
              <a:t>Una prima procedura, </a:t>
            </a:r>
            <a:r>
              <a:rPr lang="it-IT" dirty="0">
                <a:solidFill>
                  <a:prstClr val="black"/>
                </a:solidFill>
                <a:latin typeface="Calibri" panose="020F0502020204030204"/>
              </a:rPr>
              <a:t>denominata “Ausili per disabili 3 (Prodotti standardizzati)”, </a:t>
            </a:r>
            <a:r>
              <a:rPr lang="it-IT" dirty="0">
                <a:latin typeface="+mn-lt"/>
              </a:rPr>
              <a:t>è stata pubblicata in data 21 dicembre 2017</a:t>
            </a:r>
            <a:r>
              <a:rPr lang="it-IT" dirty="0">
                <a:solidFill>
                  <a:prstClr val="black"/>
                </a:solidFill>
                <a:latin typeface="Calibri" panose="020F0502020204030204"/>
              </a:rPr>
              <a:t> ed è attualmente in fase di valutazione di idoneità dei prodotti offerti; com’è facile intuire dal nome, ha ad oggetto ausili di serie pronti per l’uso per cui è sufficiente richiedere un servizio di mera fornitura.</a:t>
            </a:r>
          </a:p>
          <a:p>
            <a:pPr algn="just">
              <a:spcBef>
                <a:spcPct val="0"/>
              </a:spcBef>
              <a:spcAft>
                <a:spcPts val="800"/>
              </a:spcAft>
              <a:buSzPct val="70000"/>
              <a:buFont typeface="Wingdings" panose="05000000000000000000" pitchFamily="2" charset="2"/>
              <a:buNone/>
            </a:pP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La seconda procedura, illustrata in questo documento, avrà ad oggetto gli ausili rimasti fuori dalla precedente, in particolare, quelli </a:t>
            </a:r>
            <a:r>
              <a:rPr lang="it-IT" altLang="it-IT" sz="1800" b="1" dirty="0">
                <a:latin typeface="Calibri" panose="020F0502020204030204" pitchFamily="34" charset="0"/>
                <a:cs typeface="Calibri" panose="020F0502020204030204" pitchFamily="34" charset="0"/>
              </a:rPr>
              <a:t>che per l’utilizzo è necessario un servizio aggiuntivo di adattamento e personalizzazione secondo le caratteristiche fisiche dell’assistito; tale servizio, per le caratteristiche del mercato di fornitura e quello di personalizzazione degli ausili, è stato ritenuto imprescindibile dalla fornitura del prodotto</a:t>
            </a:r>
            <a:r>
              <a:rPr lang="it-IT" altLang="it-IT" b="1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algn="just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Ad oggi non sono state espletate procedure di gara aventi un oggetto simile, sia per quanto riguarda l’Agenzia che altre centrali d’acquisto.</a:t>
            </a:r>
            <a:endParaRPr lang="it-IT" altLang="it-IT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CC73D19-11C8-4E0E-B464-B0315AEE3CE8}"/>
              </a:ext>
            </a:extLst>
          </p:cNvPr>
          <p:cNvSpPr/>
          <p:nvPr/>
        </p:nvSpPr>
        <p:spPr>
          <a:xfrm>
            <a:off x="1100138" y="908050"/>
            <a:ext cx="8712044" cy="415498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spcAft>
                <a:spcPts val="0"/>
              </a:spcAft>
              <a:defRPr/>
            </a:pPr>
            <a:r>
              <a:rPr lang="it-IT" sz="2200" dirty="0">
                <a:latin typeface="Calibri" panose="020F0502020204030204" pitchFamily="34" charset="0"/>
              </a:rPr>
              <a:t>Il presente materiale, suscettibile di variazioni anche sostanziali nella stesura finale della documentazione di gara, sarà messo a disposizione sul portale dell’Agenzia Intercent-ER al seguente indirizzo: </a:t>
            </a:r>
            <a:r>
              <a:rPr lang="it-IT" sz="2200" dirty="0">
                <a:latin typeface="Calibri" panose="020F0502020204030204" pitchFamily="34" charset="0"/>
                <a:hlinkClick r:id="rId2"/>
              </a:rPr>
              <a:t>http://intercenter.regione.emilia-romagna.it</a:t>
            </a:r>
            <a:r>
              <a:rPr lang="it-IT" sz="2200" dirty="0">
                <a:latin typeface="Calibri" panose="020F0502020204030204" pitchFamily="34" charset="0"/>
              </a:rPr>
              <a:t> 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200" dirty="0">
                <a:latin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200" dirty="0">
                <a:latin typeface="Calibri" panose="020F0502020204030204" pitchFamily="34" charset="0"/>
              </a:rPr>
              <a:t>Eventuali osservazioni in merito al materiale pubblicato dovranno essere inviate all’indirizzo </a:t>
            </a:r>
            <a:r>
              <a:rPr lang="it-IT" sz="2200" dirty="0">
                <a:latin typeface="Calibri" panose="020F0502020204030204" pitchFamily="34" charset="0"/>
                <a:hlinkClick r:id="rId3"/>
              </a:rPr>
              <a:t>Intercenter@Regione.Emilia-Romagna.it</a:t>
            </a:r>
            <a:r>
              <a:rPr lang="it-IT" sz="2200" dirty="0">
                <a:latin typeface="Calibri" panose="020F0502020204030204" pitchFamily="34" charset="0"/>
              </a:rPr>
              <a:t>  entro e non oltre il giorno: </a:t>
            </a:r>
            <a:r>
              <a:rPr lang="it-IT" sz="2200">
                <a:latin typeface="Calibri" panose="020F0502020204030204" pitchFamily="34" charset="0"/>
              </a:rPr>
              <a:t>31 agosto </a:t>
            </a:r>
            <a:r>
              <a:rPr lang="it-IT" sz="2200" dirty="0">
                <a:latin typeface="Calibri" panose="020F0502020204030204" pitchFamily="34" charset="0"/>
              </a:rPr>
              <a:t>2019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200" dirty="0">
                <a:latin typeface="Calibri" panose="020F0502020204030204" pitchFamily="34" charset="0"/>
              </a:rPr>
              <a:t> </a:t>
            </a:r>
          </a:p>
          <a:p>
            <a:pPr algn="just">
              <a:spcAft>
                <a:spcPts val="0"/>
              </a:spcAft>
              <a:defRPr/>
            </a:pPr>
            <a:r>
              <a:rPr lang="it-IT" sz="2200" dirty="0">
                <a:latin typeface="Calibri" panose="020F0502020204030204" pitchFamily="34" charset="0"/>
              </a:rPr>
              <a:t>L’esito della presente consultazione non è in alcun modo vincolante per l’Agenzia Intercent-ER, che si riserva la più ampia discrezionalità rispetto alle decisioni da adottare</a:t>
            </a:r>
          </a:p>
        </p:txBody>
      </p:sp>
      <p:sp>
        <p:nvSpPr>
          <p:cNvPr id="3" name="CasellaDiTesto 3">
            <a:extLst>
              <a:ext uri="{FF2B5EF4-FFF2-40B4-BE49-F238E27FC236}">
                <a16:creationId xmlns:a16="http://schemas.microsoft.com/office/drawing/2014/main" id="{66C28E13-ECFD-41F1-9517-A296840AF9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7253" y="143401"/>
            <a:ext cx="77759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1pPr>
            <a:lvl2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Tahoma" panose="020B0604030504040204" pitchFamily="34" charset="0"/>
                <a:ea typeface="Microsoft YaHei" panose="020B0503020204020204" pitchFamily="34" charset="-122"/>
              </a:defRPr>
            </a:lvl2pPr>
            <a:lvl3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600"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algn="r">
              <a:spcBef>
                <a:spcPts val="600"/>
              </a:spcBef>
              <a:buClr>
                <a:srgbClr val="CC0000"/>
              </a:buClr>
              <a:buSzPct val="70000"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Incontro con i Fornitori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7639CA7-6187-4256-B74C-B2A3D66B0A8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3935413" y="6511925"/>
            <a:ext cx="2060575" cy="25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it-IT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None/>
              <a:defRPr sz="1400" b="1" kern="1200">
                <a:solidFill>
                  <a:srgbClr val="336600"/>
                </a:solidFill>
                <a:latin typeface="Calibri" panose="020F0502020204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sz="1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FA63BD8D-39BF-4B76-9A83-1DD5C0D99531}" type="slidenum">
              <a:rPr lang="it-IT" altLang="it-IT" smtClean="0"/>
              <a:pPr>
                <a:defRPr/>
              </a:pPr>
              <a:t>30</a:t>
            </a:fld>
            <a:endParaRPr lang="it-IT" alt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2">
            <a:extLst>
              <a:ext uri="{FF2B5EF4-FFF2-40B4-BE49-F238E27FC236}">
                <a16:creationId xmlns:a16="http://schemas.microsoft.com/office/drawing/2014/main" id="{74100B8B-58F5-4A2F-B896-CA846ED74C06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F94E0D86-78A3-43A9-BA39-C4C6C58DD688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4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8195" name="Rectangle 4">
            <a:extLst>
              <a:ext uri="{FF2B5EF4-FFF2-40B4-BE49-F238E27FC236}">
                <a16:creationId xmlns:a16="http://schemas.microsoft.com/office/drawing/2014/main" id="{3229E79E-4326-4085-B664-39A3C6CAE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L’edizione 4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8196" name="Rectangle 10">
            <a:extLst>
              <a:ext uri="{FF2B5EF4-FFF2-40B4-BE49-F238E27FC236}">
                <a16:creationId xmlns:a16="http://schemas.microsoft.com/office/drawing/2014/main" id="{03266F85-D260-4238-B8E9-195BB8D349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946E8A48-35D8-4B03-8D5B-B5CABBCC9193}"/>
              </a:ext>
            </a:extLst>
          </p:cNvPr>
          <p:cNvSpPr txBox="1"/>
          <p:nvPr/>
        </p:nvSpPr>
        <p:spPr>
          <a:xfrm>
            <a:off x="1109663" y="907162"/>
            <a:ext cx="8428889" cy="3831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it-IT" sz="2000" dirty="0"/>
              <a:t>La presente procedura è il frutto di un lungo e attento lavoro compiuto dall’Agenzia assieme al Gruppo di lavoro ed è stata costruita seguendo due principi guida:</a:t>
            </a:r>
          </a:p>
          <a:p>
            <a:pPr marL="342900" lvl="0" indent="-342900" algn="just">
              <a:lnSpc>
                <a:spcPct val="114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it-IT" dirty="0"/>
              <a:t>Mettere a gara </a:t>
            </a:r>
            <a:r>
              <a:rPr lang="it-IT" b="1" dirty="0"/>
              <a:t>solo le tipologie di prodotto più richieste e in grado di soddisfare le casistiche di assistenza più frequenti</a:t>
            </a:r>
            <a:r>
              <a:rPr lang="it-IT" dirty="0"/>
              <a:t>; sono state escluse di conseguenza le tipologie di prodotto destinate a casi particolari che richiedano un servizio di personalizzazione diverso da quello previsto nella presente procedura;</a:t>
            </a:r>
          </a:p>
          <a:p>
            <a:pPr marL="342900" lvl="0" indent="-342900" algn="just">
              <a:lnSpc>
                <a:spcPct val="114000"/>
              </a:lnSpc>
              <a:spcAft>
                <a:spcPts val="1200"/>
              </a:spcAft>
              <a:buFont typeface="+mj-lt"/>
              <a:buAutoNum type="arabicPeriod"/>
            </a:pPr>
            <a:r>
              <a:rPr lang="it-IT" dirty="0"/>
              <a:t>Garantire </a:t>
            </a:r>
            <a:r>
              <a:rPr lang="it-IT" b="1" dirty="0"/>
              <a:t>per ogni tipologia </a:t>
            </a:r>
            <a:r>
              <a:rPr lang="it-IT" dirty="0"/>
              <a:t>una fornitura composta da un’</a:t>
            </a:r>
            <a:r>
              <a:rPr lang="it-IT" b="1" dirty="0"/>
              <a:t>ampia varietà di prodotti</a:t>
            </a:r>
            <a:r>
              <a:rPr lang="it-IT" dirty="0"/>
              <a:t> corredati da un </a:t>
            </a:r>
            <a:r>
              <a:rPr lang="it-IT" b="1" dirty="0"/>
              <a:t>servizio di personalizzazione e adattamento su misura</a:t>
            </a:r>
            <a:r>
              <a:rPr lang="it-IT" dirty="0"/>
              <a:t> secondo le caratteristiche fisiche dell’assistito,</a:t>
            </a:r>
            <a:r>
              <a:rPr lang="it-IT" b="1" dirty="0"/>
              <a:t> </a:t>
            </a:r>
            <a:r>
              <a:rPr lang="it-IT" dirty="0"/>
              <a:t>al fine di </a:t>
            </a:r>
            <a:r>
              <a:rPr lang="it-IT" b="1" dirty="0"/>
              <a:t>soddisfare al meglio le necessità di ogni singolo disabile </a:t>
            </a:r>
            <a:r>
              <a:rPr lang="it-IT" dirty="0"/>
              <a:t>destinatario finale dei prodotti oggetto della procedura.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numero diapositiva 2">
            <a:extLst>
              <a:ext uri="{FF2B5EF4-FFF2-40B4-BE49-F238E27FC236}">
                <a16:creationId xmlns:a16="http://schemas.microsoft.com/office/drawing/2014/main" id="{1C1B2376-098C-41B0-A53D-2478CB3E8004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F074254D-CD5F-4DD1-A720-A9E2C02159EC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5</a:t>
            </a:fld>
            <a:endParaRPr lang="it-IT" altLang="it-IT" sz="1200" b="1" dirty="0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Rectangle 4">
            <a:extLst>
              <a:ext uri="{FF2B5EF4-FFF2-40B4-BE49-F238E27FC236}">
                <a16:creationId xmlns:a16="http://schemas.microsoft.com/office/drawing/2014/main" id="{43CACF95-DA44-47ED-8050-16D1AC30B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Categorie di prodotto oggetto della gara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  <p:sp>
        <p:nvSpPr>
          <p:cNvPr id="14340" name="Rectangle 10">
            <a:extLst>
              <a:ext uri="{FF2B5EF4-FFF2-40B4-BE49-F238E27FC236}">
                <a16:creationId xmlns:a16="http://schemas.microsoft.com/office/drawing/2014/main" id="{42CB55D7-6813-4949-82B0-310C63272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3D3D96D8-4975-4DEB-B4EF-EB42A66B10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905343"/>
              </p:ext>
            </p:extLst>
          </p:nvPr>
        </p:nvGraphicFramePr>
        <p:xfrm>
          <a:off x="1199420" y="1005840"/>
          <a:ext cx="8385048" cy="4846320"/>
        </p:xfrm>
        <a:graphic>
          <a:graphicData uri="http://schemas.openxmlformats.org/drawingml/2006/table">
            <a:tbl>
              <a:tblPr bandRow="1">
                <a:tableStyleId>{7DF18680-E054-41AD-8BC1-D1AEF772440D}</a:tableStyleId>
              </a:tblPr>
              <a:tblGrid>
                <a:gridCol w="409924">
                  <a:extLst>
                    <a:ext uri="{9D8B030D-6E8A-4147-A177-3AD203B41FA5}">
                      <a16:colId xmlns:a16="http://schemas.microsoft.com/office/drawing/2014/main" val="469137822"/>
                    </a:ext>
                  </a:extLst>
                </a:gridCol>
                <a:gridCol w="6016752">
                  <a:extLst>
                    <a:ext uri="{9D8B030D-6E8A-4147-A177-3AD203B41FA5}">
                      <a16:colId xmlns:a16="http://schemas.microsoft.com/office/drawing/2014/main" val="2651899968"/>
                    </a:ext>
                  </a:extLst>
                </a:gridCol>
                <a:gridCol w="1958372">
                  <a:extLst>
                    <a:ext uri="{9D8B030D-6E8A-4147-A177-3AD203B41FA5}">
                      <a16:colId xmlns:a16="http://schemas.microsoft.com/office/drawing/2014/main" val="3224693078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altLang="it-IT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Categorie di prodotto da acquisire 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Necessità di un servizio di personalizzazione?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92141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Carrozzine superleggere per adulti (sedute superiori a 36 cm)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269105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Carrozzine leggere per adulti (sedute superiori a 36 cm)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79053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Carrozzine superleggere per minori (sedute inferiori o uguali ai 36)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8586969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Carrozzine leggere per minori (sedute inferiori o uguali a 36 cm)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57298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Carrozzine pieghevoli standard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53650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Carrozzine basculanti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127458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Tricicli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726192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Carrozzine e scooter a motore elettrico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6831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Unità di propulsione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210315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Ausili per l'infanzia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63355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u="none" strike="noStrike" dirty="0">
                          <a:effectLst/>
                          <a:latin typeface="+mn-lt"/>
                        </a:rPr>
                        <a:t>Tavoli inclinabili per statica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69587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Materassi ad alta prevenzione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9546596"/>
                  </a:ext>
                </a:extLst>
              </a:tr>
            </a:tbl>
          </a:graphicData>
        </a:graphic>
      </p:graphicFrame>
      <p:sp>
        <p:nvSpPr>
          <p:cNvPr id="4" name="Rettangolo 3">
            <a:extLst>
              <a:ext uri="{FF2B5EF4-FFF2-40B4-BE49-F238E27FC236}">
                <a16:creationId xmlns:a16="http://schemas.microsoft.com/office/drawing/2014/main" id="{4675D2C1-C3E0-4820-AD49-8144DB73638F}"/>
              </a:ext>
            </a:extLst>
          </p:cNvPr>
          <p:cNvSpPr/>
          <p:nvPr/>
        </p:nvSpPr>
        <p:spPr>
          <a:xfrm>
            <a:off x="1199420" y="5958586"/>
            <a:ext cx="83850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/>
              <a:t>Le categorie individuate, riflettono anche l’ipotesi di divisione in lotti.</a:t>
            </a:r>
          </a:p>
        </p:txBody>
      </p:sp>
    </p:spTree>
    <p:extLst>
      <p:ext uri="{BB962C8B-B14F-4D97-AF65-F5344CB8AC3E}">
        <p14:creationId xmlns:p14="http://schemas.microsoft.com/office/powerpoint/2010/main" val="75844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Segnaposto numero diapositiva 54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Font typeface="Wingdings" panose="05000000000000000000" pitchFamily="2" charset="2"/>
              <a:buNone/>
            </a:pPr>
            <a:fld id="{DF42C25E-01DB-4D8E-AD0A-B779F4F5E8F9}" type="slidenum">
              <a:rPr lang="it-IT" altLang="it-IT" smtClean="0">
                <a:solidFill>
                  <a:srgbClr val="336600"/>
                </a:solidFill>
                <a:latin typeface="Calibri" panose="020F0502020204030204" pitchFamily="34" charset="0"/>
              </a:rPr>
              <a:pPr>
                <a:spcBef>
                  <a:spcPct val="0"/>
                </a:spcBef>
                <a:buFont typeface="Wingdings" panose="05000000000000000000" pitchFamily="2" charset="2"/>
                <a:buNone/>
              </a:pPr>
              <a:t>6</a:t>
            </a:fld>
            <a:endParaRPr lang="it-IT" altLang="it-IT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6" name="CasellaDiTesto 3"/>
          <p:cNvSpPr txBox="1">
            <a:spLocks noChangeArrowheads="1"/>
          </p:cNvSpPr>
          <p:nvPr/>
        </p:nvSpPr>
        <p:spPr bwMode="auto">
          <a:xfrm>
            <a:off x="958850" y="314325"/>
            <a:ext cx="894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ts val="60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Requisiti generali dei prodotti</a:t>
            </a: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888FBCE5-FA77-473B-831F-005B0E0C6384}"/>
              </a:ext>
            </a:extLst>
          </p:cNvPr>
          <p:cNvSpPr/>
          <p:nvPr/>
        </p:nvSpPr>
        <p:spPr>
          <a:xfrm>
            <a:off x="1035050" y="862540"/>
            <a:ext cx="8870950" cy="54938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prodotti oggetto della presente fornitura devono essere conformi alle norme vigenti in campo nazionale e comunitario per quanto concerne le autorizzazioni alla produzione, all’importazione, all’immissione in commercio e all’uso; dovranno, inoltre, rispondere ai requisiti previsti dalle disposizioni vigenti in materia, all’atto dell’offerta nonché ad ogni altro eventuale provvedimento emanato durante la fornitura.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 particolare, gli ausili forniti dovranno: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SzPts val="1100"/>
              <a:buFont typeface="Symbol" panose="05050102010706020507" pitchFamily="18" charset="2"/>
              <a:buChar char="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possedere i requisiti essenziali funzionali e tecnici indicati nel D.P.C.M. 12 gennaio 2017, elenchi 2a e 2b, per il relativo codice di appartenenza e dovranno essere conformi alle direttive europee ed alle norme tecniche vigenti;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SzPts val="1100"/>
              <a:buFont typeface="Symbol" panose="05050102010706020507" pitchFamily="18" charset="2"/>
              <a:buChar char="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essere conformi alle caratteristiche tecniche richieste, per ogni tipologia di ausilio, così come da allegato Elenco prodotti;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Bef>
                <a:spcPts val="600"/>
              </a:spcBef>
              <a:spcAft>
                <a:spcPts val="600"/>
              </a:spcAft>
              <a:buSzPts val="1100"/>
              <a:buFont typeface="Symbol" panose="05050102010706020507" pitchFamily="18" charset="2"/>
              <a:buChar char=""/>
            </a:pPr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essere iscritti nell’elenco dei dispositivi medici del Ministero della Salute.</a:t>
            </a:r>
            <a:endParaRPr lang="it-IT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it-IT" dirty="0">
                <a:latin typeface="Arial" panose="020B0604020202020204" pitchFamily="34" charset="0"/>
                <a:ea typeface="Times New Roman" panose="02020603050405020304" pitchFamily="18" charset="0"/>
              </a:rPr>
              <a:t>Si precisa che nel caso in cui, durante la fase di aggiudicazione della gara, ovvero durante il periodo di vigenza della Convenzione, dovesse essere modificato o sostituito il D.P.C.M. 12 gennaio 2017 l’Agenzia si riserva la facoltà di verificare tali modifiche/sostituzioni ed eventualmente di apportare gli appositi correttivi alla fornitura, secondo quanto previsto dalla legge.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80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B3E5DAF-6DF0-4F1B-BCF7-9DF17EF20C65}"/>
              </a:ext>
            </a:extLst>
          </p:cNvPr>
          <p:cNvSpPr/>
          <p:nvPr/>
        </p:nvSpPr>
        <p:spPr>
          <a:xfrm>
            <a:off x="1170432" y="2121408"/>
            <a:ext cx="475488" cy="28163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dirty="0"/>
              <a:t>Lotto</a:t>
            </a:r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937D6A03-7B76-4F65-BF3A-E3F7540FE802}"/>
              </a:ext>
            </a:extLst>
          </p:cNvPr>
          <p:cNvSpPr/>
          <p:nvPr/>
        </p:nvSpPr>
        <p:spPr>
          <a:xfrm>
            <a:off x="1792224" y="2121408"/>
            <a:ext cx="1271016" cy="1353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Fornitura</a:t>
            </a:r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C73341C-243D-46A2-B471-B4DE417155FD}"/>
              </a:ext>
            </a:extLst>
          </p:cNvPr>
          <p:cNvSpPr/>
          <p:nvPr/>
        </p:nvSpPr>
        <p:spPr>
          <a:xfrm>
            <a:off x="1792224" y="3630168"/>
            <a:ext cx="1271016" cy="130759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Servizio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F91BBCD6-9217-48A0-A6F1-9DAD71C1DFAF}"/>
              </a:ext>
            </a:extLst>
          </p:cNvPr>
          <p:cNvSpPr/>
          <p:nvPr/>
        </p:nvSpPr>
        <p:spPr>
          <a:xfrm>
            <a:off x="3218687" y="3630168"/>
            <a:ext cx="3753609" cy="130758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Personalizzazione e adattamento</a:t>
            </a:r>
            <a:br>
              <a:rPr lang="it-IT" dirty="0"/>
            </a:br>
            <a:r>
              <a:rPr lang="it-IT" dirty="0"/>
              <a:t>(se richiesto)</a:t>
            </a:r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FC06FC32-AB08-4C96-969F-0E627209C8E3}"/>
              </a:ext>
            </a:extLst>
          </p:cNvPr>
          <p:cNvSpPr/>
          <p:nvPr/>
        </p:nvSpPr>
        <p:spPr>
          <a:xfrm>
            <a:off x="3218688" y="2130552"/>
            <a:ext cx="2359152" cy="4619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Carrozzina</a:t>
            </a:r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38D50F7E-B947-4CDE-A3EF-43F435F28017}"/>
              </a:ext>
            </a:extLst>
          </p:cNvPr>
          <p:cNvSpPr/>
          <p:nvPr/>
        </p:nvSpPr>
        <p:spPr>
          <a:xfrm>
            <a:off x="3218687" y="2635760"/>
            <a:ext cx="2359153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Moduli posturali</a:t>
            </a:r>
            <a:endParaRPr lang="it-IT" dirty="0"/>
          </a:p>
        </p:txBody>
      </p:sp>
      <p:sp>
        <p:nvSpPr>
          <p:cNvPr id="37" name="Rettangolo 36">
            <a:extLst>
              <a:ext uri="{FF2B5EF4-FFF2-40B4-BE49-F238E27FC236}">
                <a16:creationId xmlns:a16="http://schemas.microsoft.com/office/drawing/2014/main" id="{9C61D179-0895-4441-91DD-76B9F66B2802}"/>
              </a:ext>
            </a:extLst>
          </p:cNvPr>
          <p:cNvSpPr/>
          <p:nvPr/>
        </p:nvSpPr>
        <p:spPr>
          <a:xfrm>
            <a:off x="7979662" y="2130552"/>
            <a:ext cx="1624586" cy="280720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just"/>
            <a:r>
              <a:rPr lang="it-IT" sz="1600" dirty="0"/>
              <a:t>Consegna dell’ausilio finito,</a:t>
            </a:r>
            <a:br>
              <a:rPr lang="it-IT" sz="1600" dirty="0"/>
            </a:br>
            <a:r>
              <a:rPr lang="it-IT" sz="1600" dirty="0"/>
              <a:t>messa in uso e addestramento dell’utilizzatore.</a:t>
            </a:r>
          </a:p>
        </p:txBody>
      </p:sp>
      <p:sp>
        <p:nvSpPr>
          <p:cNvPr id="42" name="CasellaDiTesto 3">
            <a:extLst>
              <a:ext uri="{FF2B5EF4-FFF2-40B4-BE49-F238E27FC236}">
                <a16:creationId xmlns:a16="http://schemas.microsoft.com/office/drawing/2014/main" id="{EACC5F82-403B-4EBE-8302-2A09888B37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8850" y="213741"/>
            <a:ext cx="89471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ts val="60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Prestazioni oggetto della gara: schema esemplificativo</a:t>
            </a:r>
          </a:p>
        </p:txBody>
      </p:sp>
      <p:cxnSp>
        <p:nvCxnSpPr>
          <p:cNvPr id="46" name="Connettore 2 45">
            <a:extLst>
              <a:ext uri="{FF2B5EF4-FFF2-40B4-BE49-F238E27FC236}">
                <a16:creationId xmlns:a16="http://schemas.microsoft.com/office/drawing/2014/main" id="{C1ED0323-F1D4-4346-AD0E-C129C5A62FE9}"/>
              </a:ext>
            </a:extLst>
          </p:cNvPr>
          <p:cNvCxnSpPr>
            <a:cxnSpLocks/>
          </p:cNvCxnSpPr>
          <p:nvPr/>
        </p:nvCxnSpPr>
        <p:spPr>
          <a:xfrm>
            <a:off x="5294376" y="2286000"/>
            <a:ext cx="268528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2 48">
            <a:extLst>
              <a:ext uri="{FF2B5EF4-FFF2-40B4-BE49-F238E27FC236}">
                <a16:creationId xmlns:a16="http://schemas.microsoft.com/office/drawing/2014/main" id="{6AC7C123-FDE9-46EC-84AF-16B6BD0BDCC2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6972296" y="4283962"/>
            <a:ext cx="1007366" cy="0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Rettangolo 23">
            <a:extLst>
              <a:ext uri="{FF2B5EF4-FFF2-40B4-BE49-F238E27FC236}">
                <a16:creationId xmlns:a16="http://schemas.microsoft.com/office/drawing/2014/main" id="{D1755417-360E-492D-9B9E-FE59FD3C1B7C}"/>
              </a:ext>
            </a:extLst>
          </p:cNvPr>
          <p:cNvSpPr/>
          <p:nvPr/>
        </p:nvSpPr>
        <p:spPr>
          <a:xfrm>
            <a:off x="3218687" y="3074670"/>
            <a:ext cx="2359153" cy="400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dirty="0"/>
              <a:t>Tavolo con incavo</a:t>
            </a:r>
            <a:endParaRPr lang="it-IT" dirty="0"/>
          </a:p>
        </p:txBody>
      </p:sp>
      <p:cxnSp>
        <p:nvCxnSpPr>
          <p:cNvPr id="20" name="Connettore a gomito 19">
            <a:extLst>
              <a:ext uri="{FF2B5EF4-FFF2-40B4-BE49-F238E27FC236}">
                <a16:creationId xmlns:a16="http://schemas.microsoft.com/office/drawing/2014/main" id="{F0159019-7718-4EAC-9854-C029CD7EB34C}"/>
              </a:ext>
            </a:extLst>
          </p:cNvPr>
          <p:cNvCxnSpPr>
            <a:stCxn id="8" idx="3"/>
          </p:cNvCxnSpPr>
          <p:nvPr/>
        </p:nvCxnSpPr>
        <p:spPr>
          <a:xfrm>
            <a:off x="5577840" y="2835785"/>
            <a:ext cx="585216" cy="79438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ttore a gomito 21">
            <a:extLst>
              <a:ext uri="{FF2B5EF4-FFF2-40B4-BE49-F238E27FC236}">
                <a16:creationId xmlns:a16="http://schemas.microsoft.com/office/drawing/2014/main" id="{D0608999-F5EF-48DB-B34F-B19042365AAF}"/>
              </a:ext>
            </a:extLst>
          </p:cNvPr>
          <p:cNvCxnSpPr>
            <a:cxnSpLocks/>
            <a:stCxn id="24" idx="3"/>
          </p:cNvCxnSpPr>
          <p:nvPr/>
        </p:nvCxnSpPr>
        <p:spPr>
          <a:xfrm>
            <a:off x="5577840" y="3274695"/>
            <a:ext cx="347472" cy="35547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a gomito 24">
            <a:extLst>
              <a:ext uri="{FF2B5EF4-FFF2-40B4-BE49-F238E27FC236}">
                <a16:creationId xmlns:a16="http://schemas.microsoft.com/office/drawing/2014/main" id="{97792A50-20A6-40D1-BFB3-6B008F7FBA16}"/>
              </a:ext>
            </a:extLst>
          </p:cNvPr>
          <p:cNvCxnSpPr>
            <a:stCxn id="7" idx="3"/>
          </p:cNvCxnSpPr>
          <p:nvPr/>
        </p:nvCxnSpPr>
        <p:spPr>
          <a:xfrm>
            <a:off x="5577840" y="2361534"/>
            <a:ext cx="822962" cy="1268634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310AD0E-2708-4CED-8B97-2F71CE4FCD04}"/>
              </a:ext>
            </a:extLst>
          </p:cNvPr>
          <p:cNvSpPr txBox="1"/>
          <p:nvPr/>
        </p:nvSpPr>
        <p:spPr>
          <a:xfrm>
            <a:off x="1170432" y="1131683"/>
            <a:ext cx="7982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Al fine di meglio comprendere quanto previsto nell’ambito della fornitura si evidenzia la struttura riferita ai lotti di carrozzine:</a:t>
            </a:r>
          </a:p>
        </p:txBody>
      </p:sp>
    </p:spTree>
    <p:extLst>
      <p:ext uri="{BB962C8B-B14F-4D97-AF65-F5344CB8AC3E}">
        <p14:creationId xmlns:p14="http://schemas.microsoft.com/office/powerpoint/2010/main" val="4099621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8</a:t>
            </a:fld>
            <a:endParaRPr lang="it-IT" altLang="it-IT" sz="1200" b="1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21A5A479-3E61-4441-B5A4-64CD151D2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97397"/>
              </p:ext>
            </p:extLst>
          </p:nvPr>
        </p:nvGraphicFramePr>
        <p:xfrm>
          <a:off x="1109663" y="908050"/>
          <a:ext cx="8564562" cy="4853954"/>
        </p:xfrm>
        <a:graphic>
          <a:graphicData uri="http://schemas.openxmlformats.org/drawingml/2006/table">
            <a:tbl>
              <a:tblPr firstCol="1" bandRow="1">
                <a:tableStyleId>{5FD0F851-EC5A-4D38-B0AD-8093EC10F338}</a:tableStyleId>
              </a:tblPr>
              <a:tblGrid>
                <a:gridCol w="6764147">
                  <a:extLst>
                    <a:ext uri="{9D8B030D-6E8A-4147-A177-3AD203B41FA5}">
                      <a16:colId xmlns:a16="http://schemas.microsoft.com/office/drawing/2014/main" val="2198036573"/>
                    </a:ext>
                  </a:extLst>
                </a:gridCol>
                <a:gridCol w="1800415">
                  <a:extLst>
                    <a:ext uri="{9D8B030D-6E8A-4147-A177-3AD203B41FA5}">
                      <a16:colId xmlns:a16="http://schemas.microsoft.com/office/drawing/2014/main" val="2374066007"/>
                    </a:ext>
                  </a:extLst>
                </a:gridCol>
              </a:tblGrid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Lotto / Prodotto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Cod. nomenclatore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178922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Lotto 1) Carrozzine superleggere per adulti (sedute superiori a 36 cm)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501061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§1.1)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 a telaio rigido, superleggera, per adulti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12.22.03.009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10411778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§1.2)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 a telaio pieghevole, superleggera, per adulti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12.22.03.012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81380864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§1.3) Modulo posturale per bacino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1999096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§1.4) Modulo posturale per tronco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2583463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Lotto 2) Carrozzine leggere per adulti (sedute superiori a 36 cm)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254385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§2.1)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posteriori, leggera, per adulti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12.22.03.006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8587437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§2.2) Modulo posturale per capo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18.09.39.003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6494013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§2.3) Modulo posturale per bacino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20012308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effectLst/>
                        </a:rPr>
                        <a:t>§2.4) Modulo posturale per tronco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8210355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effectLst/>
                        </a:rPr>
                        <a:t>§2.5) Tavolino con incavo avvolgente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43784044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§2.6) Tavolino con incavo avvolgente imbottito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3349574008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D7F87051-C47C-4114-89C6-C5D3CFDDB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8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Elenco dei prodotti da fornire per lotto </a:t>
            </a: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1/5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284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2">
            <a:extLst>
              <a:ext uri="{FF2B5EF4-FFF2-40B4-BE49-F238E27FC236}">
                <a16:creationId xmlns:a16="http://schemas.microsoft.com/office/drawing/2014/main" id="{AEE2F562-F3DC-4A38-B195-EAA4A734DA40}"/>
              </a:ext>
            </a:extLst>
          </p:cNvPr>
          <p:cNvSpPr txBox="1">
            <a:spLocks noGrp="1"/>
          </p:cNvSpPr>
          <p:nvPr/>
        </p:nvSpPr>
        <p:spPr bwMode="auto">
          <a:xfrm>
            <a:off x="3935413" y="6507163"/>
            <a:ext cx="2060575" cy="25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ct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fld id="{15B9D08F-D4DD-4E27-8A63-8252D1F41594}" type="slidenum">
              <a:rPr lang="it-IT" altLang="it-IT" sz="1200" b="1">
                <a:solidFill>
                  <a:srgbClr val="336600"/>
                </a:solidFill>
                <a:latin typeface="Calibri" panose="020F0502020204030204" pitchFamily="34" charset="0"/>
              </a:rPr>
              <a:pPr algn="ctr">
                <a:spcBef>
                  <a:spcPct val="0"/>
                </a:spcBef>
                <a:buSzPct val="70000"/>
                <a:buFont typeface="Wingdings" panose="05000000000000000000" pitchFamily="2" charset="2"/>
                <a:buNone/>
              </a:pPr>
              <a:t>9</a:t>
            </a:fld>
            <a:endParaRPr lang="it-IT" altLang="it-IT" sz="1200" b="1" dirty="0">
              <a:solidFill>
                <a:srgbClr val="336600"/>
              </a:solidFill>
              <a:latin typeface="Calibri" panose="020F0502020204030204" pitchFamily="34" charset="0"/>
            </a:endParaRPr>
          </a:p>
        </p:txBody>
      </p:sp>
      <p:sp>
        <p:nvSpPr>
          <p:cNvPr id="10244" name="Rectangle 10">
            <a:extLst>
              <a:ext uri="{FF2B5EF4-FFF2-40B4-BE49-F238E27FC236}">
                <a16:creationId xmlns:a16="http://schemas.microsoft.com/office/drawing/2014/main" id="{B145E078-02EC-49AA-BA00-B02AF4A01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784225"/>
            <a:ext cx="8564562" cy="586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indent="-182563"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just">
              <a:lnSpc>
                <a:spcPct val="110000"/>
              </a:lnSpc>
              <a:buFont typeface="Wingdings" panose="05000000000000000000" pitchFamily="2" charset="2"/>
              <a:buNone/>
            </a:pPr>
            <a:endParaRPr lang="it-IT" altLang="it-IT" sz="1800">
              <a:latin typeface="Calibri" panose="020F0502020204030204" pitchFamily="34" charset="0"/>
            </a:endParaRPr>
          </a:p>
        </p:txBody>
      </p:sp>
      <p:graphicFrame>
        <p:nvGraphicFramePr>
          <p:cNvPr id="3" name="Tabella 2">
            <a:extLst>
              <a:ext uri="{FF2B5EF4-FFF2-40B4-BE49-F238E27FC236}">
                <a16:creationId xmlns:a16="http://schemas.microsoft.com/office/drawing/2014/main" id="{27920FEA-04ED-4C00-A8CE-AA4BBF4BD4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625794"/>
              </p:ext>
            </p:extLst>
          </p:nvPr>
        </p:nvGraphicFramePr>
        <p:xfrm>
          <a:off x="1109663" y="947306"/>
          <a:ext cx="8564562" cy="5213954"/>
        </p:xfrm>
        <a:graphic>
          <a:graphicData uri="http://schemas.openxmlformats.org/drawingml/2006/table">
            <a:tbl>
              <a:tblPr firstCol="1" bandRow="1">
                <a:tableStyleId>{5FD0F851-EC5A-4D38-B0AD-8093EC10F338}</a:tableStyleId>
              </a:tblPr>
              <a:tblGrid>
                <a:gridCol w="6735889">
                  <a:extLst>
                    <a:ext uri="{9D8B030D-6E8A-4147-A177-3AD203B41FA5}">
                      <a16:colId xmlns:a16="http://schemas.microsoft.com/office/drawing/2014/main" val="3533236499"/>
                    </a:ext>
                  </a:extLst>
                </a:gridCol>
                <a:gridCol w="1828673">
                  <a:extLst>
                    <a:ext uri="{9D8B030D-6E8A-4147-A177-3AD203B41FA5}">
                      <a16:colId xmlns:a16="http://schemas.microsoft.com/office/drawing/2014/main" val="148995716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Lotto / Prodotto</a:t>
                      </a: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Cod. nomenclatore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9187351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Lotto 3) Carrozzine superleggere per minori (sedute inferiori o uguali ai 36)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4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3314125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§3.1)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 a telaio rigido, superleggera, per minori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12.22.03.009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5294452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§3.2)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 a telaio pieghevole, superleggera, per minori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12.22.03.012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9472598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§3.3) Modulo posturale per capo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18.09.39.003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82222610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§3.4) Modulo posturale per bacino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20460651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§3.5) Modulo posturale per tronco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3162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Lotto 4) Carrozzine leggere per minori (sedute inferiori o uguali a 36 cm)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it-IT" sz="14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66703737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§4.1) Carrozzina ad </a:t>
                      </a:r>
                      <a:r>
                        <a:rPr lang="it-IT" sz="1400" b="0" dirty="0" err="1">
                          <a:effectLst/>
                        </a:rPr>
                        <a:t>autospinta</a:t>
                      </a:r>
                      <a:r>
                        <a:rPr lang="it-IT" sz="1400" b="0" dirty="0">
                          <a:effectLst/>
                        </a:rPr>
                        <a:t> sulle ruote posteriori, leggera, per minori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12.22.03.006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0695410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§4.2) Modulo posturale per capo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18.09.39.003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06447023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§4.3) Modulo posturale per bacino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18.09.39.006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71438515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>
                          <a:effectLst/>
                        </a:rPr>
                        <a:t>§4.4) Modulo posturale per tronco</a:t>
                      </a:r>
                      <a:endParaRPr lang="it-IT" sz="14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18.09.39.009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239374836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§4.5) Tavolino con incavo avvolgente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7290449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400" b="0" dirty="0">
                          <a:effectLst/>
                        </a:rPr>
                        <a:t>§4.6) Tavolino con incavo avvolgente imbottito</a:t>
                      </a:r>
                      <a:endParaRPr lang="it-IT" sz="1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53188587"/>
                  </a:ext>
                </a:extLst>
              </a:tr>
            </a:tbl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id="{832C0133-A13E-4799-87C8-40E133B827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550" y="222250"/>
            <a:ext cx="9123363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SzPct val="55000"/>
              <a:buFont typeface="Wingdings" panose="05000000000000000000" pitchFamily="2" charset="2"/>
              <a:buChar char="¡"/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n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SzPct val="70000"/>
              <a:buFont typeface="Wingdings" panose="05000000000000000000" pitchFamily="2" charset="2"/>
              <a:buChar char="o"/>
              <a:defRPr sz="1600">
                <a:solidFill>
                  <a:schemeClr val="tx1"/>
                </a:solidFill>
                <a:latin typeface="Trebuchet MS" panose="020B0603020202020204" pitchFamily="34" charset="0"/>
              </a:defRPr>
            </a:lvl9pPr>
          </a:lstStyle>
          <a:p>
            <a:pPr algn="r">
              <a:spcBef>
                <a:spcPct val="0"/>
              </a:spcBef>
              <a:buSzPct val="70000"/>
              <a:buFont typeface="Wingdings" panose="05000000000000000000" pitchFamily="2" charset="2"/>
              <a:buNone/>
            </a:pPr>
            <a:r>
              <a:rPr lang="it-IT" altLang="it-IT" sz="2400" b="1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Elenco dei prodotti da fornire per lotto </a:t>
            </a:r>
            <a:r>
              <a:rPr lang="it-IT" altLang="it-IT" sz="2600" b="1" dirty="0">
                <a:solidFill>
                  <a:schemeClr val="bg1"/>
                </a:solidFill>
                <a:latin typeface="Calibri" panose="020F0502020204030204" pitchFamily="34" charset="0"/>
              </a:rPr>
              <a:t>2/5</a:t>
            </a:r>
            <a:endParaRPr lang="it-IT" altLang="it-IT" sz="2600" b="1" dirty="0">
              <a:solidFill>
                <a:srgbClr val="0066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44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9E7BA967A1B79448484710ADED8D55B" ma:contentTypeVersion="0" ma:contentTypeDescription="Creare un nuovo documento." ma:contentTypeScope="" ma:versionID="c6ad0570bdd247cee35c1f2c3156a6ab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e2c2bff39701977361371fca1d1563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7745353-0566-45D9-90D0-80013C60AED1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5CC7A30-0670-41F9-8A5C-DB56AB922F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B8050F-C025-45BD-A59C-1CCA1A921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29299</TotalTime>
  <Words>3563</Words>
  <Application>Microsoft Office PowerPoint</Application>
  <PresentationFormat>A4 (21x29,7 cm)</PresentationFormat>
  <Paragraphs>710</Paragraphs>
  <Slides>30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Trebuchet MS</vt:lpstr>
      <vt:lpstr>Verdana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GPSC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Sottotitolo</dc:title>
  <dc:creator>GPSC</dc:creator>
  <cp:lastModifiedBy>Puddu Andrea</cp:lastModifiedBy>
  <cp:revision>1971</cp:revision>
  <cp:lastPrinted>2018-12-14T13:16:53Z</cp:lastPrinted>
  <dcterms:created xsi:type="dcterms:W3CDTF">2004-12-01T15:14:09Z</dcterms:created>
  <dcterms:modified xsi:type="dcterms:W3CDTF">2019-07-22T14:15:59Z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e">
    <vt:lpwstr>&lt;1.0&gt;</vt:lpwstr>
  </property>
  <property fmtid="{D5CDD505-2E9C-101B-9397-08002B2CF9AE}" pid="3" name="Argomento">
    <vt:lpwstr>Modello standard per presentazioni SIGMA TER</vt:lpwstr>
  </property>
  <property fmtid="{D5CDD505-2E9C-101B-9397-08002B2CF9AE}" pid="4" name="Metodologia">
    <vt:lpwstr>Miro</vt:lpwstr>
  </property>
  <property fmtid="{D5CDD505-2E9C-101B-9397-08002B2CF9AE}" pid="5" name="ContentTypeId">
    <vt:lpwstr>0x01010079E7BA967A1B79448484710ADED8D55B</vt:lpwstr>
  </property>
</Properties>
</file>