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91" r:id="rId4"/>
  </p:sldMasterIdLst>
  <p:notesMasterIdLst>
    <p:notesMasterId r:id="rId29"/>
  </p:notesMasterIdLst>
  <p:handoutMasterIdLst>
    <p:handoutMasterId r:id="rId30"/>
  </p:handoutMasterIdLst>
  <p:sldIdLst>
    <p:sldId id="261" r:id="rId5"/>
    <p:sldId id="257" r:id="rId6"/>
    <p:sldId id="1291" r:id="rId7"/>
    <p:sldId id="1292" r:id="rId8"/>
    <p:sldId id="285" r:id="rId9"/>
    <p:sldId id="1296" r:id="rId10"/>
    <p:sldId id="1297" r:id="rId11"/>
    <p:sldId id="1305" r:id="rId12"/>
    <p:sldId id="1298" r:id="rId13"/>
    <p:sldId id="1299" r:id="rId14"/>
    <p:sldId id="1301" r:id="rId15"/>
    <p:sldId id="1300" r:id="rId16"/>
    <p:sldId id="1289" r:id="rId17"/>
    <p:sldId id="267" r:id="rId18"/>
    <p:sldId id="1294" r:id="rId19"/>
    <p:sldId id="1293" r:id="rId20"/>
    <p:sldId id="269" r:id="rId21"/>
    <p:sldId id="278" r:id="rId22"/>
    <p:sldId id="297" r:id="rId23"/>
    <p:sldId id="1039" r:id="rId24"/>
    <p:sldId id="1059" r:id="rId25"/>
    <p:sldId id="1304" r:id="rId26"/>
    <p:sldId id="1043" r:id="rId27"/>
    <p:sldId id="322" r:id="rId28"/>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2" userDrawn="1">
          <p15:clr>
            <a:srgbClr val="A4A3A4"/>
          </p15:clr>
        </p15:guide>
        <p15:guide id="2" pos="693" userDrawn="1">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ddu Andrea" initials="PA" lastIdx="2" clrIdx="0">
    <p:extLst>
      <p:ext uri="{19B8F6BF-5375-455C-9EA6-DF929625EA0E}">
        <p15:presenceInfo xmlns:p15="http://schemas.microsoft.com/office/powerpoint/2012/main" userId="S::Andrea.Puddu@Regione.Emilia-Romagna.it::d14981c7-38ab-457e-8875-bdcdcc8a1a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006600"/>
    <a:srgbClr val="F8F8F8"/>
    <a:srgbClr val="A50021"/>
    <a:srgbClr val="009900"/>
    <a:srgbClr val="33CC33"/>
    <a:srgbClr val="0080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18" autoAdjust="0"/>
    <p:restoredTop sz="43423" autoAdjust="0"/>
  </p:normalViewPr>
  <p:slideViewPr>
    <p:cSldViewPr snapToGrid="0">
      <p:cViewPr varScale="1">
        <p:scale>
          <a:sx n="110" d="100"/>
          <a:sy n="110" d="100"/>
        </p:scale>
        <p:origin x="1638" y="138"/>
      </p:cViewPr>
      <p:guideLst>
        <p:guide orient="horz" pos="572"/>
        <p:guide pos="693"/>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7" d="100"/>
          <a:sy n="57" d="100"/>
        </p:scale>
        <p:origin x="3370" y="62"/>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slide" Target="slides/slide21.xml"/><Relationship Id="rId1" Type="http://schemas.openxmlformats.org/officeDocument/2006/relationships/slide" Target="slides/slide20.xml"/><Relationship Id="rId4" Type="http://schemas.openxmlformats.org/officeDocument/2006/relationships/slide" Target="slides/slide2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ABB7EBD-3D1A-40E2-A43E-3AFA052DCEE5}"/>
              </a:ext>
            </a:extLst>
          </p:cNvPr>
          <p:cNvSpPr>
            <a:spLocks noGrp="1" noChangeArrowheads="1"/>
          </p:cNvSpPr>
          <p:nvPr>
            <p:ph type="hdr" sz="quarter"/>
          </p:nvPr>
        </p:nvSpPr>
        <p:spPr bwMode="auto">
          <a:xfrm>
            <a:off x="1" y="0"/>
            <a:ext cx="2948194" cy="492607"/>
          </a:xfrm>
          <a:prstGeom prst="rect">
            <a:avLst/>
          </a:prstGeom>
          <a:noFill/>
          <a:ln w="9525">
            <a:noFill/>
            <a:miter lim="800000"/>
            <a:headEnd/>
            <a:tailEnd/>
          </a:ln>
          <a:effectLst/>
        </p:spPr>
        <p:txBody>
          <a:bodyPr vert="horz" wrap="square" lIns="91603" tIns="45802" rIns="91603" bIns="45802" numCol="1" anchor="t" anchorCtr="0" compatLnSpc="1">
            <a:prstTxWarp prst="textNoShape">
              <a:avLst/>
            </a:prstTxWarp>
          </a:bodyPr>
          <a:lstStyle>
            <a:lvl1pPr algn="l" defTabSz="916349">
              <a:buClrTx/>
              <a:buSzTx/>
              <a:buFontTx/>
              <a:buNone/>
              <a:defRPr sz="1200">
                <a:latin typeface="Times New Roman" pitchFamily="18" charset="0"/>
              </a:defRPr>
            </a:lvl1pPr>
          </a:lstStyle>
          <a:p>
            <a:pPr>
              <a:defRPr/>
            </a:pPr>
            <a:r>
              <a:rPr lang="it-IT"/>
              <a:t>SAL dell'introduzione di MIRO</a:t>
            </a:r>
          </a:p>
        </p:txBody>
      </p:sp>
      <p:sp>
        <p:nvSpPr>
          <p:cNvPr id="11267" name="Rectangle 3">
            <a:extLst>
              <a:ext uri="{FF2B5EF4-FFF2-40B4-BE49-F238E27FC236}">
                <a16:creationId xmlns:a16="http://schemas.microsoft.com/office/drawing/2014/main" id="{1C32792F-1624-4B92-99E7-414D74412A5B}"/>
              </a:ext>
            </a:extLst>
          </p:cNvPr>
          <p:cNvSpPr>
            <a:spLocks noGrp="1" noChangeArrowheads="1"/>
          </p:cNvSpPr>
          <p:nvPr>
            <p:ph type="dt" sz="quarter" idx="1"/>
          </p:nvPr>
        </p:nvSpPr>
        <p:spPr bwMode="auto">
          <a:xfrm>
            <a:off x="3849482" y="0"/>
            <a:ext cx="2948194" cy="492607"/>
          </a:xfrm>
          <a:prstGeom prst="rect">
            <a:avLst/>
          </a:prstGeom>
          <a:noFill/>
          <a:ln w="9525">
            <a:noFill/>
            <a:miter lim="800000"/>
            <a:headEnd/>
            <a:tailEnd/>
          </a:ln>
          <a:effectLst/>
        </p:spPr>
        <p:txBody>
          <a:bodyPr vert="horz" wrap="square" lIns="91603" tIns="45802" rIns="91603" bIns="45802" numCol="1" anchor="t" anchorCtr="0" compatLnSpc="1">
            <a:prstTxWarp prst="textNoShape">
              <a:avLst/>
            </a:prstTxWarp>
          </a:bodyPr>
          <a:lstStyle>
            <a:lvl1pPr algn="r" defTabSz="916349">
              <a:buClrTx/>
              <a:buSzTx/>
              <a:buFontTx/>
              <a:buNone/>
              <a:defRPr sz="1200">
                <a:latin typeface="Times New Roman" pitchFamily="18" charset="0"/>
              </a:defRPr>
            </a:lvl1pPr>
          </a:lstStyle>
          <a:p>
            <a:pPr>
              <a:defRPr/>
            </a:pPr>
            <a:fld id="{BE947593-CD1B-4632-8BB8-D8EF635189A5}" type="datetime1">
              <a:rPr lang="it-IT" smtClean="0"/>
              <a:t>06/09/2019</a:t>
            </a:fld>
            <a:endParaRPr lang="it-IT"/>
          </a:p>
        </p:txBody>
      </p:sp>
      <p:sp>
        <p:nvSpPr>
          <p:cNvPr id="11268" name="Rectangle 4">
            <a:extLst>
              <a:ext uri="{FF2B5EF4-FFF2-40B4-BE49-F238E27FC236}">
                <a16:creationId xmlns:a16="http://schemas.microsoft.com/office/drawing/2014/main" id="{3EF2B94F-29AE-4FEC-9BFF-796E04BBA252}"/>
              </a:ext>
            </a:extLst>
          </p:cNvPr>
          <p:cNvSpPr>
            <a:spLocks noGrp="1" noChangeArrowheads="1"/>
          </p:cNvSpPr>
          <p:nvPr>
            <p:ph type="ftr" sz="quarter" idx="2"/>
          </p:nvPr>
        </p:nvSpPr>
        <p:spPr bwMode="auto">
          <a:xfrm>
            <a:off x="1" y="9380056"/>
            <a:ext cx="2948194" cy="492607"/>
          </a:xfrm>
          <a:prstGeom prst="rect">
            <a:avLst/>
          </a:prstGeom>
          <a:noFill/>
          <a:ln w="9525">
            <a:noFill/>
            <a:miter lim="800000"/>
            <a:headEnd/>
            <a:tailEnd/>
          </a:ln>
          <a:effectLst/>
        </p:spPr>
        <p:txBody>
          <a:bodyPr vert="horz" wrap="square" lIns="91603" tIns="45802" rIns="91603" bIns="45802" numCol="1" anchor="b" anchorCtr="0" compatLnSpc="1">
            <a:prstTxWarp prst="textNoShape">
              <a:avLst/>
            </a:prstTxWarp>
          </a:bodyPr>
          <a:lstStyle>
            <a:lvl1pPr algn="l" defTabSz="916349">
              <a:buClrTx/>
              <a:buSzTx/>
              <a:buFontTx/>
              <a:buNone/>
              <a:defRPr sz="1200">
                <a:latin typeface="Times New Roman" pitchFamily="18" charset="0"/>
              </a:defRPr>
            </a:lvl1pPr>
          </a:lstStyle>
          <a:p>
            <a:pPr>
              <a:defRPr/>
            </a:pPr>
            <a:r>
              <a:rPr lang="it-IT"/>
              <a:t>G. Isani (Guido.Isani@nch.it)</a:t>
            </a:r>
          </a:p>
        </p:txBody>
      </p:sp>
      <p:sp>
        <p:nvSpPr>
          <p:cNvPr id="11269" name="Rectangle 5">
            <a:extLst>
              <a:ext uri="{FF2B5EF4-FFF2-40B4-BE49-F238E27FC236}">
                <a16:creationId xmlns:a16="http://schemas.microsoft.com/office/drawing/2014/main" id="{053D1E23-B1EE-4727-905E-B150E1E81D69}"/>
              </a:ext>
            </a:extLst>
          </p:cNvPr>
          <p:cNvSpPr>
            <a:spLocks noGrp="1" noChangeArrowheads="1"/>
          </p:cNvSpPr>
          <p:nvPr>
            <p:ph type="sldNum" sz="quarter" idx="3"/>
          </p:nvPr>
        </p:nvSpPr>
        <p:spPr bwMode="auto">
          <a:xfrm>
            <a:off x="3849482" y="9380056"/>
            <a:ext cx="2948194" cy="492607"/>
          </a:xfrm>
          <a:prstGeom prst="rect">
            <a:avLst/>
          </a:prstGeom>
          <a:noFill/>
          <a:ln w="9525">
            <a:noFill/>
            <a:miter lim="800000"/>
            <a:headEnd/>
            <a:tailEnd/>
          </a:ln>
          <a:effectLst/>
        </p:spPr>
        <p:txBody>
          <a:bodyPr vert="horz" wrap="square" lIns="91603" tIns="45802" rIns="91603" bIns="45802" numCol="1" anchor="b" anchorCtr="0" compatLnSpc="1">
            <a:prstTxWarp prst="textNoShape">
              <a:avLst/>
            </a:prstTxWarp>
          </a:bodyPr>
          <a:lstStyle>
            <a:lvl1pPr algn="r" defTabSz="915988">
              <a:buClrTx/>
              <a:buSzTx/>
              <a:buFontTx/>
              <a:buNone/>
              <a:defRPr sz="1200">
                <a:latin typeface="Times New Roman" panose="02020603050405020304" pitchFamily="18" charset="0"/>
              </a:defRPr>
            </a:lvl1pPr>
          </a:lstStyle>
          <a:p>
            <a:pPr>
              <a:defRPr/>
            </a:pPr>
            <a:fld id="{8F56BC1D-52C6-4D27-BA67-511B0A036553}"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D3B4EE2-306C-41DA-B635-03563C120A43}"/>
              </a:ext>
            </a:extLst>
          </p:cNvPr>
          <p:cNvSpPr>
            <a:spLocks noGrp="1" noChangeArrowheads="1"/>
          </p:cNvSpPr>
          <p:nvPr>
            <p:ph type="hdr" sz="quarter"/>
          </p:nvPr>
        </p:nvSpPr>
        <p:spPr bwMode="auto">
          <a:xfrm>
            <a:off x="0" y="0"/>
            <a:ext cx="4551740" cy="492607"/>
          </a:xfrm>
          <a:prstGeom prst="rect">
            <a:avLst/>
          </a:prstGeom>
          <a:noFill/>
          <a:ln w="9525">
            <a:noFill/>
            <a:miter lim="800000"/>
            <a:headEnd/>
            <a:tailEnd/>
          </a:ln>
          <a:effectLst/>
        </p:spPr>
        <p:txBody>
          <a:bodyPr vert="horz" wrap="square" lIns="91603" tIns="45802" rIns="91603" bIns="45802" numCol="1" anchor="t" anchorCtr="0" compatLnSpc="1">
            <a:prstTxWarp prst="textNoShape">
              <a:avLst/>
            </a:prstTxWarp>
          </a:bodyPr>
          <a:lstStyle>
            <a:lvl1pPr algn="l" defTabSz="916349">
              <a:buClrTx/>
              <a:buSzTx/>
              <a:buFontTx/>
              <a:buNone/>
              <a:defRPr>
                <a:latin typeface="Trebuchet MS" pitchFamily="34" charset="0"/>
              </a:defRPr>
            </a:lvl1pPr>
          </a:lstStyle>
          <a:p>
            <a:pPr>
              <a:defRPr/>
            </a:pPr>
            <a:r>
              <a:rPr lang="it-IT"/>
              <a:t>SAL dell'introduzione di MIRO</a:t>
            </a:r>
          </a:p>
        </p:txBody>
      </p:sp>
      <p:sp>
        <p:nvSpPr>
          <p:cNvPr id="9219" name="Rectangle 3">
            <a:extLst>
              <a:ext uri="{FF2B5EF4-FFF2-40B4-BE49-F238E27FC236}">
                <a16:creationId xmlns:a16="http://schemas.microsoft.com/office/drawing/2014/main" id="{7D99BA7B-26B3-4C7B-B4A1-406286E5C525}"/>
              </a:ext>
            </a:extLst>
          </p:cNvPr>
          <p:cNvSpPr>
            <a:spLocks noGrp="1" noChangeArrowheads="1"/>
          </p:cNvSpPr>
          <p:nvPr>
            <p:ph type="dt" idx="1"/>
          </p:nvPr>
        </p:nvSpPr>
        <p:spPr bwMode="auto">
          <a:xfrm>
            <a:off x="4608373" y="0"/>
            <a:ext cx="2189302" cy="492607"/>
          </a:xfrm>
          <a:prstGeom prst="rect">
            <a:avLst/>
          </a:prstGeom>
          <a:noFill/>
          <a:ln w="9525">
            <a:noFill/>
            <a:miter lim="800000"/>
            <a:headEnd/>
            <a:tailEnd/>
          </a:ln>
          <a:effectLst/>
        </p:spPr>
        <p:txBody>
          <a:bodyPr vert="horz" wrap="square" lIns="91603" tIns="45802" rIns="91603" bIns="45802" numCol="1" anchor="t" anchorCtr="0" compatLnSpc="1">
            <a:prstTxWarp prst="textNoShape">
              <a:avLst/>
            </a:prstTxWarp>
          </a:bodyPr>
          <a:lstStyle>
            <a:lvl1pPr algn="r" defTabSz="916349">
              <a:buClrTx/>
              <a:buSzTx/>
              <a:buFontTx/>
              <a:buNone/>
              <a:defRPr>
                <a:latin typeface="Trebuchet MS" pitchFamily="34" charset="0"/>
              </a:defRPr>
            </a:lvl1pPr>
          </a:lstStyle>
          <a:p>
            <a:pPr>
              <a:defRPr/>
            </a:pPr>
            <a:fld id="{9985DDB5-842D-49BD-9FE6-4CA4AB38F00A}" type="datetime1">
              <a:rPr lang="it-IT" smtClean="0"/>
              <a:t>06/09/2019</a:t>
            </a:fld>
            <a:endParaRPr lang="it-IT"/>
          </a:p>
        </p:txBody>
      </p:sp>
      <p:sp>
        <p:nvSpPr>
          <p:cNvPr id="2052" name="Rectangle 4">
            <a:extLst>
              <a:ext uri="{FF2B5EF4-FFF2-40B4-BE49-F238E27FC236}">
                <a16:creationId xmlns:a16="http://schemas.microsoft.com/office/drawing/2014/main" id="{3594311A-5835-4538-8095-8C65B0D6E97F}"/>
              </a:ext>
            </a:extLst>
          </p:cNvPr>
          <p:cNvSpPr>
            <a:spLocks noGrp="1" noRot="1" noChangeAspect="1" noChangeArrowheads="1" noTextEdit="1"/>
          </p:cNvSpPr>
          <p:nvPr>
            <p:ph type="sldImg" idx="2"/>
          </p:nvPr>
        </p:nvSpPr>
        <p:spPr bwMode="auto">
          <a:xfrm>
            <a:off x="725488" y="739775"/>
            <a:ext cx="5348287"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3D9E1097-6DE0-47DA-A214-FD85A7732305}"/>
              </a:ext>
            </a:extLst>
          </p:cNvPr>
          <p:cNvSpPr>
            <a:spLocks noGrp="1" noChangeArrowheads="1"/>
          </p:cNvSpPr>
          <p:nvPr>
            <p:ph type="body" sz="quarter" idx="3"/>
          </p:nvPr>
        </p:nvSpPr>
        <p:spPr bwMode="auto">
          <a:xfrm>
            <a:off x="907760" y="4692396"/>
            <a:ext cx="4982156" cy="4439777"/>
          </a:xfrm>
          <a:prstGeom prst="rect">
            <a:avLst/>
          </a:prstGeom>
          <a:noFill/>
          <a:ln w="9525">
            <a:noFill/>
            <a:miter lim="800000"/>
            <a:headEnd/>
            <a:tailEnd/>
          </a:ln>
          <a:effectLst/>
        </p:spPr>
        <p:txBody>
          <a:bodyPr vert="horz" wrap="square" lIns="91603" tIns="45802" rIns="91603" bIns="45802"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9222" name="Rectangle 6">
            <a:extLst>
              <a:ext uri="{FF2B5EF4-FFF2-40B4-BE49-F238E27FC236}">
                <a16:creationId xmlns:a16="http://schemas.microsoft.com/office/drawing/2014/main" id="{5BC68A7C-ED2A-4D4F-9BC7-5A79F26BE886}"/>
              </a:ext>
            </a:extLst>
          </p:cNvPr>
          <p:cNvSpPr>
            <a:spLocks noGrp="1" noChangeArrowheads="1"/>
          </p:cNvSpPr>
          <p:nvPr>
            <p:ph type="ftr" sz="quarter" idx="4"/>
          </p:nvPr>
        </p:nvSpPr>
        <p:spPr bwMode="auto">
          <a:xfrm>
            <a:off x="1" y="9380056"/>
            <a:ext cx="2948194" cy="492607"/>
          </a:xfrm>
          <a:prstGeom prst="rect">
            <a:avLst/>
          </a:prstGeom>
          <a:noFill/>
          <a:ln w="9525">
            <a:noFill/>
            <a:miter lim="800000"/>
            <a:headEnd/>
            <a:tailEnd/>
          </a:ln>
          <a:effectLst/>
        </p:spPr>
        <p:txBody>
          <a:bodyPr vert="horz" wrap="square" lIns="91603" tIns="45802" rIns="91603" bIns="45802" numCol="1" anchor="b" anchorCtr="0" compatLnSpc="1">
            <a:prstTxWarp prst="textNoShape">
              <a:avLst/>
            </a:prstTxWarp>
          </a:bodyPr>
          <a:lstStyle>
            <a:lvl1pPr algn="l" defTabSz="916349">
              <a:buClrTx/>
              <a:buSzTx/>
              <a:buFontTx/>
              <a:buNone/>
              <a:defRPr>
                <a:latin typeface="Trebuchet MS" pitchFamily="34" charset="0"/>
              </a:defRPr>
            </a:lvl1pPr>
          </a:lstStyle>
          <a:p>
            <a:pPr>
              <a:defRPr/>
            </a:pPr>
            <a:r>
              <a:rPr lang="it-IT"/>
              <a:t>G. Isani (Guido.Isani@nch.it)</a:t>
            </a:r>
          </a:p>
        </p:txBody>
      </p:sp>
      <p:sp>
        <p:nvSpPr>
          <p:cNvPr id="9223" name="Rectangle 7">
            <a:extLst>
              <a:ext uri="{FF2B5EF4-FFF2-40B4-BE49-F238E27FC236}">
                <a16:creationId xmlns:a16="http://schemas.microsoft.com/office/drawing/2014/main" id="{F692E08D-3D0B-47B7-8CD6-189648345380}"/>
              </a:ext>
            </a:extLst>
          </p:cNvPr>
          <p:cNvSpPr>
            <a:spLocks noGrp="1" noChangeArrowheads="1"/>
          </p:cNvSpPr>
          <p:nvPr>
            <p:ph type="sldNum" sz="quarter" idx="5"/>
          </p:nvPr>
        </p:nvSpPr>
        <p:spPr bwMode="auto">
          <a:xfrm>
            <a:off x="3849482" y="9380056"/>
            <a:ext cx="2948194" cy="492607"/>
          </a:xfrm>
          <a:prstGeom prst="rect">
            <a:avLst/>
          </a:prstGeom>
          <a:noFill/>
          <a:ln w="9525">
            <a:noFill/>
            <a:miter lim="800000"/>
            <a:headEnd/>
            <a:tailEnd/>
          </a:ln>
          <a:effectLst/>
        </p:spPr>
        <p:txBody>
          <a:bodyPr vert="horz" wrap="square" lIns="91603" tIns="45802" rIns="91603" bIns="45802" numCol="1" anchor="b" anchorCtr="0" compatLnSpc="1">
            <a:prstTxWarp prst="textNoShape">
              <a:avLst/>
            </a:prstTxWarp>
          </a:bodyPr>
          <a:lstStyle>
            <a:lvl1pPr algn="r" defTabSz="915988">
              <a:buClrTx/>
              <a:buSzTx/>
              <a:buFontTx/>
              <a:buNone/>
              <a:defRPr>
                <a:latin typeface="Trebuchet MS" panose="020B0603020202020204" pitchFamily="34" charset="0"/>
              </a:defRPr>
            </a:lvl1pPr>
          </a:lstStyle>
          <a:p>
            <a:pPr>
              <a:defRPr/>
            </a:pPr>
            <a:fld id="{EA8539E1-1F2F-4B28-8A25-547B8D6C554F}"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000" kern="1200">
        <a:solidFill>
          <a:schemeClr val="tx1"/>
        </a:solidFill>
        <a:latin typeface="Trebuchet MS" pitchFamily="34" charset="0"/>
        <a:ea typeface="+mn-ea"/>
        <a:cs typeface="+mn-cs"/>
      </a:defRPr>
    </a:lvl1pPr>
    <a:lvl2pPr marL="457200" algn="l" rtl="0" eaLnBrk="0" fontAlgn="base" hangingPunct="0">
      <a:spcBef>
        <a:spcPct val="30000"/>
      </a:spcBef>
      <a:spcAft>
        <a:spcPct val="0"/>
      </a:spcAft>
      <a:defRPr sz="1000" kern="1200">
        <a:solidFill>
          <a:schemeClr val="tx1"/>
        </a:solidFill>
        <a:latin typeface="Trebuchet MS" pitchFamily="34" charset="0"/>
        <a:ea typeface="+mn-ea"/>
        <a:cs typeface="+mn-cs"/>
      </a:defRPr>
    </a:lvl2pPr>
    <a:lvl3pPr marL="914400" algn="l" rtl="0" eaLnBrk="0" fontAlgn="base" hangingPunct="0">
      <a:spcBef>
        <a:spcPct val="30000"/>
      </a:spcBef>
      <a:spcAft>
        <a:spcPct val="0"/>
      </a:spcAft>
      <a:defRPr sz="1000" kern="1200">
        <a:solidFill>
          <a:schemeClr val="tx1"/>
        </a:solidFill>
        <a:latin typeface="Trebuchet MS" pitchFamily="34" charset="0"/>
        <a:ea typeface="+mn-ea"/>
        <a:cs typeface="+mn-cs"/>
      </a:defRPr>
    </a:lvl3pPr>
    <a:lvl4pPr marL="1371600" algn="l" rtl="0" eaLnBrk="0" fontAlgn="base" hangingPunct="0">
      <a:spcBef>
        <a:spcPct val="30000"/>
      </a:spcBef>
      <a:spcAft>
        <a:spcPct val="0"/>
      </a:spcAft>
      <a:defRPr sz="1000" kern="1200">
        <a:solidFill>
          <a:schemeClr val="tx1"/>
        </a:solidFill>
        <a:latin typeface="Trebuchet MS" pitchFamily="34" charset="0"/>
        <a:ea typeface="+mn-ea"/>
        <a:cs typeface="+mn-cs"/>
      </a:defRPr>
    </a:lvl4pPr>
    <a:lvl5pPr marL="1828800" algn="l" rtl="0" eaLnBrk="0" fontAlgn="base" hangingPunct="0">
      <a:spcBef>
        <a:spcPct val="30000"/>
      </a:spcBef>
      <a:spcAft>
        <a:spcPct val="0"/>
      </a:spcAft>
      <a:defRPr sz="1000" kern="1200">
        <a:solidFill>
          <a:schemeClr val="tx1"/>
        </a:solidFill>
        <a:latin typeface="Trebuchet M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F97C50D-1D5F-433C-86CB-C1CFC812DC75}"/>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AB7DD953-A2D1-4CCE-86AC-3677F1F641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9865F93-7A93-43C8-8A1A-5A4B18FDE1CB}"/>
              </a:ext>
            </a:extLst>
          </p:cNvPr>
          <p:cNvSpPr>
            <a:spLocks noGrp="1" noChangeArrowheads="1"/>
          </p:cNvSpPr>
          <p:nvPr>
            <p:ph type="hd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cs typeface="Arial" panose="020B0604020202020204" pitchFamily="34" charset="0"/>
              </a:rPr>
              <a:t>SAL dell'introduzione di MIRO</a:t>
            </a:r>
          </a:p>
        </p:txBody>
      </p:sp>
      <p:sp>
        <p:nvSpPr>
          <p:cNvPr id="6147" name="Rectangle 3">
            <a:extLst>
              <a:ext uri="{FF2B5EF4-FFF2-40B4-BE49-F238E27FC236}">
                <a16:creationId xmlns:a16="http://schemas.microsoft.com/office/drawing/2014/main" id="{C49EF902-622F-4F35-BF39-1A92923814B6}"/>
              </a:ext>
            </a:extLst>
          </p:cNvPr>
          <p:cNvSpPr>
            <a:spLocks noGrp="1" noChangeArrowheads="1"/>
          </p:cNvSpPr>
          <p:nvPr>
            <p:ph type="dt"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cs typeface="Arial" panose="020B0604020202020204" pitchFamily="34" charset="0"/>
              </a:rPr>
              <a:t>Bologna, 12 Febbraio 2003</a:t>
            </a:r>
          </a:p>
        </p:txBody>
      </p:sp>
      <p:sp>
        <p:nvSpPr>
          <p:cNvPr id="6148" name="Rectangle 6">
            <a:extLst>
              <a:ext uri="{FF2B5EF4-FFF2-40B4-BE49-F238E27FC236}">
                <a16:creationId xmlns:a16="http://schemas.microsoft.com/office/drawing/2014/main" id="{6F5C2D1E-8B82-4B52-A1D8-0EB188F4CDC3}"/>
              </a:ext>
            </a:extLst>
          </p:cNvPr>
          <p:cNvSpPr>
            <a:spLocks noGrp="1" noChangeArrowheads="1"/>
          </p:cNvSpPr>
          <p:nvPr>
            <p:ph type="ft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cs typeface="Arial" panose="020B0604020202020204" pitchFamily="34" charset="0"/>
              </a:rPr>
              <a:t>G. Isani (Guido.Isani@nch.it)</a:t>
            </a:r>
          </a:p>
        </p:txBody>
      </p:sp>
      <p:sp>
        <p:nvSpPr>
          <p:cNvPr id="6149" name="Rectangle 7">
            <a:extLst>
              <a:ext uri="{FF2B5EF4-FFF2-40B4-BE49-F238E27FC236}">
                <a16:creationId xmlns:a16="http://schemas.microsoft.com/office/drawing/2014/main" id="{708F22E7-F1AB-4938-95C8-F6A2B70C560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CE2D2701-F936-4E54-9D82-9944F25E2749}" type="slidenum">
              <a:rPr lang="it-IT" altLang="it-IT" sz="1000" smtClean="0">
                <a:latin typeface="Trebuchet MS" panose="020B0603020202020204" pitchFamily="34" charset="0"/>
                <a:cs typeface="Arial" panose="020B0604020202020204" pitchFamily="34" charset="0"/>
              </a:rPr>
              <a:pPr>
                <a:spcBef>
                  <a:spcPct val="0"/>
                </a:spcBef>
                <a:buClrTx/>
                <a:buFontTx/>
                <a:buNone/>
              </a:pPr>
              <a:t>2</a:t>
            </a:fld>
            <a:endParaRPr lang="it-IT" altLang="it-IT" sz="1000">
              <a:latin typeface="Trebuchet MS" panose="020B0603020202020204" pitchFamily="34" charset="0"/>
              <a:cs typeface="Arial" panose="020B0604020202020204" pitchFamily="34" charset="0"/>
            </a:endParaRPr>
          </a:p>
        </p:txBody>
      </p:sp>
      <p:sp>
        <p:nvSpPr>
          <p:cNvPr id="6150" name="Rectangle 1">
            <a:extLst>
              <a:ext uri="{FF2B5EF4-FFF2-40B4-BE49-F238E27FC236}">
                <a16:creationId xmlns:a16="http://schemas.microsoft.com/office/drawing/2014/main" id="{A6225354-4C7B-40E5-9DA1-41057343ECB3}"/>
              </a:ext>
            </a:extLst>
          </p:cNvPr>
          <p:cNvSpPr>
            <a:spLocks noGrp="1" noRot="1" noChangeAspect="1" noChangeArrowheads="1" noTextEdit="1"/>
          </p:cNvSpPr>
          <p:nvPr>
            <p:ph type="sldImg"/>
          </p:nvPr>
        </p:nvSpPr>
        <p:spPr>
          <a:xfrm>
            <a:off x="725488" y="739775"/>
            <a:ext cx="5349875" cy="370363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51" name="Rectangle 2">
            <a:extLst>
              <a:ext uri="{FF2B5EF4-FFF2-40B4-BE49-F238E27FC236}">
                <a16:creationId xmlns:a16="http://schemas.microsoft.com/office/drawing/2014/main" id="{87D0063C-1F35-4DFF-A42A-0A37C98E308B}"/>
              </a:ext>
            </a:extLst>
          </p:cNvPr>
          <p:cNvSpPr>
            <a:spLocks noGrp="1" noChangeArrowheads="1"/>
          </p:cNvSpPr>
          <p:nvPr>
            <p:ph type="body" idx="1"/>
          </p:nvPr>
        </p:nvSpPr>
        <p:spPr>
          <a:xfrm>
            <a:off x="908050" y="4692650"/>
            <a:ext cx="4983163" cy="444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202F70C-0620-4373-A8A5-1F7A3C2C45D9}"/>
              </a:ext>
            </a:extLst>
          </p:cNvPr>
          <p:cNvSpPr>
            <a:spLocks noGrp="1" noChangeArrowheads="1"/>
          </p:cNvSpPr>
          <p:nvPr>
            <p:ph type="hd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cs typeface="Arial" panose="020B0604020202020204" pitchFamily="34" charset="0"/>
              </a:rPr>
              <a:t>SAL dell'introduzione di MIRO</a:t>
            </a:r>
          </a:p>
        </p:txBody>
      </p:sp>
      <p:sp>
        <p:nvSpPr>
          <p:cNvPr id="18435" name="Rectangle 3">
            <a:extLst>
              <a:ext uri="{FF2B5EF4-FFF2-40B4-BE49-F238E27FC236}">
                <a16:creationId xmlns:a16="http://schemas.microsoft.com/office/drawing/2014/main" id="{420D97A4-96FE-4A2C-942A-A9171D270449}"/>
              </a:ext>
            </a:extLst>
          </p:cNvPr>
          <p:cNvSpPr>
            <a:spLocks noGrp="1" noChangeArrowheads="1"/>
          </p:cNvSpPr>
          <p:nvPr>
            <p:ph type="dt"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cs typeface="Arial" panose="020B0604020202020204" pitchFamily="34" charset="0"/>
              </a:rPr>
              <a:t>Bologna, 12 Febbraio 2003</a:t>
            </a:r>
          </a:p>
        </p:txBody>
      </p:sp>
      <p:sp>
        <p:nvSpPr>
          <p:cNvPr id="18436" name="Rectangle 6">
            <a:extLst>
              <a:ext uri="{FF2B5EF4-FFF2-40B4-BE49-F238E27FC236}">
                <a16:creationId xmlns:a16="http://schemas.microsoft.com/office/drawing/2014/main" id="{B2248BB5-EC46-492E-8BAC-75220195D047}"/>
              </a:ext>
            </a:extLst>
          </p:cNvPr>
          <p:cNvSpPr>
            <a:spLocks noGrp="1" noChangeArrowheads="1"/>
          </p:cNvSpPr>
          <p:nvPr>
            <p:ph type="ft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cs typeface="Arial" panose="020B0604020202020204" pitchFamily="34" charset="0"/>
              </a:rPr>
              <a:t>G. Isani (Guido.Isani@nch.it)</a:t>
            </a:r>
          </a:p>
        </p:txBody>
      </p:sp>
      <p:sp>
        <p:nvSpPr>
          <p:cNvPr id="18437" name="Rectangle 7">
            <a:extLst>
              <a:ext uri="{FF2B5EF4-FFF2-40B4-BE49-F238E27FC236}">
                <a16:creationId xmlns:a16="http://schemas.microsoft.com/office/drawing/2014/main" id="{E4EB90F4-262F-4AFE-8840-CBE250B2DCA2}"/>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3859F70A-521E-4AA5-9A40-28516A30285F}" type="slidenum">
              <a:rPr lang="it-IT" altLang="it-IT" sz="1000" smtClean="0">
                <a:latin typeface="Trebuchet MS" panose="020B0603020202020204" pitchFamily="34" charset="0"/>
                <a:cs typeface="Arial" panose="020B0604020202020204" pitchFamily="34" charset="0"/>
              </a:rPr>
              <a:pPr>
                <a:spcBef>
                  <a:spcPct val="0"/>
                </a:spcBef>
                <a:buClrTx/>
                <a:buFontTx/>
                <a:buNone/>
              </a:pPr>
              <a:t>5</a:t>
            </a:fld>
            <a:endParaRPr lang="it-IT" altLang="it-IT" sz="1000">
              <a:latin typeface="Trebuchet MS" panose="020B0603020202020204" pitchFamily="34" charset="0"/>
              <a:cs typeface="Arial" panose="020B0604020202020204" pitchFamily="34" charset="0"/>
            </a:endParaRPr>
          </a:p>
        </p:txBody>
      </p:sp>
      <p:sp>
        <p:nvSpPr>
          <p:cNvPr id="18438" name="Text Box 1">
            <a:extLst>
              <a:ext uri="{FF2B5EF4-FFF2-40B4-BE49-F238E27FC236}">
                <a16:creationId xmlns:a16="http://schemas.microsoft.com/office/drawing/2014/main" id="{CDCF5A5C-FE24-415E-8AD8-0EF1E1471856}"/>
              </a:ext>
            </a:extLst>
          </p:cNvPr>
          <p:cNvSpPr txBox="1">
            <a:spLocks noChangeArrowheads="1"/>
          </p:cNvSpPr>
          <p:nvPr/>
        </p:nvSpPr>
        <p:spPr bwMode="auto">
          <a:xfrm>
            <a:off x="3854450" y="9380538"/>
            <a:ext cx="2944813"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9" tIns="46085" rIns="92169" bIns="46085"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465A2F56-9A3F-482D-85F1-F497800D959C}" type="slidenum">
              <a:rPr lang="it-IT" altLang="it-IT">
                <a:cs typeface="Arial" panose="020B0604020202020204" pitchFamily="34" charset="0"/>
              </a:rPr>
              <a:pPr algn="r" eaLnBrk="1" hangingPunct="1">
                <a:spcBef>
                  <a:spcPct val="0"/>
                </a:spcBef>
                <a:buClrTx/>
                <a:buFontTx/>
                <a:buNone/>
              </a:pPr>
              <a:t>5</a:t>
            </a:fld>
            <a:endParaRPr lang="it-IT" altLang="it-IT">
              <a:cs typeface="Arial" panose="020B0604020202020204" pitchFamily="34" charset="0"/>
            </a:endParaRPr>
          </a:p>
        </p:txBody>
      </p:sp>
      <p:sp>
        <p:nvSpPr>
          <p:cNvPr id="18439" name="Rectangle 2">
            <a:extLst>
              <a:ext uri="{FF2B5EF4-FFF2-40B4-BE49-F238E27FC236}">
                <a16:creationId xmlns:a16="http://schemas.microsoft.com/office/drawing/2014/main" id="{5ADCC7F3-0F79-4BB1-B09D-5B7D5968594E}"/>
              </a:ext>
            </a:extLst>
          </p:cNvPr>
          <p:cNvSpPr>
            <a:spLocks noGrp="1" noRot="1" noChangeAspect="1" noChangeArrowheads="1" noTextEdit="1"/>
          </p:cNvSpPr>
          <p:nvPr>
            <p:ph type="sldImg"/>
          </p:nvPr>
        </p:nvSpPr>
        <p:spPr>
          <a:xfrm>
            <a:off x="725488" y="739775"/>
            <a:ext cx="5349875" cy="370363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40" name="Rectangle 3">
            <a:extLst>
              <a:ext uri="{FF2B5EF4-FFF2-40B4-BE49-F238E27FC236}">
                <a16:creationId xmlns:a16="http://schemas.microsoft.com/office/drawing/2014/main" id="{279C97A3-3EA1-4FFD-BF21-F8CE394D559F}"/>
              </a:ext>
            </a:extLst>
          </p:cNvPr>
          <p:cNvSpPr>
            <a:spLocks noGrp="1" noChangeArrowheads="1"/>
          </p:cNvSpPr>
          <p:nvPr>
            <p:ph type="body" idx="1"/>
          </p:nvPr>
        </p:nvSpPr>
        <p:spPr>
          <a:xfrm>
            <a:off x="908050" y="4692650"/>
            <a:ext cx="4983163" cy="444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D039D71-9EB4-4D69-A570-5FE82900F21D}"/>
              </a:ext>
            </a:extLst>
          </p:cNvPr>
          <p:cNvSpPr>
            <a:spLocks noGrp="1" noChangeArrowheads="1"/>
          </p:cNvSpPr>
          <p:nvPr>
            <p:ph type="hd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cs typeface="Arial" panose="020B0604020202020204" pitchFamily="34" charset="0"/>
              </a:rPr>
              <a:t>SAL dell'introduzione di MIRO</a:t>
            </a:r>
          </a:p>
        </p:txBody>
      </p:sp>
      <p:sp>
        <p:nvSpPr>
          <p:cNvPr id="34819" name="Rectangle 3">
            <a:extLst>
              <a:ext uri="{FF2B5EF4-FFF2-40B4-BE49-F238E27FC236}">
                <a16:creationId xmlns:a16="http://schemas.microsoft.com/office/drawing/2014/main" id="{976B44DA-2FDA-4D75-9330-D9AFDECD0258}"/>
              </a:ext>
            </a:extLst>
          </p:cNvPr>
          <p:cNvSpPr>
            <a:spLocks noGrp="1" noChangeArrowheads="1"/>
          </p:cNvSpPr>
          <p:nvPr>
            <p:ph type="dt"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cs typeface="Arial" panose="020B0604020202020204" pitchFamily="34" charset="0"/>
              </a:rPr>
              <a:t>Bologna, 12 Febbraio 2003</a:t>
            </a:r>
          </a:p>
        </p:txBody>
      </p:sp>
      <p:sp>
        <p:nvSpPr>
          <p:cNvPr id="34820" name="Rectangle 6">
            <a:extLst>
              <a:ext uri="{FF2B5EF4-FFF2-40B4-BE49-F238E27FC236}">
                <a16:creationId xmlns:a16="http://schemas.microsoft.com/office/drawing/2014/main" id="{CAE92C74-B3FA-4420-AAEF-A6D828E0CB98}"/>
              </a:ext>
            </a:extLst>
          </p:cNvPr>
          <p:cNvSpPr>
            <a:spLocks noGrp="1" noChangeArrowheads="1"/>
          </p:cNvSpPr>
          <p:nvPr>
            <p:ph type="ft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cs typeface="Arial" panose="020B0604020202020204" pitchFamily="34" charset="0"/>
              </a:rPr>
              <a:t>G. Isani (Guido.Isani@nch.it)</a:t>
            </a:r>
          </a:p>
        </p:txBody>
      </p:sp>
      <p:sp>
        <p:nvSpPr>
          <p:cNvPr id="34821" name="Rectangle 7">
            <a:extLst>
              <a:ext uri="{FF2B5EF4-FFF2-40B4-BE49-F238E27FC236}">
                <a16:creationId xmlns:a16="http://schemas.microsoft.com/office/drawing/2014/main" id="{160FB2D0-9A2B-49F6-A5E5-9E5398735A8F}"/>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C407A14D-35F7-4B1F-BB33-F1E293684A01}" type="slidenum">
              <a:rPr lang="it-IT" altLang="it-IT" sz="1000" smtClean="0">
                <a:latin typeface="Trebuchet MS" panose="020B0603020202020204" pitchFamily="34" charset="0"/>
                <a:cs typeface="Arial" panose="020B0604020202020204" pitchFamily="34" charset="0"/>
              </a:rPr>
              <a:pPr>
                <a:spcBef>
                  <a:spcPct val="0"/>
                </a:spcBef>
                <a:buClrTx/>
                <a:buFontTx/>
                <a:buNone/>
              </a:pPr>
              <a:t>14</a:t>
            </a:fld>
            <a:endParaRPr lang="it-IT" altLang="it-IT" sz="1000">
              <a:latin typeface="Trebuchet MS" panose="020B0603020202020204" pitchFamily="34" charset="0"/>
              <a:cs typeface="Arial" panose="020B0604020202020204" pitchFamily="34" charset="0"/>
            </a:endParaRPr>
          </a:p>
        </p:txBody>
      </p:sp>
      <p:sp>
        <p:nvSpPr>
          <p:cNvPr id="34822" name="Text Box 1">
            <a:extLst>
              <a:ext uri="{FF2B5EF4-FFF2-40B4-BE49-F238E27FC236}">
                <a16:creationId xmlns:a16="http://schemas.microsoft.com/office/drawing/2014/main" id="{C7EECEBE-27BE-4CE8-99D6-3A91159E3B52}"/>
              </a:ext>
            </a:extLst>
          </p:cNvPr>
          <p:cNvSpPr txBox="1">
            <a:spLocks noChangeArrowheads="1"/>
          </p:cNvSpPr>
          <p:nvPr/>
        </p:nvSpPr>
        <p:spPr bwMode="auto">
          <a:xfrm>
            <a:off x="3851275" y="9382125"/>
            <a:ext cx="2947988"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49" tIns="45725" rIns="91449" bIns="45725"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25A4546D-1C6F-4769-8713-AA6D93FE704C}" type="slidenum">
              <a:rPr lang="it-IT" altLang="it-IT">
                <a:cs typeface="Arial" panose="020B0604020202020204" pitchFamily="34" charset="0"/>
              </a:rPr>
              <a:pPr algn="r" eaLnBrk="1" hangingPunct="1">
                <a:spcBef>
                  <a:spcPct val="0"/>
                </a:spcBef>
                <a:buClrTx/>
                <a:buFontTx/>
                <a:buNone/>
              </a:pPr>
              <a:t>14</a:t>
            </a:fld>
            <a:endParaRPr lang="it-IT" altLang="it-IT">
              <a:cs typeface="Arial" panose="020B0604020202020204" pitchFamily="34" charset="0"/>
            </a:endParaRPr>
          </a:p>
        </p:txBody>
      </p:sp>
      <p:sp>
        <p:nvSpPr>
          <p:cNvPr id="34823" name="Rectangle 2">
            <a:extLst>
              <a:ext uri="{FF2B5EF4-FFF2-40B4-BE49-F238E27FC236}">
                <a16:creationId xmlns:a16="http://schemas.microsoft.com/office/drawing/2014/main" id="{24921EA4-9B98-473E-B07A-F04D18A6A058}"/>
              </a:ext>
            </a:extLst>
          </p:cNvPr>
          <p:cNvSpPr>
            <a:spLocks noGrp="1" noRot="1" noChangeAspect="1" noChangeArrowheads="1" noTextEdit="1"/>
          </p:cNvSpPr>
          <p:nvPr>
            <p:ph type="sldImg"/>
          </p:nvPr>
        </p:nvSpPr>
        <p:spPr>
          <a:xfrm>
            <a:off x="725488" y="739775"/>
            <a:ext cx="5349875" cy="370363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4" name="Rectangle 3">
            <a:extLst>
              <a:ext uri="{FF2B5EF4-FFF2-40B4-BE49-F238E27FC236}">
                <a16:creationId xmlns:a16="http://schemas.microsoft.com/office/drawing/2014/main" id="{2C0D7F46-2C71-4934-BBEB-94377A0D930E}"/>
              </a:ext>
            </a:extLst>
          </p:cNvPr>
          <p:cNvSpPr>
            <a:spLocks noGrp="1" noChangeArrowheads="1"/>
          </p:cNvSpPr>
          <p:nvPr>
            <p:ph type="body" idx="1"/>
          </p:nvPr>
        </p:nvSpPr>
        <p:spPr>
          <a:xfrm>
            <a:off x="908050" y="4692650"/>
            <a:ext cx="4983163" cy="444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C72F0A1-AF9C-4D54-B219-8CE5129AF733}"/>
              </a:ext>
            </a:extLst>
          </p:cNvPr>
          <p:cNvSpPr>
            <a:spLocks noGrp="1" noChangeArrowheads="1"/>
          </p:cNvSpPr>
          <p:nvPr>
            <p:ph type="hd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cs typeface="Arial" panose="020B0604020202020204" pitchFamily="34" charset="0"/>
              </a:rPr>
              <a:t>SAL dell'introduzione di MIRO</a:t>
            </a:r>
          </a:p>
        </p:txBody>
      </p:sp>
      <p:sp>
        <p:nvSpPr>
          <p:cNvPr id="38915" name="Rectangle 3">
            <a:extLst>
              <a:ext uri="{FF2B5EF4-FFF2-40B4-BE49-F238E27FC236}">
                <a16:creationId xmlns:a16="http://schemas.microsoft.com/office/drawing/2014/main" id="{470992A6-1C6E-43C0-B2BB-AAFF22312F23}"/>
              </a:ext>
            </a:extLst>
          </p:cNvPr>
          <p:cNvSpPr>
            <a:spLocks noGrp="1" noChangeArrowheads="1"/>
          </p:cNvSpPr>
          <p:nvPr>
            <p:ph type="dt"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cs typeface="Arial" panose="020B0604020202020204" pitchFamily="34" charset="0"/>
              </a:rPr>
              <a:t>Bologna, 12 Febbraio 2003</a:t>
            </a:r>
          </a:p>
        </p:txBody>
      </p:sp>
      <p:sp>
        <p:nvSpPr>
          <p:cNvPr id="38916" name="Rectangle 6">
            <a:extLst>
              <a:ext uri="{FF2B5EF4-FFF2-40B4-BE49-F238E27FC236}">
                <a16:creationId xmlns:a16="http://schemas.microsoft.com/office/drawing/2014/main" id="{6479327F-DA0D-47F4-BE75-FEE3BFF6EC14}"/>
              </a:ext>
            </a:extLst>
          </p:cNvPr>
          <p:cNvSpPr>
            <a:spLocks noGrp="1" noChangeArrowheads="1"/>
          </p:cNvSpPr>
          <p:nvPr>
            <p:ph type="ft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cs typeface="Arial" panose="020B0604020202020204" pitchFamily="34" charset="0"/>
              </a:rPr>
              <a:t>G. Isani (Guido.Isani@nch.it)</a:t>
            </a:r>
          </a:p>
        </p:txBody>
      </p:sp>
      <p:sp>
        <p:nvSpPr>
          <p:cNvPr id="38917" name="Rectangle 7">
            <a:extLst>
              <a:ext uri="{FF2B5EF4-FFF2-40B4-BE49-F238E27FC236}">
                <a16:creationId xmlns:a16="http://schemas.microsoft.com/office/drawing/2014/main" id="{A0FE520B-E48F-4C5B-AFC5-D9AE66FD0EEB}"/>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CFBDC4C4-853D-476A-B294-A85126DDD448}" type="slidenum">
              <a:rPr lang="it-IT" altLang="it-IT" sz="1000" smtClean="0">
                <a:latin typeface="Trebuchet MS" panose="020B0603020202020204" pitchFamily="34" charset="0"/>
                <a:cs typeface="Arial" panose="020B0604020202020204" pitchFamily="34" charset="0"/>
              </a:rPr>
              <a:pPr>
                <a:spcBef>
                  <a:spcPct val="0"/>
                </a:spcBef>
                <a:buClrTx/>
                <a:buFontTx/>
                <a:buNone/>
              </a:pPr>
              <a:t>17</a:t>
            </a:fld>
            <a:endParaRPr lang="it-IT" altLang="it-IT" sz="1000">
              <a:latin typeface="Trebuchet MS" panose="020B0603020202020204" pitchFamily="34" charset="0"/>
              <a:cs typeface="Arial" panose="020B0604020202020204" pitchFamily="34" charset="0"/>
            </a:endParaRPr>
          </a:p>
        </p:txBody>
      </p:sp>
      <p:sp>
        <p:nvSpPr>
          <p:cNvPr id="38918" name="Text Box 1">
            <a:extLst>
              <a:ext uri="{FF2B5EF4-FFF2-40B4-BE49-F238E27FC236}">
                <a16:creationId xmlns:a16="http://schemas.microsoft.com/office/drawing/2014/main" id="{D4F57A30-0BB8-4087-89C3-7F5080164864}"/>
              </a:ext>
            </a:extLst>
          </p:cNvPr>
          <p:cNvSpPr txBox="1">
            <a:spLocks noChangeArrowheads="1"/>
          </p:cNvSpPr>
          <p:nvPr/>
        </p:nvSpPr>
        <p:spPr bwMode="auto">
          <a:xfrm>
            <a:off x="3851275" y="9382125"/>
            <a:ext cx="2947988"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49" tIns="45725" rIns="91449" bIns="45725"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44247436-8329-4788-8AEF-EC99205088E6}" type="slidenum">
              <a:rPr lang="it-IT" altLang="it-IT">
                <a:cs typeface="Arial" panose="020B0604020202020204" pitchFamily="34" charset="0"/>
              </a:rPr>
              <a:pPr algn="r" eaLnBrk="1" hangingPunct="1">
                <a:spcBef>
                  <a:spcPct val="0"/>
                </a:spcBef>
                <a:buClrTx/>
                <a:buFontTx/>
                <a:buNone/>
              </a:pPr>
              <a:t>17</a:t>
            </a:fld>
            <a:endParaRPr lang="it-IT" altLang="it-IT">
              <a:cs typeface="Arial" panose="020B0604020202020204" pitchFamily="34" charset="0"/>
            </a:endParaRPr>
          </a:p>
        </p:txBody>
      </p:sp>
      <p:sp>
        <p:nvSpPr>
          <p:cNvPr id="38919" name="Rectangle 2">
            <a:extLst>
              <a:ext uri="{FF2B5EF4-FFF2-40B4-BE49-F238E27FC236}">
                <a16:creationId xmlns:a16="http://schemas.microsoft.com/office/drawing/2014/main" id="{E5DEF2B9-D8A7-4FB1-9327-AAD4E7BA5861}"/>
              </a:ext>
            </a:extLst>
          </p:cNvPr>
          <p:cNvSpPr>
            <a:spLocks noGrp="1" noRot="1" noChangeAspect="1" noChangeArrowheads="1" noTextEdit="1"/>
          </p:cNvSpPr>
          <p:nvPr>
            <p:ph type="sldImg"/>
          </p:nvPr>
        </p:nvSpPr>
        <p:spPr>
          <a:xfrm>
            <a:off x="725488" y="739775"/>
            <a:ext cx="5349875" cy="370363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20" name="Rectangle 3">
            <a:extLst>
              <a:ext uri="{FF2B5EF4-FFF2-40B4-BE49-F238E27FC236}">
                <a16:creationId xmlns:a16="http://schemas.microsoft.com/office/drawing/2014/main" id="{17918AEB-C0D3-4FA4-989D-BE08197A382C}"/>
              </a:ext>
            </a:extLst>
          </p:cNvPr>
          <p:cNvSpPr>
            <a:spLocks noGrp="1" noChangeArrowheads="1"/>
          </p:cNvSpPr>
          <p:nvPr>
            <p:ph type="body" idx="1"/>
          </p:nvPr>
        </p:nvSpPr>
        <p:spPr>
          <a:xfrm>
            <a:off x="908050" y="4692650"/>
            <a:ext cx="4983163" cy="44418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B92E026-AD79-49A3-8EEB-18148D4C64C3}"/>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B84F8907-5323-4BA9-8BA2-395228CB0A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7B416E2-CF9F-491D-B539-D2BE5AEADD45}"/>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A60938CE-9FCE-4C0C-AF44-FD765E9F9F1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1222615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7B416E2-CF9F-491D-B539-D2BE5AEADD45}"/>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A60938CE-9FCE-4C0C-AF44-FD765E9F9F1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4101105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4C1A957-76EA-4A8F-908A-8F33219AABF6}"/>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1E9E30CD-74BD-4A90-AC0A-F85C2AF3A3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4CE26D0-6D23-4FF3-B4C1-E1B0D38855BA}" type="datetime1">
              <a:rPr lang="it-IT" smtClean="0"/>
              <a:t>06/09/2019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pPr>
              <a:defRPr/>
            </a:pPr>
            <a:fld id="{EED430B0-1888-4AB0-B604-38CDDCB8B4FE}" type="slidenum">
              <a:rPr lang="it-IT" altLang="it-IT" smtClean="0"/>
              <a:pPr>
                <a:defRPr/>
              </a:pPr>
              <a:t>‹N›</a:t>
            </a:fld>
            <a:endParaRPr lang="it-IT" altLang="it-IT"/>
          </a:p>
        </p:txBody>
      </p:sp>
    </p:spTree>
    <p:extLst>
      <p:ext uri="{BB962C8B-B14F-4D97-AF65-F5344CB8AC3E}">
        <p14:creationId xmlns:p14="http://schemas.microsoft.com/office/powerpoint/2010/main" val="3544936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957F801-F15B-4C84-9661-8E48D9D7F0BD}" type="datetime1">
              <a:rPr lang="it-IT" smtClean="0"/>
              <a:t>06/09/2019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pPr>
              <a:defRPr/>
            </a:pPr>
            <a:fld id="{C7CA9DF2-CF47-4A9E-BACC-84E292BB1277}" type="slidenum">
              <a:rPr lang="it-IT" altLang="it-IT" smtClean="0"/>
              <a:pPr>
                <a:defRPr/>
              </a:pPr>
              <a:t>‹N›</a:t>
            </a:fld>
            <a:endParaRPr lang="it-IT" altLang="it-IT"/>
          </a:p>
        </p:txBody>
      </p:sp>
    </p:spTree>
    <p:extLst>
      <p:ext uri="{BB962C8B-B14F-4D97-AF65-F5344CB8AC3E}">
        <p14:creationId xmlns:p14="http://schemas.microsoft.com/office/powerpoint/2010/main" val="230085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E8F0C5F-FD87-46BD-AEF2-41BF4332A2F6}" type="datetime1">
              <a:rPr lang="it-IT" smtClean="0"/>
              <a:t>06/09/2019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pPr>
              <a:defRPr/>
            </a:pPr>
            <a:fld id="{B1980F26-AC16-471D-85CB-DE09BE5A4F9B}" type="slidenum">
              <a:rPr lang="it-IT" altLang="it-IT" smtClean="0"/>
              <a:pPr>
                <a:defRPr/>
              </a:pPr>
              <a:t>‹N›</a:t>
            </a:fld>
            <a:endParaRPr lang="it-IT" altLang="it-IT"/>
          </a:p>
        </p:txBody>
      </p:sp>
    </p:spTree>
    <p:extLst>
      <p:ext uri="{BB962C8B-B14F-4D97-AF65-F5344CB8AC3E}">
        <p14:creationId xmlns:p14="http://schemas.microsoft.com/office/powerpoint/2010/main" val="1381867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Rectangle 20">
            <a:extLst>
              <a:ext uri="{FF2B5EF4-FFF2-40B4-BE49-F238E27FC236}">
                <a16:creationId xmlns:a16="http://schemas.microsoft.com/office/drawing/2014/main" id="{7C861447-8492-4716-B8DF-8C4B70A5A4D1}"/>
              </a:ext>
            </a:extLst>
          </p:cNvPr>
          <p:cNvSpPr>
            <a:spLocks noGrp="1" noChangeArrowheads="1"/>
          </p:cNvSpPr>
          <p:nvPr>
            <p:ph type="sldNum" sz="quarter" idx="10"/>
          </p:nvPr>
        </p:nvSpPr>
        <p:spPr>
          <a:ln/>
        </p:spPr>
        <p:txBody>
          <a:bodyPr/>
          <a:lstStyle>
            <a:lvl1pPr>
              <a:defRPr/>
            </a:lvl1pPr>
          </a:lstStyle>
          <a:p>
            <a:pPr>
              <a:defRPr/>
            </a:pPr>
            <a:fld id="{4011EA95-8B71-49E7-B390-026931DCDC6B}" type="slidenum">
              <a:rPr lang="it-IT" altLang="it-IT"/>
              <a:pPr>
                <a:defRPr/>
              </a:pPr>
              <a:t>‹N›</a:t>
            </a:fld>
            <a:endParaRPr lang="it-IT" altLang="it-IT"/>
          </a:p>
        </p:txBody>
      </p:sp>
    </p:spTree>
    <p:extLst>
      <p:ext uri="{BB962C8B-B14F-4D97-AF65-F5344CB8AC3E}">
        <p14:creationId xmlns:p14="http://schemas.microsoft.com/office/powerpoint/2010/main" val="3829613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20">
            <a:extLst>
              <a:ext uri="{FF2B5EF4-FFF2-40B4-BE49-F238E27FC236}">
                <a16:creationId xmlns:a16="http://schemas.microsoft.com/office/drawing/2014/main" id="{74D8BEAD-D140-40A3-9B4C-A7D36774D26F}"/>
              </a:ext>
            </a:extLst>
          </p:cNvPr>
          <p:cNvSpPr>
            <a:spLocks noGrp="1" noChangeArrowheads="1"/>
          </p:cNvSpPr>
          <p:nvPr>
            <p:ph type="sldNum" sz="quarter" idx="10"/>
          </p:nvPr>
        </p:nvSpPr>
        <p:spPr>
          <a:ln/>
        </p:spPr>
        <p:txBody>
          <a:bodyPr/>
          <a:lstStyle>
            <a:lvl1pPr>
              <a:defRPr/>
            </a:lvl1pPr>
          </a:lstStyle>
          <a:p>
            <a:pPr>
              <a:defRPr/>
            </a:pPr>
            <a:fld id="{1820B814-2CDC-4DA6-A033-8DD50353EA80}" type="slidenum">
              <a:rPr lang="it-IT" altLang="it-IT"/>
              <a:pPr>
                <a:defRPr/>
              </a:pPr>
              <a:t>‹N›</a:t>
            </a:fld>
            <a:endParaRPr lang="it-IT" altLang="it-IT"/>
          </a:p>
        </p:txBody>
      </p:sp>
    </p:spTree>
    <p:extLst>
      <p:ext uri="{BB962C8B-B14F-4D97-AF65-F5344CB8AC3E}">
        <p14:creationId xmlns:p14="http://schemas.microsoft.com/office/powerpoint/2010/main" val="3061317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olo e tabella">
    <p:spTree>
      <p:nvGrpSpPr>
        <p:cNvPr id="1" name=""/>
        <p:cNvGrpSpPr/>
        <p:nvPr/>
      </p:nvGrpSpPr>
      <p:grpSpPr>
        <a:xfrm>
          <a:off x="0" y="0"/>
          <a:ext cx="0" cy="0"/>
          <a:chOff x="0" y="0"/>
          <a:chExt cx="0" cy="0"/>
        </a:xfrm>
      </p:grpSpPr>
      <p:sp>
        <p:nvSpPr>
          <p:cNvPr id="3" name="Segnaposto tabella 2"/>
          <p:cNvSpPr>
            <a:spLocks noGrp="1"/>
          </p:cNvSpPr>
          <p:nvPr>
            <p:ph type="tbl" idx="1"/>
          </p:nvPr>
        </p:nvSpPr>
        <p:spPr>
          <a:xfrm>
            <a:off x="742950" y="1600200"/>
            <a:ext cx="8420100" cy="4114800"/>
          </a:xfrm>
        </p:spPr>
        <p:txBody>
          <a:bodyPr/>
          <a:lstStyle/>
          <a:p>
            <a:pPr lvl="0"/>
            <a:endParaRPr lang="it-IT" noProof="0"/>
          </a:p>
        </p:txBody>
      </p:sp>
      <p:sp>
        <p:nvSpPr>
          <p:cNvPr id="4" name="Rectangle 20">
            <a:extLst>
              <a:ext uri="{FF2B5EF4-FFF2-40B4-BE49-F238E27FC236}">
                <a16:creationId xmlns:a16="http://schemas.microsoft.com/office/drawing/2014/main" id="{7F43AF0C-C987-49E2-9CDF-57362FBD9D98}"/>
              </a:ext>
            </a:extLst>
          </p:cNvPr>
          <p:cNvSpPr>
            <a:spLocks noGrp="1" noChangeArrowheads="1"/>
          </p:cNvSpPr>
          <p:nvPr>
            <p:ph type="sldNum" sz="quarter" idx="10"/>
          </p:nvPr>
        </p:nvSpPr>
        <p:spPr>
          <a:ln/>
        </p:spPr>
        <p:txBody>
          <a:bodyPr/>
          <a:lstStyle>
            <a:lvl1pPr>
              <a:defRPr/>
            </a:lvl1pPr>
          </a:lstStyle>
          <a:p>
            <a:pPr>
              <a:defRPr/>
            </a:pPr>
            <a:fld id="{A94341C1-A0B0-42B8-BA40-C1B338F78D3C}" type="slidenum">
              <a:rPr lang="it-IT" altLang="it-IT"/>
              <a:pPr>
                <a:defRPr/>
              </a:pPr>
              <a:t>‹N›</a:t>
            </a:fld>
            <a:endParaRPr lang="it-IT" altLang="it-IT"/>
          </a:p>
        </p:txBody>
      </p:sp>
    </p:spTree>
    <p:extLst>
      <p:ext uri="{BB962C8B-B14F-4D97-AF65-F5344CB8AC3E}">
        <p14:creationId xmlns:p14="http://schemas.microsoft.com/office/powerpoint/2010/main" val="3846736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olo, testo e contenuto">
    <p:spTree>
      <p:nvGrpSpPr>
        <p:cNvPr id="1" name=""/>
        <p:cNvGrpSpPr/>
        <p:nvPr/>
      </p:nvGrpSpPr>
      <p:grpSpPr>
        <a:xfrm>
          <a:off x="0" y="0"/>
          <a:ext cx="0" cy="0"/>
          <a:chOff x="0" y="0"/>
          <a:chExt cx="0" cy="0"/>
        </a:xfrm>
      </p:grpSpPr>
      <p:sp>
        <p:nvSpPr>
          <p:cNvPr id="3" name="Segnaposto testo 2"/>
          <p:cNvSpPr>
            <a:spLocks noGrp="1"/>
          </p:cNvSpPr>
          <p:nvPr>
            <p:ph type="body" sz="half" idx="1"/>
          </p:nvPr>
        </p:nvSpPr>
        <p:spPr>
          <a:xfrm>
            <a:off x="974725" y="1217613"/>
            <a:ext cx="4221163" cy="4948237"/>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5348288" y="1217613"/>
            <a:ext cx="4222750" cy="4948237"/>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20">
            <a:extLst>
              <a:ext uri="{FF2B5EF4-FFF2-40B4-BE49-F238E27FC236}">
                <a16:creationId xmlns:a16="http://schemas.microsoft.com/office/drawing/2014/main" id="{8EEDCE77-4D6A-4074-843F-D58028B9E8E1}"/>
              </a:ext>
            </a:extLst>
          </p:cNvPr>
          <p:cNvSpPr>
            <a:spLocks noGrp="1" noChangeArrowheads="1"/>
          </p:cNvSpPr>
          <p:nvPr>
            <p:ph type="sldNum" sz="quarter" idx="10"/>
          </p:nvPr>
        </p:nvSpPr>
        <p:spPr>
          <a:ln/>
        </p:spPr>
        <p:txBody>
          <a:bodyPr/>
          <a:lstStyle>
            <a:lvl1pPr>
              <a:defRPr/>
            </a:lvl1pPr>
          </a:lstStyle>
          <a:p>
            <a:pPr>
              <a:defRPr/>
            </a:pPr>
            <a:fld id="{45608CEC-0CF8-4948-A486-50F7561F319D}" type="slidenum">
              <a:rPr lang="it-IT" altLang="it-IT"/>
              <a:pPr>
                <a:defRPr/>
              </a:pPr>
              <a:t>‹N›</a:t>
            </a:fld>
            <a:endParaRPr lang="it-IT" altLang="it-IT"/>
          </a:p>
        </p:txBody>
      </p:sp>
    </p:spTree>
    <p:extLst>
      <p:ext uri="{BB962C8B-B14F-4D97-AF65-F5344CB8AC3E}">
        <p14:creationId xmlns:p14="http://schemas.microsoft.com/office/powerpoint/2010/main" val="1414124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1_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12751" y="114300"/>
            <a:ext cx="9305925" cy="685800"/>
          </a:xfrm>
          <a:prstGeom prst="rect">
            <a:avLst/>
          </a:prstGeom>
        </p:spPr>
        <p:txBody>
          <a:bodyPr/>
          <a:lstStyle/>
          <a:p>
            <a:r>
              <a:rPr lang="it-IT"/>
              <a:t>Fare clic per modificare lo stile del titolo</a:t>
            </a:r>
          </a:p>
        </p:txBody>
      </p:sp>
      <p:sp>
        <p:nvSpPr>
          <p:cNvPr id="3" name="Segnaposto tabella 2"/>
          <p:cNvSpPr>
            <a:spLocks noGrp="1"/>
          </p:cNvSpPr>
          <p:nvPr>
            <p:ph type="tbl" idx="1"/>
          </p:nvPr>
        </p:nvSpPr>
        <p:spPr>
          <a:xfrm>
            <a:off x="742950" y="1600200"/>
            <a:ext cx="8420100" cy="4114800"/>
          </a:xfrm>
        </p:spPr>
        <p:txBody>
          <a:bodyPr/>
          <a:lstStyle/>
          <a:p>
            <a:pPr lvl="0"/>
            <a:endParaRPr lang="it-IT" noProof="0"/>
          </a:p>
        </p:txBody>
      </p:sp>
      <p:sp>
        <p:nvSpPr>
          <p:cNvPr id="4" name="Rectangle 20"/>
          <p:cNvSpPr>
            <a:spLocks noGrp="1" noChangeArrowheads="1"/>
          </p:cNvSpPr>
          <p:nvPr>
            <p:ph type="sldNum" sz="quarter" idx="10"/>
          </p:nvPr>
        </p:nvSpPr>
        <p:spPr>
          <a:ln/>
        </p:spPr>
        <p:txBody>
          <a:bodyPr/>
          <a:lstStyle>
            <a:lvl1pPr>
              <a:defRPr/>
            </a:lvl1pPr>
          </a:lstStyle>
          <a:p>
            <a:pPr>
              <a:defRPr/>
            </a:pPr>
            <a:fld id="{2D903A64-9644-406A-B27B-1110DC2F387F}" type="slidenum">
              <a:rPr lang="it-IT" altLang="it-IT"/>
              <a:pPr>
                <a:defRPr/>
              </a:pPr>
              <a:t>‹N›</a:t>
            </a:fld>
            <a:endParaRPr lang="it-IT" altLang="it-IT"/>
          </a:p>
        </p:txBody>
      </p:sp>
    </p:spTree>
    <p:extLst>
      <p:ext uri="{BB962C8B-B14F-4D97-AF65-F5344CB8AC3E}">
        <p14:creationId xmlns:p14="http://schemas.microsoft.com/office/powerpoint/2010/main" val="2582603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A2D8D3F-9E7C-4E69-9F1F-F3B9C8F4C340}" type="datetime1">
              <a:rPr lang="it-IT" smtClean="0"/>
              <a:t>06/09/2019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pPr>
              <a:defRPr/>
            </a:pPr>
            <a:fld id="{C2C0A681-0E58-48C6-83A1-8147913A0A7E}" type="slidenum">
              <a:rPr lang="it-IT" altLang="it-IT" smtClean="0"/>
              <a:pPr>
                <a:defRPr/>
              </a:pPr>
              <a:t>‹N›</a:t>
            </a:fld>
            <a:endParaRPr lang="it-IT" altLang="it-IT"/>
          </a:p>
        </p:txBody>
      </p:sp>
    </p:spTree>
    <p:extLst>
      <p:ext uri="{BB962C8B-B14F-4D97-AF65-F5344CB8AC3E}">
        <p14:creationId xmlns:p14="http://schemas.microsoft.com/office/powerpoint/2010/main" val="38943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1A27315-5AFB-41C8-AC3A-C5F30DBA7EE3}" type="datetime1">
              <a:rPr lang="it-IT" smtClean="0"/>
              <a:t>06/09/2019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pPr>
              <a:defRPr/>
            </a:pPr>
            <a:fld id="{1BBFEEEC-B03A-4B70-BB8D-09032242390B}" type="slidenum">
              <a:rPr lang="it-IT" altLang="it-IT" smtClean="0"/>
              <a:pPr>
                <a:defRPr/>
              </a:pPr>
              <a:t>‹N›</a:t>
            </a:fld>
            <a:endParaRPr lang="it-IT" altLang="it-IT"/>
          </a:p>
        </p:txBody>
      </p:sp>
    </p:spTree>
    <p:extLst>
      <p:ext uri="{BB962C8B-B14F-4D97-AF65-F5344CB8AC3E}">
        <p14:creationId xmlns:p14="http://schemas.microsoft.com/office/powerpoint/2010/main" val="424517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AA4A775-B73E-4C46-875C-63396976BC8B}" type="datetime1">
              <a:rPr lang="it-IT" smtClean="0"/>
              <a:t>06/09/2019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pPr>
              <a:defRPr/>
            </a:pPr>
            <a:fld id="{C4B9B01A-66B3-46A8-A367-4EC92CD568BC}" type="slidenum">
              <a:rPr lang="it-IT" altLang="it-IT" smtClean="0"/>
              <a:pPr>
                <a:defRPr/>
              </a:pPr>
              <a:t>‹N›</a:t>
            </a:fld>
            <a:endParaRPr lang="it-IT" altLang="it-IT"/>
          </a:p>
        </p:txBody>
      </p:sp>
    </p:spTree>
    <p:extLst>
      <p:ext uri="{BB962C8B-B14F-4D97-AF65-F5344CB8AC3E}">
        <p14:creationId xmlns:p14="http://schemas.microsoft.com/office/powerpoint/2010/main" val="46196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82329" y="2505075"/>
            <a:ext cx="4190702"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014913" y="2505075"/>
            <a:ext cx="4211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1983EF2-39D5-4309-BB29-C3E4E56BD793}" type="datetime1">
              <a:rPr lang="it-IT" smtClean="0"/>
              <a:t>06/09/2019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pPr>
              <a:defRPr/>
            </a:pPr>
            <a:fld id="{378BA138-7C2D-4C9A-882E-65DBCF13A6D2}" type="slidenum">
              <a:rPr lang="it-IT" altLang="it-IT" smtClean="0"/>
              <a:pPr>
                <a:defRPr/>
              </a:pPr>
              <a:t>‹N›</a:t>
            </a:fld>
            <a:endParaRPr lang="it-IT" altLang="it-IT"/>
          </a:p>
        </p:txBody>
      </p:sp>
    </p:spTree>
    <p:extLst>
      <p:ext uri="{BB962C8B-B14F-4D97-AF65-F5344CB8AC3E}">
        <p14:creationId xmlns:p14="http://schemas.microsoft.com/office/powerpoint/2010/main" val="1812680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4D50CC2-EC38-466F-8951-803E2F793E27}" type="datetime1">
              <a:rPr lang="it-IT" smtClean="0"/>
              <a:t>06/09/2019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pPr>
              <a:defRPr/>
            </a:pPr>
            <a:fld id="{EC957FBB-6E39-402E-8BFC-26313180D5FC}" type="slidenum">
              <a:rPr lang="it-IT" altLang="it-IT" smtClean="0"/>
              <a:pPr>
                <a:defRPr/>
              </a:pPr>
              <a:t>‹N›</a:t>
            </a:fld>
            <a:endParaRPr lang="it-IT" altLang="it-IT"/>
          </a:p>
        </p:txBody>
      </p:sp>
    </p:spTree>
    <p:extLst>
      <p:ext uri="{BB962C8B-B14F-4D97-AF65-F5344CB8AC3E}">
        <p14:creationId xmlns:p14="http://schemas.microsoft.com/office/powerpoint/2010/main" val="2084631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tx1"/>
                </a:solidFill>
              </a:defRPr>
            </a:lvl1pPr>
          </a:lstStyle>
          <a:p>
            <a:endParaRPr lang="it-IT" dirty="0"/>
          </a:p>
        </p:txBody>
      </p:sp>
      <p:sp>
        <p:nvSpPr>
          <p:cNvPr id="4" name="Slide Number Placeholder 3"/>
          <p:cNvSpPr>
            <a:spLocks noGrp="1"/>
          </p:cNvSpPr>
          <p:nvPr>
            <p:ph type="sldNum" sz="quarter" idx="12"/>
          </p:nvPr>
        </p:nvSpPr>
        <p:spPr/>
        <p:txBody>
          <a:bodyPr/>
          <a:lstStyle/>
          <a:p>
            <a:pPr>
              <a:defRPr/>
            </a:pPr>
            <a:fld id="{ADA9E5D6-2353-424F-BBF0-DC73B0EB90C2}" type="slidenum">
              <a:rPr lang="it-IT" altLang="it-IT" smtClean="0"/>
              <a:pPr>
                <a:defRPr/>
              </a:pPr>
              <a:t>‹N›</a:t>
            </a:fld>
            <a:endParaRPr lang="it-IT" altLang="it-IT"/>
          </a:p>
        </p:txBody>
      </p:sp>
    </p:spTree>
    <p:extLst>
      <p:ext uri="{BB962C8B-B14F-4D97-AF65-F5344CB8AC3E}">
        <p14:creationId xmlns:p14="http://schemas.microsoft.com/office/powerpoint/2010/main" val="3297027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FDA05168-05D5-4F09-99C1-D1D0AFAFAD59}" type="datetime1">
              <a:rPr lang="it-IT" smtClean="0"/>
              <a:t>06/09/2019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pPr>
              <a:defRPr/>
            </a:pPr>
            <a:fld id="{54B91A38-8874-4984-9493-23297B19385E}" type="slidenum">
              <a:rPr lang="it-IT" altLang="it-IT" smtClean="0"/>
              <a:pPr>
                <a:defRPr/>
              </a:pPr>
              <a:t>‹N›</a:t>
            </a:fld>
            <a:endParaRPr lang="it-IT" altLang="it-IT"/>
          </a:p>
        </p:txBody>
      </p:sp>
    </p:spTree>
    <p:extLst>
      <p:ext uri="{BB962C8B-B14F-4D97-AF65-F5344CB8AC3E}">
        <p14:creationId xmlns:p14="http://schemas.microsoft.com/office/powerpoint/2010/main" val="1293792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10DF46D-8F8B-4DAC-B80F-3000E5D72A87}" type="datetime1">
              <a:rPr lang="it-IT" smtClean="0"/>
              <a:t>06/09/2019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pPr>
              <a:defRPr/>
            </a:pPr>
            <a:fld id="{D59453AF-47A6-4C99-9602-CA2D439DFBF8}" type="slidenum">
              <a:rPr lang="it-IT" altLang="it-IT" smtClean="0"/>
              <a:pPr>
                <a:defRPr/>
              </a:pPr>
              <a:t>‹N›</a:t>
            </a:fld>
            <a:endParaRPr lang="it-IT" altLang="it-IT"/>
          </a:p>
        </p:txBody>
      </p:sp>
    </p:spTree>
    <p:extLst>
      <p:ext uri="{BB962C8B-B14F-4D97-AF65-F5344CB8AC3E}">
        <p14:creationId xmlns:p14="http://schemas.microsoft.com/office/powerpoint/2010/main" val="1535799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intercenter.it/"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jpeg"/><Relationship Id="rId10" Type="http://schemas.openxmlformats.org/officeDocument/2006/relationships/slideLayout" Target="../slideLayouts/slideLayout10.xml"/><Relationship Id="rId19" Type="http://schemas.openxmlformats.org/officeDocument/2006/relationships/image" Target="Macintosh%20HD:Users:staff7:Desktop:PPT%20intercentER:logo-white.png"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acintosh%20HD:Users:staff7:Desktop:PPT%20intercentER:OMINI.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7CA0C-CD8E-4564-A740-FCFD7B2AF3A0}" type="datetime1">
              <a:rPr lang="it-IT" smtClean="0"/>
              <a:t>06/09/2019</a:t>
            </a:fld>
            <a:endParaRPr lang="it-IT"/>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78BA138-7C2D-4C9A-882E-65DBCF13A6D2}" type="slidenum">
              <a:rPr lang="it-IT" altLang="it-IT" smtClean="0"/>
              <a:pPr>
                <a:defRPr/>
              </a:pPr>
              <a:t>‹N›</a:t>
            </a:fld>
            <a:endParaRPr lang="it-IT" altLang="it-IT"/>
          </a:p>
        </p:txBody>
      </p:sp>
      <p:sp>
        <p:nvSpPr>
          <p:cNvPr id="7" name="Rectangle 8">
            <a:extLst>
              <a:ext uri="{FF2B5EF4-FFF2-40B4-BE49-F238E27FC236}">
                <a16:creationId xmlns:a16="http://schemas.microsoft.com/office/drawing/2014/main" id="{8ED6B6B9-BC9E-4735-B491-53CF150CE7BE}"/>
              </a:ext>
            </a:extLst>
          </p:cNvPr>
          <p:cNvSpPr>
            <a:spLocks noChangeArrowheads="1"/>
          </p:cNvSpPr>
          <p:nvPr userDrawn="1"/>
        </p:nvSpPr>
        <p:spPr bwMode="auto">
          <a:xfrm>
            <a:off x="0" y="0"/>
            <a:ext cx="9906000" cy="798513"/>
          </a:xfrm>
          <a:prstGeom prst="rect">
            <a:avLst/>
          </a:prstGeom>
          <a:gradFill rotWithShape="1">
            <a:gsLst>
              <a:gs pos="0">
                <a:srgbClr val="006600"/>
              </a:gs>
              <a:gs pos="100000">
                <a:srgbClr val="008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buClr>
                <a:srgbClr val="CC0000"/>
              </a:buClr>
              <a:buSzPct val="70000"/>
              <a:buFont typeface="Wingdings" panose="05000000000000000000" pitchFamily="2" charset="2"/>
              <a:defRPr sz="1000">
                <a:solidFill>
                  <a:schemeClr val="tx1"/>
                </a:solidFill>
                <a:latin typeface="Arial" panose="020B0604020202020204" pitchFamily="34" charset="0"/>
              </a:defRPr>
            </a:lvl1pPr>
            <a:lvl2pPr marL="742950" indent="-285750" algn="ctr">
              <a:buClr>
                <a:srgbClr val="CC0000"/>
              </a:buClr>
              <a:buSzPct val="70000"/>
              <a:buFont typeface="Wingdings" panose="05000000000000000000" pitchFamily="2" charset="2"/>
              <a:defRPr sz="1000">
                <a:solidFill>
                  <a:schemeClr val="tx1"/>
                </a:solidFill>
                <a:latin typeface="Arial" panose="020B0604020202020204" pitchFamily="34" charset="0"/>
              </a:defRPr>
            </a:lvl2pPr>
            <a:lvl3pPr marL="1143000" indent="-228600" algn="ctr">
              <a:buClr>
                <a:srgbClr val="CC0000"/>
              </a:buClr>
              <a:buSzPct val="70000"/>
              <a:buFont typeface="Wingdings" panose="05000000000000000000" pitchFamily="2" charset="2"/>
              <a:defRPr sz="1000">
                <a:solidFill>
                  <a:schemeClr val="tx1"/>
                </a:solidFill>
                <a:latin typeface="Arial" panose="020B0604020202020204" pitchFamily="34" charset="0"/>
              </a:defRPr>
            </a:lvl3pPr>
            <a:lvl4pPr marL="1600200" indent="-228600" algn="ctr">
              <a:buClr>
                <a:srgbClr val="CC0000"/>
              </a:buClr>
              <a:buSzPct val="70000"/>
              <a:buFont typeface="Wingdings" panose="05000000000000000000" pitchFamily="2" charset="2"/>
              <a:defRPr sz="1000">
                <a:solidFill>
                  <a:schemeClr val="tx1"/>
                </a:solidFill>
                <a:latin typeface="Arial" panose="020B0604020202020204" pitchFamily="34" charset="0"/>
              </a:defRPr>
            </a:lvl4pPr>
            <a:lvl5pPr marL="2057400" indent="-228600" algn="ctr">
              <a:buClr>
                <a:srgbClr val="CC0000"/>
              </a:buClr>
              <a:buSzPct val="70000"/>
              <a:buFont typeface="Wingdings" panose="05000000000000000000" pitchFamily="2" charset="2"/>
              <a:defRPr sz="1000">
                <a:solidFill>
                  <a:schemeClr val="tx1"/>
                </a:solidFill>
                <a:latin typeface="Arial" panose="020B0604020202020204" pitchFamily="34" charset="0"/>
              </a:defRPr>
            </a:lvl5pPr>
            <a:lvl6pPr marL="25146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6pPr>
            <a:lvl7pPr marL="29718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7pPr>
            <a:lvl8pPr marL="34290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8pPr>
            <a:lvl9pPr marL="38862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9pPr>
          </a:lstStyle>
          <a:p>
            <a:pPr>
              <a:defRPr/>
            </a:pPr>
            <a:endParaRPr lang="it-IT" altLang="it-IT"/>
          </a:p>
        </p:txBody>
      </p:sp>
      <p:pic>
        <p:nvPicPr>
          <p:cNvPr id="8" name="Picture 9" descr="Macintosh HD:Users:staff7:Desktop:PPT intercentER:logo-white.png">
            <a:extLst>
              <a:ext uri="{FF2B5EF4-FFF2-40B4-BE49-F238E27FC236}">
                <a16:creationId xmlns:a16="http://schemas.microsoft.com/office/drawing/2014/main" id="{4A6D7954-1BFD-4AB8-B6CC-1C361B297B9E}"/>
              </a:ext>
            </a:extLst>
          </p:cNvPr>
          <p:cNvPicPr>
            <a:picLocks noChangeAspect="1" noChangeArrowheads="1"/>
          </p:cNvPicPr>
          <p:nvPr userDrawn="1"/>
        </p:nvPicPr>
        <p:blipFill>
          <a:blip r:embed="rId18" r:link="rId19">
            <a:extLst>
              <a:ext uri="{28A0092B-C50C-407E-A947-70E740481C1C}">
                <a14:useLocalDpi xmlns:a14="http://schemas.microsoft.com/office/drawing/2010/main" val="0"/>
              </a:ext>
            </a:extLst>
          </a:blip>
          <a:srcRect/>
          <a:stretch>
            <a:fillRect/>
          </a:stretch>
        </p:blipFill>
        <p:spPr bwMode="auto">
          <a:xfrm>
            <a:off x="9093200" y="6411913"/>
            <a:ext cx="812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Oval 35">
            <a:extLst>
              <a:ext uri="{FF2B5EF4-FFF2-40B4-BE49-F238E27FC236}">
                <a16:creationId xmlns:a16="http://schemas.microsoft.com/office/drawing/2014/main" id="{516A27BF-62B4-4285-B289-3D24CA71E2B0}"/>
              </a:ext>
            </a:extLst>
          </p:cNvPr>
          <p:cNvSpPr>
            <a:spLocks noChangeArrowheads="1"/>
          </p:cNvSpPr>
          <p:nvPr userDrawn="1"/>
        </p:nvSpPr>
        <p:spPr bwMode="auto">
          <a:xfrm>
            <a:off x="4679950" y="6448425"/>
            <a:ext cx="519113" cy="381000"/>
          </a:xfrm>
          <a:prstGeom prst="ellipse">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ctr">
              <a:buClr>
                <a:srgbClr val="CC0000"/>
              </a:buClr>
              <a:buSzPct val="70000"/>
              <a:buFont typeface="Wingdings" panose="05000000000000000000" pitchFamily="2" charset="2"/>
              <a:defRPr sz="1000">
                <a:solidFill>
                  <a:schemeClr val="tx1"/>
                </a:solidFill>
                <a:latin typeface="Arial" panose="020B0604020202020204" pitchFamily="34" charset="0"/>
              </a:defRPr>
            </a:lvl1pPr>
            <a:lvl2pPr marL="742950" indent="-285750" algn="ctr">
              <a:buClr>
                <a:srgbClr val="CC0000"/>
              </a:buClr>
              <a:buSzPct val="70000"/>
              <a:buFont typeface="Wingdings" panose="05000000000000000000" pitchFamily="2" charset="2"/>
              <a:defRPr sz="1000">
                <a:solidFill>
                  <a:schemeClr val="tx1"/>
                </a:solidFill>
                <a:latin typeface="Arial" panose="020B0604020202020204" pitchFamily="34" charset="0"/>
              </a:defRPr>
            </a:lvl2pPr>
            <a:lvl3pPr marL="1143000" indent="-228600" algn="ctr">
              <a:buClr>
                <a:srgbClr val="CC0000"/>
              </a:buClr>
              <a:buSzPct val="70000"/>
              <a:buFont typeface="Wingdings" panose="05000000000000000000" pitchFamily="2" charset="2"/>
              <a:defRPr sz="1000">
                <a:solidFill>
                  <a:schemeClr val="tx1"/>
                </a:solidFill>
                <a:latin typeface="Arial" panose="020B0604020202020204" pitchFamily="34" charset="0"/>
              </a:defRPr>
            </a:lvl3pPr>
            <a:lvl4pPr marL="1600200" indent="-228600" algn="ctr">
              <a:buClr>
                <a:srgbClr val="CC0000"/>
              </a:buClr>
              <a:buSzPct val="70000"/>
              <a:buFont typeface="Wingdings" panose="05000000000000000000" pitchFamily="2" charset="2"/>
              <a:defRPr sz="1000">
                <a:solidFill>
                  <a:schemeClr val="tx1"/>
                </a:solidFill>
                <a:latin typeface="Arial" panose="020B0604020202020204" pitchFamily="34" charset="0"/>
              </a:defRPr>
            </a:lvl4pPr>
            <a:lvl5pPr marL="2057400" indent="-228600" algn="ctr">
              <a:buClr>
                <a:srgbClr val="CC0000"/>
              </a:buClr>
              <a:buSzPct val="70000"/>
              <a:buFont typeface="Wingdings" panose="05000000000000000000" pitchFamily="2" charset="2"/>
              <a:defRPr sz="1000">
                <a:solidFill>
                  <a:schemeClr val="tx1"/>
                </a:solidFill>
                <a:latin typeface="Arial" panose="020B0604020202020204" pitchFamily="34" charset="0"/>
              </a:defRPr>
            </a:lvl5pPr>
            <a:lvl6pPr marL="25146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6pPr>
            <a:lvl7pPr marL="29718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7pPr>
            <a:lvl8pPr marL="34290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8pPr>
            <a:lvl9pPr marL="38862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9pPr>
          </a:lstStyle>
          <a:p>
            <a:pPr>
              <a:defRPr/>
            </a:pPr>
            <a:endParaRPr lang="it-IT" altLang="it-IT"/>
          </a:p>
        </p:txBody>
      </p:sp>
      <p:sp>
        <p:nvSpPr>
          <p:cNvPr id="10" name="Text Box 39">
            <a:extLst>
              <a:ext uri="{FF2B5EF4-FFF2-40B4-BE49-F238E27FC236}">
                <a16:creationId xmlns:a16="http://schemas.microsoft.com/office/drawing/2014/main" id="{F41E37E2-F6EB-4DBF-B0E1-D3C9504CFB03}"/>
              </a:ext>
            </a:extLst>
          </p:cNvPr>
          <p:cNvSpPr txBox="1">
            <a:spLocks noChangeArrowheads="1"/>
          </p:cNvSpPr>
          <p:nvPr userDrawn="1"/>
        </p:nvSpPr>
        <p:spPr bwMode="auto">
          <a:xfrm>
            <a:off x="54751" y="6484938"/>
            <a:ext cx="43957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buClr>
                <a:srgbClr val="CC0000"/>
              </a:buClr>
              <a:buSzPct val="70000"/>
              <a:buFont typeface="Wingdings" panose="05000000000000000000" pitchFamily="2" charset="2"/>
              <a:defRPr sz="1000">
                <a:solidFill>
                  <a:schemeClr val="tx1"/>
                </a:solidFill>
                <a:latin typeface="Arial" panose="020B0604020202020204" pitchFamily="34" charset="0"/>
              </a:defRPr>
            </a:lvl1pPr>
            <a:lvl2pPr marL="742950" indent="-285750" algn="ctr">
              <a:buClr>
                <a:srgbClr val="CC0000"/>
              </a:buClr>
              <a:buSzPct val="70000"/>
              <a:buFont typeface="Wingdings" panose="05000000000000000000" pitchFamily="2" charset="2"/>
              <a:defRPr sz="1000">
                <a:solidFill>
                  <a:schemeClr val="tx1"/>
                </a:solidFill>
                <a:latin typeface="Arial" panose="020B0604020202020204" pitchFamily="34" charset="0"/>
              </a:defRPr>
            </a:lvl2pPr>
            <a:lvl3pPr marL="1143000" indent="-228600" algn="ctr">
              <a:buClr>
                <a:srgbClr val="CC0000"/>
              </a:buClr>
              <a:buSzPct val="70000"/>
              <a:buFont typeface="Wingdings" panose="05000000000000000000" pitchFamily="2" charset="2"/>
              <a:defRPr sz="1000">
                <a:solidFill>
                  <a:schemeClr val="tx1"/>
                </a:solidFill>
                <a:latin typeface="Arial" panose="020B0604020202020204" pitchFamily="34" charset="0"/>
              </a:defRPr>
            </a:lvl3pPr>
            <a:lvl4pPr marL="1600200" indent="-228600" algn="ctr">
              <a:buClr>
                <a:srgbClr val="CC0000"/>
              </a:buClr>
              <a:buSzPct val="70000"/>
              <a:buFont typeface="Wingdings" panose="05000000000000000000" pitchFamily="2" charset="2"/>
              <a:defRPr sz="1000">
                <a:solidFill>
                  <a:schemeClr val="tx1"/>
                </a:solidFill>
                <a:latin typeface="Arial" panose="020B0604020202020204" pitchFamily="34" charset="0"/>
              </a:defRPr>
            </a:lvl4pPr>
            <a:lvl5pPr marL="2057400" indent="-228600" algn="ctr">
              <a:buClr>
                <a:srgbClr val="CC0000"/>
              </a:buClr>
              <a:buSzPct val="70000"/>
              <a:buFont typeface="Wingdings" panose="05000000000000000000" pitchFamily="2" charset="2"/>
              <a:defRPr sz="1000">
                <a:solidFill>
                  <a:schemeClr val="tx1"/>
                </a:solidFill>
                <a:latin typeface="Arial" panose="020B0604020202020204" pitchFamily="34" charset="0"/>
              </a:defRPr>
            </a:lvl5pPr>
            <a:lvl6pPr marL="25146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6pPr>
            <a:lvl7pPr marL="29718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7pPr>
            <a:lvl8pPr marL="34290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8pPr>
            <a:lvl9pPr marL="38862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9pPr>
          </a:lstStyle>
          <a:p>
            <a:pPr algn="l">
              <a:spcBef>
                <a:spcPct val="50000"/>
              </a:spcBef>
              <a:defRPr/>
            </a:pPr>
            <a:r>
              <a:rPr lang="it-IT" altLang="it-IT" sz="1400" dirty="0">
                <a:latin typeface="Calibri" panose="020F0502020204030204" pitchFamily="34" charset="0"/>
                <a:hlinkClick r:id="rId20"/>
              </a:rPr>
              <a:t>http://intercenter.regione.emilia-romagna.it</a:t>
            </a:r>
            <a:endParaRPr lang="it-IT" altLang="it-IT" sz="1400" b="1" dirty="0">
              <a:latin typeface="Calibri" panose="020F0502020204030204" pitchFamily="34" charset="0"/>
            </a:endParaRPr>
          </a:p>
        </p:txBody>
      </p:sp>
      <p:pic>
        <p:nvPicPr>
          <p:cNvPr id="11" name="Picture 13" descr="Macintosh HD:Users:staff7:Desktop:PPT intercentER:OMINI.png">
            <a:extLst>
              <a:ext uri="{FF2B5EF4-FFF2-40B4-BE49-F238E27FC236}">
                <a16:creationId xmlns:a16="http://schemas.microsoft.com/office/drawing/2014/main" id="{EC587EA1-14F7-4DCF-AB0C-D4221C57EB46}"/>
              </a:ext>
            </a:extLst>
          </p:cNvPr>
          <p:cNvPicPr>
            <a:picLocks noChangeAspect="1" noChangeArrowheads="1"/>
          </p:cNvPicPr>
          <p:nvPr userDrawn="1"/>
        </p:nvPicPr>
        <p:blipFill>
          <a:blip r:embed="rId21" r:link="rId22">
            <a:grayscl/>
            <a:extLst>
              <a:ext uri="{28A0092B-C50C-407E-A947-70E740481C1C}">
                <a14:useLocalDpi xmlns:a14="http://schemas.microsoft.com/office/drawing/2010/main" val="0"/>
              </a:ext>
            </a:extLst>
          </a:blip>
          <a:srcRect l="24054" t="-10054" r="37219"/>
          <a:stretch>
            <a:fillRect/>
          </a:stretch>
        </p:blipFill>
        <p:spPr bwMode="auto">
          <a:xfrm>
            <a:off x="0" y="-428625"/>
            <a:ext cx="1087438"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Line 7">
            <a:extLst>
              <a:ext uri="{FF2B5EF4-FFF2-40B4-BE49-F238E27FC236}">
                <a16:creationId xmlns:a16="http://schemas.microsoft.com/office/drawing/2014/main" id="{F4A67DBF-A45B-404C-BD31-577BAB15BCC1}"/>
              </a:ext>
            </a:extLst>
          </p:cNvPr>
          <p:cNvSpPr>
            <a:spLocks noChangeShapeType="1"/>
          </p:cNvSpPr>
          <p:nvPr userDrawn="1"/>
        </p:nvSpPr>
        <p:spPr bwMode="auto">
          <a:xfrm flipV="1">
            <a:off x="0" y="6430963"/>
            <a:ext cx="9906000" cy="0"/>
          </a:xfrm>
          <a:prstGeom prst="line">
            <a:avLst/>
          </a:prstGeom>
          <a:noFill/>
          <a:ln w="22225">
            <a:solidFill>
              <a:srgbClr val="006600"/>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13" name="Picture 46" descr="logo intercent-er">
            <a:extLst>
              <a:ext uri="{FF2B5EF4-FFF2-40B4-BE49-F238E27FC236}">
                <a16:creationId xmlns:a16="http://schemas.microsoft.com/office/drawing/2014/main" id="{4D9CE2BA-20CE-4AF9-A015-9672174149B8}"/>
              </a:ext>
            </a:extLst>
          </p:cNvPr>
          <p:cNvPicPr>
            <a:picLocks noChangeAspect="1" noChangeArrowheads="1"/>
          </p:cNvPicPr>
          <p:nvPr userDrawn="1"/>
        </p:nvPicPr>
        <p:blipFill>
          <a:blip r:embed="rId23">
            <a:extLst>
              <a:ext uri="{28A0092B-C50C-407E-A947-70E740481C1C}">
                <a14:useLocalDpi xmlns:a14="http://schemas.microsoft.com/office/drawing/2010/main" val="0"/>
              </a:ext>
            </a:extLst>
          </a:blip>
          <a:srcRect b="32504"/>
          <a:stretch>
            <a:fillRect/>
          </a:stretch>
        </p:blipFill>
        <p:spPr bwMode="auto">
          <a:xfrm>
            <a:off x="9188450" y="6496050"/>
            <a:ext cx="525463"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2689450"/>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651" r:id="rId12"/>
    <p:sldLayoutId id="2147483654" r:id="rId13"/>
    <p:sldLayoutId id="2147483661" r:id="rId14"/>
    <p:sldLayoutId id="2147483663" r:id="rId15"/>
    <p:sldLayoutId id="2147483703" r:id="rId1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emf"/><Relationship Id="rId4" Type="http://schemas.openxmlformats.org/officeDocument/2006/relationships/image" Target="Macintosh%20HD:Users:staff7:Desktop:PPT%20intercentER:OMINI.pn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3.sv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mailto:Intercenter@Regione.Emilia-Romagna.it" TargetMode="External"/><Relationship Id="rId2" Type="http://schemas.openxmlformats.org/officeDocument/2006/relationships/hyperlink" Target="http://intercenter.regione.emilia-romagna.i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8E1E89F5-EE5C-43D8-97BE-E3C5E964A084}"/>
              </a:ext>
            </a:extLst>
          </p:cNvPr>
          <p:cNvSpPr/>
          <p:nvPr/>
        </p:nvSpPr>
        <p:spPr bwMode="auto">
          <a:xfrm>
            <a:off x="0" y="6344816"/>
            <a:ext cx="9906000" cy="51318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
                <a:srgbClr val="CC0000"/>
              </a:buClr>
              <a:buSzPct val="70000"/>
              <a:buFont typeface="Wingdings" pitchFamily="2" charset="2"/>
              <a:buNone/>
              <a:tabLst/>
            </a:pPr>
            <a:endParaRPr kumimoji="0" lang="it-IT" sz="1000" b="0" i="0" u="none" strike="noStrike" cap="none" normalizeH="0" baseline="0" dirty="0">
              <a:ln>
                <a:noFill/>
              </a:ln>
              <a:solidFill>
                <a:schemeClr val="tx1"/>
              </a:solidFill>
              <a:effectLst/>
              <a:latin typeface="Arial" charset="0"/>
            </a:endParaRPr>
          </a:p>
        </p:txBody>
      </p:sp>
      <p:sp>
        <p:nvSpPr>
          <p:cNvPr id="2" name="Rettangolo 1">
            <a:extLst>
              <a:ext uri="{FF2B5EF4-FFF2-40B4-BE49-F238E27FC236}">
                <a16:creationId xmlns:a16="http://schemas.microsoft.com/office/drawing/2014/main" id="{9D30F6E4-F0AE-44F2-A98A-7363BC8CCAAC}"/>
              </a:ext>
            </a:extLst>
          </p:cNvPr>
          <p:cNvSpPr/>
          <p:nvPr/>
        </p:nvSpPr>
        <p:spPr bwMode="auto">
          <a:xfrm>
            <a:off x="0" y="-2"/>
            <a:ext cx="9906000" cy="270587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
                <a:srgbClr val="CC0000"/>
              </a:buClr>
              <a:buSzPct val="70000"/>
              <a:buFont typeface="Wingdings" pitchFamily="2" charset="2"/>
              <a:buNone/>
              <a:tabLst/>
            </a:pPr>
            <a:endParaRPr kumimoji="0" lang="it-IT" sz="1000" b="0" i="0" u="none" strike="noStrike" cap="none" normalizeH="0" baseline="0">
              <a:ln>
                <a:noFill/>
              </a:ln>
              <a:solidFill>
                <a:schemeClr val="tx1"/>
              </a:solidFill>
              <a:effectLst/>
              <a:latin typeface="Arial" charset="0"/>
            </a:endParaRPr>
          </a:p>
        </p:txBody>
      </p:sp>
      <p:sp>
        <p:nvSpPr>
          <p:cNvPr id="4098" name="Rectangle 8">
            <a:extLst>
              <a:ext uri="{FF2B5EF4-FFF2-40B4-BE49-F238E27FC236}">
                <a16:creationId xmlns:a16="http://schemas.microsoft.com/office/drawing/2014/main" id="{8BC0854A-74DF-4E33-A38E-87DA0C4D559D}"/>
              </a:ext>
            </a:extLst>
          </p:cNvPr>
          <p:cNvSpPr>
            <a:spLocks noChangeArrowheads="1"/>
          </p:cNvSpPr>
          <p:nvPr/>
        </p:nvSpPr>
        <p:spPr bwMode="auto">
          <a:xfrm rot="-5400000">
            <a:off x="-3268662" y="3268662"/>
            <a:ext cx="6858000" cy="320675"/>
          </a:xfrm>
          <a:prstGeom prst="rect">
            <a:avLst/>
          </a:prstGeom>
          <a:gradFill rotWithShape="1">
            <a:gsLst>
              <a:gs pos="0">
                <a:srgbClr val="006600"/>
              </a:gs>
              <a:gs pos="100000">
                <a:srgbClr val="008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ctr">
              <a:spcBef>
                <a:spcPct val="0"/>
              </a:spcBef>
              <a:buSzPct val="70000"/>
              <a:buFont typeface="Wingdings" panose="05000000000000000000" pitchFamily="2" charset="2"/>
              <a:buNone/>
            </a:pPr>
            <a:endParaRPr lang="it-IT" altLang="it-IT">
              <a:latin typeface="Arial" panose="020B0604020202020204" pitchFamily="34" charset="0"/>
            </a:endParaRPr>
          </a:p>
        </p:txBody>
      </p:sp>
      <p:pic>
        <p:nvPicPr>
          <p:cNvPr id="4099" name="Picture 13" descr="Macintosh HD:Users:staff7:Desktop:PPT intercentER:OMINI.png">
            <a:extLst>
              <a:ext uri="{FF2B5EF4-FFF2-40B4-BE49-F238E27FC236}">
                <a16:creationId xmlns:a16="http://schemas.microsoft.com/office/drawing/2014/main" id="{2AEA97CC-277F-4C93-A826-CA344786B8D8}"/>
              </a:ext>
            </a:extLst>
          </p:cNvPr>
          <p:cNvPicPr>
            <a:picLocks noChangeAspect="1" noChangeArrowheads="1"/>
          </p:cNvPicPr>
          <p:nvPr/>
        </p:nvPicPr>
        <p:blipFill>
          <a:blip r:embed="rId3" r:link="rId4">
            <a:grayscl/>
            <a:extLst>
              <a:ext uri="{28A0092B-C50C-407E-A947-70E740481C1C}">
                <a14:useLocalDpi xmlns:a14="http://schemas.microsoft.com/office/drawing/2010/main" val="0"/>
              </a:ext>
            </a:extLst>
          </a:blip>
          <a:srcRect l="24054" t="-10054" r="37219"/>
          <a:stretch>
            <a:fillRect/>
          </a:stretch>
        </p:blipFill>
        <p:spPr bwMode="auto">
          <a:xfrm>
            <a:off x="0" y="1670050"/>
            <a:ext cx="1949450" cy="543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11">
            <a:extLst>
              <a:ext uri="{FF2B5EF4-FFF2-40B4-BE49-F238E27FC236}">
                <a16:creationId xmlns:a16="http://schemas.microsoft.com/office/drawing/2014/main" id="{8BE3361F-BAD6-4987-BB84-36F855C9FC03}"/>
              </a:ext>
            </a:extLst>
          </p:cNvPr>
          <p:cNvSpPr txBox="1">
            <a:spLocks noChangeArrowheads="1"/>
          </p:cNvSpPr>
          <p:nvPr/>
        </p:nvSpPr>
        <p:spPr bwMode="auto">
          <a:xfrm>
            <a:off x="1154113" y="1889125"/>
            <a:ext cx="8218487"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just">
              <a:spcBef>
                <a:spcPct val="0"/>
              </a:spcBef>
              <a:buSzPct val="70000"/>
              <a:buNone/>
            </a:pPr>
            <a:r>
              <a:rPr lang="it-IT" sz="2800" b="1" i="1" dirty="0">
                <a:solidFill>
                  <a:srgbClr val="008000"/>
                </a:solidFill>
                <a:latin typeface="Calibri" panose="020F0502020204030204" pitchFamily="34" charset="0"/>
              </a:rPr>
              <a:t>Fornitura di sistemi di trasporto e prelievo di campioni </a:t>
            </a:r>
            <a:r>
              <a:rPr lang="it-IT" sz="2800" b="1" i="1" dirty="0" err="1">
                <a:solidFill>
                  <a:srgbClr val="008000"/>
                </a:solidFill>
                <a:latin typeface="Calibri" panose="020F0502020204030204" pitchFamily="34" charset="0"/>
              </a:rPr>
              <a:t>cervico</a:t>
            </a:r>
            <a:r>
              <a:rPr lang="it-IT" sz="2800" b="1" i="1" dirty="0">
                <a:solidFill>
                  <a:srgbClr val="008000"/>
                </a:solidFill>
                <a:latin typeface="Calibri" panose="020F0502020204030204" pitchFamily="34" charset="0"/>
              </a:rPr>
              <a:t> - vaginali per la determinazione di HPV-DNA e di vetrini per citologia </a:t>
            </a:r>
          </a:p>
          <a:p>
            <a:pPr algn="just">
              <a:spcBef>
                <a:spcPct val="0"/>
              </a:spcBef>
              <a:buSzPct val="70000"/>
              <a:buNone/>
            </a:pPr>
            <a:r>
              <a:rPr lang="it-IT" altLang="it-IT" sz="2800" b="1" i="1" dirty="0">
                <a:solidFill>
                  <a:srgbClr val="008000"/>
                </a:solidFill>
                <a:latin typeface="Calibri" panose="020F0502020204030204" pitchFamily="34" charset="0"/>
              </a:rPr>
              <a:t>Sintesi dell’iniziativa e strategia di gara</a:t>
            </a:r>
          </a:p>
          <a:p>
            <a:pPr algn="just">
              <a:spcBef>
                <a:spcPct val="0"/>
              </a:spcBef>
              <a:buSzPct val="70000"/>
              <a:buFont typeface="Wingdings" panose="05000000000000000000" pitchFamily="2" charset="2"/>
              <a:buNone/>
            </a:pPr>
            <a:endParaRPr lang="it-IT" altLang="it-IT" sz="2800" b="1" i="1" dirty="0">
              <a:solidFill>
                <a:srgbClr val="008000"/>
              </a:solidFill>
              <a:latin typeface="Calibri" panose="020F0502020204030204" pitchFamily="34" charset="0"/>
            </a:endParaRPr>
          </a:p>
          <a:p>
            <a:pPr algn="just">
              <a:spcBef>
                <a:spcPct val="0"/>
              </a:spcBef>
              <a:buSzPct val="70000"/>
              <a:buFont typeface="Wingdings" panose="05000000000000000000" pitchFamily="2" charset="2"/>
              <a:buNone/>
            </a:pPr>
            <a:r>
              <a:rPr lang="it-IT" altLang="it-IT" sz="2800" b="1" i="1" dirty="0">
                <a:solidFill>
                  <a:srgbClr val="008000"/>
                </a:solidFill>
                <a:latin typeface="Calibri" panose="020F0502020204030204" pitchFamily="34" charset="0"/>
              </a:rPr>
              <a:t>										Dialogo Tecnico</a:t>
            </a:r>
          </a:p>
          <a:p>
            <a:pPr algn="just">
              <a:spcBef>
                <a:spcPct val="0"/>
              </a:spcBef>
              <a:buSzPct val="70000"/>
              <a:buFont typeface="Wingdings" panose="05000000000000000000" pitchFamily="2" charset="2"/>
              <a:buNone/>
            </a:pPr>
            <a:endParaRPr lang="it-IT" altLang="it-IT" sz="2800" b="1" i="1" dirty="0">
              <a:solidFill>
                <a:srgbClr val="008000"/>
              </a:solidFill>
              <a:latin typeface="Calibri" panose="020F0502020204030204" pitchFamily="34" charset="0"/>
            </a:endParaRPr>
          </a:p>
          <a:p>
            <a:pPr algn="r">
              <a:spcBef>
                <a:spcPct val="0"/>
              </a:spcBef>
              <a:buSzPct val="70000"/>
              <a:buFont typeface="Wingdings" panose="05000000000000000000" pitchFamily="2" charset="2"/>
              <a:buNone/>
            </a:pPr>
            <a:endParaRPr lang="it-IT" altLang="it-IT" sz="2800" b="1" i="1" dirty="0">
              <a:solidFill>
                <a:srgbClr val="008000"/>
              </a:solidFill>
              <a:latin typeface="Calibri" panose="020F0502020204030204" pitchFamily="34" charset="0"/>
            </a:endParaRPr>
          </a:p>
          <a:p>
            <a:pPr algn="r">
              <a:spcBef>
                <a:spcPct val="0"/>
              </a:spcBef>
              <a:buSzPct val="70000"/>
              <a:buFont typeface="Wingdings" panose="05000000000000000000" pitchFamily="2" charset="2"/>
              <a:buNone/>
            </a:pPr>
            <a:endParaRPr lang="it-IT" altLang="it-IT" sz="2800" b="1" i="1" dirty="0">
              <a:solidFill>
                <a:srgbClr val="008000"/>
              </a:solidFill>
              <a:latin typeface="Calibri" panose="020F0502020204030204" pitchFamily="34" charset="0"/>
            </a:endParaRPr>
          </a:p>
          <a:p>
            <a:pPr algn="r">
              <a:spcBef>
                <a:spcPct val="0"/>
              </a:spcBef>
              <a:buSzPct val="70000"/>
              <a:buFont typeface="Wingdings" panose="05000000000000000000" pitchFamily="2" charset="2"/>
              <a:buNone/>
            </a:pPr>
            <a:r>
              <a:rPr lang="it-IT" altLang="it-IT" sz="1800" b="1" i="1" dirty="0">
                <a:solidFill>
                  <a:srgbClr val="008000"/>
                </a:solidFill>
                <a:latin typeface="Calibri" panose="020F0502020204030204" pitchFamily="34" charset="0"/>
              </a:rPr>
              <a:t>Bologna, </a:t>
            </a:r>
            <a:r>
              <a:rPr lang="it-IT" altLang="it-IT" b="1" i="1" dirty="0">
                <a:solidFill>
                  <a:srgbClr val="008000"/>
                </a:solidFill>
                <a:latin typeface="Calibri" panose="020F0502020204030204" pitchFamily="34" charset="0"/>
              </a:rPr>
              <a:t>6 </a:t>
            </a:r>
            <a:r>
              <a:rPr lang="it-IT" altLang="it-IT" sz="1800" b="1" i="1" dirty="0">
                <a:solidFill>
                  <a:srgbClr val="008000"/>
                </a:solidFill>
                <a:latin typeface="Calibri" panose="020F0502020204030204" pitchFamily="34" charset="0"/>
              </a:rPr>
              <a:t>Settembre 2019</a:t>
            </a:r>
          </a:p>
        </p:txBody>
      </p:sp>
      <p:pic>
        <p:nvPicPr>
          <p:cNvPr id="4101" name="Picture 9">
            <a:extLst>
              <a:ext uri="{FF2B5EF4-FFF2-40B4-BE49-F238E27FC236}">
                <a16:creationId xmlns:a16="http://schemas.microsoft.com/office/drawing/2014/main" id="{E8488D97-E77F-4FF0-B0C9-9ED52A1CFCA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64450" y="187325"/>
            <a:ext cx="19875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8" name="Picture 10" descr="Logo Intercent-ER_RGB">
            <a:extLst>
              <a:ext uri="{FF2B5EF4-FFF2-40B4-BE49-F238E27FC236}">
                <a16:creationId xmlns:a16="http://schemas.microsoft.com/office/drawing/2014/main" id="{B1A27941-9A5A-4576-8CF0-4EBCD82CDF0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3664" t="9985"/>
          <a:stretch>
            <a:fillRect/>
          </a:stretch>
        </p:blipFill>
        <p:spPr bwMode="auto">
          <a:xfrm>
            <a:off x="7110413" y="187325"/>
            <a:ext cx="2541587"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455EBD-EF5C-4A7E-AB65-1D792E18CCB8}"/>
              </a:ext>
            </a:extLst>
          </p:cNvPr>
          <p:cNvSpPr>
            <a:spLocks noGrp="1"/>
          </p:cNvSpPr>
          <p:nvPr>
            <p:ph type="title"/>
          </p:nvPr>
        </p:nvSpPr>
        <p:spPr>
          <a:xfrm>
            <a:off x="1906158" y="550417"/>
            <a:ext cx="8543925" cy="399494"/>
          </a:xfrm>
        </p:spPr>
        <p:txBody>
          <a:bodyPr>
            <a:normAutofit fontScale="90000"/>
          </a:bodyPr>
          <a:lstStyle/>
          <a:p>
            <a:r>
              <a:rPr lang="it-IT" altLang="it-IT" sz="2600" b="1" dirty="0">
                <a:solidFill>
                  <a:schemeClr val="bg1"/>
                </a:solidFill>
                <a:latin typeface="+mn-lt"/>
                <a:cs typeface="Arial" panose="020B0604020202020204" pitchFamily="34" charset="0"/>
              </a:rPr>
              <a:t>Caratteristiche tecniche minime </a:t>
            </a:r>
            <a:r>
              <a:rPr lang="it-IT" altLang="it-IT" sz="2600" b="1" dirty="0" err="1">
                <a:solidFill>
                  <a:schemeClr val="bg1"/>
                </a:solidFill>
                <a:latin typeface="+mn-lt"/>
                <a:cs typeface="Arial" panose="020B0604020202020204" pitchFamily="34" charset="0"/>
              </a:rPr>
              <a:t>deI</a:t>
            </a:r>
            <a:r>
              <a:rPr lang="it-IT" altLang="it-IT" sz="2600" b="1" dirty="0">
                <a:solidFill>
                  <a:schemeClr val="bg1"/>
                </a:solidFill>
                <a:latin typeface="+mn-lt"/>
                <a:cs typeface="Arial" panose="020B0604020202020204" pitchFamily="34" charset="0"/>
              </a:rPr>
              <a:t> SISTEMI per la preparazione automatica</a:t>
            </a:r>
            <a:r>
              <a:rPr lang="it-IT" altLang="it-IT" sz="2600" b="1" i="1" dirty="0">
                <a:solidFill>
                  <a:schemeClr val="bg1"/>
                </a:solidFill>
                <a:latin typeface="+mn-lt"/>
                <a:cs typeface="Arial" panose="020B0604020202020204" pitchFamily="34" charset="0"/>
              </a:rPr>
              <a:t> </a:t>
            </a:r>
            <a:r>
              <a:rPr lang="it-IT" altLang="it-IT" sz="2600" b="1" dirty="0">
                <a:solidFill>
                  <a:schemeClr val="bg1"/>
                </a:solidFill>
                <a:latin typeface="+mn-lt"/>
                <a:cs typeface="Arial" panose="020B0604020202020204" pitchFamily="34" charset="0"/>
              </a:rPr>
              <a:t>di vetrini di citologia</a:t>
            </a:r>
            <a:br>
              <a:rPr lang="it-IT" altLang="it-IT" b="1" dirty="0">
                <a:latin typeface="Arial" panose="020B0604020202020204" pitchFamily="34" charset="0"/>
                <a:cs typeface="Arial" panose="020B0604020202020204" pitchFamily="34" charset="0"/>
              </a:rPr>
            </a:br>
            <a:endParaRPr lang="it-IT" dirty="0"/>
          </a:p>
        </p:txBody>
      </p:sp>
      <p:sp>
        <p:nvSpPr>
          <p:cNvPr id="4" name="Rectangle 1">
            <a:extLst>
              <a:ext uri="{FF2B5EF4-FFF2-40B4-BE49-F238E27FC236}">
                <a16:creationId xmlns:a16="http://schemas.microsoft.com/office/drawing/2014/main" id="{6941AA9E-D146-4FFA-A6B9-377638CCCC9B}"/>
              </a:ext>
            </a:extLst>
          </p:cNvPr>
          <p:cNvSpPr>
            <a:spLocks noGrp="1" noChangeArrowheads="1"/>
          </p:cNvSpPr>
          <p:nvPr>
            <p:ph idx="1"/>
          </p:nvPr>
        </p:nvSpPr>
        <p:spPr bwMode="auto">
          <a:xfrm>
            <a:off x="687977" y="1098728"/>
            <a:ext cx="9100457" cy="5047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152352"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it-IT" altLang="it-IT" sz="1400" b="0" i="0" u="none" strike="noStrike" cap="none" normalizeH="0" baseline="0" dirty="0">
                <a:ln>
                  <a:noFill/>
                </a:ln>
                <a:effectLst/>
                <a:latin typeface="+mn-lt"/>
                <a:ea typeface="Times New Roman" panose="02020603050405020304" pitchFamily="18" charset="0"/>
                <a:cs typeface="Arial" panose="020B0604020202020204" pitchFamily="34" charset="0"/>
              </a:rPr>
              <a:t>Ogni sistema offerto dovrà consentire l’effettuazione dell’esame citologico cervicale (PAP Test) per lo screening primario, la diagnostica di triage e altra diagnostica citologica </a:t>
            </a:r>
            <a:r>
              <a:rPr kumimoji="0" lang="it-IT" altLang="it-IT" sz="1400" b="0" i="0" u="none" strike="noStrike" cap="none" normalizeH="0" baseline="0" dirty="0" err="1">
                <a:ln>
                  <a:noFill/>
                </a:ln>
                <a:effectLst/>
                <a:latin typeface="+mn-lt"/>
                <a:ea typeface="Times New Roman" panose="02020603050405020304" pitchFamily="18" charset="0"/>
                <a:cs typeface="Arial" panose="020B0604020202020204" pitchFamily="34" charset="0"/>
              </a:rPr>
              <a:t>cervico</a:t>
            </a:r>
            <a:r>
              <a:rPr kumimoji="0" lang="it-IT" altLang="it-IT" sz="1400" b="0" i="0" u="none" strike="noStrike" cap="none" normalizeH="0" baseline="0" dirty="0">
                <a:ln>
                  <a:noFill/>
                </a:ln>
                <a:effectLst/>
                <a:latin typeface="+mn-lt"/>
                <a:ea typeface="Times New Roman" panose="02020603050405020304" pitchFamily="18" charset="0"/>
                <a:cs typeface="Arial" panose="020B0604020202020204" pitchFamily="34" charset="0"/>
              </a:rPr>
              <a:t>-vaginale.</a:t>
            </a:r>
            <a:endParaRPr kumimoji="0" lang="it-IT" altLang="it-IT" sz="1400" b="0" i="0" u="none" strike="noStrike" cap="none" normalizeH="0" baseline="0" dirty="0">
              <a:ln>
                <a:noFill/>
              </a:ln>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it-IT" altLang="it-IT" sz="1400" b="0" i="0" u="none" strike="noStrike" cap="none" normalizeH="0" baseline="0" dirty="0">
                <a:ln>
                  <a:noFill/>
                </a:ln>
                <a:effectLst/>
                <a:latin typeface="+mn-lt"/>
                <a:ea typeface="Times New Roman" panose="02020603050405020304" pitchFamily="18" charset="0"/>
                <a:cs typeface="Arial" panose="020B0604020202020204" pitchFamily="34" charset="0"/>
              </a:rPr>
              <a:t>I sistemi offerti dovranno essere:</a:t>
            </a:r>
            <a:endParaRPr kumimoji="0" lang="it-IT" altLang="it-IT" sz="1400" b="0" i="0" u="none" strike="noStrike" cap="none" normalizeH="0" baseline="0" dirty="0">
              <a:ln>
                <a:noFill/>
              </a:ln>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it-IT" altLang="it-IT" sz="1400" b="0" i="0" u="none" strike="noStrike" cap="none" normalizeH="0" baseline="0" dirty="0">
                <a:ln>
                  <a:noFill/>
                </a:ln>
                <a:effectLst/>
                <a:latin typeface="+mn-lt"/>
                <a:ea typeface="Times New Roman" panose="02020603050405020304" pitchFamily="18" charset="0"/>
                <a:cs typeface="Arial" panose="020B0604020202020204" pitchFamily="34" charset="0"/>
              </a:rPr>
              <a:t>nuovi e di ultima generazione;</a:t>
            </a:r>
            <a:endParaRPr kumimoji="0" lang="it-IT" altLang="it-IT" sz="1400" b="0" i="0" u="none" strike="noStrike" cap="none" normalizeH="0" baseline="0" dirty="0">
              <a:ln>
                <a:noFill/>
              </a:ln>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it-IT" altLang="it-IT" sz="1400" b="0" i="0" u="none" strike="noStrike" cap="none" normalizeH="0" baseline="0" dirty="0">
                <a:ln>
                  <a:noFill/>
                </a:ln>
                <a:effectLst/>
                <a:latin typeface="+mn-lt"/>
                <a:ea typeface="Times New Roman" panose="02020603050405020304" pitchFamily="18" charset="0"/>
                <a:cs typeface="Arial" panose="020B0604020202020204" pitchFamily="34" charset="0"/>
              </a:rPr>
              <a:t>in grado di eseguire l’indagine citologica “a monte” del test HPV DNA senza generare contaminazioni da trascinamento;</a:t>
            </a:r>
            <a:endParaRPr kumimoji="0" lang="it-IT" altLang="it-IT" sz="1400" b="0" i="0" u="none" strike="noStrike" cap="none" normalizeH="0" baseline="0" dirty="0">
              <a:ln>
                <a:noFill/>
              </a:ln>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it-IT" altLang="it-IT" sz="1400" b="0" i="0" u="none" strike="noStrike" cap="none" normalizeH="0" baseline="0" dirty="0">
                <a:ln>
                  <a:noFill/>
                </a:ln>
                <a:effectLst/>
                <a:latin typeface="+mn-lt"/>
                <a:ea typeface="Times New Roman" panose="02020603050405020304" pitchFamily="18" charset="0"/>
                <a:cs typeface="Arial" panose="020B0604020202020204" pitchFamily="34" charset="0"/>
              </a:rPr>
              <a:t>automatici e completi di software gestionale in grado di interfacciarsi bi-</a:t>
            </a:r>
            <a:r>
              <a:rPr kumimoji="0" lang="it-IT" altLang="it-IT" sz="1400" b="0" i="0" u="none" strike="noStrike" cap="none" normalizeH="0" baseline="0" dirty="0" err="1">
                <a:ln>
                  <a:noFill/>
                </a:ln>
                <a:effectLst/>
                <a:latin typeface="+mn-lt"/>
                <a:ea typeface="Times New Roman" panose="02020603050405020304" pitchFamily="18" charset="0"/>
                <a:cs typeface="Arial" panose="020B0604020202020204" pitchFamily="34" charset="0"/>
              </a:rPr>
              <a:t>direzionalmente</a:t>
            </a:r>
            <a:r>
              <a:rPr kumimoji="0" lang="it-IT" altLang="it-IT" sz="1400" b="0" i="0" u="none" strike="noStrike" cap="none" normalizeH="0" baseline="0" dirty="0">
                <a:ln>
                  <a:noFill/>
                </a:ln>
                <a:effectLst/>
                <a:latin typeface="+mn-lt"/>
                <a:ea typeface="Times New Roman" panose="02020603050405020304" pitchFamily="18" charset="0"/>
                <a:cs typeface="Arial" panose="020B0604020202020204" pitchFamily="34" charset="0"/>
              </a:rPr>
              <a:t> con il LIS (Lab Information Systems) e/o con i sistemi DWH aziendali: flusso dati in entrata dai centri prelievo di screening aziendali (anagrafica informazioni sul prelievo), interfaccia con l’accettazione del campione in laboratorio, e in uscita (invio dei risultati ai centri screening e all’anatomia patologica);</a:t>
            </a:r>
            <a:endParaRPr kumimoji="0" lang="it-IT" altLang="it-IT" sz="1400" b="0" i="0" u="none" strike="noStrike" cap="none" normalizeH="0" baseline="0" dirty="0">
              <a:ln>
                <a:noFill/>
              </a:ln>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it-IT" altLang="it-IT" sz="1400" b="0" i="0" u="none" strike="noStrike" cap="none" normalizeH="0" baseline="0" dirty="0">
                <a:ln>
                  <a:noFill/>
                </a:ln>
                <a:effectLst/>
                <a:latin typeface="+mn-lt"/>
                <a:ea typeface="Times New Roman" panose="02020603050405020304" pitchFamily="18" charset="0"/>
                <a:cs typeface="Arial" panose="020B0604020202020204" pitchFamily="34" charset="0"/>
              </a:rPr>
              <a:t>completi di adeguata dotazione di accessori per il regolare e sicuro funzionamento;</a:t>
            </a:r>
            <a:endParaRPr kumimoji="0" lang="it-IT" altLang="it-IT" sz="1400" b="0" i="0" u="none" strike="noStrike" cap="none" normalizeH="0" baseline="0" dirty="0">
              <a:ln>
                <a:noFill/>
              </a:ln>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it-IT" altLang="it-IT" sz="1400" b="0" i="0" u="none" strike="noStrike" cap="none" normalizeH="0" baseline="0" dirty="0">
                <a:ln>
                  <a:noFill/>
                </a:ln>
                <a:effectLst/>
                <a:latin typeface="+mn-lt"/>
                <a:ea typeface="Times New Roman" panose="02020603050405020304" pitchFamily="18" charset="0"/>
                <a:cs typeface="Arial" panose="020B0604020202020204" pitchFamily="34" charset="0"/>
              </a:rPr>
              <a:t>comprensivi di idonei gruppi di continuità UPS;</a:t>
            </a:r>
            <a:endParaRPr kumimoji="0" lang="it-IT" altLang="it-IT" sz="1400" b="0" i="0" u="none" strike="noStrike" cap="none" normalizeH="0" baseline="0" dirty="0">
              <a:ln>
                <a:noFill/>
              </a:ln>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it-IT" altLang="it-IT" sz="1400" b="0" i="0" u="none" strike="noStrike" cap="none" normalizeH="0" baseline="0" dirty="0">
                <a:ln>
                  <a:noFill/>
                </a:ln>
                <a:effectLst/>
                <a:latin typeface="+mn-lt"/>
                <a:ea typeface="Times New Roman" panose="02020603050405020304" pitchFamily="18" charset="0"/>
                <a:cs typeface="Arial" panose="020B0604020202020204" pitchFamily="34" charset="0"/>
              </a:rPr>
              <a:t>conformi alle norme di sicurezza CEI 66-5 ed adeguate alle compatibilità elettromagnetiche contro i radio disturbi (EMC); </a:t>
            </a:r>
            <a:endParaRPr kumimoji="0" lang="it-IT" altLang="it-IT" sz="1400" b="0" i="0" u="none" strike="noStrike" cap="none" normalizeH="0" baseline="0" dirty="0">
              <a:ln>
                <a:noFill/>
              </a:ln>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it-IT" altLang="it-IT" sz="1400" b="0" i="0" u="none" strike="noStrike" cap="none" normalizeH="0" baseline="0" dirty="0">
                <a:ln>
                  <a:noFill/>
                </a:ln>
                <a:effectLst/>
                <a:latin typeface="+mn-lt"/>
                <a:ea typeface="Times New Roman" panose="02020603050405020304" pitchFamily="18" charset="0"/>
                <a:cs typeface="Arial" panose="020B0604020202020204" pitchFamily="34" charset="0"/>
              </a:rPr>
              <a:t>comprensivi di manuali di installazione e di utilizzo, forniti in lingua italiana, o in subordine con traduzione in italiano, purché contengano le prescrizioni di sicurezza e le principali modalità di funzionamento. Qualunque operazione “consigliata” nei manuali di installazione ed utilizzo si intende obbligatoria per l’installazione a cura del Fornitore aggiudicatario.</a:t>
            </a:r>
            <a:endParaRPr kumimoji="0" lang="it-IT" altLang="it-IT" sz="1400" b="0" i="0" u="none" strike="noStrike" cap="none" normalizeH="0" baseline="0" dirty="0">
              <a:ln>
                <a:noFill/>
              </a:ln>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it-IT" altLang="it-IT" sz="1400" b="0" i="0" u="none" strike="noStrike" cap="none" normalizeH="0" baseline="0" dirty="0">
                <a:ln>
                  <a:noFill/>
                </a:ln>
                <a:effectLst/>
                <a:latin typeface="+mn-lt"/>
                <a:ea typeface="Times New Roman" panose="02020603050405020304" pitchFamily="18" charset="0"/>
                <a:cs typeface="Arial" panose="020B0604020202020204" pitchFamily="34" charset="0"/>
              </a:rPr>
              <a:t>Il sistema di identificazione e tracciabilità dei campioni e dei flussi di lavoro deve utilizzare un sistema di lettura del codice a barre.</a:t>
            </a:r>
            <a:endParaRPr kumimoji="0" lang="it-IT" altLang="it-IT" sz="1400" b="0" i="0" u="none" strike="noStrike" cap="none" normalizeH="0" baseline="0" dirty="0">
              <a:ln>
                <a:noFill/>
              </a:ln>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it-IT" altLang="it-IT" sz="1400" b="0" i="0" u="none" strike="noStrike" cap="none" normalizeH="0" baseline="0" dirty="0">
                <a:ln>
                  <a:noFill/>
                </a:ln>
                <a:effectLst/>
                <a:latin typeface="+mn-lt"/>
                <a:ea typeface="Times New Roman" panose="02020603050405020304" pitchFamily="18" charset="0"/>
                <a:cs typeface="Arial" panose="020B0604020202020204" pitchFamily="34" charset="0"/>
              </a:rPr>
              <a:t>L’eventuale aggiornamento del software e delle apparecchiature si intendono a carico del fornitore aggiudicatario per tutto il periodo di validità della Convenzione e degli Ordinativi di Fornitura.</a:t>
            </a:r>
            <a:endParaRPr kumimoji="0" lang="it-IT" altLang="it-IT" sz="1400" b="0" i="0" u="none" strike="noStrike" cap="none" normalizeH="0" baseline="0" dirty="0">
              <a:ln>
                <a:noFill/>
              </a:ln>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it-IT" altLang="it-IT" sz="1400" b="0" i="0" u="none" strike="noStrike" cap="none" normalizeH="0" baseline="0" dirty="0">
                <a:ln>
                  <a:noFill/>
                </a:ln>
                <a:effectLst/>
                <a:latin typeface="+mn-lt"/>
                <a:ea typeface="Times New Roman" panose="02020603050405020304" pitchFamily="18" charset="0"/>
                <a:cs typeface="Arial" panose="020B0604020202020204" pitchFamily="34" charset="0"/>
              </a:rPr>
              <a:t>In caso di ripetizioni di allestimento del vetrino dovute a malfunzionamento del sistema, la fornitura dei vetrini e dei materiali di consumo sarà a carico del Fornitore aggiudicatario.</a:t>
            </a:r>
            <a:endParaRPr kumimoji="0" lang="it-IT" altLang="it-IT" sz="1400" b="0" i="0" u="none" strike="noStrike" cap="none" normalizeH="0" baseline="0" dirty="0">
              <a:ln>
                <a:noFill/>
              </a:ln>
              <a:effectLst/>
              <a:latin typeface="+mn-lt"/>
            </a:endParaRPr>
          </a:p>
        </p:txBody>
      </p:sp>
      <p:sp>
        <p:nvSpPr>
          <p:cNvPr id="6" name="Segnaposto piè di pagina 5">
            <a:extLst>
              <a:ext uri="{FF2B5EF4-FFF2-40B4-BE49-F238E27FC236}">
                <a16:creationId xmlns:a16="http://schemas.microsoft.com/office/drawing/2014/main" id="{36514F45-E28B-4B1D-8969-558C1CC84B0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B6CA1A0-A097-43CB-B1DB-BEFB96C1D5C9}"/>
              </a:ext>
            </a:extLst>
          </p:cNvPr>
          <p:cNvSpPr>
            <a:spLocks noGrp="1"/>
          </p:cNvSpPr>
          <p:nvPr>
            <p:ph type="sldNum" sz="quarter" idx="12"/>
          </p:nvPr>
        </p:nvSpPr>
        <p:spPr/>
        <p:txBody>
          <a:bodyPr/>
          <a:lstStyle/>
          <a:p>
            <a:pPr>
              <a:defRPr/>
            </a:pPr>
            <a:fld id="{C2C0A681-0E58-48C6-83A1-8147913A0A7E}" type="slidenum">
              <a:rPr lang="it-IT" altLang="it-IT" smtClean="0"/>
              <a:pPr>
                <a:defRPr/>
              </a:pPr>
              <a:t>10</a:t>
            </a:fld>
            <a:endParaRPr lang="it-IT" altLang="it-IT"/>
          </a:p>
        </p:txBody>
      </p:sp>
    </p:spTree>
    <p:extLst>
      <p:ext uri="{BB962C8B-B14F-4D97-AF65-F5344CB8AC3E}">
        <p14:creationId xmlns:p14="http://schemas.microsoft.com/office/powerpoint/2010/main" val="2283679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C4CC61-62A5-4262-89AE-C13D92989188}"/>
              </a:ext>
            </a:extLst>
          </p:cNvPr>
          <p:cNvSpPr>
            <a:spLocks noGrp="1"/>
          </p:cNvSpPr>
          <p:nvPr>
            <p:ph type="title"/>
          </p:nvPr>
        </p:nvSpPr>
        <p:spPr>
          <a:xfrm>
            <a:off x="1362075" y="148047"/>
            <a:ext cx="8543925" cy="942610"/>
          </a:xfrm>
        </p:spPr>
        <p:txBody>
          <a:bodyPr>
            <a:normAutofit fontScale="90000"/>
          </a:bodyPr>
          <a:lstStyle/>
          <a:p>
            <a:pPr algn="r"/>
            <a:r>
              <a:rPr lang="it-IT" sz="2700" b="1" cap="all" dirty="0">
                <a:solidFill>
                  <a:schemeClr val="bg1"/>
                </a:solidFill>
                <a:latin typeface="+mn-lt"/>
              </a:rPr>
              <a:t>Produttività minima richiesta</a:t>
            </a:r>
            <a:br>
              <a:rPr lang="it-IT" b="1" cap="all" dirty="0"/>
            </a:br>
            <a:endParaRPr lang="it-IT" dirty="0"/>
          </a:p>
        </p:txBody>
      </p:sp>
      <p:sp>
        <p:nvSpPr>
          <p:cNvPr id="4" name="Rectangle 1">
            <a:extLst>
              <a:ext uri="{FF2B5EF4-FFF2-40B4-BE49-F238E27FC236}">
                <a16:creationId xmlns:a16="http://schemas.microsoft.com/office/drawing/2014/main" id="{2125E882-EC01-4711-A08E-F7D696FC61D0}"/>
              </a:ext>
            </a:extLst>
          </p:cNvPr>
          <p:cNvSpPr>
            <a:spLocks noGrp="1" noChangeArrowheads="1"/>
          </p:cNvSpPr>
          <p:nvPr>
            <p:ph idx="1"/>
          </p:nvPr>
        </p:nvSpPr>
        <p:spPr bwMode="auto">
          <a:xfrm>
            <a:off x="809898" y="1166842"/>
            <a:ext cx="8699863"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it-IT" altLang="it-IT" sz="2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I sistemi (intesi anche come insieme di più apparecchiature dedicate) devono garantire l’allestimento minimo del seguente numero di preparati citologici in strato sottile:</a:t>
            </a:r>
            <a:endParaRPr kumimoji="0" lang="it-IT" altLang="it-IT" sz="24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it-IT" altLang="it-IT" sz="2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100 preparati citologici al giorno per il sistema installato presso il Centro Servizi di Pievesestina dell’AUSL della Romagna;</a:t>
            </a:r>
            <a:endParaRPr kumimoji="0" lang="it-IT" altLang="it-IT" sz="24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it-IT" altLang="it-IT" sz="2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150 preparati citologici al giorno per il sistema installato presso la Struttura semplice interdipartimentale, Centro di citologia </a:t>
            </a:r>
            <a:r>
              <a:rPr kumimoji="0" lang="it-IT" altLang="it-IT" sz="2400" b="0" i="0" u="none" strike="noStrike" cap="none" normalizeH="0" baseline="0" dirty="0" err="1">
                <a:ln>
                  <a:noFill/>
                </a:ln>
                <a:solidFill>
                  <a:schemeClr val="tx1"/>
                </a:solidFill>
                <a:effectLst/>
                <a:latin typeface="+mn-lt"/>
                <a:ea typeface="Times New Roman" panose="02020603050405020304" pitchFamily="18" charset="0"/>
                <a:cs typeface="Arial" panose="020B0604020202020204" pitchFamily="34" charset="0"/>
              </a:rPr>
              <a:t>cervico</a:t>
            </a:r>
            <a:r>
              <a:rPr kumimoji="0" lang="it-IT" altLang="it-IT" sz="2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-vaginale di Screening dei tumori del collo dell’utero, Azienda USL-IRCCS di Reggio Emilia;</a:t>
            </a:r>
            <a:endParaRPr kumimoji="0" lang="it-IT" altLang="it-IT" sz="24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it-IT" altLang="it-IT" sz="2400" b="0" i="0" u="none" strike="noStrike" cap="none" normalizeH="0" baseline="0">
                <a:ln>
                  <a:noFill/>
                </a:ln>
                <a:solidFill>
                  <a:schemeClr val="tx1"/>
                </a:solidFill>
                <a:effectLst/>
                <a:latin typeface="+mn-lt"/>
                <a:ea typeface="Times New Roman" panose="02020603050405020304" pitchFamily="18" charset="0"/>
                <a:cs typeface="Arial" panose="020B0604020202020204" pitchFamily="34" charset="0"/>
              </a:rPr>
              <a:t>120 </a:t>
            </a:r>
            <a:r>
              <a:rPr kumimoji="0" lang="it-IT" altLang="it-IT" sz="2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preparati citologici al giorno per il sistema installato presso la U.O. Anatomia Patologica dell’Azienda Ospedaliero Universitaria di Ferrara.</a:t>
            </a:r>
            <a:endParaRPr kumimoji="0" lang="it-IT" altLang="it-IT" sz="2400" b="0" i="0" u="none" strike="noStrike" cap="none" normalizeH="0" baseline="0" dirty="0">
              <a:ln>
                <a:noFill/>
              </a:ln>
              <a:solidFill>
                <a:schemeClr val="tx1"/>
              </a:solidFill>
              <a:effectLst/>
              <a:latin typeface="+mn-lt"/>
            </a:endParaRPr>
          </a:p>
        </p:txBody>
      </p:sp>
      <p:sp>
        <p:nvSpPr>
          <p:cNvPr id="6" name="Segnaposto piè di pagina 5">
            <a:extLst>
              <a:ext uri="{FF2B5EF4-FFF2-40B4-BE49-F238E27FC236}">
                <a16:creationId xmlns:a16="http://schemas.microsoft.com/office/drawing/2014/main" id="{6BEE25C1-0959-49D5-B796-531FA478C77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1634488-D275-4EE6-B6E5-F83EE56038DE}"/>
              </a:ext>
            </a:extLst>
          </p:cNvPr>
          <p:cNvSpPr>
            <a:spLocks noGrp="1"/>
          </p:cNvSpPr>
          <p:nvPr>
            <p:ph type="sldNum" sz="quarter" idx="12"/>
          </p:nvPr>
        </p:nvSpPr>
        <p:spPr/>
        <p:txBody>
          <a:bodyPr/>
          <a:lstStyle/>
          <a:p>
            <a:pPr>
              <a:defRPr/>
            </a:pPr>
            <a:fld id="{C2C0A681-0E58-48C6-83A1-8147913A0A7E}" type="slidenum">
              <a:rPr lang="it-IT" altLang="it-IT" smtClean="0"/>
              <a:pPr>
                <a:defRPr/>
              </a:pPr>
              <a:t>11</a:t>
            </a:fld>
            <a:endParaRPr lang="it-IT" altLang="it-IT"/>
          </a:p>
        </p:txBody>
      </p:sp>
    </p:spTree>
    <p:extLst>
      <p:ext uri="{BB962C8B-B14F-4D97-AF65-F5344CB8AC3E}">
        <p14:creationId xmlns:p14="http://schemas.microsoft.com/office/powerpoint/2010/main" val="2664806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54CE13-651B-4A9B-ADB2-00050A7D16A0}"/>
              </a:ext>
            </a:extLst>
          </p:cNvPr>
          <p:cNvSpPr>
            <a:spLocks noGrp="1"/>
          </p:cNvSpPr>
          <p:nvPr>
            <p:ph type="title"/>
          </p:nvPr>
        </p:nvSpPr>
        <p:spPr>
          <a:xfrm>
            <a:off x="1251449" y="415109"/>
            <a:ext cx="8654551" cy="531856"/>
          </a:xfrm>
        </p:spPr>
        <p:txBody>
          <a:bodyPr>
            <a:normAutofit fontScale="90000"/>
          </a:bodyPr>
          <a:lstStyle/>
          <a:p>
            <a:pPr algn="r"/>
            <a:r>
              <a:rPr lang="it-IT" sz="2600" b="1" cap="all" dirty="0">
                <a:solidFill>
                  <a:schemeClr val="bg1"/>
                </a:solidFill>
                <a:latin typeface="+mn-lt"/>
              </a:rPr>
              <a:t>CARATTERISTICHE DEL SISTEMA DI COLORAZIONE</a:t>
            </a:r>
            <a:br>
              <a:rPr lang="it-IT" b="1" cap="all" dirty="0"/>
            </a:br>
            <a:endParaRPr lang="it-IT" dirty="0"/>
          </a:p>
        </p:txBody>
      </p:sp>
      <p:sp>
        <p:nvSpPr>
          <p:cNvPr id="3" name="Segnaposto contenuto 2">
            <a:extLst>
              <a:ext uri="{FF2B5EF4-FFF2-40B4-BE49-F238E27FC236}">
                <a16:creationId xmlns:a16="http://schemas.microsoft.com/office/drawing/2014/main" id="{98FB217B-D5FF-4D59-B35C-81028B4D3753}"/>
              </a:ext>
            </a:extLst>
          </p:cNvPr>
          <p:cNvSpPr>
            <a:spLocks noGrp="1"/>
          </p:cNvSpPr>
          <p:nvPr>
            <p:ph idx="1"/>
          </p:nvPr>
        </p:nvSpPr>
        <p:spPr>
          <a:xfrm>
            <a:off x="811667" y="1120231"/>
            <a:ext cx="8543925" cy="4351338"/>
          </a:xfrm>
        </p:spPr>
        <p:txBody>
          <a:bodyPr>
            <a:normAutofit lnSpcReduction="10000"/>
          </a:bodyPr>
          <a:lstStyle/>
          <a:p>
            <a:pPr algn="just"/>
            <a:r>
              <a:rPr lang="it-IT" dirty="0"/>
              <a:t>Per la realizzazione della colorazione di </a:t>
            </a:r>
            <a:r>
              <a:rPr lang="it-IT" dirty="0" err="1"/>
              <a:t>Papanicolaou</a:t>
            </a:r>
            <a:r>
              <a:rPr lang="it-IT" dirty="0"/>
              <a:t>, dovranno essere forniti in locazione tre sistemi per la colorazione automatica dei vetrini, che garantiscano la riproducibilità di risultato e la compatibilità con il sistema di lettura computer assistita.</a:t>
            </a:r>
            <a:endParaRPr lang="it-IT" sz="3200" dirty="0"/>
          </a:p>
          <a:p>
            <a:pPr algn="just"/>
            <a:r>
              <a:rPr lang="it-IT" dirty="0"/>
              <a:t>Si intende che i sistemi, forniti in locazione, devono essere corredati di tutti gli accessori necessari al buon funzionamento e dei reagenti. Dovrà essere previsto il servizio di assistenza tecnica “</a:t>
            </a:r>
            <a:r>
              <a:rPr lang="it-IT" i="1" dirty="0"/>
              <a:t>full risk</a:t>
            </a:r>
            <a:r>
              <a:rPr lang="it-IT" dirty="0"/>
              <a:t>” necessario a garantirne la funzionalità, la piena efficienza e la sicurezza del sistema proposto.</a:t>
            </a:r>
            <a:endParaRPr lang="it-IT" sz="3200" dirty="0"/>
          </a:p>
          <a:p>
            <a:endParaRPr lang="it-IT" dirty="0"/>
          </a:p>
        </p:txBody>
      </p:sp>
      <p:sp>
        <p:nvSpPr>
          <p:cNvPr id="6" name="Segnaposto piè di pagina 5">
            <a:extLst>
              <a:ext uri="{FF2B5EF4-FFF2-40B4-BE49-F238E27FC236}">
                <a16:creationId xmlns:a16="http://schemas.microsoft.com/office/drawing/2014/main" id="{436EED2F-8284-4DB7-BED6-17F66A43BC3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5DECC2-BD90-4151-8C63-376501165DFA}"/>
              </a:ext>
            </a:extLst>
          </p:cNvPr>
          <p:cNvSpPr>
            <a:spLocks noGrp="1"/>
          </p:cNvSpPr>
          <p:nvPr>
            <p:ph type="sldNum" sz="quarter" idx="12"/>
          </p:nvPr>
        </p:nvSpPr>
        <p:spPr/>
        <p:txBody>
          <a:bodyPr/>
          <a:lstStyle/>
          <a:p>
            <a:pPr>
              <a:defRPr/>
            </a:pPr>
            <a:fld id="{C2C0A681-0E58-48C6-83A1-8147913A0A7E}" type="slidenum">
              <a:rPr lang="it-IT" altLang="it-IT" smtClean="0"/>
              <a:pPr>
                <a:defRPr/>
              </a:pPr>
              <a:t>12</a:t>
            </a:fld>
            <a:endParaRPr lang="it-IT" altLang="it-IT"/>
          </a:p>
        </p:txBody>
      </p:sp>
    </p:spTree>
    <p:extLst>
      <p:ext uri="{BB962C8B-B14F-4D97-AF65-F5344CB8AC3E}">
        <p14:creationId xmlns:p14="http://schemas.microsoft.com/office/powerpoint/2010/main" val="3110571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957585-B9C9-4747-AA9D-BB1BE61A0D32}"/>
              </a:ext>
            </a:extLst>
          </p:cNvPr>
          <p:cNvSpPr>
            <a:spLocks noGrp="1"/>
          </p:cNvSpPr>
          <p:nvPr>
            <p:ph type="title"/>
          </p:nvPr>
        </p:nvSpPr>
        <p:spPr>
          <a:xfrm>
            <a:off x="1276656" y="147014"/>
            <a:ext cx="8543925" cy="440216"/>
          </a:xfrm>
        </p:spPr>
        <p:txBody>
          <a:bodyPr>
            <a:normAutofit fontScale="90000"/>
          </a:bodyPr>
          <a:lstStyle/>
          <a:p>
            <a:pPr algn="r"/>
            <a:r>
              <a:rPr lang="it-IT" sz="2600" b="1" dirty="0">
                <a:solidFill>
                  <a:schemeClr val="bg1"/>
                </a:solidFill>
                <a:latin typeface="Calibri" panose="020F0502020204030204" pitchFamily="34" charset="0"/>
                <a:ea typeface="+mn-ea"/>
                <a:cs typeface="+mn-cs"/>
              </a:rPr>
              <a:t>CARATTERISTICHE DEL SISTEMA DI LETTURA COMPUTER ASSISTITA</a:t>
            </a:r>
          </a:p>
        </p:txBody>
      </p:sp>
      <p:sp>
        <p:nvSpPr>
          <p:cNvPr id="3" name="Segnaposto contenuto 2">
            <a:extLst>
              <a:ext uri="{FF2B5EF4-FFF2-40B4-BE49-F238E27FC236}">
                <a16:creationId xmlns:a16="http://schemas.microsoft.com/office/drawing/2014/main" id="{E459C111-ED9A-4A86-90FB-64C3F8FA52A0}"/>
              </a:ext>
            </a:extLst>
          </p:cNvPr>
          <p:cNvSpPr>
            <a:spLocks noGrp="1"/>
          </p:cNvSpPr>
          <p:nvPr>
            <p:ph idx="1"/>
          </p:nvPr>
        </p:nvSpPr>
        <p:spPr>
          <a:xfrm>
            <a:off x="966263" y="939566"/>
            <a:ext cx="8543925" cy="5478011"/>
          </a:xfrm>
        </p:spPr>
        <p:txBody>
          <a:bodyPr>
            <a:normAutofit fontScale="70000" lnSpcReduction="20000"/>
          </a:bodyPr>
          <a:lstStyle/>
          <a:p>
            <a:pPr marL="0" indent="0" algn="just">
              <a:buNone/>
            </a:pPr>
            <a:r>
              <a:rPr lang="it-IT" sz="3100" dirty="0"/>
              <a:t>Sistema di lettura computer assistita dei vetrini,  previsto per i tre centri, corredato di tutti gli accessori necessari al buon funzionamento, con servizio di assistenza tecnica “</a:t>
            </a:r>
            <a:r>
              <a:rPr lang="it-IT" sz="3100" i="1" dirty="0"/>
              <a:t>full risk</a:t>
            </a:r>
            <a:r>
              <a:rPr lang="it-IT" sz="3100" dirty="0"/>
              <a:t>” idoneo a garantirne la funzionalità, la piena efficienza, la sicurezza, comprensivo dei necessari aggiornamenti per tutta la durata della fornitura.</a:t>
            </a:r>
          </a:p>
          <a:p>
            <a:pPr marL="0" indent="0" algn="just">
              <a:buNone/>
            </a:pPr>
            <a:r>
              <a:rPr lang="it-IT" sz="3100" dirty="0"/>
              <a:t>Il sistema dovrà prevedere work station (minimo 3 per centro) di revisione guidata del preparato, con tavolino motorizzato, sulla base delle coordinate identificate dal software.</a:t>
            </a:r>
          </a:p>
          <a:p>
            <a:pPr marL="0" indent="0" algn="just">
              <a:buNone/>
            </a:pPr>
            <a:r>
              <a:rPr lang="it-IT" sz="3100" dirty="0"/>
              <a:t>Il sistema di lettura computer assistita dovrà essere dotato di scanner per la scansione e l’analisi del preparato e di un software per l’identificazione dei FOV field of </a:t>
            </a:r>
            <a:r>
              <a:rPr lang="it-IT" sz="3100" dirty="0" err="1"/>
              <a:t>view</a:t>
            </a:r>
            <a:r>
              <a:rPr lang="it-IT" sz="3100" dirty="0"/>
              <a:t> maggiormente diagnostici, in tutti i vetrini analizzabili dal sistema. Il sistema di scanner potrà essere integrato alle work station o indipendente dalle stesse, ma adeguato a mantenere il flusso di lavoro.</a:t>
            </a:r>
          </a:p>
          <a:p>
            <a:pPr marL="0" indent="0" algn="just">
              <a:buNone/>
            </a:pPr>
            <a:r>
              <a:rPr lang="it-IT" sz="3100" dirty="0"/>
              <a:t>Il tempo di lettura computer assistita non dovrà essere superiore al tempo di lettura manuale (non computer assistita), tale caratteristica dovrà essere documentata da letteratura scientifica.</a:t>
            </a:r>
          </a:p>
          <a:p>
            <a:pPr marL="0" indent="0" algn="just">
              <a:buNone/>
            </a:pPr>
            <a:r>
              <a:rPr lang="it-IT" sz="3100" dirty="0"/>
              <a:t>Il sistema dovrà facilitare l’effettuazione di controlli di qualità inter-laboratorio e revisioni collegiali dei preparati, attraverso l’archiviazione e trasmissione delle coordinate dei FOV.</a:t>
            </a:r>
          </a:p>
          <a:p>
            <a:pPr lvl="0"/>
            <a:endParaRPr lang="it-IT" dirty="0"/>
          </a:p>
          <a:p>
            <a:endParaRPr lang="it-IT" dirty="0"/>
          </a:p>
        </p:txBody>
      </p:sp>
      <p:sp>
        <p:nvSpPr>
          <p:cNvPr id="6" name="Segnaposto piè di pagina 5">
            <a:extLst>
              <a:ext uri="{FF2B5EF4-FFF2-40B4-BE49-F238E27FC236}">
                <a16:creationId xmlns:a16="http://schemas.microsoft.com/office/drawing/2014/main" id="{9D30639F-D3BE-4592-90D7-49A2D5B2DB4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BBE81B0-0DC1-4A4A-8DB1-CBB47CC77792}"/>
              </a:ext>
            </a:extLst>
          </p:cNvPr>
          <p:cNvSpPr>
            <a:spLocks noGrp="1"/>
          </p:cNvSpPr>
          <p:nvPr>
            <p:ph type="sldNum" sz="quarter" idx="12"/>
          </p:nvPr>
        </p:nvSpPr>
        <p:spPr/>
        <p:txBody>
          <a:bodyPr/>
          <a:lstStyle/>
          <a:p>
            <a:pPr>
              <a:defRPr/>
            </a:pPr>
            <a:fld id="{C2C0A681-0E58-48C6-83A1-8147913A0A7E}" type="slidenum">
              <a:rPr lang="it-IT" altLang="it-IT" smtClean="0"/>
              <a:pPr>
                <a:defRPr/>
              </a:pPr>
              <a:t>13</a:t>
            </a:fld>
            <a:endParaRPr lang="it-IT" altLang="it-IT"/>
          </a:p>
        </p:txBody>
      </p:sp>
    </p:spTree>
    <p:extLst>
      <p:ext uri="{BB962C8B-B14F-4D97-AF65-F5344CB8AC3E}">
        <p14:creationId xmlns:p14="http://schemas.microsoft.com/office/powerpoint/2010/main" val="855985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a:extLst>
              <a:ext uri="{FF2B5EF4-FFF2-40B4-BE49-F238E27FC236}">
                <a16:creationId xmlns:a16="http://schemas.microsoft.com/office/drawing/2014/main" id="{90D34E59-FF6B-481A-AA75-96B1572EFE99}"/>
              </a:ext>
            </a:extLst>
          </p:cNvPr>
          <p:cNvSpPr txBox="1">
            <a:spLocks noChangeArrowheads="1"/>
          </p:cNvSpPr>
          <p:nvPr/>
        </p:nvSpPr>
        <p:spPr bwMode="auto">
          <a:xfrm>
            <a:off x="3934783" y="6511431"/>
            <a:ext cx="2060245" cy="2507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6" tIns="46793" rIns="89986" bIns="46793"/>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lgn="ctr">
              <a:spcBef>
                <a:spcPct val="0"/>
              </a:spcBef>
              <a:buClrTx/>
              <a:buSzPct val="70000"/>
              <a:buFontTx/>
              <a:buNone/>
            </a:pPr>
            <a:endParaRPr lang="it-IT" altLang="it-IT" b="1" dirty="0">
              <a:latin typeface="Arial" panose="020B0604020202020204" pitchFamily="34" charset="0"/>
              <a:cs typeface="Arial" panose="020B0604020202020204" pitchFamily="34" charset="0"/>
            </a:endParaRPr>
          </a:p>
        </p:txBody>
      </p:sp>
      <p:sp>
        <p:nvSpPr>
          <p:cNvPr id="33796" name="Text Box 3">
            <a:extLst>
              <a:ext uri="{FF2B5EF4-FFF2-40B4-BE49-F238E27FC236}">
                <a16:creationId xmlns:a16="http://schemas.microsoft.com/office/drawing/2014/main" id="{C739B764-863A-45A1-BD97-42CAFEF6653C}"/>
              </a:ext>
            </a:extLst>
          </p:cNvPr>
          <p:cNvSpPr txBox="1">
            <a:spLocks noChangeArrowheads="1"/>
          </p:cNvSpPr>
          <p:nvPr/>
        </p:nvSpPr>
        <p:spPr bwMode="auto">
          <a:xfrm>
            <a:off x="584106" y="1197333"/>
            <a:ext cx="7253713" cy="25332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3" tIns="46793" rIns="45713" bIns="46793">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eaLnBrk="1" hangingPunct="1">
              <a:spcBef>
                <a:spcPct val="0"/>
              </a:spcBef>
              <a:buClrTx/>
              <a:buFontTx/>
              <a:buNone/>
            </a:pPr>
            <a:r>
              <a:rPr lang="it-IT" altLang="it-IT" sz="2000">
                <a:latin typeface="Verdana" panose="020B0604030504040204" pitchFamily="34" charset="0"/>
                <a:cs typeface="Arial" panose="020B0604020202020204" pitchFamily="34" charset="0"/>
              </a:rPr>
              <a:t>Premessa</a:t>
            </a:r>
          </a:p>
          <a:p>
            <a:pPr eaLnBrk="1" hangingPunct="1">
              <a:spcBef>
                <a:spcPct val="0"/>
              </a:spcBef>
              <a:buClrTx/>
              <a:buFontTx/>
              <a:buNone/>
            </a:pPr>
            <a:endParaRPr lang="it-IT" altLang="it-IT" sz="2000">
              <a:latin typeface="Verdana" panose="020B0604030504040204" pitchFamily="34" charset="0"/>
              <a:cs typeface="Arial" panose="020B0604020202020204" pitchFamily="34" charset="0"/>
            </a:endParaRPr>
          </a:p>
          <a:p>
            <a:pPr eaLnBrk="1" hangingPunct="1">
              <a:spcBef>
                <a:spcPct val="0"/>
              </a:spcBef>
              <a:buClrTx/>
              <a:buFontTx/>
              <a:buNone/>
            </a:pPr>
            <a:r>
              <a:rPr lang="it-IT" altLang="it-IT" sz="2000">
                <a:latin typeface="Verdana" panose="020B0604030504040204" pitchFamily="34" charset="0"/>
                <a:cs typeface="Arial" panose="020B0604020202020204" pitchFamily="34" charset="0"/>
              </a:rPr>
              <a:t>Analisi della domanda</a:t>
            </a:r>
          </a:p>
          <a:p>
            <a:pPr eaLnBrk="1" hangingPunct="1">
              <a:spcBef>
                <a:spcPct val="0"/>
              </a:spcBef>
              <a:buClrTx/>
              <a:buFontTx/>
              <a:buNone/>
            </a:pPr>
            <a:endParaRPr lang="it-IT" altLang="it-IT" sz="2000">
              <a:latin typeface="Verdana" panose="020B0604030504040204" pitchFamily="34" charset="0"/>
              <a:cs typeface="Arial" panose="020B0604020202020204" pitchFamily="34" charset="0"/>
            </a:endParaRPr>
          </a:p>
          <a:p>
            <a:pPr eaLnBrk="1" hangingPunct="1">
              <a:spcBef>
                <a:spcPct val="0"/>
              </a:spcBef>
              <a:buClrTx/>
              <a:buFontTx/>
              <a:buNone/>
            </a:pPr>
            <a:r>
              <a:rPr lang="it-IT" altLang="it-IT" sz="2000">
                <a:latin typeface="Verdana" panose="020B0604030504040204" pitchFamily="34" charset="0"/>
                <a:cs typeface="Arial" panose="020B0604020202020204" pitchFamily="34" charset="0"/>
              </a:rPr>
              <a:t>Analisi dell’offerta</a:t>
            </a:r>
          </a:p>
          <a:p>
            <a:pPr eaLnBrk="1" hangingPunct="1">
              <a:spcBef>
                <a:spcPct val="0"/>
              </a:spcBef>
              <a:buClrTx/>
              <a:buFontTx/>
              <a:buNone/>
            </a:pPr>
            <a:endParaRPr lang="it-IT" altLang="it-IT" sz="2000">
              <a:latin typeface="Verdana" panose="020B0604030504040204" pitchFamily="34" charset="0"/>
              <a:cs typeface="Arial" panose="020B0604020202020204" pitchFamily="34" charset="0"/>
            </a:endParaRPr>
          </a:p>
          <a:p>
            <a:pPr eaLnBrk="1" hangingPunct="1">
              <a:spcBef>
                <a:spcPct val="0"/>
              </a:spcBef>
              <a:buClrTx/>
              <a:buFontTx/>
              <a:buNone/>
            </a:pPr>
            <a:r>
              <a:rPr lang="it-IT" altLang="it-IT" sz="2000">
                <a:latin typeface="Verdana" panose="020B0604030504040204" pitchFamily="34" charset="0"/>
                <a:cs typeface="Arial" panose="020B0604020202020204" pitchFamily="34" charset="0"/>
              </a:rPr>
              <a:t>Strategia di gara</a:t>
            </a:r>
          </a:p>
          <a:p>
            <a:pPr eaLnBrk="1" hangingPunct="1">
              <a:spcBef>
                <a:spcPct val="0"/>
              </a:spcBef>
              <a:buClrTx/>
              <a:buFontTx/>
              <a:buNone/>
            </a:pPr>
            <a:endParaRPr lang="en-GB" altLang="it-IT" sz="2000">
              <a:latin typeface="Verdana" panose="020B0604030504040204" pitchFamily="34" charset="0"/>
              <a:cs typeface="Arial" panose="020B0604020202020204" pitchFamily="34" charset="0"/>
            </a:endParaRPr>
          </a:p>
        </p:txBody>
      </p:sp>
      <p:sp>
        <p:nvSpPr>
          <p:cNvPr id="33797" name="Rectangle 4">
            <a:extLst>
              <a:ext uri="{FF2B5EF4-FFF2-40B4-BE49-F238E27FC236}">
                <a16:creationId xmlns:a16="http://schemas.microsoft.com/office/drawing/2014/main" id="{5CCDE484-CC98-4F42-B304-40A71ACE6664}"/>
              </a:ext>
            </a:extLst>
          </p:cNvPr>
          <p:cNvSpPr>
            <a:spLocks noChangeArrowheads="1"/>
          </p:cNvSpPr>
          <p:nvPr/>
        </p:nvSpPr>
        <p:spPr bwMode="auto">
          <a:xfrm>
            <a:off x="492046" y="2271899"/>
            <a:ext cx="7098162" cy="720610"/>
          </a:xfrm>
          <a:prstGeom prst="rect">
            <a:avLst/>
          </a:prstGeom>
          <a:noFill/>
          <a:ln w="9360" cap="sq">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4" name="Segnaposto piè di pagina 3">
            <a:extLst>
              <a:ext uri="{FF2B5EF4-FFF2-40B4-BE49-F238E27FC236}">
                <a16:creationId xmlns:a16="http://schemas.microsoft.com/office/drawing/2014/main" id="{978FAED9-D6B5-451F-9118-78B8A856DD89}"/>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38A875CB-5D4A-482D-99E6-D2C42003B95E}"/>
              </a:ext>
            </a:extLst>
          </p:cNvPr>
          <p:cNvSpPr>
            <a:spLocks noGrp="1"/>
          </p:cNvSpPr>
          <p:nvPr>
            <p:ph type="sldNum" sz="quarter" idx="12"/>
          </p:nvPr>
        </p:nvSpPr>
        <p:spPr/>
        <p:txBody>
          <a:bodyPr/>
          <a:lstStyle/>
          <a:p>
            <a:pPr>
              <a:defRPr/>
            </a:pPr>
            <a:fld id="{ADA9E5D6-2353-424F-BBF0-DC73B0EB90C2}" type="slidenum">
              <a:rPr lang="it-IT" altLang="it-IT" smtClean="0"/>
              <a:pPr>
                <a:defRPr/>
              </a:pPr>
              <a:t>14</a:t>
            </a:fld>
            <a:endParaRPr lang="it-IT" altLang="it-IT"/>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BB28E9-8137-4D20-86C5-9C8ECA6C6D57}"/>
              </a:ext>
            </a:extLst>
          </p:cNvPr>
          <p:cNvSpPr>
            <a:spLocks noGrp="1"/>
          </p:cNvSpPr>
          <p:nvPr>
            <p:ph type="title"/>
          </p:nvPr>
        </p:nvSpPr>
        <p:spPr>
          <a:xfrm>
            <a:off x="1168718" y="208374"/>
            <a:ext cx="8543925" cy="418644"/>
          </a:xfrm>
        </p:spPr>
        <p:txBody>
          <a:bodyPr>
            <a:normAutofit/>
          </a:bodyPr>
          <a:lstStyle/>
          <a:p>
            <a:pPr algn="r"/>
            <a:r>
              <a:rPr lang="it-IT" sz="2300" b="1" dirty="0">
                <a:solidFill>
                  <a:schemeClr val="bg1"/>
                </a:solidFill>
                <a:latin typeface="Calibri" panose="020F0502020204030204" pitchFamily="34" charset="0"/>
                <a:ea typeface="+mn-ea"/>
                <a:cs typeface="+mn-cs"/>
              </a:rPr>
              <a:t>Assetto del mercato</a:t>
            </a:r>
          </a:p>
        </p:txBody>
      </p:sp>
      <p:sp>
        <p:nvSpPr>
          <p:cNvPr id="4" name="Rectangle 30">
            <a:extLst>
              <a:ext uri="{FF2B5EF4-FFF2-40B4-BE49-F238E27FC236}">
                <a16:creationId xmlns:a16="http://schemas.microsoft.com/office/drawing/2014/main" id="{7A1C924E-B3E6-4C2E-9404-94BA5BA5972A}"/>
              </a:ext>
            </a:extLst>
          </p:cNvPr>
          <p:cNvSpPr>
            <a:spLocks noChangeArrowheads="1"/>
          </p:cNvSpPr>
          <p:nvPr/>
        </p:nvSpPr>
        <p:spPr bwMode="auto">
          <a:xfrm>
            <a:off x="918982" y="833042"/>
            <a:ext cx="8519750" cy="10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179388" indent="-179388">
              <a:spcBef>
                <a:spcPct val="20000"/>
              </a:spcBef>
              <a:buClr>
                <a:srgbClr val="CC0000"/>
              </a:buClr>
              <a:buChar char="•"/>
              <a:defRPr>
                <a:solidFill>
                  <a:schemeClr val="tx1"/>
                </a:solidFill>
                <a:latin typeface="Tahoma" panose="020B0604030504040204" pitchFamily="34" charset="0"/>
                <a:ea typeface="ＭＳ Ｐゴシック" panose="020B0600070205080204" pitchFamily="34" charset="-128"/>
              </a:defRPr>
            </a:lvl1pPr>
            <a:lvl2pPr marL="539750" indent="-180975">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ea typeface="ＭＳ Ｐゴシック" panose="020B0600070205080204" pitchFamily="34" charset="-128"/>
              </a:defRPr>
            </a:lvl2pPr>
            <a:lvl3pPr marL="1168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ea typeface="ＭＳ Ｐゴシック" panose="020B0600070205080204" pitchFamily="34" charset="-128"/>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9pPr>
          </a:lstStyle>
          <a:p>
            <a:pPr marL="0" indent="0" algn="just">
              <a:buNone/>
            </a:pPr>
            <a:r>
              <a:rPr lang="it-IT" altLang="it-IT" dirty="0">
                <a:latin typeface="Calibri" panose="020F0502020204030204" pitchFamily="34" charset="0"/>
                <a:cs typeface="Calibri" panose="020F0502020204030204" pitchFamily="34" charset="0"/>
              </a:rPr>
              <a:t>Per quanto attiene lo screening HPV-DNA, e le acquisizioni ad esso relative, l’assetto di mercato non ha subito sostanziali variazioni rispetto alla precedente edizione che risale al 2014. Ad oggi non risulta ancora possibile l’impostazione a lotto unico dell’iniziativa d’acquisto, determinando la necessità di effettuare due distinte procedure di gara in successione.</a:t>
            </a:r>
          </a:p>
        </p:txBody>
      </p:sp>
      <p:sp>
        <p:nvSpPr>
          <p:cNvPr id="5" name="Rectangle 4">
            <a:extLst>
              <a:ext uri="{FF2B5EF4-FFF2-40B4-BE49-F238E27FC236}">
                <a16:creationId xmlns:a16="http://schemas.microsoft.com/office/drawing/2014/main" id="{B9F476EA-9EDA-40B7-89E5-C1E3ED53CE42}"/>
              </a:ext>
            </a:extLst>
          </p:cNvPr>
          <p:cNvSpPr>
            <a:spLocks noChangeArrowheads="1"/>
          </p:cNvSpPr>
          <p:nvPr/>
        </p:nvSpPr>
        <p:spPr bwMode="auto">
          <a:xfrm>
            <a:off x="653142" y="2295054"/>
            <a:ext cx="8862152" cy="896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179388" indent="-179388">
              <a:spcBef>
                <a:spcPct val="20000"/>
              </a:spcBef>
              <a:buClr>
                <a:srgbClr val="CC0000"/>
              </a:buClr>
              <a:buChar char="•"/>
              <a:defRPr>
                <a:solidFill>
                  <a:schemeClr val="tx1"/>
                </a:solidFill>
                <a:latin typeface="Tahoma" panose="020B0604030504040204" pitchFamily="34" charset="0"/>
                <a:ea typeface="ＭＳ Ｐゴシック" panose="020B0600070205080204" pitchFamily="34" charset="-128"/>
              </a:defRPr>
            </a:lvl1pPr>
            <a:lvl2pPr marL="539750" indent="-180975">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ea typeface="ＭＳ Ｐゴシック" panose="020B0600070205080204" pitchFamily="34" charset="-128"/>
              </a:defRPr>
            </a:lvl2pPr>
            <a:lvl3pPr marL="1168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ea typeface="ＭＳ Ｐゴシック" panose="020B0600070205080204" pitchFamily="34" charset="-128"/>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9pPr>
          </a:lstStyle>
          <a:p>
            <a:pPr marL="0" indent="0" algn="just">
              <a:buFontTx/>
              <a:buNone/>
            </a:pPr>
            <a:r>
              <a:rPr lang="it-IT" altLang="it-IT" dirty="0">
                <a:latin typeface="Calibri" panose="020F0502020204030204" pitchFamily="34" charset="0"/>
                <a:cs typeface="Calibri" panose="020F0502020204030204" pitchFamily="34" charset="0"/>
              </a:rPr>
              <a:t>PRIMA PROCEDURA: acquisto del sistema di trasporto e dei vetrini per citologia, da aggiudicare al prezzo più basso presumibilmente tra due potenziali concorrenti: </a:t>
            </a:r>
            <a:r>
              <a:rPr lang="it-IT" altLang="it-IT" dirty="0" err="1">
                <a:latin typeface="Calibri" panose="020F0502020204030204" pitchFamily="34" charset="0"/>
                <a:cs typeface="Calibri" panose="020F0502020204030204" pitchFamily="34" charset="0"/>
              </a:rPr>
              <a:t>Hologic</a:t>
            </a:r>
            <a:r>
              <a:rPr lang="it-IT" altLang="it-IT" dirty="0">
                <a:latin typeface="Calibri" panose="020F0502020204030204" pitchFamily="34" charset="0"/>
                <a:cs typeface="Calibri" panose="020F0502020204030204" pitchFamily="34" charset="0"/>
              </a:rPr>
              <a:t> e BD</a:t>
            </a:r>
          </a:p>
          <a:p>
            <a:pPr>
              <a:buFontTx/>
              <a:buNone/>
            </a:pPr>
            <a:endParaRPr lang="it-IT" altLang="it-IT" sz="1800" dirty="0"/>
          </a:p>
        </p:txBody>
      </p:sp>
      <p:sp>
        <p:nvSpPr>
          <p:cNvPr id="6" name="Rectangle 5">
            <a:extLst>
              <a:ext uri="{FF2B5EF4-FFF2-40B4-BE49-F238E27FC236}">
                <a16:creationId xmlns:a16="http://schemas.microsoft.com/office/drawing/2014/main" id="{8907C647-5612-4A31-A76F-1AA27AD82687}"/>
              </a:ext>
            </a:extLst>
          </p:cNvPr>
          <p:cNvSpPr>
            <a:spLocks noChangeArrowheads="1"/>
          </p:cNvSpPr>
          <p:nvPr/>
        </p:nvSpPr>
        <p:spPr bwMode="auto">
          <a:xfrm>
            <a:off x="656546" y="3007390"/>
            <a:ext cx="859631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179388" indent="-179388">
              <a:spcBef>
                <a:spcPct val="20000"/>
              </a:spcBef>
              <a:buClr>
                <a:srgbClr val="CC0000"/>
              </a:buClr>
              <a:buChar char="•"/>
              <a:defRPr>
                <a:solidFill>
                  <a:schemeClr val="tx1"/>
                </a:solidFill>
                <a:latin typeface="Tahoma" panose="020B0604030504040204" pitchFamily="34" charset="0"/>
                <a:ea typeface="ＭＳ Ｐゴシック" panose="020B0600070205080204" pitchFamily="34" charset="-128"/>
              </a:defRPr>
            </a:lvl1pPr>
            <a:lvl2pPr marL="539750" indent="-180975">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ea typeface="ＭＳ Ｐゴシック" panose="020B0600070205080204" pitchFamily="34" charset="-128"/>
              </a:defRPr>
            </a:lvl2pPr>
            <a:lvl3pPr marL="1168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ea typeface="ＭＳ Ｐゴシック" panose="020B0600070205080204" pitchFamily="34" charset="-128"/>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9pPr>
          </a:lstStyle>
          <a:p>
            <a:pPr marL="0" indent="0" algn="just">
              <a:buNone/>
            </a:pPr>
            <a:r>
              <a:rPr lang="it-IT" altLang="it-IT" dirty="0">
                <a:latin typeface="Calibri" panose="020F0502020204030204" pitchFamily="34" charset="0"/>
                <a:cs typeface="Calibri" panose="020F0502020204030204" pitchFamily="34" charset="0"/>
              </a:rPr>
              <a:t>SECONDA PROCEDURA: noleggio in service dei sistemi diagnostici per l’esecuzione dei test HPV – DNA con relativo materiale di consumo, da aggiudicare all’offerta economicamente più vantaggiosa in termini di qualità e prezzo, che a seconda dell’aggiudicazione del sistema di trasporto potrà prevedere presumibilmente come concorrenti:</a:t>
            </a:r>
          </a:p>
          <a:p>
            <a:pPr>
              <a:buFontTx/>
              <a:buNone/>
            </a:pPr>
            <a:endParaRPr lang="it-IT" altLang="it-IT" sz="1800" dirty="0"/>
          </a:p>
        </p:txBody>
      </p:sp>
      <p:graphicFrame>
        <p:nvGraphicFramePr>
          <p:cNvPr id="8" name="Tabella 7">
            <a:extLst>
              <a:ext uri="{FF2B5EF4-FFF2-40B4-BE49-F238E27FC236}">
                <a16:creationId xmlns:a16="http://schemas.microsoft.com/office/drawing/2014/main" id="{22C17EBA-6F1A-4A7A-ADD1-1E2D15B9622D}"/>
              </a:ext>
            </a:extLst>
          </p:cNvPr>
          <p:cNvGraphicFramePr>
            <a:graphicFrameLocks noGrp="1"/>
          </p:cNvGraphicFramePr>
          <p:nvPr>
            <p:extLst>
              <p:ext uri="{D42A27DB-BD31-4B8C-83A1-F6EECF244321}">
                <p14:modId xmlns:p14="http://schemas.microsoft.com/office/powerpoint/2010/main" val="3202213925"/>
              </p:ext>
            </p:extLst>
          </p:nvPr>
        </p:nvGraphicFramePr>
        <p:xfrm>
          <a:off x="747184" y="4310397"/>
          <a:ext cx="8505674" cy="1593408"/>
        </p:xfrm>
        <a:graphic>
          <a:graphicData uri="http://schemas.openxmlformats.org/drawingml/2006/table">
            <a:tbl>
              <a:tblPr/>
              <a:tblGrid>
                <a:gridCol w="3917850">
                  <a:extLst>
                    <a:ext uri="{9D8B030D-6E8A-4147-A177-3AD203B41FA5}">
                      <a16:colId xmlns:a16="http://schemas.microsoft.com/office/drawing/2014/main" val="161830592"/>
                    </a:ext>
                  </a:extLst>
                </a:gridCol>
                <a:gridCol w="4587824">
                  <a:extLst>
                    <a:ext uri="{9D8B030D-6E8A-4147-A177-3AD203B41FA5}">
                      <a16:colId xmlns:a16="http://schemas.microsoft.com/office/drawing/2014/main" val="2666913056"/>
                    </a:ext>
                  </a:extLst>
                </a:gridCol>
              </a:tblGrid>
              <a:tr h="576871">
                <a:tc>
                  <a:txBody>
                    <a:bodyPr/>
                    <a:lstStyle>
                      <a:lvl1pPr indent="14288"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14288" algn="l" defTabSz="914400" rtl="0" eaLnBrk="1" fontAlgn="base" latinLnBrk="0" hangingPunct="1">
                        <a:lnSpc>
                          <a:spcPct val="115000"/>
                        </a:lnSpc>
                        <a:spcBef>
                          <a:spcPct val="0"/>
                        </a:spcBef>
                        <a:spcAft>
                          <a:spcPct val="0"/>
                        </a:spcAft>
                        <a:buClrTx/>
                        <a:buSzTx/>
                        <a:buFontTx/>
                        <a:buNone/>
                        <a:tabLst/>
                      </a:pPr>
                      <a:r>
                        <a:rPr kumimoji="0" lang="it-IT" altLang="it-IT" sz="1600" b="1" i="0" u="none" strike="noStrike" cap="none" normalizeH="0" baseline="0" dirty="0">
                          <a:ln>
                            <a:noFill/>
                          </a:ln>
                          <a:solidFill>
                            <a:schemeClr val="bg1"/>
                          </a:solidFill>
                          <a:effectLst/>
                          <a:latin typeface="+mn-lt"/>
                          <a:ea typeface="ＭＳ Ｐゴシック" panose="020B0600070205080204" pitchFamily="34" charset="-128"/>
                          <a:cs typeface="Arial" panose="020B0604020202020204" pitchFamily="34" charset="0"/>
                        </a:rPr>
                        <a:t>Potenziali concorrenti per sistemi diagnostici </a:t>
                      </a:r>
                    </a:p>
                    <a:p>
                      <a:pPr marL="0" marR="0" lvl="0" indent="14288" algn="l" defTabSz="914400" rtl="0" eaLnBrk="1" fontAlgn="base" latinLnBrk="0" hangingPunct="1">
                        <a:lnSpc>
                          <a:spcPct val="115000"/>
                        </a:lnSpc>
                        <a:spcBef>
                          <a:spcPct val="0"/>
                        </a:spcBef>
                        <a:spcAft>
                          <a:spcPct val="0"/>
                        </a:spcAft>
                        <a:buClrTx/>
                        <a:buSzTx/>
                        <a:buFontTx/>
                        <a:buNone/>
                        <a:tabLst/>
                      </a:pPr>
                      <a:endParaRPr kumimoji="0" lang="it-IT" altLang="it-IT" sz="1600" b="1" i="0" u="none" strike="noStrike" cap="none" normalizeH="0" baseline="0" dirty="0">
                        <a:ln>
                          <a:noFill/>
                        </a:ln>
                        <a:solidFill>
                          <a:schemeClr val="bg1"/>
                        </a:solidFill>
                        <a:effectLst/>
                        <a:latin typeface="+mn-lt"/>
                        <a:ea typeface="ＭＳ Ｐゴシック" panose="020B0600070205080204" pitchFamily="34" charset="-128"/>
                        <a:cs typeface="Arial" panose="020B0604020202020204" pitchFamily="34" charset="0"/>
                      </a:endParaRPr>
                    </a:p>
                  </a:txBody>
                  <a:tcPr marL="68580" marR="68580" marT="0" marB="0" horzOverflow="overflow">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6600"/>
                    </a:solidFill>
                  </a:tcPr>
                </a:tc>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it-IT" altLang="it-IT" sz="1600" b="1" i="0" u="none" strike="noStrike" cap="none" normalizeH="0" baseline="0" dirty="0">
                          <a:ln>
                            <a:noFill/>
                          </a:ln>
                          <a:solidFill>
                            <a:schemeClr val="bg1"/>
                          </a:solidFill>
                          <a:effectLst/>
                          <a:latin typeface="+mn-lt"/>
                          <a:ea typeface="ＭＳ Ｐゴシック" panose="020B0600070205080204" pitchFamily="34" charset="-128"/>
                          <a:cs typeface="Arial" panose="020B0604020202020204" pitchFamily="34" charset="0"/>
                        </a:rPr>
                        <a:t>Potenziali concorrenti per sistema di prelievo e trasporto </a:t>
                      </a:r>
                    </a:p>
                  </a:txBody>
                  <a:tcPr marL="68580" marR="68580" marT="0" marB="0" horzOverflow="overflow">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6600"/>
                    </a:solidFill>
                  </a:tcPr>
                </a:tc>
                <a:extLst>
                  <a:ext uri="{0D108BD9-81ED-4DB2-BD59-A6C34878D82A}">
                    <a16:rowId xmlns:a16="http://schemas.microsoft.com/office/drawing/2014/main" val="284666272"/>
                  </a:ext>
                </a:extLst>
              </a:tr>
              <a:tr h="507924">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dirty="0" err="1">
                          <a:ln>
                            <a:noFill/>
                          </a:ln>
                          <a:solidFill>
                            <a:srgbClr val="000000"/>
                          </a:solidFill>
                          <a:effectLst/>
                          <a:latin typeface="+mn-lt"/>
                          <a:ea typeface="ＭＳ Ｐゴシック" panose="020B0600070205080204" pitchFamily="34" charset="-128"/>
                          <a:cs typeface="Arial" panose="020B0604020202020204" pitchFamily="34" charset="0"/>
                        </a:rPr>
                        <a:t>Hologic</a:t>
                      </a:r>
                      <a:r>
                        <a:rPr kumimoji="0" lang="it-IT" altLang="it-IT" sz="1400" b="0" i="0" u="none" strike="noStrike" cap="none" normalizeH="0" baseline="0" dirty="0">
                          <a:ln>
                            <a:noFill/>
                          </a:ln>
                          <a:solidFill>
                            <a:srgbClr val="000000"/>
                          </a:solidFill>
                          <a:effectLst/>
                          <a:latin typeface="+mn-lt"/>
                          <a:ea typeface="ＭＳ Ｐゴシック" panose="020B0600070205080204" pitchFamily="34" charset="-128"/>
                          <a:cs typeface="Arial" panose="020B0604020202020204" pitchFamily="34" charset="0"/>
                        </a:rPr>
                        <a:t>, Roche </a:t>
                      </a:r>
                      <a:r>
                        <a:rPr kumimoji="0" lang="it-IT" altLang="it-IT" sz="1400" b="0" i="0" u="none" strike="noStrike" cap="none" normalizeH="0" baseline="0" dirty="0" err="1">
                          <a:ln>
                            <a:noFill/>
                          </a:ln>
                          <a:solidFill>
                            <a:srgbClr val="000000"/>
                          </a:solidFill>
                          <a:effectLst/>
                          <a:latin typeface="+mn-lt"/>
                          <a:ea typeface="ＭＳ Ｐゴシック" panose="020B0600070205080204" pitchFamily="34" charset="-128"/>
                          <a:cs typeface="Arial" panose="020B0604020202020204" pitchFamily="34" charset="0"/>
                        </a:rPr>
                        <a:t>Diagnostic</a:t>
                      </a:r>
                      <a:r>
                        <a:rPr kumimoji="0" lang="it-IT" altLang="it-IT" sz="1400" b="0" i="0" u="none" strike="noStrike" cap="none" normalizeH="0" baseline="0" dirty="0">
                          <a:ln>
                            <a:noFill/>
                          </a:ln>
                          <a:solidFill>
                            <a:srgbClr val="000000"/>
                          </a:solidFill>
                          <a:effectLst/>
                          <a:latin typeface="+mn-lt"/>
                          <a:ea typeface="ＭＳ Ｐゴシック" panose="020B0600070205080204" pitchFamily="34" charset="-128"/>
                          <a:cs typeface="Arial" panose="020B0604020202020204" pitchFamily="34" charset="0"/>
                        </a:rPr>
                        <a:t>, </a:t>
                      </a:r>
                      <a:r>
                        <a:rPr kumimoji="0" lang="it-IT" altLang="it-IT" sz="1400" b="0" i="0" u="none" strike="noStrike" cap="none" normalizeH="0" baseline="0" dirty="0" err="1">
                          <a:ln>
                            <a:noFill/>
                          </a:ln>
                          <a:solidFill>
                            <a:srgbClr val="000000"/>
                          </a:solidFill>
                          <a:effectLst/>
                          <a:latin typeface="+mn-lt"/>
                          <a:ea typeface="ＭＳ Ｐゴシック" panose="020B0600070205080204" pitchFamily="34" charset="-128"/>
                          <a:cs typeface="Arial" panose="020B0604020202020204" pitchFamily="34" charset="0"/>
                        </a:rPr>
                        <a:t>Qiagen</a:t>
                      </a:r>
                      <a:r>
                        <a:rPr kumimoji="0" lang="it-IT" altLang="it-IT" sz="1400" b="0" i="0" u="none" strike="noStrike" cap="none" normalizeH="0" baseline="0" dirty="0">
                          <a:ln>
                            <a:noFill/>
                          </a:ln>
                          <a:solidFill>
                            <a:srgbClr val="000000"/>
                          </a:solidFill>
                          <a:effectLst/>
                          <a:latin typeface="+mn-lt"/>
                          <a:ea typeface="ＭＳ Ｐゴシック" panose="020B0600070205080204" pitchFamily="34" charset="-128"/>
                          <a:cs typeface="Arial" panose="020B0604020202020204" pitchFamily="34" charset="0"/>
                        </a:rPr>
                        <a:t>, Abbott, </a:t>
                      </a:r>
                      <a:r>
                        <a:rPr kumimoji="0" lang="it-IT" altLang="it-IT" sz="1400" b="0" i="0" u="none" strike="noStrike" cap="none" normalizeH="0" baseline="0" dirty="0" err="1">
                          <a:ln>
                            <a:noFill/>
                          </a:ln>
                          <a:solidFill>
                            <a:srgbClr val="000000"/>
                          </a:solidFill>
                          <a:effectLst/>
                          <a:latin typeface="+mn-lt"/>
                          <a:ea typeface="ＭＳ Ｐゴシック" panose="020B0600070205080204" pitchFamily="34" charset="-128"/>
                          <a:cs typeface="Arial" panose="020B0604020202020204" pitchFamily="34" charset="0"/>
                        </a:rPr>
                        <a:t>Cephaid</a:t>
                      </a:r>
                      <a:r>
                        <a:rPr kumimoji="0" lang="it-IT" altLang="it-IT" sz="1400" b="0" i="0" u="none" strike="noStrike" cap="none" normalizeH="0" baseline="0" dirty="0">
                          <a:ln>
                            <a:noFill/>
                          </a:ln>
                          <a:solidFill>
                            <a:srgbClr val="000000"/>
                          </a:solidFill>
                          <a:effectLst/>
                          <a:latin typeface="+mn-lt"/>
                          <a:ea typeface="ＭＳ Ｐゴシック" panose="020B0600070205080204" pitchFamily="34" charset="-128"/>
                          <a:cs typeface="Arial" panose="020B0604020202020204" pitchFamily="34" charset="0"/>
                        </a:rPr>
                        <a:t>, </a:t>
                      </a:r>
                      <a:r>
                        <a:rPr kumimoji="0" lang="it-IT" altLang="it-IT" sz="1400" b="0" i="0" u="none" strike="noStrike" cap="none" normalizeH="0" baseline="0" dirty="0">
                          <a:ln>
                            <a:noFill/>
                          </a:ln>
                          <a:solidFill>
                            <a:schemeClr val="tx1"/>
                          </a:solidFill>
                          <a:effectLst/>
                          <a:latin typeface="+mn-lt"/>
                          <a:ea typeface="ＭＳ Ｐゴシック" panose="020B0600070205080204" pitchFamily="34" charset="-128"/>
                          <a:cs typeface="Arial" panose="020B0604020202020204" pitchFamily="34" charset="0"/>
                        </a:rPr>
                        <a:t>BIO RA</a:t>
                      </a:r>
                    </a:p>
                  </a:txBody>
                  <a:tcPr marL="68580" marR="68580" marT="0" marB="0" horzOverflow="overflow">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dirty="0">
                          <a:ln>
                            <a:noFill/>
                          </a:ln>
                          <a:solidFill>
                            <a:srgbClr val="000000"/>
                          </a:solidFill>
                          <a:effectLst/>
                          <a:latin typeface="+mn-lt"/>
                          <a:ea typeface="ＭＳ Ｐゴシック" panose="020B0600070205080204" pitchFamily="34" charset="-128"/>
                          <a:cs typeface="Arial" panose="020B0604020202020204" pitchFamily="34" charset="0"/>
                        </a:rPr>
                        <a:t>THIN PREP (</a:t>
                      </a:r>
                      <a:r>
                        <a:rPr lang="it-IT" altLang="it-IT" sz="1400" dirty="0" err="1">
                          <a:latin typeface="+mn-lt"/>
                        </a:rPr>
                        <a:t>Hologic</a:t>
                      </a:r>
                      <a:r>
                        <a:rPr lang="it-IT" altLang="it-IT" sz="1400" dirty="0">
                          <a:latin typeface="+mn-lt"/>
                        </a:rPr>
                        <a:t>)</a:t>
                      </a:r>
                      <a:r>
                        <a:rPr kumimoji="0" lang="it-IT" altLang="it-IT" sz="1400" b="0" i="0" u="none" strike="noStrike" cap="none" normalizeH="0" baseline="0" dirty="0">
                          <a:ln>
                            <a:noFill/>
                          </a:ln>
                          <a:solidFill>
                            <a:srgbClr val="000000"/>
                          </a:solidFill>
                          <a:effectLst/>
                          <a:latin typeface="+mn-lt"/>
                          <a:ea typeface="ＭＳ Ｐゴシック" panose="020B0600070205080204" pitchFamily="34" charset="-128"/>
                          <a:cs typeface="Arial" panose="020B0604020202020204" pitchFamily="34" charset="0"/>
                        </a:rPr>
                        <a:t>  </a:t>
                      </a:r>
                      <a:endParaRPr kumimoji="0" lang="it-IT" altLang="it-IT" sz="1400" b="0" i="0" u="none" strike="noStrike" cap="none" normalizeH="0" baseline="0" dirty="0">
                        <a:ln>
                          <a:noFill/>
                        </a:ln>
                        <a:solidFill>
                          <a:schemeClr val="tx1"/>
                        </a:solidFill>
                        <a:effectLst/>
                        <a:latin typeface="+mn-lt"/>
                        <a:ea typeface="ＭＳ Ｐゴシック" panose="020B0600070205080204" pitchFamily="34" charset="-128"/>
                        <a:cs typeface="Arial" panose="020B0604020202020204" pitchFamily="34" charset="0"/>
                      </a:endParaRPr>
                    </a:p>
                  </a:txBody>
                  <a:tcPr marL="68580" marR="68580" marT="0" marB="0" horzOverflow="overflow">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793771185"/>
                  </a:ext>
                </a:extLst>
              </a:tr>
              <a:tr h="508613">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dirty="0">
                          <a:ln>
                            <a:noFill/>
                          </a:ln>
                          <a:solidFill>
                            <a:srgbClr val="000000"/>
                          </a:solidFill>
                          <a:effectLst/>
                          <a:latin typeface="+mn-lt"/>
                          <a:ea typeface="ＭＳ Ｐゴシック" panose="020B0600070205080204" pitchFamily="34" charset="-128"/>
                          <a:cs typeface="Arial" panose="020B0604020202020204" pitchFamily="34" charset="0"/>
                        </a:rPr>
                        <a:t>BD, Roche </a:t>
                      </a:r>
                      <a:r>
                        <a:rPr kumimoji="0" lang="it-IT" altLang="it-IT" sz="1400" b="0" i="0" u="none" strike="noStrike" cap="none" normalizeH="0" baseline="0" dirty="0" err="1">
                          <a:ln>
                            <a:noFill/>
                          </a:ln>
                          <a:solidFill>
                            <a:srgbClr val="000000"/>
                          </a:solidFill>
                          <a:effectLst/>
                          <a:latin typeface="+mn-lt"/>
                          <a:ea typeface="ＭＳ Ｐゴシック" panose="020B0600070205080204" pitchFamily="34" charset="-128"/>
                          <a:cs typeface="Arial" panose="020B0604020202020204" pitchFamily="34" charset="0"/>
                        </a:rPr>
                        <a:t>Diagnostic</a:t>
                      </a:r>
                      <a:r>
                        <a:rPr kumimoji="0" lang="it-IT" altLang="it-IT" sz="1400" b="0" i="0" u="none" strike="noStrike" cap="none" normalizeH="0" baseline="0" dirty="0">
                          <a:ln>
                            <a:noFill/>
                          </a:ln>
                          <a:solidFill>
                            <a:srgbClr val="000000"/>
                          </a:solidFill>
                          <a:effectLst/>
                          <a:latin typeface="+mn-lt"/>
                          <a:ea typeface="ＭＳ Ｐゴシック" panose="020B0600070205080204" pitchFamily="34" charset="-128"/>
                          <a:cs typeface="Arial" panose="020B0604020202020204" pitchFamily="34" charset="0"/>
                        </a:rPr>
                        <a:t>, </a:t>
                      </a:r>
                      <a:r>
                        <a:rPr kumimoji="0" lang="it-IT" altLang="it-IT" sz="1400" b="0" i="0" u="none" strike="noStrike" cap="none" normalizeH="0" baseline="0" dirty="0" err="1">
                          <a:ln>
                            <a:noFill/>
                          </a:ln>
                          <a:solidFill>
                            <a:srgbClr val="000000"/>
                          </a:solidFill>
                          <a:effectLst/>
                          <a:latin typeface="+mn-lt"/>
                          <a:ea typeface="ＭＳ Ｐゴシック" panose="020B0600070205080204" pitchFamily="34" charset="-128"/>
                          <a:cs typeface="Arial" panose="020B0604020202020204" pitchFamily="34" charset="0"/>
                        </a:rPr>
                        <a:t>Qiagen</a:t>
                      </a:r>
                      <a:r>
                        <a:rPr kumimoji="0" lang="it-IT" altLang="it-IT" sz="1400" b="0" i="0" u="none" strike="noStrike" cap="none" normalizeH="0" baseline="0" dirty="0">
                          <a:ln>
                            <a:noFill/>
                          </a:ln>
                          <a:solidFill>
                            <a:srgbClr val="000000"/>
                          </a:solidFill>
                          <a:effectLst/>
                          <a:latin typeface="+mn-lt"/>
                          <a:ea typeface="ＭＳ Ｐゴシック" panose="020B0600070205080204" pitchFamily="34" charset="-128"/>
                          <a:cs typeface="Arial" panose="020B0604020202020204" pitchFamily="34" charset="0"/>
                        </a:rPr>
                        <a:t>, Abbott</a:t>
                      </a:r>
                      <a:endParaRPr kumimoji="0" lang="it-IT" altLang="it-IT" sz="1400" b="0" i="0" u="none" strike="noStrike" cap="none" normalizeH="0" baseline="0" dirty="0">
                        <a:ln>
                          <a:noFill/>
                        </a:ln>
                        <a:solidFill>
                          <a:schemeClr val="tx1"/>
                        </a:solidFill>
                        <a:effectLst/>
                        <a:latin typeface="+mn-lt"/>
                        <a:ea typeface="ＭＳ Ｐゴシック" panose="020B0600070205080204" pitchFamily="34" charset="-128"/>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it-IT" altLang="it-IT" sz="1400" b="0" i="0" u="none" strike="noStrike" cap="none" normalizeH="0" baseline="0" dirty="0">
                        <a:ln>
                          <a:noFill/>
                        </a:ln>
                        <a:solidFill>
                          <a:srgbClr val="000000"/>
                        </a:solidFill>
                        <a:effectLst/>
                        <a:latin typeface="+mn-lt"/>
                        <a:ea typeface="ＭＳ Ｐゴシック" panose="020B0600070205080204" pitchFamily="34" charset="-128"/>
                        <a:cs typeface="Arial" panose="020B0604020202020204" pitchFamily="34" charset="0"/>
                      </a:endParaRPr>
                    </a:p>
                  </a:txBody>
                  <a:tcPr marL="68580" marR="68580" marT="0" marB="0" horzOverflow="overflow">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dirty="0" err="1">
                          <a:ln>
                            <a:noFill/>
                          </a:ln>
                          <a:solidFill>
                            <a:schemeClr val="tx1"/>
                          </a:solidFill>
                          <a:effectLst/>
                          <a:latin typeface="+mn-lt"/>
                          <a:ea typeface="ＭＳ Ｐゴシック" panose="020B0600070205080204" pitchFamily="34" charset="-128"/>
                          <a:cs typeface="Arial" panose="020B0604020202020204" pitchFamily="34" charset="0"/>
                        </a:rPr>
                        <a:t>SurePath</a:t>
                      </a:r>
                      <a:r>
                        <a:rPr kumimoji="0" lang="it-IT" altLang="it-IT" sz="1400" b="0" i="0" u="none" strike="noStrike" cap="none" normalizeH="0" baseline="0" dirty="0">
                          <a:ln>
                            <a:noFill/>
                          </a:ln>
                          <a:solidFill>
                            <a:schemeClr val="tx1"/>
                          </a:solidFill>
                          <a:effectLst/>
                          <a:latin typeface="+mn-lt"/>
                          <a:ea typeface="ＭＳ Ｐゴシック" panose="020B0600070205080204" pitchFamily="34" charset="-128"/>
                          <a:cs typeface="Arial" panose="020B0604020202020204" pitchFamily="34" charset="0"/>
                        </a:rPr>
                        <a:t> (</a:t>
                      </a:r>
                      <a:r>
                        <a:rPr lang="it-IT" altLang="it-IT" sz="1400" dirty="0">
                          <a:latin typeface="+mn-lt"/>
                        </a:rPr>
                        <a:t>BD)</a:t>
                      </a:r>
                      <a:r>
                        <a:rPr lang="it-IT" sz="1600" b="1" i="0" u="none" strike="noStrike" kern="1200" baseline="0" dirty="0">
                          <a:solidFill>
                            <a:schemeClr val="tx1"/>
                          </a:solidFill>
                          <a:latin typeface="+mn-lt"/>
                          <a:ea typeface="ＭＳ Ｐゴシック" panose="020B0600070205080204" pitchFamily="34" charset="-128"/>
                          <a:cs typeface="+mn-cs"/>
                        </a:rPr>
                        <a:t> </a:t>
                      </a:r>
                      <a:endParaRPr kumimoji="0" lang="it-IT" altLang="it-IT" sz="1400" b="0" i="0" u="none" strike="noStrike" cap="none" normalizeH="0" baseline="0" dirty="0">
                        <a:ln>
                          <a:noFill/>
                        </a:ln>
                        <a:solidFill>
                          <a:schemeClr val="tx1"/>
                        </a:solidFill>
                        <a:effectLst/>
                        <a:latin typeface="+mn-lt"/>
                        <a:ea typeface="ＭＳ Ｐゴシック" panose="020B0600070205080204" pitchFamily="34" charset="-128"/>
                        <a:cs typeface="Arial" panose="020B0604020202020204" pitchFamily="34" charset="0"/>
                      </a:endParaRPr>
                    </a:p>
                  </a:txBody>
                  <a:tcPr marL="68580" marR="68580" marT="0" marB="0" horzOverflow="overflow">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92115444"/>
                  </a:ext>
                </a:extLst>
              </a:tr>
            </a:tbl>
          </a:graphicData>
        </a:graphic>
      </p:graphicFrame>
      <p:sp>
        <p:nvSpPr>
          <p:cNvPr id="9" name="Segnaposto piè di pagina 8">
            <a:extLst>
              <a:ext uri="{FF2B5EF4-FFF2-40B4-BE49-F238E27FC236}">
                <a16:creationId xmlns:a16="http://schemas.microsoft.com/office/drawing/2014/main" id="{DE3BE9FF-86BC-41AA-BBA6-18426F2FB06C}"/>
              </a:ext>
            </a:extLst>
          </p:cNvPr>
          <p:cNvSpPr>
            <a:spLocks noGrp="1"/>
          </p:cNvSpPr>
          <p:nvPr>
            <p:ph type="ftr" sz="quarter" idx="11"/>
          </p:nvPr>
        </p:nvSpPr>
        <p:spPr/>
        <p:txBody>
          <a:bodyPr/>
          <a:lstStyle/>
          <a:p>
            <a:endParaRPr lang="it-IT"/>
          </a:p>
        </p:txBody>
      </p:sp>
      <p:sp>
        <p:nvSpPr>
          <p:cNvPr id="10" name="Segnaposto numero diapositiva 9">
            <a:extLst>
              <a:ext uri="{FF2B5EF4-FFF2-40B4-BE49-F238E27FC236}">
                <a16:creationId xmlns:a16="http://schemas.microsoft.com/office/drawing/2014/main" id="{41F59332-7138-4625-A52A-8B58A6381DB3}"/>
              </a:ext>
            </a:extLst>
          </p:cNvPr>
          <p:cNvSpPr>
            <a:spLocks noGrp="1"/>
          </p:cNvSpPr>
          <p:nvPr>
            <p:ph type="sldNum" sz="quarter" idx="12"/>
          </p:nvPr>
        </p:nvSpPr>
        <p:spPr/>
        <p:txBody>
          <a:bodyPr/>
          <a:lstStyle/>
          <a:p>
            <a:pPr>
              <a:defRPr/>
            </a:pPr>
            <a:fld id="{C2C0A681-0E58-48C6-83A1-8147913A0A7E}" type="slidenum">
              <a:rPr lang="it-IT" altLang="it-IT" smtClean="0"/>
              <a:pPr>
                <a:defRPr/>
              </a:pPr>
              <a:t>15</a:t>
            </a:fld>
            <a:endParaRPr lang="it-IT" altLang="it-IT"/>
          </a:p>
        </p:txBody>
      </p:sp>
    </p:spTree>
    <p:extLst>
      <p:ext uri="{BB962C8B-B14F-4D97-AF65-F5344CB8AC3E}">
        <p14:creationId xmlns:p14="http://schemas.microsoft.com/office/powerpoint/2010/main" val="1530312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3112C4-1D26-4C3B-A73F-B36568BC8B16}"/>
              </a:ext>
            </a:extLst>
          </p:cNvPr>
          <p:cNvSpPr>
            <a:spLocks noGrp="1"/>
          </p:cNvSpPr>
          <p:nvPr>
            <p:ph type="title"/>
          </p:nvPr>
        </p:nvSpPr>
        <p:spPr>
          <a:xfrm>
            <a:off x="1224246" y="208230"/>
            <a:ext cx="8543925" cy="389300"/>
          </a:xfrm>
        </p:spPr>
        <p:txBody>
          <a:bodyPr>
            <a:normAutofit fontScale="90000"/>
          </a:bodyPr>
          <a:lstStyle/>
          <a:p>
            <a:pPr algn="r"/>
            <a:r>
              <a:rPr lang="it-IT" sz="2300" b="1" dirty="0">
                <a:solidFill>
                  <a:schemeClr val="bg1"/>
                </a:solidFill>
                <a:latin typeface="Calibri" panose="020F0502020204030204" pitchFamily="34" charset="0"/>
                <a:ea typeface="+mn-ea"/>
                <a:cs typeface="+mn-cs"/>
              </a:rPr>
              <a:t>Tempificazione</a:t>
            </a:r>
          </a:p>
        </p:txBody>
      </p:sp>
      <p:sp>
        <p:nvSpPr>
          <p:cNvPr id="3" name="Segnaposto contenuto 2">
            <a:extLst>
              <a:ext uri="{FF2B5EF4-FFF2-40B4-BE49-F238E27FC236}">
                <a16:creationId xmlns:a16="http://schemas.microsoft.com/office/drawing/2014/main" id="{E84248B9-9EEE-4DEB-AA77-65097790F7BC}"/>
              </a:ext>
            </a:extLst>
          </p:cNvPr>
          <p:cNvSpPr>
            <a:spLocks noGrp="1"/>
          </p:cNvSpPr>
          <p:nvPr>
            <p:ph idx="1"/>
          </p:nvPr>
        </p:nvSpPr>
        <p:spPr>
          <a:xfrm>
            <a:off x="681037" y="862149"/>
            <a:ext cx="8543925" cy="2995748"/>
          </a:xfrm>
        </p:spPr>
        <p:txBody>
          <a:bodyPr>
            <a:normAutofit/>
          </a:bodyPr>
          <a:lstStyle/>
          <a:p>
            <a:pPr algn="just">
              <a:spcBef>
                <a:spcPct val="50000"/>
              </a:spcBef>
              <a:buNone/>
            </a:pPr>
            <a:r>
              <a:rPr lang="it-IT" altLang="it-IT" dirty="0">
                <a:latin typeface="Verdana" panose="020B0604030504040204" pitchFamily="34" charset="0"/>
              </a:rPr>
              <a:t>  </a:t>
            </a:r>
            <a:r>
              <a:rPr lang="it-IT" altLang="it-IT" sz="1800" dirty="0">
                <a:latin typeface="Calibri" panose="020F0502020204030204" pitchFamily="34" charset="0"/>
                <a:ea typeface="ＭＳ Ｐゴシック" panose="020B0600070205080204" pitchFamily="34" charset="-128"/>
                <a:cs typeface="Calibri" panose="020F0502020204030204" pitchFamily="34" charset="0"/>
              </a:rPr>
              <a:t>Come nella precedente edizione si procederà quindi con due separate iniziative, acquisendo prima i sistemi di prelievo e trasporto in soluzione liquida, procedura di cui si prevede il bando entro l’anno in corso  e successivamente ad aggiudicazione avvenuta, presumibilmente entro marzo 2020, indizione della procedura d’acquisto per i sistemi diagnostici. Trattandosi di due procedure collegate gli Ordinativi di Fornitura verranno emessi a partire dalla conclusione della seconda procedura (fine 2020) e avranno durata di 60 </a:t>
            </a:r>
            <a:r>
              <a:rPr lang="it-IT" altLang="it-IT" sz="1800">
                <a:latin typeface="Calibri" panose="020F0502020204030204" pitchFamily="34" charset="0"/>
                <a:ea typeface="ＭＳ Ｐゴシック" panose="020B0600070205080204" pitchFamily="34" charset="-128"/>
                <a:cs typeface="Calibri" panose="020F0502020204030204" pitchFamily="34" charset="0"/>
              </a:rPr>
              <a:t>mesi dall’emissione.</a:t>
            </a:r>
            <a:endParaRPr lang="it-IT" sz="1800" dirty="0">
              <a:latin typeface="Calibri" panose="020F0502020204030204" pitchFamily="34" charset="0"/>
              <a:ea typeface="ＭＳ Ｐゴシック" panose="020B0600070205080204" pitchFamily="34" charset="-128"/>
              <a:cs typeface="Calibri" panose="020F0502020204030204" pitchFamily="34" charset="0"/>
            </a:endParaRPr>
          </a:p>
        </p:txBody>
      </p:sp>
      <p:pic>
        <p:nvPicPr>
          <p:cNvPr id="4" name="Immagine 3">
            <a:extLst>
              <a:ext uri="{FF2B5EF4-FFF2-40B4-BE49-F238E27FC236}">
                <a16:creationId xmlns:a16="http://schemas.microsoft.com/office/drawing/2014/main" id="{CD038A6C-B247-4F1F-B597-B5754B92389C}"/>
              </a:ext>
            </a:extLst>
          </p:cNvPr>
          <p:cNvPicPr>
            <a:picLocks noChangeAspect="1"/>
          </p:cNvPicPr>
          <p:nvPr/>
        </p:nvPicPr>
        <p:blipFill>
          <a:blip r:embed="rId2"/>
          <a:stretch>
            <a:fillRect/>
          </a:stretch>
        </p:blipFill>
        <p:spPr>
          <a:xfrm>
            <a:off x="348343" y="2836559"/>
            <a:ext cx="9283337" cy="3390069"/>
          </a:xfrm>
          <a:prstGeom prst="rect">
            <a:avLst/>
          </a:prstGeom>
        </p:spPr>
      </p:pic>
      <p:sp>
        <p:nvSpPr>
          <p:cNvPr id="7" name="Segnaposto piè di pagina 6">
            <a:extLst>
              <a:ext uri="{FF2B5EF4-FFF2-40B4-BE49-F238E27FC236}">
                <a16:creationId xmlns:a16="http://schemas.microsoft.com/office/drawing/2014/main" id="{8DBB62FE-C04E-4C36-B361-80A261A635DB}"/>
              </a:ext>
            </a:extLst>
          </p:cNvPr>
          <p:cNvSpPr>
            <a:spLocks noGrp="1"/>
          </p:cNvSpPr>
          <p:nvPr>
            <p:ph type="ftr" sz="quarter" idx="11"/>
          </p:nvPr>
        </p:nvSpPr>
        <p:spPr/>
        <p:txBody>
          <a:bodyPr/>
          <a:lstStyle/>
          <a:p>
            <a:endParaRPr lang="it-IT"/>
          </a:p>
        </p:txBody>
      </p:sp>
      <p:sp>
        <p:nvSpPr>
          <p:cNvPr id="8" name="Segnaposto numero diapositiva 7">
            <a:extLst>
              <a:ext uri="{FF2B5EF4-FFF2-40B4-BE49-F238E27FC236}">
                <a16:creationId xmlns:a16="http://schemas.microsoft.com/office/drawing/2014/main" id="{AC108569-AE6F-4DC7-A0A0-027C183029D4}"/>
              </a:ext>
            </a:extLst>
          </p:cNvPr>
          <p:cNvSpPr>
            <a:spLocks noGrp="1"/>
          </p:cNvSpPr>
          <p:nvPr>
            <p:ph type="sldNum" sz="quarter" idx="12"/>
          </p:nvPr>
        </p:nvSpPr>
        <p:spPr/>
        <p:txBody>
          <a:bodyPr/>
          <a:lstStyle/>
          <a:p>
            <a:pPr>
              <a:defRPr/>
            </a:pPr>
            <a:fld id="{C2C0A681-0E58-48C6-83A1-8147913A0A7E}" type="slidenum">
              <a:rPr lang="it-IT" altLang="it-IT" smtClean="0"/>
              <a:pPr>
                <a:defRPr/>
              </a:pPr>
              <a:t>16</a:t>
            </a:fld>
            <a:endParaRPr lang="it-IT" altLang="it-IT"/>
          </a:p>
        </p:txBody>
      </p:sp>
    </p:spTree>
    <p:extLst>
      <p:ext uri="{BB962C8B-B14F-4D97-AF65-F5344CB8AC3E}">
        <p14:creationId xmlns:p14="http://schemas.microsoft.com/office/powerpoint/2010/main" val="1214769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a:extLst>
              <a:ext uri="{FF2B5EF4-FFF2-40B4-BE49-F238E27FC236}">
                <a16:creationId xmlns:a16="http://schemas.microsoft.com/office/drawing/2014/main" id="{1FD9C458-AD10-4790-BD11-9CDF3C488971}"/>
              </a:ext>
            </a:extLst>
          </p:cNvPr>
          <p:cNvSpPr txBox="1">
            <a:spLocks noChangeArrowheads="1"/>
          </p:cNvSpPr>
          <p:nvPr/>
        </p:nvSpPr>
        <p:spPr bwMode="auto">
          <a:xfrm>
            <a:off x="3934783" y="6511431"/>
            <a:ext cx="2060245" cy="2507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6" tIns="46793" rIns="89986" bIns="46793"/>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lgn="ctr">
              <a:spcBef>
                <a:spcPct val="0"/>
              </a:spcBef>
              <a:buClrTx/>
              <a:buSzPct val="70000"/>
              <a:buFontTx/>
              <a:buNone/>
            </a:pPr>
            <a:endParaRPr lang="it-IT" altLang="it-IT" b="1" dirty="0">
              <a:latin typeface="Arial" panose="020B0604020202020204" pitchFamily="34" charset="0"/>
              <a:cs typeface="Arial" panose="020B0604020202020204" pitchFamily="34" charset="0"/>
            </a:endParaRPr>
          </a:p>
        </p:txBody>
      </p:sp>
      <p:sp>
        <p:nvSpPr>
          <p:cNvPr id="37891" name="Text Box 3">
            <a:extLst>
              <a:ext uri="{FF2B5EF4-FFF2-40B4-BE49-F238E27FC236}">
                <a16:creationId xmlns:a16="http://schemas.microsoft.com/office/drawing/2014/main" id="{2D9F0CA5-6B8A-4F2F-8E21-4B32783A66E1}"/>
              </a:ext>
            </a:extLst>
          </p:cNvPr>
          <p:cNvSpPr txBox="1">
            <a:spLocks noChangeArrowheads="1"/>
          </p:cNvSpPr>
          <p:nvPr/>
        </p:nvSpPr>
        <p:spPr bwMode="auto">
          <a:xfrm>
            <a:off x="584106" y="1268759"/>
            <a:ext cx="7253713" cy="25332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3" tIns="46793" rIns="45713" bIns="46793">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eaLnBrk="1" hangingPunct="1">
              <a:spcBef>
                <a:spcPct val="0"/>
              </a:spcBef>
              <a:buClrTx/>
              <a:buFontTx/>
              <a:buNone/>
            </a:pPr>
            <a:r>
              <a:rPr lang="it-IT" altLang="it-IT" sz="2000">
                <a:latin typeface="Verdana" panose="020B0604030504040204" pitchFamily="34" charset="0"/>
                <a:cs typeface="Arial" panose="020B0604020202020204" pitchFamily="34" charset="0"/>
              </a:rPr>
              <a:t>Premessa</a:t>
            </a:r>
          </a:p>
          <a:p>
            <a:pPr eaLnBrk="1" hangingPunct="1">
              <a:spcBef>
                <a:spcPct val="0"/>
              </a:spcBef>
              <a:buClrTx/>
              <a:buFontTx/>
              <a:buNone/>
            </a:pPr>
            <a:endParaRPr lang="it-IT" altLang="it-IT" sz="2000">
              <a:latin typeface="Verdana" panose="020B0604030504040204" pitchFamily="34" charset="0"/>
              <a:cs typeface="Arial" panose="020B0604020202020204" pitchFamily="34" charset="0"/>
            </a:endParaRPr>
          </a:p>
          <a:p>
            <a:pPr eaLnBrk="1" hangingPunct="1">
              <a:spcBef>
                <a:spcPct val="0"/>
              </a:spcBef>
              <a:buClrTx/>
              <a:buFontTx/>
              <a:buNone/>
            </a:pPr>
            <a:r>
              <a:rPr lang="it-IT" altLang="it-IT" sz="2000">
                <a:latin typeface="Verdana" panose="020B0604030504040204" pitchFamily="34" charset="0"/>
                <a:cs typeface="Arial" panose="020B0604020202020204" pitchFamily="34" charset="0"/>
              </a:rPr>
              <a:t>Analisi della domanda</a:t>
            </a:r>
          </a:p>
          <a:p>
            <a:pPr eaLnBrk="1" hangingPunct="1">
              <a:spcBef>
                <a:spcPct val="0"/>
              </a:spcBef>
              <a:buClrTx/>
              <a:buFontTx/>
              <a:buNone/>
            </a:pPr>
            <a:endParaRPr lang="it-IT" altLang="it-IT" sz="2000">
              <a:latin typeface="Verdana" panose="020B0604030504040204" pitchFamily="34" charset="0"/>
              <a:cs typeface="Arial" panose="020B0604020202020204" pitchFamily="34" charset="0"/>
            </a:endParaRPr>
          </a:p>
          <a:p>
            <a:pPr eaLnBrk="1" hangingPunct="1">
              <a:spcBef>
                <a:spcPct val="0"/>
              </a:spcBef>
              <a:buClrTx/>
              <a:buFontTx/>
              <a:buNone/>
            </a:pPr>
            <a:r>
              <a:rPr lang="it-IT" altLang="it-IT" sz="2000">
                <a:latin typeface="Verdana" panose="020B0604030504040204" pitchFamily="34" charset="0"/>
                <a:cs typeface="Arial" panose="020B0604020202020204" pitchFamily="34" charset="0"/>
              </a:rPr>
              <a:t>Analisi dell’offerta</a:t>
            </a:r>
          </a:p>
          <a:p>
            <a:pPr eaLnBrk="1" hangingPunct="1">
              <a:spcBef>
                <a:spcPct val="0"/>
              </a:spcBef>
              <a:buClrTx/>
              <a:buFontTx/>
              <a:buNone/>
            </a:pPr>
            <a:endParaRPr lang="it-IT" altLang="it-IT" sz="2000">
              <a:latin typeface="Verdana" panose="020B0604030504040204" pitchFamily="34" charset="0"/>
              <a:cs typeface="Arial" panose="020B0604020202020204" pitchFamily="34" charset="0"/>
            </a:endParaRPr>
          </a:p>
          <a:p>
            <a:pPr eaLnBrk="1" hangingPunct="1">
              <a:spcBef>
                <a:spcPct val="0"/>
              </a:spcBef>
              <a:buClrTx/>
              <a:buFontTx/>
              <a:buNone/>
            </a:pPr>
            <a:r>
              <a:rPr lang="it-IT" altLang="it-IT" sz="2000">
                <a:latin typeface="Verdana" panose="020B0604030504040204" pitchFamily="34" charset="0"/>
                <a:cs typeface="Arial" panose="020B0604020202020204" pitchFamily="34" charset="0"/>
              </a:rPr>
              <a:t>Strategia di gara</a:t>
            </a:r>
          </a:p>
          <a:p>
            <a:pPr eaLnBrk="1" hangingPunct="1">
              <a:spcBef>
                <a:spcPct val="0"/>
              </a:spcBef>
              <a:buClrTx/>
              <a:buFontTx/>
              <a:buNone/>
            </a:pPr>
            <a:endParaRPr lang="en-GB" altLang="it-IT" sz="2000">
              <a:latin typeface="Verdana" panose="020B0604030504040204" pitchFamily="34" charset="0"/>
              <a:cs typeface="Arial" panose="020B0604020202020204" pitchFamily="34" charset="0"/>
            </a:endParaRPr>
          </a:p>
        </p:txBody>
      </p:sp>
      <p:sp>
        <p:nvSpPr>
          <p:cNvPr id="37892" name="Rectangle 4">
            <a:extLst>
              <a:ext uri="{FF2B5EF4-FFF2-40B4-BE49-F238E27FC236}">
                <a16:creationId xmlns:a16="http://schemas.microsoft.com/office/drawing/2014/main" id="{45EECECB-0BF4-4C6D-9CD9-C4A3E996FFEC}"/>
              </a:ext>
            </a:extLst>
          </p:cNvPr>
          <p:cNvSpPr>
            <a:spLocks noChangeArrowheads="1"/>
          </p:cNvSpPr>
          <p:nvPr/>
        </p:nvSpPr>
        <p:spPr bwMode="auto">
          <a:xfrm>
            <a:off x="492046" y="2957589"/>
            <a:ext cx="7098162" cy="720610"/>
          </a:xfrm>
          <a:prstGeom prst="rect">
            <a:avLst/>
          </a:prstGeom>
          <a:noFill/>
          <a:ln w="9360" cap="sq">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4" name="Segnaposto piè di pagina 3">
            <a:extLst>
              <a:ext uri="{FF2B5EF4-FFF2-40B4-BE49-F238E27FC236}">
                <a16:creationId xmlns:a16="http://schemas.microsoft.com/office/drawing/2014/main" id="{5E053D4F-4DDF-414F-A1FA-CF7DB96D191E}"/>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4DA733AA-22CB-400F-A4E5-BC922883602A}"/>
              </a:ext>
            </a:extLst>
          </p:cNvPr>
          <p:cNvSpPr>
            <a:spLocks noGrp="1"/>
          </p:cNvSpPr>
          <p:nvPr>
            <p:ph type="sldNum" sz="quarter" idx="12"/>
          </p:nvPr>
        </p:nvSpPr>
        <p:spPr/>
        <p:txBody>
          <a:bodyPr/>
          <a:lstStyle/>
          <a:p>
            <a:pPr>
              <a:defRPr/>
            </a:pPr>
            <a:fld id="{ADA9E5D6-2353-424F-BBF0-DC73B0EB90C2}" type="slidenum">
              <a:rPr lang="it-IT" altLang="it-IT" smtClean="0"/>
              <a:pPr>
                <a:defRPr/>
              </a:pPr>
              <a:t>17</a:t>
            </a:fld>
            <a:endParaRPr lang="it-IT" altLang="it-IT"/>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bwMode="auto">
          <a:xfrm>
            <a:off x="1142999" y="162344"/>
            <a:ext cx="8763001" cy="5420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3" rIns="91425" bIns="45713" numCol="1" rtlCol="0" anchor="t" anchorCtr="0" compatLnSpc="1">
            <a:prstTxWarp prst="textNoShape">
              <a:avLst/>
            </a:prstTxWarp>
            <a:normAutofit/>
          </a:bodyPr>
          <a:lstStyle/>
          <a:p>
            <a:pPr algn="r"/>
            <a:r>
              <a:rPr lang="it-IT" sz="2000" b="1" dirty="0">
                <a:solidFill>
                  <a:schemeClr val="bg1"/>
                </a:solidFill>
                <a:latin typeface="Calibri" panose="020F0502020204030204" pitchFamily="34" charset="0"/>
              </a:rPr>
              <a:t>Oggetto della precedente edizione</a:t>
            </a:r>
            <a:endParaRPr lang="it-IT" altLang="it-IT" sz="2000" dirty="0">
              <a:latin typeface="Verdana" panose="020B0604030504040204" pitchFamily="34" charset="0"/>
              <a:ea typeface="ＭＳ Ｐゴシック" panose="020B0600070205080204" pitchFamily="34" charset="-128"/>
            </a:endParaRPr>
          </a:p>
        </p:txBody>
      </p:sp>
      <p:sp>
        <p:nvSpPr>
          <p:cNvPr id="5124" name="Text Box 3"/>
          <p:cNvSpPr txBox="1">
            <a:spLocks noChangeArrowheads="1"/>
          </p:cNvSpPr>
          <p:nvPr/>
        </p:nvSpPr>
        <p:spPr bwMode="auto">
          <a:xfrm>
            <a:off x="877387" y="805758"/>
            <a:ext cx="8763001" cy="507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0000"/>
              </a:buClr>
              <a:buChar char="•"/>
              <a:defRPr>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ea typeface="ＭＳ Ｐゴシック" panose="020B0600070205080204" pitchFamily="34" charset="-128"/>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ea typeface="ＭＳ Ｐゴシック" panose="020B0600070205080204" pitchFamily="34" charset="-128"/>
              </a:defRPr>
            </a:lvl9pPr>
          </a:lstStyle>
          <a:p>
            <a:pPr algn="just">
              <a:lnSpc>
                <a:spcPct val="150000"/>
              </a:lnSpc>
              <a:spcBef>
                <a:spcPts val="0"/>
              </a:spcBef>
              <a:buClrTx/>
              <a:buNone/>
            </a:pPr>
            <a:r>
              <a:rPr lang="it-IT" altLang="it-IT" sz="1400" dirty="0">
                <a:latin typeface="Calibri" panose="020F0502020204030204" pitchFamily="34" charset="0"/>
                <a:ea typeface="Times New Roman" panose="02020603050405020304" pitchFamily="18" charset="0"/>
                <a:cs typeface="Calibri" panose="020F0502020204030204" pitchFamily="34" charset="0"/>
              </a:rPr>
              <a:t>La gara è alla sua seconda Edizione. </a:t>
            </a:r>
          </a:p>
          <a:p>
            <a:pPr algn="just">
              <a:lnSpc>
                <a:spcPct val="150000"/>
              </a:lnSpc>
              <a:spcBef>
                <a:spcPts val="0"/>
              </a:spcBef>
              <a:buClrTx/>
              <a:buNone/>
            </a:pPr>
            <a:r>
              <a:rPr lang="it-IT" altLang="it-IT" sz="1400" b="1" dirty="0">
                <a:solidFill>
                  <a:schemeClr val="accent5">
                    <a:lumMod val="75000"/>
                  </a:schemeClr>
                </a:solidFill>
                <a:latin typeface="Calibri" panose="020F0502020204030204" pitchFamily="34" charset="0"/>
                <a:cs typeface="Calibri" panose="020F0502020204030204" pitchFamily="34" charset="0"/>
              </a:rPr>
              <a:t>Oggetto prima edizione</a:t>
            </a:r>
          </a:p>
          <a:p>
            <a:pPr algn="just">
              <a:lnSpc>
                <a:spcPct val="150000"/>
              </a:lnSpc>
              <a:spcBef>
                <a:spcPts val="0"/>
              </a:spcBef>
              <a:buClrTx/>
              <a:buNone/>
            </a:pPr>
            <a:r>
              <a:rPr lang="it-IT" altLang="it-IT" sz="1400" dirty="0">
                <a:latin typeface="Calibri" panose="020F0502020204030204" pitchFamily="34" charset="0"/>
                <a:ea typeface="Times New Roman" panose="02020603050405020304" pitchFamily="18" charset="0"/>
                <a:cs typeface="Calibri" panose="020F0502020204030204" pitchFamily="34" charset="0"/>
              </a:rPr>
              <a:t>E’ stata predisposta gara a lotto unico, avente ad oggetto:</a:t>
            </a:r>
          </a:p>
          <a:p>
            <a:pPr lvl="0"/>
            <a:r>
              <a:rPr lang="it-IT" sz="1400" dirty="0">
                <a:latin typeface="Calibri" panose="020F0502020204030204" pitchFamily="34" charset="0"/>
                <a:ea typeface="Verdana" panose="020B0604030504040204" pitchFamily="34" charset="0"/>
                <a:cs typeface="Calibri" panose="020F0502020204030204" pitchFamily="34" charset="0"/>
              </a:rPr>
              <a:t> la fornitura di dispositivi per il prelievo dei campioni cervicali;</a:t>
            </a:r>
          </a:p>
          <a:p>
            <a:pPr marL="180975" lvl="0" indent="-180975" algn="just"/>
            <a:r>
              <a:rPr lang="it-IT" sz="1400" dirty="0">
                <a:latin typeface="Calibri" panose="020F0502020204030204" pitchFamily="34" charset="0"/>
                <a:ea typeface="Verdana" panose="020B0604030504040204" pitchFamily="34" charset="0"/>
                <a:cs typeface="Calibri" panose="020F0502020204030204" pitchFamily="34" charset="0"/>
              </a:rPr>
              <a:t>la fornitura, in service, di sistemi per la preparazione automatica</a:t>
            </a:r>
            <a:r>
              <a:rPr lang="it-IT" sz="1400" i="1" dirty="0">
                <a:latin typeface="Calibri" panose="020F0502020204030204" pitchFamily="34" charset="0"/>
                <a:ea typeface="Verdana" panose="020B0604030504040204" pitchFamily="34" charset="0"/>
                <a:cs typeface="Calibri" panose="020F0502020204030204" pitchFamily="34" charset="0"/>
              </a:rPr>
              <a:t> </a:t>
            </a:r>
            <a:r>
              <a:rPr lang="it-IT" sz="1400" dirty="0">
                <a:latin typeface="Calibri" panose="020F0502020204030204" pitchFamily="34" charset="0"/>
                <a:ea typeface="Verdana" panose="020B0604030504040204" pitchFamily="34" charset="0"/>
                <a:cs typeface="Calibri" panose="020F0502020204030204" pitchFamily="34" charset="0"/>
              </a:rPr>
              <a:t>di vetrini di citologia dalla cervice uterina a partire dal prelievo in fase liquida e dei relativi materiali di consumo, accessori e quant’altro occorrente per la corretta effettuazione delle prestazioni richieste;</a:t>
            </a:r>
          </a:p>
          <a:p>
            <a:pPr lvl="0"/>
            <a:r>
              <a:rPr lang="it-IT" sz="1400" dirty="0">
                <a:latin typeface="Calibri" panose="020F0502020204030204" pitchFamily="34" charset="0"/>
                <a:ea typeface="Verdana" panose="020B0604030504040204" pitchFamily="34" charset="0"/>
                <a:cs typeface="Calibri" panose="020F0502020204030204" pitchFamily="34" charset="0"/>
              </a:rPr>
              <a:t> la fornitura dei relativi vetrini per citologia;</a:t>
            </a:r>
          </a:p>
          <a:p>
            <a:pPr lvl="0"/>
            <a:r>
              <a:rPr lang="it-IT" sz="1400" dirty="0">
                <a:latin typeface="Calibri" panose="020F0502020204030204" pitchFamily="34" charset="0"/>
                <a:ea typeface="Verdana" panose="020B0604030504040204" pitchFamily="34" charset="0"/>
                <a:cs typeface="Calibri" panose="020F0502020204030204" pitchFamily="34" charset="0"/>
              </a:rPr>
              <a:t> l’erogazione del servizio di assistenza tecnica “full risk”;</a:t>
            </a:r>
          </a:p>
          <a:p>
            <a:pPr algn="just">
              <a:lnSpc>
                <a:spcPct val="150000"/>
              </a:lnSpc>
              <a:spcBef>
                <a:spcPts val="0"/>
              </a:spcBef>
              <a:buClrTx/>
              <a:buNone/>
            </a:pPr>
            <a:r>
              <a:rPr lang="it-IT" altLang="it-IT" sz="1400" b="1" dirty="0">
                <a:solidFill>
                  <a:schemeClr val="accent5">
                    <a:lumMod val="75000"/>
                  </a:schemeClr>
                </a:solidFill>
                <a:latin typeface="Calibri" panose="020F0502020204030204" pitchFamily="34" charset="0"/>
                <a:ea typeface="Times New Roman" panose="02020603050405020304" pitchFamily="18" charset="0"/>
                <a:cs typeface="Calibri" panose="020F0502020204030204" pitchFamily="34" charset="0"/>
              </a:rPr>
              <a:t>Partecipanti</a:t>
            </a:r>
          </a:p>
          <a:p>
            <a:pPr algn="just">
              <a:lnSpc>
                <a:spcPct val="150000"/>
              </a:lnSpc>
              <a:spcBef>
                <a:spcPts val="0"/>
              </a:spcBef>
              <a:buClrTx/>
              <a:buNone/>
            </a:pPr>
            <a:r>
              <a:rPr lang="it-IT" altLang="it-IT" sz="1400" dirty="0">
                <a:latin typeface="Calibri" panose="020F0502020204030204" pitchFamily="34" charset="0"/>
                <a:ea typeface="Verdana" panose="020B0604030504040204" pitchFamily="34" charset="0"/>
                <a:cs typeface="Calibri" panose="020F0502020204030204" pitchFamily="34" charset="0"/>
              </a:rPr>
              <a:t>Per la procedura hanno presentato offerta le Ditte:</a:t>
            </a:r>
          </a:p>
          <a:p>
            <a:pPr marL="285750" indent="-285750" algn="just">
              <a:lnSpc>
                <a:spcPct val="150000"/>
              </a:lnSpc>
              <a:spcBef>
                <a:spcPts val="0"/>
              </a:spcBef>
              <a:buClrTx/>
              <a:buFontTx/>
              <a:buChar char="-"/>
            </a:pPr>
            <a:r>
              <a:rPr lang="it-IT" altLang="it-IT" sz="1400" dirty="0" err="1">
                <a:latin typeface="Calibri" panose="020F0502020204030204" pitchFamily="34" charset="0"/>
                <a:ea typeface="Verdana" panose="020B0604030504040204" pitchFamily="34" charset="0"/>
                <a:cs typeface="Calibri" panose="020F0502020204030204" pitchFamily="34" charset="0"/>
              </a:rPr>
              <a:t>Ylem</a:t>
            </a:r>
            <a:r>
              <a:rPr lang="it-IT" altLang="it-IT" sz="1400" dirty="0">
                <a:latin typeface="Calibri" panose="020F0502020204030204" pitchFamily="34" charset="0"/>
                <a:ea typeface="Verdana" panose="020B0604030504040204" pitchFamily="34" charset="0"/>
                <a:cs typeface="Calibri" panose="020F0502020204030204" pitchFamily="34" charset="0"/>
              </a:rPr>
              <a:t> S.r.l.</a:t>
            </a:r>
          </a:p>
          <a:p>
            <a:pPr marL="285750" indent="-285750" algn="just">
              <a:lnSpc>
                <a:spcPct val="150000"/>
              </a:lnSpc>
              <a:spcBef>
                <a:spcPts val="0"/>
              </a:spcBef>
              <a:buClrTx/>
              <a:buFontTx/>
              <a:buChar char="-"/>
            </a:pPr>
            <a:r>
              <a:rPr lang="it-IT" altLang="it-IT" sz="1400" dirty="0" err="1">
                <a:latin typeface="Calibri" panose="020F0502020204030204" pitchFamily="34" charset="0"/>
                <a:ea typeface="Verdana" panose="020B0604030504040204" pitchFamily="34" charset="0"/>
                <a:cs typeface="Calibri" panose="020F0502020204030204" pitchFamily="34" charset="0"/>
              </a:rPr>
              <a:t>Hologic</a:t>
            </a:r>
            <a:r>
              <a:rPr lang="it-IT" altLang="it-IT" sz="1400" dirty="0">
                <a:latin typeface="Calibri" panose="020F0502020204030204" pitchFamily="34" charset="0"/>
                <a:ea typeface="Verdana" panose="020B0604030504040204" pitchFamily="34" charset="0"/>
                <a:cs typeface="Calibri" panose="020F0502020204030204" pitchFamily="34" charset="0"/>
              </a:rPr>
              <a:t> Italia S.r.l.</a:t>
            </a:r>
          </a:p>
          <a:p>
            <a:pPr algn="just">
              <a:lnSpc>
                <a:spcPct val="150000"/>
              </a:lnSpc>
              <a:spcBef>
                <a:spcPts val="0"/>
              </a:spcBef>
              <a:buClrTx/>
              <a:buNone/>
            </a:pPr>
            <a:r>
              <a:rPr lang="it-IT" altLang="it-IT" sz="1400" b="1" dirty="0">
                <a:solidFill>
                  <a:schemeClr val="accent5">
                    <a:lumMod val="75000"/>
                  </a:schemeClr>
                </a:solidFill>
                <a:latin typeface="Calibri" panose="020F0502020204030204" pitchFamily="34" charset="0"/>
                <a:cs typeface="Calibri" panose="020F0502020204030204" pitchFamily="34" charset="0"/>
              </a:rPr>
              <a:t>Esito procedura</a:t>
            </a:r>
          </a:p>
          <a:p>
            <a:pPr algn="just">
              <a:lnSpc>
                <a:spcPct val="150000"/>
              </a:lnSpc>
              <a:spcBef>
                <a:spcPts val="0"/>
              </a:spcBef>
              <a:buClrTx/>
              <a:buNone/>
            </a:pPr>
            <a:r>
              <a:rPr lang="it-IT" altLang="it-IT" sz="1400" dirty="0">
                <a:latin typeface="Calibri" panose="020F0502020204030204" pitchFamily="34" charset="0"/>
                <a:ea typeface="Verdana" panose="020B0604030504040204" pitchFamily="34" charset="0"/>
                <a:cs typeface="Calibri" panose="020F0502020204030204" pitchFamily="34" charset="0"/>
              </a:rPr>
              <a:t>La ditta YLEM S.r.l. è stata esclusa dalla procedura in quanto per le voci di canone di noleggio proponeva un’offerta pari a zero, contravvenendo al relativo divieto espresso al riguardo nel Disciplinare di gara, con la conseguente aggiudicazione in favore dell’unica offerta valida presentata dalla ditta </a:t>
            </a:r>
            <a:r>
              <a:rPr lang="it-IT" altLang="it-IT" sz="1400" dirty="0" err="1">
                <a:latin typeface="Calibri" panose="020F0502020204030204" pitchFamily="34" charset="0"/>
                <a:ea typeface="Verdana" panose="020B0604030504040204" pitchFamily="34" charset="0"/>
                <a:cs typeface="Calibri" panose="020F0502020204030204" pitchFamily="34" charset="0"/>
              </a:rPr>
              <a:t>Hologic</a:t>
            </a:r>
            <a:r>
              <a:rPr lang="it-IT" altLang="it-IT" sz="1400" dirty="0">
                <a:latin typeface="Calibri" panose="020F0502020204030204" pitchFamily="34" charset="0"/>
                <a:ea typeface="Verdana" panose="020B0604030504040204" pitchFamily="34" charset="0"/>
                <a:cs typeface="Calibri" panose="020F0502020204030204" pitchFamily="34" charset="0"/>
              </a:rPr>
              <a:t> Italia S.r.l.</a:t>
            </a:r>
          </a:p>
        </p:txBody>
      </p:sp>
      <p:sp>
        <p:nvSpPr>
          <p:cNvPr id="2" name="Segnaposto numero diapositiva 1">
            <a:extLst>
              <a:ext uri="{FF2B5EF4-FFF2-40B4-BE49-F238E27FC236}">
                <a16:creationId xmlns:a16="http://schemas.microsoft.com/office/drawing/2014/main" id="{3807B49A-14AE-46AD-A0E8-AC65DB0A4B59}"/>
              </a:ext>
            </a:extLst>
          </p:cNvPr>
          <p:cNvSpPr>
            <a:spLocks noGrp="1"/>
          </p:cNvSpPr>
          <p:nvPr>
            <p:ph type="sldNum" sz="quarter" idx="10"/>
          </p:nvPr>
        </p:nvSpPr>
        <p:spPr/>
        <p:txBody>
          <a:bodyPr/>
          <a:lstStyle/>
          <a:p>
            <a:pPr>
              <a:defRPr/>
            </a:pPr>
            <a:fld id="{2D903A64-9644-406A-B27B-1110DC2F387F}" type="slidenum">
              <a:rPr lang="it-IT" altLang="it-IT" smtClean="0"/>
              <a:pPr>
                <a:defRPr/>
              </a:pPr>
              <a:t>18</a:t>
            </a:fld>
            <a:endParaRPr lang="it-IT" altLang="it-IT"/>
          </a:p>
        </p:txBody>
      </p:sp>
    </p:spTree>
    <p:custDataLst>
      <p:tags r:id="rId1"/>
    </p:custDataLst>
    <p:extLst>
      <p:ext uri="{BB962C8B-B14F-4D97-AF65-F5344CB8AC3E}">
        <p14:creationId xmlns:p14="http://schemas.microsoft.com/office/powerpoint/2010/main" val="3160677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2751" y="114300"/>
            <a:ext cx="9305925" cy="609977"/>
          </a:xfrm>
        </p:spPr>
        <p:txBody>
          <a:bodyPr/>
          <a:lstStyle/>
          <a:p>
            <a:pPr algn="r"/>
            <a:r>
              <a:rPr lang="it-IT" altLang="it-IT" sz="2000" b="1" dirty="0">
                <a:solidFill>
                  <a:schemeClr val="bg1"/>
                </a:solidFill>
                <a:latin typeface="Calibri" panose="020F0502020204030204" pitchFamily="34" charset="0"/>
              </a:rPr>
              <a:t>Sintesi prima edizione 2/2</a:t>
            </a:r>
            <a:endParaRPr lang="it-IT" sz="2000" b="1" dirty="0">
              <a:solidFill>
                <a:schemeClr val="bg1"/>
              </a:solidFill>
              <a:latin typeface="Calibri" panose="020F0502020204030204" pitchFamily="34" charset="0"/>
            </a:endParaRPr>
          </a:p>
        </p:txBody>
      </p:sp>
      <p:sp>
        <p:nvSpPr>
          <p:cNvPr id="9" name="Rettangolo 8"/>
          <p:cNvSpPr/>
          <p:nvPr/>
        </p:nvSpPr>
        <p:spPr>
          <a:xfrm>
            <a:off x="417223" y="981120"/>
            <a:ext cx="8567579" cy="369332"/>
          </a:xfrm>
          <a:prstGeom prst="rect">
            <a:avLst/>
          </a:prstGeom>
        </p:spPr>
        <p:txBody>
          <a:bodyPr wrap="square">
            <a:spAutoFit/>
          </a:bodyPr>
          <a:lstStyle/>
          <a:p>
            <a:pPr algn="just"/>
            <a:endParaRPr lang="it-IT" altLang="it-IT" b="1" dirty="0">
              <a:latin typeface="Verdana" panose="020B0604030504040204" pitchFamily="34" charset="0"/>
              <a:ea typeface="Times New Roman" panose="02020603050405020304" pitchFamily="18" charset="0"/>
            </a:endParaRPr>
          </a:p>
        </p:txBody>
      </p:sp>
      <p:graphicFrame>
        <p:nvGraphicFramePr>
          <p:cNvPr id="4" name="Tabella 3">
            <a:extLst>
              <a:ext uri="{FF2B5EF4-FFF2-40B4-BE49-F238E27FC236}">
                <a16:creationId xmlns:a16="http://schemas.microsoft.com/office/drawing/2014/main" id="{05A4B0B4-4B68-452F-9E4B-2DD8E842F771}"/>
              </a:ext>
            </a:extLst>
          </p:cNvPr>
          <p:cNvGraphicFramePr>
            <a:graphicFrameLocks noGrp="1"/>
          </p:cNvGraphicFramePr>
          <p:nvPr>
            <p:extLst>
              <p:ext uri="{D42A27DB-BD31-4B8C-83A1-F6EECF244321}">
                <p14:modId xmlns:p14="http://schemas.microsoft.com/office/powerpoint/2010/main" val="1402822822"/>
              </p:ext>
            </p:extLst>
          </p:nvPr>
        </p:nvGraphicFramePr>
        <p:xfrm>
          <a:off x="1059255" y="860079"/>
          <a:ext cx="7785981" cy="5551637"/>
        </p:xfrm>
        <a:graphic>
          <a:graphicData uri="http://schemas.openxmlformats.org/drawingml/2006/table">
            <a:tbl>
              <a:tblPr>
                <a:tableStyleId>{5C22544A-7EE6-4342-B048-85BDC9FD1C3A}</a:tableStyleId>
              </a:tblPr>
              <a:tblGrid>
                <a:gridCol w="1045892">
                  <a:extLst>
                    <a:ext uri="{9D8B030D-6E8A-4147-A177-3AD203B41FA5}">
                      <a16:colId xmlns:a16="http://schemas.microsoft.com/office/drawing/2014/main" val="1331009976"/>
                    </a:ext>
                  </a:extLst>
                </a:gridCol>
                <a:gridCol w="3108255">
                  <a:extLst>
                    <a:ext uri="{9D8B030D-6E8A-4147-A177-3AD203B41FA5}">
                      <a16:colId xmlns:a16="http://schemas.microsoft.com/office/drawing/2014/main" val="3805953171"/>
                    </a:ext>
                  </a:extLst>
                </a:gridCol>
                <a:gridCol w="941493">
                  <a:extLst>
                    <a:ext uri="{9D8B030D-6E8A-4147-A177-3AD203B41FA5}">
                      <a16:colId xmlns:a16="http://schemas.microsoft.com/office/drawing/2014/main" val="3094522222"/>
                    </a:ext>
                  </a:extLst>
                </a:gridCol>
                <a:gridCol w="1477176">
                  <a:extLst>
                    <a:ext uri="{9D8B030D-6E8A-4147-A177-3AD203B41FA5}">
                      <a16:colId xmlns:a16="http://schemas.microsoft.com/office/drawing/2014/main" val="2802562654"/>
                    </a:ext>
                  </a:extLst>
                </a:gridCol>
                <a:gridCol w="1213165">
                  <a:extLst>
                    <a:ext uri="{9D8B030D-6E8A-4147-A177-3AD203B41FA5}">
                      <a16:colId xmlns:a16="http://schemas.microsoft.com/office/drawing/2014/main" val="333328763"/>
                    </a:ext>
                  </a:extLst>
                </a:gridCol>
              </a:tblGrid>
              <a:tr h="126671">
                <a:tc gridSpan="5">
                  <a:txBody>
                    <a:bodyPr/>
                    <a:lstStyle/>
                    <a:p>
                      <a:pPr algn="ctr">
                        <a:spcAft>
                          <a:spcPts val="0"/>
                        </a:spcAft>
                      </a:pPr>
                      <a:r>
                        <a:rPr lang="it-IT" sz="800">
                          <a:effectLst/>
                        </a:rPr>
                        <a:t>Ditta HOLOGIC ITALIA Srl</a:t>
                      </a:r>
                      <a:endParaRPr lang="it-IT" sz="800">
                        <a:effectLst/>
                        <a:latin typeface="Times New Roman" panose="02020603050405020304" pitchFamily="18" charset="0"/>
                        <a:ea typeface="Times New Roman" panose="02020603050405020304" pitchFamily="18" charset="0"/>
                      </a:endParaRPr>
                    </a:p>
                  </a:txBody>
                  <a:tcPr marL="34128" marR="34128" marT="0" marB="0" anchor="b">
                    <a:lnB w="12700" cap="flat" cmpd="sng" algn="ctr">
                      <a:solidFill>
                        <a:schemeClr val="tx1"/>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851507423"/>
                  </a:ext>
                </a:extLst>
              </a:tr>
              <a:tr h="390130">
                <a:tc rowSpan="3">
                  <a:txBody>
                    <a:bodyPr/>
                    <a:lstStyle/>
                    <a:p>
                      <a:pPr algn="ctr">
                        <a:spcAft>
                          <a:spcPts val="0"/>
                        </a:spcAft>
                      </a:pPr>
                      <a:r>
                        <a:rPr lang="it-IT" sz="1100" dirty="0">
                          <a:effectLst/>
                        </a:rPr>
                        <a:t>ID</a:t>
                      </a:r>
                      <a:endParaRPr lang="it-IT" sz="1100" dirty="0">
                        <a:effectLst/>
                        <a:latin typeface="Times New Roman" panose="02020603050405020304" pitchFamily="18" charset="0"/>
                        <a:ea typeface="Times New Roman" panose="02020603050405020304" pitchFamily="18" charset="0"/>
                      </a:endParaRPr>
                    </a:p>
                  </a:txBody>
                  <a:tcPr marL="34128" marR="341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it-IT" sz="1100" dirty="0">
                          <a:effectLst/>
                        </a:rPr>
                        <a:t>Descrizione</a:t>
                      </a:r>
                      <a:endParaRPr lang="it-IT" sz="1100" dirty="0">
                        <a:effectLst/>
                        <a:latin typeface="Times New Roman" panose="02020603050405020304" pitchFamily="18" charset="0"/>
                        <a:ea typeface="Times New Roman" panose="02020603050405020304" pitchFamily="18" charset="0"/>
                      </a:endParaRPr>
                    </a:p>
                  </a:txBody>
                  <a:tcPr marL="34128" marR="341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600" dirty="0">
                          <a:effectLst/>
                        </a:rPr>
                        <a:t>Canone mensile offerto (C)</a:t>
                      </a:r>
                      <a:endParaRPr lang="it-IT" sz="8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600" dirty="0">
                          <a:effectLst/>
                        </a:rPr>
                        <a:t>Numero mesi presunti</a:t>
                      </a:r>
                      <a:endParaRPr lang="it-IT" sz="8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600" dirty="0">
                          <a:effectLst/>
                        </a:rPr>
                        <a:t>Valore del sistema diagnostico offerto</a:t>
                      </a:r>
                      <a:endParaRPr lang="it-IT" sz="8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5824262"/>
                  </a:ext>
                </a:extLst>
              </a:tr>
              <a:tr h="680461">
                <a:tc vMerge="1">
                  <a:txBody>
                    <a:bodyPr/>
                    <a:lstStyle/>
                    <a:p>
                      <a:endParaRPr lang="it-IT"/>
                    </a:p>
                  </a:txBody>
                  <a:tcPr/>
                </a:tc>
                <a:tc vMerge="1">
                  <a:txBody>
                    <a:bodyPr/>
                    <a:lstStyle/>
                    <a:p>
                      <a:endParaRPr lang="it-IT"/>
                    </a:p>
                  </a:txBody>
                  <a:tcPr/>
                </a:tc>
                <a:tc>
                  <a:txBody>
                    <a:bodyPr/>
                    <a:lstStyle/>
                    <a:p>
                      <a:pPr algn="ctr">
                        <a:spcAft>
                          <a:spcPts val="0"/>
                        </a:spcAft>
                      </a:pPr>
                      <a:r>
                        <a:rPr lang="it-IT" sz="1100" dirty="0">
                          <a:effectLst/>
                        </a:rPr>
                        <a:t>-IVA esclusa, massimo 4 cifre decimali-</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(N)</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(C*N)</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6160669"/>
                  </a:ext>
                </a:extLst>
              </a:tr>
              <a:tr h="522519">
                <a:tc vMerge="1">
                  <a:txBody>
                    <a:bodyPr/>
                    <a:lstStyle/>
                    <a:p>
                      <a:endParaRPr lang="it-IT"/>
                    </a:p>
                  </a:txBody>
                  <a:tcPr/>
                </a:tc>
                <a:tc vMerge="1">
                  <a:txBody>
                    <a:bodyPr/>
                    <a:lstStyle/>
                    <a:p>
                      <a:endParaRPr lang="it-IT"/>
                    </a:p>
                  </a:txBody>
                  <a:tcPr/>
                </a:tc>
                <a:tc>
                  <a:txBody>
                    <a:bodyPr/>
                    <a:lstStyle/>
                    <a:p>
                      <a:pPr>
                        <a:spcAft>
                          <a:spcPts val="0"/>
                        </a:spcAft>
                      </a:pPr>
                      <a:r>
                        <a:rPr lang="it-IT" sz="1100" dirty="0">
                          <a:effectLst/>
                        </a:rPr>
                        <a:t> </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it-IT" sz="1100" dirty="0">
                          <a:effectLst/>
                        </a:rPr>
                        <a:t> </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-IVA esclusa, massimo 4 cifre decimali-</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4738318"/>
                  </a:ext>
                </a:extLst>
              </a:tr>
              <a:tr h="174173">
                <a:tc>
                  <a:txBody>
                    <a:bodyPr/>
                    <a:lstStyle/>
                    <a:p>
                      <a:pPr algn="ctr">
                        <a:spcAft>
                          <a:spcPts val="0"/>
                        </a:spcAft>
                      </a:pPr>
                      <a:r>
                        <a:rPr lang="it-IT" sz="1100">
                          <a:effectLst/>
                        </a:rPr>
                        <a:t>1</a:t>
                      </a:r>
                      <a:endParaRPr lang="it-IT" sz="110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it-IT" sz="1100" dirty="0">
                          <a:effectLst/>
                        </a:rPr>
                        <a:t>Noleggio del sistema offerto(AVEN - AO RE)</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416,6600</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60</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24.999,6000 </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6066879"/>
                  </a:ext>
                </a:extLst>
              </a:tr>
              <a:tr h="348346">
                <a:tc>
                  <a:txBody>
                    <a:bodyPr/>
                    <a:lstStyle/>
                    <a:p>
                      <a:pPr algn="ctr">
                        <a:spcAft>
                          <a:spcPts val="0"/>
                        </a:spcAft>
                      </a:pPr>
                      <a:r>
                        <a:rPr lang="it-IT" sz="1100">
                          <a:effectLst/>
                        </a:rPr>
                        <a:t>2</a:t>
                      </a:r>
                      <a:endParaRPr lang="it-IT" sz="110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it-IT" sz="1100" dirty="0">
                          <a:effectLst/>
                        </a:rPr>
                        <a:t>Noleggio del sistema offerto (AVR- - Centro Servizi di </a:t>
                      </a:r>
                      <a:r>
                        <a:rPr lang="it-IT" sz="1100" dirty="0" err="1">
                          <a:effectLst/>
                        </a:rPr>
                        <a:t>Pievesistina</a:t>
                      </a:r>
                      <a:r>
                        <a:rPr lang="it-IT" sz="1100" dirty="0">
                          <a:effectLst/>
                        </a:rPr>
                        <a:t>)</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416,6600</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60</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24.999,6000 </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0889188"/>
                  </a:ext>
                </a:extLst>
              </a:tr>
              <a:tr h="174173">
                <a:tc>
                  <a:txBody>
                    <a:bodyPr/>
                    <a:lstStyle/>
                    <a:p>
                      <a:pPr algn="ctr">
                        <a:spcAft>
                          <a:spcPts val="0"/>
                        </a:spcAft>
                      </a:pPr>
                      <a:r>
                        <a:rPr lang="it-IT" sz="1100">
                          <a:effectLst/>
                        </a:rPr>
                        <a:t>3</a:t>
                      </a:r>
                      <a:endParaRPr lang="it-IT" sz="110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it-IT" sz="1100" dirty="0">
                          <a:effectLst/>
                        </a:rPr>
                        <a:t>Noleggio del sistema offerto (AVEC)</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416,6600</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60</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24.999,6000 </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8941379"/>
                  </a:ext>
                </a:extLst>
              </a:tr>
              <a:tr h="174173">
                <a:tc gridSpan="4">
                  <a:txBody>
                    <a:bodyPr/>
                    <a:lstStyle/>
                    <a:p>
                      <a:pPr algn="r">
                        <a:spcAft>
                          <a:spcPts val="0"/>
                        </a:spcAft>
                      </a:pPr>
                      <a:r>
                        <a:rPr lang="it-IT" sz="1100" dirty="0">
                          <a:effectLst/>
                        </a:rPr>
                        <a:t>VALORE DEI SISTEMI (A)</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a:spcAft>
                          <a:spcPts val="0"/>
                        </a:spcAft>
                      </a:pPr>
                      <a:r>
                        <a:rPr lang="it-IT" sz="1100">
                          <a:effectLst/>
                        </a:rPr>
                        <a:t>74.998,8000 </a:t>
                      </a:r>
                      <a:endParaRPr lang="it-IT" sz="110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7473923"/>
                  </a:ext>
                </a:extLst>
              </a:tr>
              <a:tr h="348397">
                <a:tc rowSpan="3">
                  <a:txBody>
                    <a:bodyPr/>
                    <a:lstStyle/>
                    <a:p>
                      <a:pPr algn="ctr">
                        <a:spcAft>
                          <a:spcPts val="0"/>
                        </a:spcAft>
                      </a:pPr>
                      <a:r>
                        <a:rPr lang="it-IT" sz="1100">
                          <a:effectLst/>
                        </a:rPr>
                        <a:t>ID</a:t>
                      </a:r>
                      <a:endParaRPr lang="it-IT" sz="110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it-IT" sz="1100" dirty="0">
                          <a:effectLst/>
                        </a:rPr>
                        <a:t>Descrizione</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it-IT" sz="1100" dirty="0">
                          <a:effectLst/>
                        </a:rPr>
                        <a:t>Numero presunto richiesto (Q)</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Prezzo unitario offerto</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Valore dei materiali</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1722954"/>
                  </a:ext>
                </a:extLst>
              </a:tr>
              <a:tr h="174173">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a:spcAft>
                          <a:spcPts val="0"/>
                        </a:spcAft>
                      </a:pPr>
                      <a:r>
                        <a:rPr lang="it-IT" sz="1100" dirty="0">
                          <a:effectLst/>
                        </a:rPr>
                        <a:t> </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(Q*Pu)</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3996276"/>
                  </a:ext>
                </a:extLst>
              </a:tr>
              <a:tr h="522519">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spcAft>
                          <a:spcPts val="0"/>
                        </a:spcAft>
                      </a:pPr>
                      <a:r>
                        <a:rPr lang="it-IT" sz="1100">
                          <a:effectLst/>
                        </a:rPr>
                        <a:t> </a:t>
                      </a:r>
                      <a:endParaRPr lang="it-IT" sz="110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-IVA esclusa, massimo 4 cifre decimali-</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3415900"/>
                  </a:ext>
                </a:extLst>
              </a:tr>
              <a:tr h="174173">
                <a:tc>
                  <a:txBody>
                    <a:bodyPr/>
                    <a:lstStyle/>
                    <a:p>
                      <a:pPr algn="ctr">
                        <a:spcAft>
                          <a:spcPts val="0"/>
                        </a:spcAft>
                      </a:pPr>
                      <a:r>
                        <a:rPr lang="it-IT" sz="1100">
                          <a:effectLst/>
                        </a:rPr>
                        <a:t>1</a:t>
                      </a:r>
                      <a:endParaRPr lang="it-IT" sz="110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it-IT" sz="1100" dirty="0">
                          <a:effectLst/>
                        </a:rPr>
                        <a:t>DISPOSITIVI PER IL PRELIEVO (spatola e/o spazzolino)</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a:effectLst/>
                        </a:rPr>
                        <a:t>870.000</a:t>
                      </a:r>
                      <a:endParaRPr lang="it-IT" sz="110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1,5</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a:effectLst/>
                        </a:rPr>
                        <a:t>1.305.000,0000 </a:t>
                      </a:r>
                      <a:endParaRPr lang="it-IT" sz="110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4300531"/>
                  </a:ext>
                </a:extLst>
              </a:tr>
              <a:tr h="1045037">
                <a:tc>
                  <a:txBody>
                    <a:bodyPr/>
                    <a:lstStyle/>
                    <a:p>
                      <a:pPr algn="ctr">
                        <a:spcAft>
                          <a:spcPts val="0"/>
                        </a:spcAft>
                      </a:pPr>
                      <a:r>
                        <a:rPr lang="it-IT" sz="1100">
                          <a:effectLst/>
                        </a:rPr>
                        <a:t>2</a:t>
                      </a:r>
                      <a:endParaRPr lang="it-IT" sz="110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it-IT" sz="1100" dirty="0">
                          <a:effectLst/>
                        </a:rPr>
                        <a:t>FIALE IN SOLUZIONE LIQUIDA DI TRASPORTO</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a:effectLst/>
                        </a:rPr>
                        <a:t>870.000</a:t>
                      </a:r>
                      <a:endParaRPr lang="it-IT" sz="110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l'offerta è unitaria e comprende sia i dispositivi per il prelievo (spatola) che le fiale in soluzione liquida di trasporto</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0,0000 </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511856"/>
                  </a:ext>
                </a:extLst>
              </a:tr>
              <a:tr h="348346">
                <a:tc>
                  <a:txBody>
                    <a:bodyPr/>
                    <a:lstStyle/>
                    <a:p>
                      <a:pPr algn="ctr">
                        <a:spcAft>
                          <a:spcPts val="0"/>
                        </a:spcAft>
                      </a:pPr>
                      <a:r>
                        <a:rPr lang="it-IT" sz="1100">
                          <a:effectLst/>
                        </a:rPr>
                        <a:t>3</a:t>
                      </a:r>
                      <a:endParaRPr lang="it-IT" sz="110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it-IT" sz="1100" dirty="0">
                          <a:effectLst/>
                        </a:rPr>
                        <a:t>VETRINI per citologia generale comprensivi di  eventuali FILTRI CITOLOGICI</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a:effectLst/>
                        </a:rPr>
                        <a:t>200.000</a:t>
                      </a:r>
                      <a:endParaRPr lang="it-IT" sz="110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a:effectLst/>
                        </a:rPr>
                        <a:t>1,5</a:t>
                      </a:r>
                      <a:endParaRPr lang="it-IT" sz="110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it-IT" sz="1100" dirty="0">
                          <a:effectLst/>
                        </a:rPr>
                        <a:t>300.000,0000 </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8808496"/>
                  </a:ext>
                </a:extLst>
              </a:tr>
              <a:tr h="174173">
                <a:tc gridSpan="4">
                  <a:txBody>
                    <a:bodyPr/>
                    <a:lstStyle/>
                    <a:p>
                      <a:pPr algn="r">
                        <a:spcAft>
                          <a:spcPts val="0"/>
                        </a:spcAft>
                      </a:pPr>
                      <a:r>
                        <a:rPr lang="it-IT" sz="1100" dirty="0">
                          <a:effectLst/>
                        </a:rPr>
                        <a:t>VALORE DEI MATERIALI DI PRELIEVO, TRASPORTO E DIAGNOSI (B)</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a:spcAft>
                          <a:spcPts val="0"/>
                        </a:spcAft>
                      </a:pPr>
                      <a:r>
                        <a:rPr lang="it-IT" sz="1100" dirty="0">
                          <a:effectLst/>
                        </a:rPr>
                        <a:t>1.605.000,0000 </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0124733"/>
                  </a:ext>
                </a:extLst>
              </a:tr>
              <a:tr h="174173">
                <a:tc gridSpan="4">
                  <a:txBody>
                    <a:bodyPr/>
                    <a:lstStyle/>
                    <a:p>
                      <a:pPr algn="r">
                        <a:spcAft>
                          <a:spcPts val="0"/>
                        </a:spcAft>
                      </a:pPr>
                      <a:r>
                        <a:rPr lang="it-IT" sz="1100" dirty="0">
                          <a:effectLst/>
                        </a:rPr>
                        <a:t>TOTALE OFFERTA</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r">
                        <a:spcAft>
                          <a:spcPts val="0"/>
                        </a:spcAft>
                      </a:pPr>
                      <a:r>
                        <a:rPr lang="it-IT" sz="1100" dirty="0">
                          <a:effectLst/>
                        </a:rPr>
                        <a:t>1.679.998,8000 </a:t>
                      </a:r>
                      <a:endParaRPr lang="it-IT" sz="1100" dirty="0">
                        <a:effectLst/>
                        <a:latin typeface="Times New Roman" panose="02020603050405020304" pitchFamily="18" charset="0"/>
                        <a:ea typeface="Times New Roman" panose="02020603050405020304" pitchFamily="18" charset="0"/>
                      </a:endParaRPr>
                    </a:p>
                  </a:txBody>
                  <a:tcPr marL="34128" marR="341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7433880"/>
                  </a:ext>
                </a:extLst>
              </a:tr>
            </a:tbl>
          </a:graphicData>
        </a:graphic>
      </p:graphicFrame>
      <p:sp>
        <p:nvSpPr>
          <p:cNvPr id="5" name="Segnaposto numero diapositiva 4">
            <a:extLst>
              <a:ext uri="{FF2B5EF4-FFF2-40B4-BE49-F238E27FC236}">
                <a16:creationId xmlns:a16="http://schemas.microsoft.com/office/drawing/2014/main" id="{C921835A-1A3E-42F4-A80A-93CF44A0C68B}"/>
              </a:ext>
            </a:extLst>
          </p:cNvPr>
          <p:cNvSpPr>
            <a:spLocks noGrp="1"/>
          </p:cNvSpPr>
          <p:nvPr>
            <p:ph type="sldNum" sz="quarter" idx="10"/>
          </p:nvPr>
        </p:nvSpPr>
        <p:spPr/>
        <p:txBody>
          <a:bodyPr/>
          <a:lstStyle/>
          <a:p>
            <a:pPr>
              <a:defRPr/>
            </a:pPr>
            <a:fld id="{2D903A64-9644-406A-B27B-1110DC2F387F}" type="slidenum">
              <a:rPr lang="it-IT" altLang="it-IT" smtClean="0"/>
              <a:pPr>
                <a:defRPr/>
              </a:pPr>
              <a:t>19</a:t>
            </a:fld>
            <a:endParaRPr lang="it-IT" altLang="it-IT"/>
          </a:p>
        </p:txBody>
      </p:sp>
    </p:spTree>
    <p:extLst>
      <p:ext uri="{BB962C8B-B14F-4D97-AF65-F5344CB8AC3E}">
        <p14:creationId xmlns:p14="http://schemas.microsoft.com/office/powerpoint/2010/main" val="1545846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a:extLst>
              <a:ext uri="{FF2B5EF4-FFF2-40B4-BE49-F238E27FC236}">
                <a16:creationId xmlns:a16="http://schemas.microsoft.com/office/drawing/2014/main" id="{2139F48B-8843-4EFD-BB18-81A6AE6ADC9A}"/>
              </a:ext>
            </a:extLst>
          </p:cNvPr>
          <p:cNvSpPr txBox="1">
            <a:spLocks noChangeArrowheads="1"/>
          </p:cNvSpPr>
          <p:nvPr/>
        </p:nvSpPr>
        <p:spPr bwMode="auto">
          <a:xfrm>
            <a:off x="1420585" y="259272"/>
            <a:ext cx="7807661" cy="4603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6" tIns="46793" rIns="89986" bIns="46793">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lgn="r">
              <a:spcBef>
                <a:spcPts val="600"/>
              </a:spcBef>
              <a:buClrTx/>
              <a:buSzPct val="70000"/>
            </a:pPr>
            <a:r>
              <a:rPr lang="it-IT" altLang="it-IT" sz="2400" b="1">
                <a:solidFill>
                  <a:srgbClr val="FFFFFF"/>
                </a:solidFill>
                <a:latin typeface="Calibri" panose="020F0502020204030204" pitchFamily="34" charset="0"/>
                <a:cs typeface="Times New Roman" panose="02020603050405020304" pitchFamily="18" charset="0"/>
              </a:rPr>
              <a:t>Indice</a:t>
            </a:r>
          </a:p>
        </p:txBody>
      </p:sp>
      <p:sp>
        <p:nvSpPr>
          <p:cNvPr id="5123" name="Text Box 2">
            <a:extLst>
              <a:ext uri="{FF2B5EF4-FFF2-40B4-BE49-F238E27FC236}">
                <a16:creationId xmlns:a16="http://schemas.microsoft.com/office/drawing/2014/main" id="{B6228FC4-C87A-4361-9759-AD539559528A}"/>
              </a:ext>
            </a:extLst>
          </p:cNvPr>
          <p:cNvSpPr txBox="1">
            <a:spLocks noChangeArrowheads="1"/>
          </p:cNvSpPr>
          <p:nvPr/>
        </p:nvSpPr>
        <p:spPr bwMode="auto">
          <a:xfrm>
            <a:off x="3934783" y="6511431"/>
            <a:ext cx="2060245" cy="2507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6" tIns="46793" rIns="89986" bIns="46793"/>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lgn="ctr" eaLnBrk="1" hangingPunct="1">
              <a:spcBef>
                <a:spcPct val="0"/>
              </a:spcBef>
              <a:buClrTx/>
              <a:buSzPct val="70000"/>
              <a:buFontTx/>
              <a:buNone/>
            </a:pPr>
            <a:endParaRPr lang="it-IT" altLang="it-IT" sz="1400" b="1" dirty="0">
              <a:solidFill>
                <a:srgbClr val="336600"/>
              </a:solidFill>
              <a:latin typeface="Calibri" panose="020F0502020204030204" pitchFamily="34" charset="0"/>
              <a:cs typeface="Arial" panose="020B0604020202020204" pitchFamily="34" charset="0"/>
            </a:endParaRPr>
          </a:p>
        </p:txBody>
      </p:sp>
      <p:sp>
        <p:nvSpPr>
          <p:cNvPr id="5124" name="Text Box 3">
            <a:extLst>
              <a:ext uri="{FF2B5EF4-FFF2-40B4-BE49-F238E27FC236}">
                <a16:creationId xmlns:a16="http://schemas.microsoft.com/office/drawing/2014/main" id="{85DC3FA6-C480-4A25-B17B-07EC7D49BC34}"/>
              </a:ext>
            </a:extLst>
          </p:cNvPr>
          <p:cNvSpPr txBox="1">
            <a:spLocks noChangeArrowheads="1"/>
          </p:cNvSpPr>
          <p:nvPr/>
        </p:nvSpPr>
        <p:spPr bwMode="auto">
          <a:xfrm>
            <a:off x="2249128" y="1859215"/>
            <a:ext cx="5601389" cy="460301"/>
          </a:xfrm>
          <a:prstGeom prst="rect">
            <a:avLst/>
          </a:prstGeom>
          <a:noFill/>
          <a:ln w="12600" cap="sq">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3" tIns="46793" rIns="45713" bIns="46793">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spcBef>
                <a:spcPct val="0"/>
              </a:spcBef>
              <a:buClrTx/>
              <a:buFontTx/>
              <a:buNone/>
            </a:pPr>
            <a:r>
              <a:rPr lang="it-IT" altLang="it-IT" sz="2400">
                <a:latin typeface="Calibri" panose="020F0502020204030204" pitchFamily="34" charset="0"/>
                <a:cs typeface="Arial" panose="020B0604020202020204" pitchFamily="34" charset="0"/>
              </a:rPr>
              <a:t>Premessa</a:t>
            </a:r>
          </a:p>
        </p:txBody>
      </p:sp>
      <p:sp>
        <p:nvSpPr>
          <p:cNvPr id="5125" name="Text Box 4">
            <a:extLst>
              <a:ext uri="{FF2B5EF4-FFF2-40B4-BE49-F238E27FC236}">
                <a16:creationId xmlns:a16="http://schemas.microsoft.com/office/drawing/2014/main" id="{A0946B4E-FF11-43EB-B502-ACF5A00E424E}"/>
              </a:ext>
            </a:extLst>
          </p:cNvPr>
          <p:cNvSpPr txBox="1">
            <a:spLocks noChangeArrowheads="1"/>
          </p:cNvSpPr>
          <p:nvPr/>
        </p:nvSpPr>
        <p:spPr bwMode="auto">
          <a:xfrm>
            <a:off x="2249128" y="2559190"/>
            <a:ext cx="5717259" cy="4603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3" tIns="46793" rIns="45713" bIns="46793">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spcBef>
                <a:spcPct val="0"/>
              </a:spcBef>
              <a:buClrTx/>
              <a:buFontTx/>
              <a:buNone/>
            </a:pPr>
            <a:r>
              <a:rPr lang="it-IT" altLang="it-IT" sz="2400">
                <a:latin typeface="Calibri" panose="020F0502020204030204" pitchFamily="34" charset="0"/>
                <a:cs typeface="Arial" panose="020B0604020202020204" pitchFamily="34" charset="0"/>
              </a:rPr>
              <a:t>Analisi della domanda</a:t>
            </a:r>
          </a:p>
        </p:txBody>
      </p:sp>
      <p:sp>
        <p:nvSpPr>
          <p:cNvPr id="5126" name="Text Box 5">
            <a:extLst>
              <a:ext uri="{FF2B5EF4-FFF2-40B4-BE49-F238E27FC236}">
                <a16:creationId xmlns:a16="http://schemas.microsoft.com/office/drawing/2014/main" id="{BE54E91B-C179-4EBE-AC24-5AE00B4479B2}"/>
              </a:ext>
            </a:extLst>
          </p:cNvPr>
          <p:cNvSpPr txBox="1">
            <a:spLocks noChangeArrowheads="1"/>
          </p:cNvSpPr>
          <p:nvPr/>
        </p:nvSpPr>
        <p:spPr bwMode="auto">
          <a:xfrm>
            <a:off x="2272936" y="3267102"/>
            <a:ext cx="5552185" cy="4603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3" tIns="46793" rIns="45713" bIns="46793">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spcBef>
                <a:spcPct val="0"/>
              </a:spcBef>
              <a:buClrTx/>
              <a:buFontTx/>
              <a:buNone/>
            </a:pPr>
            <a:r>
              <a:rPr lang="it-IT" altLang="it-IT" sz="2400">
                <a:latin typeface="Calibri" panose="020F0502020204030204" pitchFamily="34" charset="0"/>
                <a:cs typeface="Arial" panose="020B0604020202020204" pitchFamily="34" charset="0"/>
              </a:rPr>
              <a:t>Analisi dell’offerta</a:t>
            </a:r>
          </a:p>
        </p:txBody>
      </p:sp>
      <p:sp>
        <p:nvSpPr>
          <p:cNvPr id="5127" name="Text Box 6">
            <a:extLst>
              <a:ext uri="{FF2B5EF4-FFF2-40B4-BE49-F238E27FC236}">
                <a16:creationId xmlns:a16="http://schemas.microsoft.com/office/drawing/2014/main" id="{FA37F372-0C65-4D91-8339-CDDA199AA784}"/>
              </a:ext>
            </a:extLst>
          </p:cNvPr>
          <p:cNvSpPr txBox="1">
            <a:spLocks noChangeArrowheads="1"/>
          </p:cNvSpPr>
          <p:nvPr/>
        </p:nvSpPr>
        <p:spPr bwMode="auto">
          <a:xfrm>
            <a:off x="2222144" y="4090883"/>
            <a:ext cx="5717259" cy="4603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3" tIns="46793" rIns="45713" bIns="46793">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spcBef>
                <a:spcPct val="0"/>
              </a:spcBef>
              <a:buClrTx/>
              <a:buFontTx/>
              <a:buNone/>
            </a:pPr>
            <a:r>
              <a:rPr lang="it-IT" altLang="it-IT" sz="2400">
                <a:latin typeface="Calibri" panose="020F0502020204030204" pitchFamily="34" charset="0"/>
                <a:cs typeface="Arial" panose="020B0604020202020204" pitchFamily="34" charset="0"/>
              </a:rPr>
              <a:t>Strategia di gara</a:t>
            </a:r>
          </a:p>
        </p:txBody>
      </p:sp>
      <p:sp>
        <p:nvSpPr>
          <p:cNvPr id="4" name="Segnaposto piè di pagina 3">
            <a:extLst>
              <a:ext uri="{FF2B5EF4-FFF2-40B4-BE49-F238E27FC236}">
                <a16:creationId xmlns:a16="http://schemas.microsoft.com/office/drawing/2014/main" id="{19CD7790-C7B7-45D0-B404-AC0233D5B47B}"/>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EFA2649F-FB12-4DAC-9D24-FA97974D4493}"/>
              </a:ext>
            </a:extLst>
          </p:cNvPr>
          <p:cNvSpPr>
            <a:spLocks noGrp="1"/>
          </p:cNvSpPr>
          <p:nvPr>
            <p:ph type="sldNum" sz="quarter" idx="12"/>
          </p:nvPr>
        </p:nvSpPr>
        <p:spPr/>
        <p:txBody>
          <a:bodyPr/>
          <a:lstStyle/>
          <a:p>
            <a:pPr>
              <a:defRPr/>
            </a:pPr>
            <a:fld id="{ADA9E5D6-2353-424F-BBF0-DC73B0EB90C2}" type="slidenum">
              <a:rPr lang="it-IT" altLang="it-IT" smtClean="0"/>
              <a:pPr>
                <a:defRPr/>
              </a:pPr>
              <a:t>2</a:t>
            </a:fld>
            <a:endParaRPr lang="it-IT" altLang="it-IT"/>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numero diapositiva 2">
            <a:extLst>
              <a:ext uri="{FF2B5EF4-FFF2-40B4-BE49-F238E27FC236}">
                <a16:creationId xmlns:a16="http://schemas.microsoft.com/office/drawing/2014/main" id="{9DAB1806-D661-40BF-9DAE-401F8CCD2A86}"/>
              </a:ext>
            </a:extLst>
          </p:cNvPr>
          <p:cNvSpPr txBox="1">
            <a:spLocks noGrp="1"/>
          </p:cNvSpPr>
          <p:nvPr/>
        </p:nvSpPr>
        <p:spPr bwMode="auto">
          <a:xfrm>
            <a:off x="3935413" y="6507163"/>
            <a:ext cx="206057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ctr">
              <a:spcBef>
                <a:spcPct val="0"/>
              </a:spcBef>
              <a:buSzPct val="70000"/>
              <a:buFont typeface="Wingdings" panose="05000000000000000000" pitchFamily="2" charset="2"/>
              <a:buNone/>
            </a:pPr>
            <a:endParaRPr lang="it-IT" altLang="it-IT" sz="1200" b="1" dirty="0">
              <a:solidFill>
                <a:srgbClr val="336600"/>
              </a:solidFill>
              <a:latin typeface="Calibri" panose="020F0502020204030204" pitchFamily="34" charset="0"/>
            </a:endParaRPr>
          </a:p>
        </p:txBody>
      </p:sp>
      <p:sp>
        <p:nvSpPr>
          <p:cNvPr id="26627" name="Rectangle 4">
            <a:extLst>
              <a:ext uri="{FF2B5EF4-FFF2-40B4-BE49-F238E27FC236}">
                <a16:creationId xmlns:a16="http://schemas.microsoft.com/office/drawing/2014/main" id="{6915C33C-AD95-42F4-860F-407FCD6B0C1E}"/>
              </a:ext>
            </a:extLst>
          </p:cNvPr>
          <p:cNvSpPr>
            <a:spLocks noChangeArrowheads="1"/>
          </p:cNvSpPr>
          <p:nvPr/>
        </p:nvSpPr>
        <p:spPr bwMode="auto">
          <a:xfrm>
            <a:off x="590550" y="222250"/>
            <a:ext cx="91233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r">
              <a:spcBef>
                <a:spcPct val="0"/>
              </a:spcBef>
              <a:buSzPct val="70000"/>
              <a:buFont typeface="Wingdings" panose="05000000000000000000" pitchFamily="2" charset="2"/>
              <a:buNone/>
            </a:pPr>
            <a:r>
              <a:rPr lang="it-IT" altLang="it-IT" sz="2600" b="1" dirty="0">
                <a:solidFill>
                  <a:schemeClr val="bg1"/>
                </a:solidFill>
                <a:latin typeface="Calibri" panose="020F0502020204030204" pitchFamily="34" charset="0"/>
              </a:rPr>
              <a:t>Strategia di gara: proposta sui criteri di aggiudicazione</a:t>
            </a:r>
            <a:endParaRPr lang="it-IT" altLang="it-IT" sz="2600" b="1" dirty="0">
              <a:solidFill>
                <a:srgbClr val="006600"/>
              </a:solidFill>
              <a:latin typeface="Calibri" panose="020F0502020204030204" pitchFamily="34" charset="0"/>
            </a:endParaRPr>
          </a:p>
        </p:txBody>
      </p:sp>
      <p:sp>
        <p:nvSpPr>
          <p:cNvPr id="26628" name="Rectangle 10">
            <a:extLst>
              <a:ext uri="{FF2B5EF4-FFF2-40B4-BE49-F238E27FC236}">
                <a16:creationId xmlns:a16="http://schemas.microsoft.com/office/drawing/2014/main" id="{B9C52292-FC26-4CB6-A716-E7F4E8BA20F8}"/>
              </a:ext>
            </a:extLst>
          </p:cNvPr>
          <p:cNvSpPr>
            <a:spLocks noChangeArrowheads="1"/>
          </p:cNvSpPr>
          <p:nvPr/>
        </p:nvSpPr>
        <p:spPr bwMode="auto">
          <a:xfrm>
            <a:off x="1109663" y="784225"/>
            <a:ext cx="8564562" cy="586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indent="-182563">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just">
              <a:lnSpc>
                <a:spcPct val="110000"/>
              </a:lnSpc>
              <a:buFont typeface="Wingdings" panose="05000000000000000000" pitchFamily="2" charset="2"/>
              <a:buNone/>
            </a:pPr>
            <a:endParaRPr lang="it-IT" altLang="it-IT" sz="1800">
              <a:latin typeface="Calibri" panose="020F0502020204030204" pitchFamily="34" charset="0"/>
            </a:endParaRPr>
          </a:p>
        </p:txBody>
      </p:sp>
      <p:sp>
        <p:nvSpPr>
          <p:cNvPr id="26629" name="CasellaDiTesto 4">
            <a:extLst>
              <a:ext uri="{FF2B5EF4-FFF2-40B4-BE49-F238E27FC236}">
                <a16:creationId xmlns:a16="http://schemas.microsoft.com/office/drawing/2014/main" id="{0C9FC360-C835-4B3E-9121-BE10E73B4C64}"/>
              </a:ext>
            </a:extLst>
          </p:cNvPr>
          <p:cNvSpPr txBox="1">
            <a:spLocks noChangeArrowheads="1"/>
          </p:cNvSpPr>
          <p:nvPr/>
        </p:nvSpPr>
        <p:spPr bwMode="auto">
          <a:xfrm>
            <a:off x="952909" y="1474619"/>
            <a:ext cx="82423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just">
              <a:spcBef>
                <a:spcPct val="0"/>
              </a:spcBef>
              <a:buSzPct val="70000"/>
              <a:buFont typeface="Wingdings" panose="05000000000000000000" pitchFamily="2" charset="2"/>
              <a:buNone/>
            </a:pPr>
            <a:r>
              <a:rPr lang="it-IT" altLang="it-IT" sz="2000" dirty="0">
                <a:latin typeface="Calibri" panose="020F0502020204030204" pitchFamily="34" charset="0"/>
              </a:rPr>
              <a:t>Come con la </a:t>
            </a:r>
            <a:r>
              <a:rPr lang="it-IT" altLang="it-IT" sz="2000" b="1" dirty="0">
                <a:latin typeface="Calibri" panose="020F0502020204030204" pitchFamily="34" charset="0"/>
              </a:rPr>
              <a:t>precedente iniziativa </a:t>
            </a:r>
            <a:r>
              <a:rPr lang="it-IT" altLang="it-IT" sz="2000" dirty="0">
                <a:latin typeface="Calibri" panose="020F0502020204030204" pitchFamily="34" charset="0"/>
              </a:rPr>
              <a:t>di gara, è prevista l’aggiudicazione secondo il </a:t>
            </a:r>
            <a:r>
              <a:rPr lang="it-IT" altLang="it-IT" sz="2000" b="1" dirty="0">
                <a:latin typeface="Calibri" panose="020F0502020204030204" pitchFamily="34" charset="0"/>
              </a:rPr>
              <a:t>criterio del prezzo più basso</a:t>
            </a:r>
            <a:r>
              <a:rPr lang="it-IT" altLang="it-IT" sz="2000" dirty="0">
                <a:latin typeface="Calibri" panose="020F0502020204030204" pitchFamily="34" charset="0"/>
              </a:rPr>
              <a:t> con valutazione di idoneità ex post poiché, per la tipologia dei prodotti richiesti:</a:t>
            </a:r>
          </a:p>
          <a:p>
            <a:pPr marL="285750" indent="-285750" algn="just">
              <a:spcBef>
                <a:spcPct val="0"/>
              </a:spcBef>
              <a:buSzPct val="70000"/>
              <a:buFontTx/>
              <a:buChar char="-"/>
            </a:pPr>
            <a:r>
              <a:rPr lang="it-IT" sz="2000" dirty="0">
                <a:solidFill>
                  <a:prstClr val="black"/>
                </a:solidFill>
                <a:latin typeface="Calibri" panose="020F0502020204030204"/>
              </a:rPr>
              <a:t>le caratteristiche essenziali e le specifiche tecniche sono puntualmente definite nel </a:t>
            </a:r>
            <a:r>
              <a:rPr lang="it-IT" sz="2000" i="1" dirty="0">
                <a:solidFill>
                  <a:prstClr val="black"/>
                </a:solidFill>
                <a:latin typeface="Calibri" panose="020F0502020204030204"/>
              </a:rPr>
              <a:t>Capitolato tecnico</a:t>
            </a:r>
            <a:r>
              <a:rPr lang="it-IT" sz="2000" dirty="0">
                <a:solidFill>
                  <a:prstClr val="black"/>
                </a:solidFill>
                <a:latin typeface="Calibri" panose="020F0502020204030204"/>
              </a:rPr>
              <a:t> dove sono dettagliate le caratteristiche indispensabili dei prodotti;</a:t>
            </a:r>
            <a:endParaRPr lang="it-IT" altLang="it-IT" sz="2000" b="1" dirty="0">
              <a:latin typeface="Calibri" panose="020F0502020204030204" pitchFamily="34" charset="0"/>
            </a:endParaRPr>
          </a:p>
          <a:p>
            <a:pPr marL="285750" indent="-285750" algn="just">
              <a:spcBef>
                <a:spcPct val="0"/>
              </a:spcBef>
              <a:buSzPct val="70000"/>
              <a:buFontTx/>
              <a:buChar char="-"/>
            </a:pPr>
            <a:r>
              <a:rPr lang="it-IT" altLang="it-IT" sz="2000" b="1" dirty="0">
                <a:latin typeface="Calibri" panose="020F0502020204030204" pitchFamily="34" charset="0"/>
              </a:rPr>
              <a:t>non è possibile individuare criteri di valutazione tecnico-discrezionali che garantiscano un ulteriore valorizzazione qualitativa;</a:t>
            </a:r>
          </a:p>
          <a:p>
            <a:pPr algn="just">
              <a:spcBef>
                <a:spcPct val="0"/>
              </a:spcBef>
              <a:buSzPct val="70000"/>
              <a:buNone/>
            </a:pPr>
            <a:endParaRPr lang="it-IT" altLang="it-IT" sz="800" dirty="0">
              <a:latin typeface="Calibri" panose="020F0502020204030204" pitchFamily="34" charset="0"/>
            </a:endParaRPr>
          </a:p>
          <a:p>
            <a:pPr algn="just">
              <a:spcBef>
                <a:spcPct val="0"/>
              </a:spcBef>
              <a:buSzPct val="70000"/>
              <a:buNone/>
            </a:pPr>
            <a:r>
              <a:rPr lang="it-IT" altLang="it-IT" sz="2000" dirty="0">
                <a:latin typeface="+mn-lt"/>
              </a:rPr>
              <a:t>Pertanto, essendo stato definito un buon livello di qualità nelle caratteristiche minime dei prodotti, così come individuate nel Capitolato, si ritiene che un’aggiudicazione con il criterio del prezzo più basso sia il metodo più appropriato per procedere all’acquisto di tali beni standardizzati.</a:t>
            </a:r>
          </a:p>
        </p:txBody>
      </p:sp>
      <p:sp>
        <p:nvSpPr>
          <p:cNvPr id="4" name="Segnaposto piè di pagina 3">
            <a:extLst>
              <a:ext uri="{FF2B5EF4-FFF2-40B4-BE49-F238E27FC236}">
                <a16:creationId xmlns:a16="http://schemas.microsoft.com/office/drawing/2014/main" id="{2D25DB57-5354-4DE2-A3B1-1A9580676A76}"/>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7063EEF8-AFB2-4CD9-B81D-8A5841F66174}"/>
              </a:ext>
            </a:extLst>
          </p:cNvPr>
          <p:cNvSpPr>
            <a:spLocks noGrp="1"/>
          </p:cNvSpPr>
          <p:nvPr>
            <p:ph type="sldNum" sz="quarter" idx="12"/>
          </p:nvPr>
        </p:nvSpPr>
        <p:spPr/>
        <p:txBody>
          <a:bodyPr/>
          <a:lstStyle/>
          <a:p>
            <a:pPr>
              <a:defRPr/>
            </a:pPr>
            <a:fld id="{ADA9E5D6-2353-424F-BBF0-DC73B0EB90C2}" type="slidenum">
              <a:rPr lang="it-IT" altLang="it-IT" smtClean="0"/>
              <a:pPr>
                <a:defRPr/>
              </a:pPr>
              <a:t>20</a:t>
            </a:fld>
            <a:endParaRPr lang="it-IT" alt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numero diapositiva 2">
            <a:extLst>
              <a:ext uri="{FF2B5EF4-FFF2-40B4-BE49-F238E27FC236}">
                <a16:creationId xmlns:a16="http://schemas.microsoft.com/office/drawing/2014/main" id="{BF831F79-FF73-47C1-B1F5-1734A1B5F132}"/>
              </a:ext>
            </a:extLst>
          </p:cNvPr>
          <p:cNvSpPr txBox="1">
            <a:spLocks noGrp="1"/>
          </p:cNvSpPr>
          <p:nvPr/>
        </p:nvSpPr>
        <p:spPr bwMode="auto">
          <a:xfrm>
            <a:off x="3935413" y="6507163"/>
            <a:ext cx="206057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ctr">
              <a:spcBef>
                <a:spcPct val="0"/>
              </a:spcBef>
              <a:buSzPct val="70000"/>
              <a:buFont typeface="Wingdings" panose="05000000000000000000" pitchFamily="2" charset="2"/>
              <a:buNone/>
            </a:pPr>
            <a:endParaRPr lang="it-IT" altLang="it-IT" sz="1200" b="1" dirty="0">
              <a:solidFill>
                <a:srgbClr val="336600"/>
              </a:solidFill>
              <a:latin typeface="Calibri" panose="020F0502020204030204" pitchFamily="34" charset="0"/>
            </a:endParaRPr>
          </a:p>
        </p:txBody>
      </p:sp>
      <p:sp>
        <p:nvSpPr>
          <p:cNvPr id="28675" name="Rectangle 4">
            <a:extLst>
              <a:ext uri="{FF2B5EF4-FFF2-40B4-BE49-F238E27FC236}">
                <a16:creationId xmlns:a16="http://schemas.microsoft.com/office/drawing/2014/main" id="{101A99C1-9BED-40AF-9831-12B39480214C}"/>
              </a:ext>
            </a:extLst>
          </p:cNvPr>
          <p:cNvSpPr>
            <a:spLocks noChangeArrowheads="1"/>
          </p:cNvSpPr>
          <p:nvPr/>
        </p:nvSpPr>
        <p:spPr bwMode="auto">
          <a:xfrm>
            <a:off x="590550" y="222250"/>
            <a:ext cx="91233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r">
              <a:spcBef>
                <a:spcPct val="0"/>
              </a:spcBef>
              <a:buSzPct val="70000"/>
              <a:buFont typeface="Wingdings" panose="05000000000000000000" pitchFamily="2" charset="2"/>
              <a:buNone/>
            </a:pPr>
            <a:r>
              <a:rPr lang="it-IT" altLang="it-IT" sz="2600" b="1" dirty="0">
                <a:solidFill>
                  <a:schemeClr val="bg1"/>
                </a:solidFill>
                <a:latin typeface="Calibri" panose="020F0502020204030204" pitchFamily="34" charset="0"/>
              </a:rPr>
              <a:t>Strategia di gara: definizione delle basi d’asta</a:t>
            </a:r>
            <a:endParaRPr lang="it-IT" altLang="it-IT" sz="2600" b="1" dirty="0">
              <a:solidFill>
                <a:srgbClr val="006600"/>
              </a:solidFill>
              <a:latin typeface="Calibri" panose="020F0502020204030204" pitchFamily="34" charset="0"/>
            </a:endParaRPr>
          </a:p>
        </p:txBody>
      </p:sp>
      <p:sp>
        <p:nvSpPr>
          <p:cNvPr id="28676" name="Rectangle 10">
            <a:extLst>
              <a:ext uri="{FF2B5EF4-FFF2-40B4-BE49-F238E27FC236}">
                <a16:creationId xmlns:a16="http://schemas.microsoft.com/office/drawing/2014/main" id="{655AF93B-6C23-416C-A054-A7629E7FD569}"/>
              </a:ext>
            </a:extLst>
          </p:cNvPr>
          <p:cNvSpPr>
            <a:spLocks noChangeArrowheads="1"/>
          </p:cNvSpPr>
          <p:nvPr/>
        </p:nvSpPr>
        <p:spPr bwMode="auto">
          <a:xfrm>
            <a:off x="1109663" y="784225"/>
            <a:ext cx="8564562" cy="586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indent="-182563">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just">
              <a:lnSpc>
                <a:spcPct val="110000"/>
              </a:lnSpc>
              <a:buFont typeface="Wingdings" panose="05000000000000000000" pitchFamily="2" charset="2"/>
              <a:buNone/>
            </a:pPr>
            <a:endParaRPr lang="it-IT" altLang="it-IT" sz="1800">
              <a:latin typeface="Calibri" panose="020F0502020204030204" pitchFamily="34" charset="0"/>
            </a:endParaRPr>
          </a:p>
        </p:txBody>
      </p:sp>
      <p:sp>
        <p:nvSpPr>
          <p:cNvPr id="28728" name="CasellaDiTesto 4">
            <a:extLst>
              <a:ext uri="{FF2B5EF4-FFF2-40B4-BE49-F238E27FC236}">
                <a16:creationId xmlns:a16="http://schemas.microsoft.com/office/drawing/2014/main" id="{42DD99C0-D2C5-4964-81ED-87ABDFFD497A}"/>
              </a:ext>
            </a:extLst>
          </p:cNvPr>
          <p:cNvSpPr txBox="1">
            <a:spLocks noChangeArrowheads="1"/>
          </p:cNvSpPr>
          <p:nvPr/>
        </p:nvSpPr>
        <p:spPr bwMode="auto">
          <a:xfrm>
            <a:off x="939119" y="1060584"/>
            <a:ext cx="842622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just">
              <a:spcBef>
                <a:spcPct val="0"/>
              </a:spcBef>
              <a:buSzPct val="70000"/>
              <a:buFont typeface="Wingdings" panose="05000000000000000000" pitchFamily="2" charset="2"/>
              <a:buNone/>
            </a:pPr>
            <a:r>
              <a:rPr lang="it-IT" altLang="it-IT" sz="3600" dirty="0">
                <a:latin typeface="Calibri" panose="020F0502020204030204" pitchFamily="34" charset="0"/>
              </a:rPr>
              <a:t>Per la definizione delle basi d’asta ci si è basati su:</a:t>
            </a:r>
          </a:p>
          <a:p>
            <a:pPr marL="342900" indent="-342900" algn="just">
              <a:spcBef>
                <a:spcPct val="0"/>
              </a:spcBef>
              <a:buSzPct val="70000"/>
              <a:buBlip>
                <a:blip r:embed="rId3">
                  <a:extLst>
                    <a:ext uri="{96DAC541-7B7A-43D3-8B79-37D633B846F1}">
                      <asvg:svgBlip xmlns:asvg="http://schemas.microsoft.com/office/drawing/2016/SVG/main" r:embed="rId4"/>
                    </a:ext>
                  </a:extLst>
                </a:blip>
              </a:buBlip>
            </a:pPr>
            <a:r>
              <a:rPr lang="it-IT" altLang="it-IT" sz="3600" dirty="0">
                <a:latin typeface="Calibri" panose="020F0502020204030204" pitchFamily="34" charset="0"/>
              </a:rPr>
              <a:t>I prezzi di aggiudicazione della precedente edizione;</a:t>
            </a:r>
          </a:p>
          <a:p>
            <a:pPr marL="342900" indent="-342900" algn="just">
              <a:spcBef>
                <a:spcPct val="0"/>
              </a:spcBef>
              <a:buSzPct val="70000"/>
              <a:buBlip>
                <a:blip r:embed="rId3">
                  <a:extLst>
                    <a:ext uri="{96DAC541-7B7A-43D3-8B79-37D633B846F1}">
                      <asvg:svgBlip xmlns:asvg="http://schemas.microsoft.com/office/drawing/2016/SVG/main" r:embed="rId4"/>
                    </a:ext>
                  </a:extLst>
                </a:blip>
              </a:buBlip>
            </a:pPr>
            <a:r>
              <a:rPr lang="it-IT" altLang="it-IT" sz="3600" dirty="0">
                <a:latin typeface="Calibri" panose="020F0502020204030204" pitchFamily="34" charset="0"/>
              </a:rPr>
              <a:t>Le basi d’asta di gare di altre Stazioni Appaltanti;</a:t>
            </a:r>
          </a:p>
          <a:p>
            <a:pPr marL="342900" indent="-342900" algn="just">
              <a:spcBef>
                <a:spcPct val="0"/>
              </a:spcBef>
              <a:buSzPct val="70000"/>
              <a:buBlip>
                <a:blip r:embed="rId3">
                  <a:extLst>
                    <a:ext uri="{96DAC541-7B7A-43D3-8B79-37D633B846F1}">
                      <asvg:svgBlip xmlns:asvg="http://schemas.microsoft.com/office/drawing/2016/SVG/main" r:embed="rId4"/>
                    </a:ext>
                  </a:extLst>
                </a:blip>
              </a:buBlip>
            </a:pPr>
            <a:r>
              <a:rPr lang="it-IT" altLang="it-IT" sz="3600" dirty="0">
                <a:latin typeface="Calibri" panose="020F0502020204030204" pitchFamily="34" charset="0"/>
              </a:rPr>
              <a:t>Valutazioni del gruppo di lavoro per quanto attiene ai servizi ulteriori richiesti.</a:t>
            </a:r>
          </a:p>
        </p:txBody>
      </p:sp>
      <p:sp>
        <p:nvSpPr>
          <p:cNvPr id="4" name="Segnaposto piè di pagina 3">
            <a:extLst>
              <a:ext uri="{FF2B5EF4-FFF2-40B4-BE49-F238E27FC236}">
                <a16:creationId xmlns:a16="http://schemas.microsoft.com/office/drawing/2014/main" id="{DA8E4C64-BADD-4BE1-BA86-D9257494DC53}"/>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FB3C100A-8187-4263-88DA-CEF138D6BC7B}"/>
              </a:ext>
            </a:extLst>
          </p:cNvPr>
          <p:cNvSpPr>
            <a:spLocks noGrp="1"/>
          </p:cNvSpPr>
          <p:nvPr>
            <p:ph type="sldNum" sz="quarter" idx="12"/>
          </p:nvPr>
        </p:nvSpPr>
        <p:spPr/>
        <p:txBody>
          <a:bodyPr/>
          <a:lstStyle/>
          <a:p>
            <a:pPr>
              <a:defRPr/>
            </a:pPr>
            <a:fld id="{ADA9E5D6-2353-424F-BBF0-DC73B0EB90C2}" type="slidenum">
              <a:rPr lang="it-IT" altLang="it-IT" smtClean="0"/>
              <a:pPr>
                <a:defRPr/>
              </a:pPr>
              <a:t>21</a:t>
            </a:fld>
            <a:endParaRPr lang="it-IT" altLang="it-IT"/>
          </a:p>
        </p:txBody>
      </p:sp>
    </p:spTree>
    <p:extLst>
      <p:ext uri="{BB962C8B-B14F-4D97-AF65-F5344CB8AC3E}">
        <p14:creationId xmlns:p14="http://schemas.microsoft.com/office/powerpoint/2010/main" val="1851544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numero diapositiva 2">
            <a:extLst>
              <a:ext uri="{FF2B5EF4-FFF2-40B4-BE49-F238E27FC236}">
                <a16:creationId xmlns:a16="http://schemas.microsoft.com/office/drawing/2014/main" id="{BF831F79-FF73-47C1-B1F5-1734A1B5F132}"/>
              </a:ext>
            </a:extLst>
          </p:cNvPr>
          <p:cNvSpPr txBox="1">
            <a:spLocks noGrp="1"/>
          </p:cNvSpPr>
          <p:nvPr/>
        </p:nvSpPr>
        <p:spPr bwMode="auto">
          <a:xfrm>
            <a:off x="3935413" y="6507163"/>
            <a:ext cx="206057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ctr">
              <a:spcBef>
                <a:spcPct val="0"/>
              </a:spcBef>
              <a:buSzPct val="70000"/>
              <a:buFont typeface="Wingdings" panose="05000000000000000000" pitchFamily="2" charset="2"/>
              <a:buNone/>
            </a:pPr>
            <a:endParaRPr lang="it-IT" altLang="it-IT" sz="1200" b="1" dirty="0">
              <a:solidFill>
                <a:srgbClr val="336600"/>
              </a:solidFill>
              <a:latin typeface="Calibri" panose="020F0502020204030204" pitchFamily="34" charset="0"/>
            </a:endParaRPr>
          </a:p>
        </p:txBody>
      </p:sp>
      <p:sp>
        <p:nvSpPr>
          <p:cNvPr id="28675" name="Rectangle 4">
            <a:extLst>
              <a:ext uri="{FF2B5EF4-FFF2-40B4-BE49-F238E27FC236}">
                <a16:creationId xmlns:a16="http://schemas.microsoft.com/office/drawing/2014/main" id="{101A99C1-9BED-40AF-9831-12B39480214C}"/>
              </a:ext>
            </a:extLst>
          </p:cNvPr>
          <p:cNvSpPr>
            <a:spLocks noChangeArrowheads="1"/>
          </p:cNvSpPr>
          <p:nvPr/>
        </p:nvSpPr>
        <p:spPr bwMode="auto">
          <a:xfrm>
            <a:off x="590550" y="222250"/>
            <a:ext cx="91233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r">
              <a:spcBef>
                <a:spcPct val="0"/>
              </a:spcBef>
              <a:buSzPct val="70000"/>
              <a:buFont typeface="Wingdings" panose="05000000000000000000" pitchFamily="2" charset="2"/>
              <a:buNone/>
            </a:pPr>
            <a:r>
              <a:rPr lang="it-IT" altLang="it-IT" sz="2600" b="1" dirty="0">
                <a:solidFill>
                  <a:schemeClr val="bg1"/>
                </a:solidFill>
                <a:latin typeface="Calibri" panose="020F0502020204030204" pitchFamily="34" charset="0"/>
              </a:rPr>
              <a:t>Strategia di gara: definizione delle basi d’asta</a:t>
            </a:r>
            <a:endParaRPr lang="it-IT" altLang="it-IT" sz="2600" b="1" dirty="0">
              <a:solidFill>
                <a:srgbClr val="006600"/>
              </a:solidFill>
              <a:latin typeface="Calibri" panose="020F0502020204030204" pitchFamily="34" charset="0"/>
            </a:endParaRPr>
          </a:p>
        </p:txBody>
      </p:sp>
      <p:sp>
        <p:nvSpPr>
          <p:cNvPr id="28676" name="Rectangle 10">
            <a:extLst>
              <a:ext uri="{FF2B5EF4-FFF2-40B4-BE49-F238E27FC236}">
                <a16:creationId xmlns:a16="http://schemas.microsoft.com/office/drawing/2014/main" id="{655AF93B-6C23-416C-A054-A7629E7FD569}"/>
              </a:ext>
            </a:extLst>
          </p:cNvPr>
          <p:cNvSpPr>
            <a:spLocks noChangeArrowheads="1"/>
          </p:cNvSpPr>
          <p:nvPr/>
        </p:nvSpPr>
        <p:spPr bwMode="auto">
          <a:xfrm>
            <a:off x="1109663" y="784225"/>
            <a:ext cx="8564562" cy="586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indent="-182563">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just">
              <a:lnSpc>
                <a:spcPct val="110000"/>
              </a:lnSpc>
              <a:buFont typeface="Wingdings" panose="05000000000000000000" pitchFamily="2" charset="2"/>
              <a:buNone/>
            </a:pPr>
            <a:endParaRPr lang="it-IT" altLang="it-IT" sz="1800">
              <a:latin typeface="Calibri" panose="020F0502020204030204" pitchFamily="34" charset="0"/>
            </a:endParaRPr>
          </a:p>
        </p:txBody>
      </p:sp>
      <p:sp>
        <p:nvSpPr>
          <p:cNvPr id="4" name="Segnaposto numero diapositiva 3">
            <a:extLst>
              <a:ext uri="{FF2B5EF4-FFF2-40B4-BE49-F238E27FC236}">
                <a16:creationId xmlns:a16="http://schemas.microsoft.com/office/drawing/2014/main" id="{71E408A1-A7B7-4522-AB85-CD1FCE5459BC}"/>
              </a:ext>
            </a:extLst>
          </p:cNvPr>
          <p:cNvSpPr>
            <a:spLocks noGrp="1"/>
          </p:cNvSpPr>
          <p:nvPr>
            <p:ph type="sldNum" sz="quarter" idx="12"/>
          </p:nvPr>
        </p:nvSpPr>
        <p:spPr/>
        <p:txBody>
          <a:bodyPr/>
          <a:lstStyle/>
          <a:p>
            <a:pPr>
              <a:defRPr/>
            </a:pPr>
            <a:fld id="{ADA9E5D6-2353-424F-BBF0-DC73B0EB90C2}" type="slidenum">
              <a:rPr lang="it-IT" altLang="it-IT" smtClean="0"/>
              <a:pPr>
                <a:defRPr/>
              </a:pPr>
              <a:t>22</a:t>
            </a:fld>
            <a:endParaRPr lang="it-IT" altLang="it-IT"/>
          </a:p>
        </p:txBody>
      </p:sp>
      <p:graphicFrame>
        <p:nvGraphicFramePr>
          <p:cNvPr id="3" name="Tabella 2">
            <a:extLst>
              <a:ext uri="{FF2B5EF4-FFF2-40B4-BE49-F238E27FC236}">
                <a16:creationId xmlns:a16="http://schemas.microsoft.com/office/drawing/2014/main" id="{40B091ED-7EA4-4279-A8FF-AB1A15C01323}"/>
              </a:ext>
            </a:extLst>
          </p:cNvPr>
          <p:cNvGraphicFramePr>
            <a:graphicFrameLocks noGrp="1"/>
          </p:cNvGraphicFramePr>
          <p:nvPr/>
        </p:nvGraphicFramePr>
        <p:xfrm>
          <a:off x="1109663" y="1097280"/>
          <a:ext cx="7973378" cy="5079682"/>
        </p:xfrm>
        <a:graphic>
          <a:graphicData uri="http://schemas.openxmlformats.org/drawingml/2006/table">
            <a:tbl>
              <a:tblPr/>
              <a:tblGrid>
                <a:gridCol w="909079">
                  <a:extLst>
                    <a:ext uri="{9D8B030D-6E8A-4147-A177-3AD203B41FA5}">
                      <a16:colId xmlns:a16="http://schemas.microsoft.com/office/drawing/2014/main" val="2959940389"/>
                    </a:ext>
                  </a:extLst>
                </a:gridCol>
                <a:gridCol w="3768888">
                  <a:extLst>
                    <a:ext uri="{9D8B030D-6E8A-4147-A177-3AD203B41FA5}">
                      <a16:colId xmlns:a16="http://schemas.microsoft.com/office/drawing/2014/main" val="2499447925"/>
                    </a:ext>
                  </a:extLst>
                </a:gridCol>
                <a:gridCol w="909079">
                  <a:extLst>
                    <a:ext uri="{9D8B030D-6E8A-4147-A177-3AD203B41FA5}">
                      <a16:colId xmlns:a16="http://schemas.microsoft.com/office/drawing/2014/main" val="2150600483"/>
                    </a:ext>
                  </a:extLst>
                </a:gridCol>
                <a:gridCol w="1060593">
                  <a:extLst>
                    <a:ext uri="{9D8B030D-6E8A-4147-A177-3AD203B41FA5}">
                      <a16:colId xmlns:a16="http://schemas.microsoft.com/office/drawing/2014/main" val="1647350619"/>
                    </a:ext>
                  </a:extLst>
                </a:gridCol>
                <a:gridCol w="1325739">
                  <a:extLst>
                    <a:ext uri="{9D8B030D-6E8A-4147-A177-3AD203B41FA5}">
                      <a16:colId xmlns:a16="http://schemas.microsoft.com/office/drawing/2014/main" val="2033125280"/>
                    </a:ext>
                  </a:extLst>
                </a:gridCol>
              </a:tblGrid>
              <a:tr h="955154">
                <a:tc>
                  <a:txBody>
                    <a:bodyPr/>
                    <a:lstStyle/>
                    <a:p>
                      <a:pPr algn="ctr" fontAlgn="ctr"/>
                      <a:r>
                        <a:rPr lang="it-IT" sz="800" b="1" i="0" u="none" strike="noStrike">
                          <a:solidFill>
                            <a:srgbClr val="000000"/>
                          </a:solidFill>
                          <a:effectLst/>
                          <a:latin typeface="Times New Roman" panose="02020603050405020304" pitchFamily="18" charset="0"/>
                        </a:rPr>
                        <a:t>ID</a:t>
                      </a:r>
                    </a:p>
                  </a:txBody>
                  <a:tcPr marL="9298" marR="9298" marT="92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it-IT" sz="800" b="1" i="0" u="none" strike="noStrike">
                          <a:solidFill>
                            <a:srgbClr val="000000"/>
                          </a:solidFill>
                          <a:effectLst/>
                          <a:latin typeface="Times New Roman" panose="02020603050405020304" pitchFamily="18" charset="0"/>
                        </a:rPr>
                        <a:t>Descrizione</a:t>
                      </a:r>
                    </a:p>
                  </a:txBody>
                  <a:tcPr marL="9298" marR="9298" marT="92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it-IT" sz="800" b="1" i="0" u="none" strike="noStrike">
                          <a:solidFill>
                            <a:srgbClr val="000000"/>
                          </a:solidFill>
                          <a:effectLst/>
                          <a:latin typeface="Times New Roman" panose="02020603050405020304" pitchFamily="18" charset="0"/>
                        </a:rPr>
                        <a:t>BASI D'ASTA PROPOSTE</a:t>
                      </a:r>
                    </a:p>
                  </a:txBody>
                  <a:tcPr marL="9298" marR="9298" marT="92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800" b="1" i="0" u="none" strike="noStrike">
                          <a:solidFill>
                            <a:srgbClr val="000000"/>
                          </a:solidFill>
                          <a:effectLst/>
                          <a:latin typeface="Times New Roman" panose="02020603050405020304" pitchFamily="18" charset="0"/>
                        </a:rPr>
                        <a:t>Numero mesi presunti/pezzi</a:t>
                      </a:r>
                    </a:p>
                  </a:txBody>
                  <a:tcPr marL="9298" marR="9298" marT="92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it-IT" sz="800" b="1" i="0" u="none" strike="noStrike">
                          <a:solidFill>
                            <a:srgbClr val="000000"/>
                          </a:solidFill>
                          <a:effectLst/>
                          <a:latin typeface="Times New Roman" panose="02020603050405020304" pitchFamily="18" charset="0"/>
                        </a:rPr>
                        <a:t>TOTALI</a:t>
                      </a:r>
                    </a:p>
                  </a:txBody>
                  <a:tcPr marL="9298" marR="9298" marT="92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16849577"/>
                  </a:ext>
                </a:extLst>
              </a:tr>
              <a:tr h="455869">
                <a:tc>
                  <a:txBody>
                    <a:bodyPr/>
                    <a:lstStyle/>
                    <a:p>
                      <a:pPr algn="ctr" fontAlgn="ctr"/>
                      <a:r>
                        <a:rPr lang="it-IT" sz="800" b="1" i="0" u="none" strike="noStrike">
                          <a:solidFill>
                            <a:srgbClr val="000000"/>
                          </a:solidFill>
                          <a:effectLst/>
                          <a:latin typeface="Times New Roman" panose="02020603050405020304" pitchFamily="18" charset="0"/>
                        </a:rPr>
                        <a:t>1</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Noleggio del sistema offerto (AVEN - AUSL RE) (che garantisca una produttività massima di 150 preparati citologici al giorno)</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1" i="0" u="none" strike="noStrike">
                          <a:solidFill>
                            <a:srgbClr val="000000"/>
                          </a:solidFill>
                          <a:effectLst/>
                          <a:latin typeface="Times New Roman" panose="02020603050405020304" pitchFamily="18" charset="0"/>
                        </a:rPr>
                        <a:t>420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800" b="1" i="0" u="none" strike="noStrike">
                          <a:solidFill>
                            <a:srgbClr val="000000"/>
                          </a:solidFill>
                          <a:effectLst/>
                          <a:latin typeface="Times New Roman" panose="02020603050405020304" pitchFamily="18" charset="0"/>
                        </a:rPr>
                        <a:t>60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            25.200,00 </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03834763"/>
                  </a:ext>
                </a:extLst>
              </a:tr>
              <a:tr h="455869">
                <a:tc>
                  <a:txBody>
                    <a:bodyPr/>
                    <a:lstStyle/>
                    <a:p>
                      <a:pPr algn="ctr" fontAlgn="ctr"/>
                      <a:r>
                        <a:rPr lang="it-IT" sz="800" b="1" i="0" u="none" strike="noStrike">
                          <a:solidFill>
                            <a:srgbClr val="000000"/>
                          </a:solidFill>
                          <a:effectLst/>
                          <a:latin typeface="Times New Roman" panose="02020603050405020304" pitchFamily="18" charset="0"/>
                        </a:rPr>
                        <a:t>2</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Noleggio del sistema offerto (AUSL della Romagna) (che garantisca una produttività massima di 100 preparati citologici al giorno)</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1" i="0" u="none" strike="noStrike">
                          <a:solidFill>
                            <a:srgbClr val="000000"/>
                          </a:solidFill>
                          <a:effectLst/>
                          <a:latin typeface="Times New Roman" panose="02020603050405020304" pitchFamily="18" charset="0"/>
                        </a:rPr>
                        <a:t>420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800" b="1" i="0" u="none" strike="noStrike">
                          <a:solidFill>
                            <a:srgbClr val="000000"/>
                          </a:solidFill>
                          <a:effectLst/>
                          <a:latin typeface="Times New Roman" panose="02020603050405020304" pitchFamily="18" charset="0"/>
                        </a:rPr>
                        <a:t>60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            25.200,00 </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35126220"/>
                  </a:ext>
                </a:extLst>
              </a:tr>
              <a:tr h="455869">
                <a:tc>
                  <a:txBody>
                    <a:bodyPr/>
                    <a:lstStyle/>
                    <a:p>
                      <a:pPr algn="ctr" fontAlgn="ctr"/>
                      <a:r>
                        <a:rPr lang="it-IT" sz="800" b="1" i="0" u="none" strike="noStrike">
                          <a:solidFill>
                            <a:srgbClr val="000000"/>
                          </a:solidFill>
                          <a:effectLst/>
                          <a:latin typeface="Times New Roman" panose="02020603050405020304" pitchFamily="18" charset="0"/>
                        </a:rPr>
                        <a:t>3</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Noleggio del sistema offerto (AVEC – AO FERRARA) (che garantisca una produttività massima di 120 preparati citologici al giorno)</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1" i="0" u="none" strike="noStrike">
                          <a:solidFill>
                            <a:srgbClr val="000000"/>
                          </a:solidFill>
                          <a:effectLst/>
                          <a:latin typeface="Times New Roman" panose="02020603050405020304" pitchFamily="18" charset="0"/>
                        </a:rPr>
                        <a:t>420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800" b="1" i="0" u="none" strike="noStrike">
                          <a:solidFill>
                            <a:srgbClr val="000000"/>
                          </a:solidFill>
                          <a:effectLst/>
                          <a:latin typeface="Times New Roman" panose="02020603050405020304" pitchFamily="18" charset="0"/>
                        </a:rPr>
                        <a:t>60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            25.200,00 </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2030074"/>
                  </a:ext>
                </a:extLst>
              </a:tr>
              <a:tr h="303912">
                <a:tc>
                  <a:txBody>
                    <a:bodyPr/>
                    <a:lstStyle/>
                    <a:p>
                      <a:pPr algn="ctr" fontAlgn="ctr"/>
                      <a:r>
                        <a:rPr lang="it-IT" sz="800" b="1" i="0" u="none" strike="noStrike">
                          <a:solidFill>
                            <a:srgbClr val="000000"/>
                          </a:solidFill>
                          <a:effectLst/>
                          <a:latin typeface="Times New Roman" panose="02020603050405020304" pitchFamily="18" charset="0"/>
                        </a:rPr>
                        <a:t>4</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Noleggio per coloratore offerto (AVEN - AUSL RE)</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1" i="0" u="none" strike="noStrike">
                          <a:solidFill>
                            <a:srgbClr val="000000"/>
                          </a:solidFill>
                          <a:effectLst/>
                          <a:latin typeface="Times New Roman" panose="02020603050405020304" pitchFamily="18" charset="0"/>
                        </a:rPr>
                        <a:t>200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800" b="1" i="0" u="none" strike="noStrike">
                          <a:solidFill>
                            <a:srgbClr val="000000"/>
                          </a:solidFill>
                          <a:effectLst/>
                          <a:latin typeface="Times New Roman" panose="02020603050405020304" pitchFamily="18" charset="0"/>
                        </a:rPr>
                        <a:t>60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            12.000,00 </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36526436"/>
                  </a:ext>
                </a:extLst>
              </a:tr>
              <a:tr h="303912">
                <a:tc>
                  <a:txBody>
                    <a:bodyPr/>
                    <a:lstStyle/>
                    <a:p>
                      <a:pPr algn="ctr" fontAlgn="ctr"/>
                      <a:r>
                        <a:rPr lang="it-IT" sz="800" b="1" i="0" u="none" strike="noStrike">
                          <a:solidFill>
                            <a:srgbClr val="000000"/>
                          </a:solidFill>
                          <a:effectLst/>
                          <a:latin typeface="Times New Roman" panose="02020603050405020304" pitchFamily="18" charset="0"/>
                        </a:rPr>
                        <a:t>5</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Noleggio per coloratore offerto (AUSL della Romagna)</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1" i="0" u="none" strike="noStrike">
                          <a:solidFill>
                            <a:srgbClr val="000000"/>
                          </a:solidFill>
                          <a:effectLst/>
                          <a:latin typeface="Times New Roman" panose="02020603050405020304" pitchFamily="18" charset="0"/>
                        </a:rPr>
                        <a:t>200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800" b="1" i="0" u="none" strike="noStrike">
                          <a:solidFill>
                            <a:srgbClr val="000000"/>
                          </a:solidFill>
                          <a:effectLst/>
                          <a:latin typeface="Times New Roman" panose="02020603050405020304" pitchFamily="18" charset="0"/>
                        </a:rPr>
                        <a:t>60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            12.000,00 </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05660709"/>
                  </a:ext>
                </a:extLst>
              </a:tr>
              <a:tr h="303912">
                <a:tc>
                  <a:txBody>
                    <a:bodyPr/>
                    <a:lstStyle/>
                    <a:p>
                      <a:pPr algn="ctr" fontAlgn="ctr"/>
                      <a:r>
                        <a:rPr lang="it-IT" sz="800" b="1" i="0" u="none" strike="noStrike">
                          <a:solidFill>
                            <a:srgbClr val="000000"/>
                          </a:solidFill>
                          <a:effectLst/>
                          <a:latin typeface="Times New Roman" panose="02020603050405020304" pitchFamily="18" charset="0"/>
                        </a:rPr>
                        <a:t>6</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Noleggio per coloratore offerto (AVEC – AO FERRARA)</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1" i="0" u="none" strike="noStrike">
                          <a:solidFill>
                            <a:srgbClr val="000000"/>
                          </a:solidFill>
                          <a:effectLst/>
                          <a:latin typeface="Times New Roman" panose="02020603050405020304" pitchFamily="18" charset="0"/>
                        </a:rPr>
                        <a:t>200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800" b="1" i="0" u="none" strike="noStrike">
                          <a:solidFill>
                            <a:srgbClr val="000000"/>
                          </a:solidFill>
                          <a:effectLst/>
                          <a:latin typeface="Times New Roman" panose="02020603050405020304" pitchFamily="18" charset="0"/>
                        </a:rPr>
                        <a:t>60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            12.000,00 </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21242191"/>
                  </a:ext>
                </a:extLst>
              </a:tr>
              <a:tr h="303912">
                <a:tc>
                  <a:txBody>
                    <a:bodyPr/>
                    <a:lstStyle/>
                    <a:p>
                      <a:pPr algn="ctr" fontAlgn="ctr"/>
                      <a:r>
                        <a:rPr lang="it-IT" sz="800" b="1" i="0" u="none" strike="noStrike">
                          <a:solidFill>
                            <a:srgbClr val="000000"/>
                          </a:solidFill>
                          <a:effectLst/>
                          <a:latin typeface="Times New Roman" panose="02020603050405020304" pitchFamily="18" charset="0"/>
                        </a:rPr>
                        <a:t>7</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Noleggio workstation con adeguato sistema di scanner (minimo 3 per centro) </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1" i="0" u="none" strike="noStrike">
                          <a:solidFill>
                            <a:srgbClr val="000000"/>
                          </a:solidFill>
                          <a:effectLst/>
                          <a:latin typeface="Times New Roman" panose="02020603050405020304" pitchFamily="18" charset="0"/>
                        </a:rPr>
                        <a:t>300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800" b="1" i="0" u="none" strike="noStrike">
                          <a:solidFill>
                            <a:srgbClr val="000000"/>
                          </a:solidFill>
                          <a:effectLst/>
                          <a:latin typeface="Times New Roman" panose="02020603050405020304" pitchFamily="18" charset="0"/>
                        </a:rPr>
                        <a:t>540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          162.000,00 </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22306059"/>
                  </a:ext>
                </a:extLst>
              </a:tr>
              <a:tr h="325621">
                <a:tc>
                  <a:txBody>
                    <a:bodyPr/>
                    <a:lstStyle/>
                    <a:p>
                      <a:pPr algn="ctr" fontAlgn="ctr"/>
                      <a:r>
                        <a:rPr lang="it-IT" sz="800" b="1" i="0" u="none" strike="noStrike">
                          <a:solidFill>
                            <a:srgbClr val="000000"/>
                          </a:solidFill>
                          <a:effectLst/>
                          <a:latin typeface="Times New Roman" panose="02020603050405020304" pitchFamily="18" charset="0"/>
                        </a:rPr>
                        <a:t>8</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DISPOSITIVI PER IL PRELIEVO (spatola e/o spazzolino)</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1" i="0" u="none" strike="noStrike">
                          <a:solidFill>
                            <a:srgbClr val="000000"/>
                          </a:solidFill>
                          <a:effectLst/>
                          <a:latin typeface="Times New Roman" panose="02020603050405020304" pitchFamily="18" charset="0"/>
                        </a:rPr>
                        <a:t>0,25</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800" b="1" i="0" u="none" strike="noStrike">
                          <a:solidFill>
                            <a:srgbClr val="000000"/>
                          </a:solidFill>
                          <a:effectLst/>
                          <a:latin typeface="Times New Roman" panose="02020603050405020304" pitchFamily="18" charset="0"/>
                        </a:rPr>
                        <a:t>960.000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          240.000,00 </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48926963"/>
                  </a:ext>
                </a:extLst>
              </a:tr>
              <a:tr h="217081">
                <a:tc>
                  <a:txBody>
                    <a:bodyPr/>
                    <a:lstStyle/>
                    <a:p>
                      <a:pPr algn="ctr" fontAlgn="ctr"/>
                      <a:r>
                        <a:rPr lang="it-IT" sz="800" b="1" i="0" u="none" strike="noStrike">
                          <a:solidFill>
                            <a:srgbClr val="000000"/>
                          </a:solidFill>
                          <a:effectLst/>
                          <a:latin typeface="Times New Roman" panose="02020603050405020304" pitchFamily="18" charset="0"/>
                        </a:rPr>
                        <a:t>9</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FIALE IN SOLUZIONE LIQUIDA DI TRASPORTO</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1" i="0" u="none" strike="noStrike">
                          <a:solidFill>
                            <a:srgbClr val="000000"/>
                          </a:solidFill>
                          <a:effectLst/>
                          <a:latin typeface="Times New Roman" panose="02020603050405020304" pitchFamily="18" charset="0"/>
                        </a:rPr>
                        <a:t>1,29</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800" b="1" i="0" u="none" strike="noStrike">
                          <a:solidFill>
                            <a:srgbClr val="000000"/>
                          </a:solidFill>
                          <a:effectLst/>
                          <a:latin typeface="Times New Roman" panose="02020603050405020304" pitchFamily="18" charset="0"/>
                        </a:rPr>
                        <a:t>960.000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       1.238.400,00 </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64422696"/>
                  </a:ext>
                </a:extLst>
              </a:tr>
              <a:tr h="325621">
                <a:tc>
                  <a:txBody>
                    <a:bodyPr/>
                    <a:lstStyle/>
                    <a:p>
                      <a:pPr algn="ctr" fontAlgn="ctr"/>
                      <a:r>
                        <a:rPr lang="it-IT" sz="800" b="1" i="0" u="none" strike="noStrike">
                          <a:solidFill>
                            <a:srgbClr val="000000"/>
                          </a:solidFill>
                          <a:effectLst/>
                          <a:latin typeface="Times New Roman" panose="02020603050405020304" pitchFamily="18" charset="0"/>
                        </a:rPr>
                        <a:t>10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VETRINI per citologia generale comprensivi di  eventuali FILTRI CITOLOGICI</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1" i="0" u="none" strike="noStrike" dirty="0">
                          <a:solidFill>
                            <a:srgbClr val="000000"/>
                          </a:solidFill>
                          <a:effectLst/>
                          <a:latin typeface="Times New Roman" panose="02020603050405020304" pitchFamily="18" charset="0"/>
                        </a:rPr>
                        <a:t>2</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800" b="1" i="0" u="none" strike="noStrike">
                          <a:solidFill>
                            <a:srgbClr val="000000"/>
                          </a:solidFill>
                          <a:effectLst/>
                          <a:latin typeface="Times New Roman" panose="02020603050405020304" pitchFamily="18" charset="0"/>
                        </a:rPr>
                        <a:t>200.000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          400.000,00 </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42991664"/>
                  </a:ext>
                </a:extLst>
              </a:tr>
              <a:tr h="217081">
                <a:tc>
                  <a:txBody>
                    <a:bodyPr/>
                    <a:lstStyle/>
                    <a:p>
                      <a:pPr algn="ctr" fontAlgn="ctr"/>
                      <a:r>
                        <a:rPr lang="it-IT" sz="800" b="1" i="0" u="none" strike="noStrike">
                          <a:solidFill>
                            <a:srgbClr val="000000"/>
                          </a:solidFill>
                          <a:effectLst/>
                          <a:latin typeface="Times New Roman" panose="02020603050405020304" pitchFamily="18" charset="0"/>
                        </a:rPr>
                        <a:t>11</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Costo per la colorazione di un vetrino </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800" b="1" i="0" u="none" strike="noStrike">
                          <a:solidFill>
                            <a:srgbClr val="000000"/>
                          </a:solidFill>
                          <a:effectLst/>
                          <a:latin typeface="Times New Roman" panose="02020603050405020304" pitchFamily="18" charset="0"/>
                        </a:rPr>
                        <a:t>0,15</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800" b="1" i="0" u="none" strike="noStrike">
                          <a:solidFill>
                            <a:srgbClr val="000000"/>
                          </a:solidFill>
                          <a:effectLst/>
                          <a:latin typeface="Times New Roman" panose="02020603050405020304" pitchFamily="18" charset="0"/>
                        </a:rPr>
                        <a:t>200.000</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1" i="0" u="none" strike="noStrike">
                          <a:solidFill>
                            <a:srgbClr val="000000"/>
                          </a:solidFill>
                          <a:effectLst/>
                          <a:latin typeface="Times New Roman" panose="02020603050405020304" pitchFamily="18" charset="0"/>
                        </a:rPr>
                        <a:t>            30.000,00 </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5156225"/>
                  </a:ext>
                </a:extLst>
              </a:tr>
              <a:tr h="455869">
                <a:tc gridSpan="4">
                  <a:txBody>
                    <a:bodyPr/>
                    <a:lstStyle/>
                    <a:p>
                      <a:pPr algn="r" fontAlgn="ctr"/>
                      <a:r>
                        <a:rPr lang="it-IT" sz="800" b="1" i="0" u="none" strike="noStrike">
                          <a:solidFill>
                            <a:srgbClr val="000000"/>
                          </a:solidFill>
                          <a:effectLst/>
                          <a:latin typeface="Times New Roman" panose="02020603050405020304" pitchFamily="18" charset="0"/>
                        </a:rPr>
                        <a:t>TOTALE BASI D'ASTA</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l" fontAlgn="ctr"/>
                      <a:r>
                        <a:rPr lang="it-IT" sz="800" b="1" i="0" u="none" strike="noStrike" dirty="0">
                          <a:solidFill>
                            <a:srgbClr val="000000"/>
                          </a:solidFill>
                          <a:effectLst/>
                          <a:latin typeface="Times New Roman" panose="02020603050405020304" pitchFamily="18" charset="0"/>
                        </a:rPr>
                        <a:t>       2.182.000,00 </a:t>
                      </a:r>
                    </a:p>
                  </a:txBody>
                  <a:tcPr marL="9298" marR="9298" marT="92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30440597"/>
                  </a:ext>
                </a:extLst>
              </a:tr>
            </a:tbl>
          </a:graphicData>
        </a:graphic>
      </p:graphicFrame>
    </p:spTree>
    <p:extLst>
      <p:ext uri="{BB962C8B-B14F-4D97-AF65-F5344CB8AC3E}">
        <p14:creationId xmlns:p14="http://schemas.microsoft.com/office/powerpoint/2010/main" val="1587538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numero diapositiva 2">
            <a:extLst>
              <a:ext uri="{FF2B5EF4-FFF2-40B4-BE49-F238E27FC236}">
                <a16:creationId xmlns:a16="http://schemas.microsoft.com/office/drawing/2014/main" id="{7B486E59-C6D3-43AA-BE50-22DFF8536838}"/>
              </a:ext>
            </a:extLst>
          </p:cNvPr>
          <p:cNvSpPr txBox="1">
            <a:spLocks noGrp="1"/>
          </p:cNvSpPr>
          <p:nvPr/>
        </p:nvSpPr>
        <p:spPr bwMode="auto">
          <a:xfrm>
            <a:off x="3935413" y="6507163"/>
            <a:ext cx="206057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ctr">
              <a:spcBef>
                <a:spcPct val="0"/>
              </a:spcBef>
              <a:buSzPct val="70000"/>
              <a:buFont typeface="Wingdings" panose="05000000000000000000" pitchFamily="2" charset="2"/>
              <a:buNone/>
            </a:pPr>
            <a:endParaRPr lang="it-IT" altLang="it-IT" sz="1200" b="1" dirty="0">
              <a:solidFill>
                <a:srgbClr val="336600"/>
              </a:solidFill>
              <a:latin typeface="Calibri" panose="020F0502020204030204" pitchFamily="34" charset="0"/>
            </a:endParaRPr>
          </a:p>
        </p:txBody>
      </p:sp>
      <p:sp>
        <p:nvSpPr>
          <p:cNvPr id="32771" name="Rectangle 4">
            <a:extLst>
              <a:ext uri="{FF2B5EF4-FFF2-40B4-BE49-F238E27FC236}">
                <a16:creationId xmlns:a16="http://schemas.microsoft.com/office/drawing/2014/main" id="{011DEDE5-3743-401C-9450-BA527C138613}"/>
              </a:ext>
            </a:extLst>
          </p:cNvPr>
          <p:cNvSpPr>
            <a:spLocks noChangeArrowheads="1"/>
          </p:cNvSpPr>
          <p:nvPr/>
        </p:nvSpPr>
        <p:spPr bwMode="auto">
          <a:xfrm>
            <a:off x="590550" y="222250"/>
            <a:ext cx="91233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r">
              <a:spcBef>
                <a:spcPct val="0"/>
              </a:spcBef>
              <a:buSzPct val="70000"/>
              <a:buFont typeface="Wingdings" panose="05000000000000000000" pitchFamily="2" charset="2"/>
              <a:buNone/>
            </a:pPr>
            <a:r>
              <a:rPr lang="it-IT" altLang="it-IT" sz="2600" b="1">
                <a:solidFill>
                  <a:schemeClr val="bg1"/>
                </a:solidFill>
                <a:latin typeface="Calibri" panose="020F0502020204030204" pitchFamily="34" charset="0"/>
              </a:rPr>
              <a:t>Sintesi dell’iniziativa</a:t>
            </a:r>
            <a:endParaRPr lang="it-IT" altLang="it-IT" sz="2600" b="1">
              <a:solidFill>
                <a:srgbClr val="006600"/>
              </a:solidFill>
              <a:latin typeface="Calibri" panose="020F0502020204030204" pitchFamily="34" charset="0"/>
            </a:endParaRPr>
          </a:p>
        </p:txBody>
      </p:sp>
      <p:sp>
        <p:nvSpPr>
          <p:cNvPr id="32772" name="Rectangle 10">
            <a:extLst>
              <a:ext uri="{FF2B5EF4-FFF2-40B4-BE49-F238E27FC236}">
                <a16:creationId xmlns:a16="http://schemas.microsoft.com/office/drawing/2014/main" id="{1EEC6567-3C40-4CC5-83DB-14B2BE012AAD}"/>
              </a:ext>
            </a:extLst>
          </p:cNvPr>
          <p:cNvSpPr>
            <a:spLocks noChangeArrowheads="1"/>
          </p:cNvSpPr>
          <p:nvPr/>
        </p:nvSpPr>
        <p:spPr bwMode="auto">
          <a:xfrm>
            <a:off x="1109663" y="784225"/>
            <a:ext cx="8564562" cy="586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indent="-182563">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just">
              <a:lnSpc>
                <a:spcPct val="110000"/>
              </a:lnSpc>
              <a:buFont typeface="Wingdings" panose="05000000000000000000" pitchFamily="2" charset="2"/>
              <a:buNone/>
            </a:pPr>
            <a:endParaRPr lang="it-IT" altLang="it-IT" sz="1800">
              <a:latin typeface="Calibri" panose="020F0502020204030204" pitchFamily="34" charset="0"/>
            </a:endParaRPr>
          </a:p>
        </p:txBody>
      </p:sp>
      <p:graphicFrame>
        <p:nvGraphicFramePr>
          <p:cNvPr id="6" name="Group 167">
            <a:extLst>
              <a:ext uri="{FF2B5EF4-FFF2-40B4-BE49-F238E27FC236}">
                <a16:creationId xmlns:a16="http://schemas.microsoft.com/office/drawing/2014/main" id="{A6EBD9C5-D25D-4F58-A015-517DDECCFAC6}"/>
              </a:ext>
            </a:extLst>
          </p:cNvPr>
          <p:cNvGraphicFramePr>
            <a:graphicFrameLocks noGrp="1"/>
          </p:cNvGraphicFramePr>
          <p:nvPr>
            <p:extLst>
              <p:ext uri="{D42A27DB-BD31-4B8C-83A1-F6EECF244321}">
                <p14:modId xmlns:p14="http://schemas.microsoft.com/office/powerpoint/2010/main" val="3314517275"/>
              </p:ext>
            </p:extLst>
          </p:nvPr>
        </p:nvGraphicFramePr>
        <p:xfrm>
          <a:off x="817563" y="1325562"/>
          <a:ext cx="8856662" cy="4523106"/>
        </p:xfrm>
        <a:graphic>
          <a:graphicData uri="http://schemas.openxmlformats.org/drawingml/2006/table">
            <a:tbl>
              <a:tblPr>
                <a:tableStyleId>{5DA37D80-6434-44D0-A028-1B22A696006F}</a:tableStyleId>
              </a:tblPr>
              <a:tblGrid>
                <a:gridCol w="1878012">
                  <a:extLst>
                    <a:ext uri="{9D8B030D-6E8A-4147-A177-3AD203B41FA5}">
                      <a16:colId xmlns:a16="http://schemas.microsoft.com/office/drawing/2014/main" val="20000"/>
                    </a:ext>
                  </a:extLst>
                </a:gridCol>
                <a:gridCol w="6978650">
                  <a:extLst>
                    <a:ext uri="{9D8B030D-6E8A-4147-A177-3AD203B41FA5}">
                      <a16:colId xmlns:a16="http://schemas.microsoft.com/office/drawing/2014/main" val="20001"/>
                    </a:ext>
                  </a:extLst>
                </a:gridCol>
              </a:tblGrid>
              <a:tr h="436792">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600" u="none" strike="noStrike" cap="none" normalizeH="0" baseline="0" dirty="0">
                          <a:ln>
                            <a:noFill/>
                          </a:ln>
                          <a:effectLst/>
                          <a:latin typeface="Calibri" pitchFamily="34" charset="0"/>
                        </a:rPr>
                        <a:t>Oggetto</a:t>
                      </a:r>
                      <a:endParaRPr kumimoji="0" lang="it-IT" sz="1600" b="1" i="0" u="none" strike="noStrike" cap="none" normalizeH="0" baseline="0" dirty="0">
                        <a:ln>
                          <a:noFill/>
                        </a:ln>
                        <a:solidFill>
                          <a:schemeClr val="tx1"/>
                        </a:solidFill>
                        <a:effectLst/>
                        <a:latin typeface="Calibri" pitchFamily="34" charset="0"/>
                      </a:endParaRPr>
                    </a:p>
                  </a:txBody>
                  <a:tcPr marL="0" marR="0" marT="0" marB="0" anchor="ctr" horzOverflow="overflow"/>
                </a:tc>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defRPr/>
                      </a:pPr>
                      <a:r>
                        <a:rPr lang="it-IT" altLang="it-IT" sz="1600" b="1" dirty="0">
                          <a:solidFill>
                            <a:srgbClr val="008000"/>
                          </a:solidFill>
                          <a:latin typeface="Calibri" panose="020F0502020204030204" pitchFamily="34" charset="0"/>
                          <a:cs typeface="Times New Roman" panose="02020603050405020304" pitchFamily="18" charset="0"/>
                        </a:rPr>
                        <a:t>Fornitura di sistemi di trasporto e prelievo di campioni </a:t>
                      </a:r>
                      <a:r>
                        <a:rPr lang="it-IT" altLang="it-IT" sz="1600" b="1" dirty="0" err="1">
                          <a:solidFill>
                            <a:srgbClr val="008000"/>
                          </a:solidFill>
                          <a:latin typeface="Calibri" panose="020F0502020204030204" pitchFamily="34" charset="0"/>
                          <a:cs typeface="Times New Roman" panose="02020603050405020304" pitchFamily="18" charset="0"/>
                        </a:rPr>
                        <a:t>cervico</a:t>
                      </a:r>
                      <a:r>
                        <a:rPr lang="it-IT" altLang="it-IT" sz="1600" b="1" dirty="0">
                          <a:solidFill>
                            <a:srgbClr val="008000"/>
                          </a:solidFill>
                          <a:latin typeface="Calibri" panose="020F0502020204030204" pitchFamily="34" charset="0"/>
                          <a:cs typeface="Times New Roman" panose="02020603050405020304" pitchFamily="18" charset="0"/>
                        </a:rPr>
                        <a:t> - vaginali per la determinazione di HPV-DNA e di vetrini per citologia.</a:t>
                      </a:r>
                    </a:p>
                  </a:txBody>
                  <a:tcPr marL="0" marR="0" marT="0" marB="0" anchor="ctr" horzOverflow="overflow"/>
                </a:tc>
                <a:extLst>
                  <a:ext uri="{0D108BD9-81ED-4DB2-BD59-A6C34878D82A}">
                    <a16:rowId xmlns:a16="http://schemas.microsoft.com/office/drawing/2014/main" val="10000"/>
                  </a:ext>
                </a:extLst>
              </a:tr>
              <a:tr h="720725">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600" u="none" strike="noStrike" cap="none" normalizeH="0" baseline="0" dirty="0">
                          <a:ln>
                            <a:noFill/>
                          </a:ln>
                          <a:effectLst/>
                          <a:latin typeface="Calibri" pitchFamily="34" charset="0"/>
                        </a:rPr>
                        <a:t>Valore stimato della gara</a:t>
                      </a:r>
                      <a:endParaRPr kumimoji="0" lang="it-IT" sz="1600" b="1" i="0" u="none" strike="noStrike" cap="none" normalizeH="0" baseline="0" dirty="0">
                        <a:ln>
                          <a:noFill/>
                        </a:ln>
                        <a:solidFill>
                          <a:schemeClr val="tx1"/>
                        </a:solidFill>
                        <a:effectLst/>
                        <a:latin typeface="Calibri" pitchFamily="34" charset="0"/>
                      </a:endParaRPr>
                    </a:p>
                  </a:txBody>
                  <a:tcPr marL="0" marR="0" marT="0" marB="0" anchor="ctr" horzOverflow="overflow"/>
                </a:tc>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600" u="none" strike="noStrike" cap="none" normalizeH="0" baseline="0" dirty="0">
                          <a:ln>
                            <a:noFill/>
                          </a:ln>
                          <a:effectLst/>
                          <a:latin typeface="Calibri" pitchFamily="34" charset="0"/>
                        </a:rPr>
                        <a:t>circa € 2.182.000,00 IVA esclusa</a:t>
                      </a:r>
                      <a:endParaRPr kumimoji="0" lang="it-IT" sz="1600" b="0" i="0" u="none" strike="noStrike" cap="none" normalizeH="0" baseline="0" dirty="0">
                        <a:ln>
                          <a:noFill/>
                        </a:ln>
                        <a:solidFill>
                          <a:schemeClr val="tx1"/>
                        </a:solidFill>
                        <a:effectLst/>
                        <a:latin typeface="Calibri" pitchFamily="34" charset="0"/>
                      </a:endParaRPr>
                    </a:p>
                  </a:txBody>
                  <a:tcPr marL="0" marR="0" marT="0" marB="0" anchor="ctr" horzOverflow="overflow"/>
                </a:tc>
                <a:extLst>
                  <a:ext uri="{0D108BD9-81ED-4DB2-BD59-A6C34878D82A}">
                    <a16:rowId xmlns:a16="http://schemas.microsoft.com/office/drawing/2014/main" val="10001"/>
                  </a:ext>
                </a:extLst>
              </a:tr>
              <a:tr h="863600">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600" u="none" strike="noStrike" cap="none" normalizeH="0" baseline="0" dirty="0">
                          <a:ln>
                            <a:noFill/>
                          </a:ln>
                          <a:effectLst/>
                          <a:latin typeface="Calibri" pitchFamily="34" charset="0"/>
                        </a:rPr>
                        <a:t>Ipotesi di divisione in lotti</a:t>
                      </a:r>
                      <a:endParaRPr kumimoji="0" lang="it-IT" sz="1600" b="1" i="0" u="none" strike="noStrike" cap="none" normalizeH="0" baseline="0" dirty="0">
                        <a:ln>
                          <a:noFill/>
                        </a:ln>
                        <a:solidFill>
                          <a:schemeClr val="tx1"/>
                        </a:solidFill>
                        <a:effectLst/>
                        <a:latin typeface="Calibri" pitchFamily="34" charset="0"/>
                      </a:endParaRPr>
                    </a:p>
                  </a:txBody>
                  <a:tcPr marL="0" marR="0" marT="0" marB="0" anchor="ctr" horzOverflow="overflow"/>
                </a:tc>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600" u="none" strike="noStrike" cap="none" normalizeH="0" baseline="0" dirty="0">
                          <a:ln>
                            <a:noFill/>
                          </a:ln>
                          <a:effectLst/>
                          <a:latin typeface="Calibri" pitchFamily="34" charset="0"/>
                        </a:rPr>
                        <a:t>Lotto unico</a:t>
                      </a:r>
                      <a:endParaRPr kumimoji="0" lang="it-IT" sz="1600" b="0" i="0" u="none" strike="noStrike" cap="none" normalizeH="0" baseline="0" dirty="0">
                        <a:ln>
                          <a:noFill/>
                        </a:ln>
                        <a:solidFill>
                          <a:schemeClr val="tx1"/>
                        </a:solidFill>
                        <a:effectLst/>
                        <a:latin typeface="Calibri" pitchFamily="34" charset="0"/>
                        <a:cs typeface="Times New Roman" pitchFamily="18" charset="0"/>
                      </a:endParaRPr>
                    </a:p>
                  </a:txBody>
                  <a:tcPr marL="0" marR="0" marT="0" marB="0" anchor="ctr" horzOverflow="overflow"/>
                </a:tc>
                <a:extLst>
                  <a:ext uri="{0D108BD9-81ED-4DB2-BD59-A6C34878D82A}">
                    <a16:rowId xmlns:a16="http://schemas.microsoft.com/office/drawing/2014/main" val="10002"/>
                  </a:ext>
                </a:extLst>
              </a:tr>
              <a:tr h="642938">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600" u="none" strike="noStrike" cap="none" normalizeH="0" baseline="0" dirty="0">
                          <a:ln>
                            <a:noFill/>
                          </a:ln>
                          <a:effectLst/>
                          <a:latin typeface="Calibri" pitchFamily="34" charset="0"/>
                        </a:rPr>
                        <a:t>Procedura di aggiudicazione</a:t>
                      </a:r>
                      <a:endParaRPr kumimoji="0" lang="it-IT" sz="1600" b="1" i="0" u="none" strike="noStrike" cap="none" normalizeH="0" baseline="0" dirty="0">
                        <a:ln>
                          <a:noFill/>
                        </a:ln>
                        <a:solidFill>
                          <a:schemeClr val="tx1"/>
                        </a:solidFill>
                        <a:effectLst/>
                        <a:latin typeface="Calibri" pitchFamily="34" charset="0"/>
                      </a:endParaRPr>
                    </a:p>
                  </a:txBody>
                  <a:tcPr marL="0" marR="0" marT="0" marB="0" anchor="ctr" horzOverflow="overflow"/>
                </a:tc>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600" u="none" strike="noStrike" cap="none" normalizeH="0" baseline="0" dirty="0">
                          <a:ln>
                            <a:noFill/>
                          </a:ln>
                          <a:effectLst/>
                          <a:latin typeface="Calibri" pitchFamily="34" charset="0"/>
                        </a:rPr>
                        <a:t>Procedura aperta</a:t>
                      </a:r>
                      <a:endParaRPr kumimoji="0" lang="it-IT" sz="1600" b="0" i="0" u="none" strike="noStrike" cap="none" normalizeH="0" baseline="0" dirty="0">
                        <a:ln>
                          <a:noFill/>
                        </a:ln>
                        <a:solidFill>
                          <a:schemeClr val="tx1"/>
                        </a:solidFill>
                        <a:effectLst/>
                        <a:latin typeface="Calibri" pitchFamily="34" charset="0"/>
                      </a:endParaRPr>
                    </a:p>
                  </a:txBody>
                  <a:tcPr marL="0" marR="0" marT="0" marB="0" anchor="ctr" horzOverflow="overflow"/>
                </a:tc>
                <a:extLst>
                  <a:ext uri="{0D108BD9-81ED-4DB2-BD59-A6C34878D82A}">
                    <a16:rowId xmlns:a16="http://schemas.microsoft.com/office/drawing/2014/main" val="10003"/>
                  </a:ext>
                </a:extLst>
              </a:tr>
              <a:tr h="747713">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600" u="none" strike="noStrike" cap="none" normalizeH="0" baseline="0" dirty="0">
                          <a:ln>
                            <a:noFill/>
                          </a:ln>
                          <a:effectLst/>
                          <a:latin typeface="Calibri" pitchFamily="34" charset="0"/>
                        </a:rPr>
                        <a:t>Criterio di aggiudicazione</a:t>
                      </a:r>
                      <a:endParaRPr kumimoji="0" lang="it-IT" sz="1600" b="1" i="0" u="none" strike="noStrike" cap="none" normalizeH="0" baseline="0" dirty="0">
                        <a:ln>
                          <a:noFill/>
                        </a:ln>
                        <a:solidFill>
                          <a:schemeClr val="tx1"/>
                        </a:solidFill>
                        <a:effectLst/>
                        <a:latin typeface="Calibri" pitchFamily="34" charset="0"/>
                      </a:endParaRPr>
                    </a:p>
                  </a:txBody>
                  <a:tcPr marL="0" marR="0" marT="0" marB="0" anchor="ctr" horzOverflow="overflow"/>
                </a:tc>
                <a:tc>
                  <a:txBody>
                    <a:bodyPr/>
                    <a:lstStyle/>
                    <a:p>
                      <a:pPr marL="101600" marR="0" lvl="0" indent="-7938" algn="l" defTabSz="330200" rtl="0" eaLnBrk="0" fontAlgn="base" latinLnBrk="0" hangingPunct="0">
                        <a:lnSpc>
                          <a:spcPct val="100000"/>
                        </a:lnSpc>
                        <a:spcBef>
                          <a:spcPct val="20000"/>
                        </a:spcBef>
                        <a:spcAft>
                          <a:spcPct val="0"/>
                        </a:spcAft>
                        <a:buClr>
                          <a:srgbClr val="CC0000"/>
                        </a:buClr>
                        <a:buSzTx/>
                        <a:buFontTx/>
                        <a:buNone/>
                        <a:tabLst>
                          <a:tab pos="4005263" algn="l"/>
                        </a:tabLst>
                      </a:pPr>
                      <a:r>
                        <a:rPr kumimoji="0" lang="it-IT" sz="1600" u="none" strike="noStrike" cap="none" normalizeH="0" baseline="0" dirty="0">
                          <a:ln>
                            <a:noFill/>
                          </a:ln>
                          <a:effectLst/>
                          <a:latin typeface="Calibri" pitchFamily="34" charset="0"/>
                        </a:rPr>
                        <a:t>Offerta economicamente più vantaggiosa individuata sulla base del minor prezzo (con valutazione di idoneità </a:t>
                      </a:r>
                      <a:r>
                        <a:rPr kumimoji="0" lang="it-IT" sz="1600" u="none" strike="noStrike" cap="none" normalizeH="0" baseline="0" dirty="0" err="1">
                          <a:ln>
                            <a:noFill/>
                          </a:ln>
                          <a:effectLst/>
                          <a:latin typeface="Calibri" pitchFamily="34" charset="0"/>
                        </a:rPr>
                        <a:t>expost</a:t>
                      </a:r>
                      <a:r>
                        <a:rPr kumimoji="0" lang="it-IT" sz="1600" u="none" strike="noStrike" cap="none" normalizeH="0" baseline="0" dirty="0">
                          <a:ln>
                            <a:noFill/>
                          </a:ln>
                          <a:effectLst/>
                          <a:latin typeface="Calibri" pitchFamily="34" charset="0"/>
                        </a:rPr>
                        <a:t>)</a:t>
                      </a:r>
                      <a:endParaRPr kumimoji="0" lang="it-IT" sz="1600" b="0" i="0" u="none" strike="noStrike" cap="none" normalizeH="0" baseline="0" dirty="0">
                        <a:ln>
                          <a:noFill/>
                        </a:ln>
                        <a:solidFill>
                          <a:schemeClr val="tx1"/>
                        </a:solidFill>
                        <a:effectLst/>
                        <a:latin typeface="Calibri" pitchFamily="34" charset="0"/>
                      </a:endParaRPr>
                    </a:p>
                  </a:txBody>
                  <a:tcPr marL="0" marR="0" marT="0" marB="0" anchor="ctr" horzOverflow="overflow"/>
                </a:tc>
                <a:extLst>
                  <a:ext uri="{0D108BD9-81ED-4DB2-BD59-A6C34878D82A}">
                    <a16:rowId xmlns:a16="http://schemas.microsoft.com/office/drawing/2014/main" val="10004"/>
                  </a:ext>
                </a:extLst>
              </a:tr>
              <a:tr h="530225">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600" u="none" strike="noStrike" cap="none" normalizeH="0" baseline="0" dirty="0">
                          <a:ln>
                            <a:noFill/>
                          </a:ln>
                          <a:effectLst/>
                          <a:latin typeface="Calibri" pitchFamily="34" charset="0"/>
                        </a:rPr>
                        <a:t>Durata Convenzione</a:t>
                      </a:r>
                      <a:endParaRPr kumimoji="0" lang="it-IT" sz="1600" b="1" i="0" u="none" strike="noStrike" cap="none" normalizeH="0" baseline="0" dirty="0">
                        <a:ln>
                          <a:noFill/>
                        </a:ln>
                        <a:solidFill>
                          <a:schemeClr val="tx1"/>
                        </a:solidFill>
                        <a:effectLst/>
                        <a:latin typeface="Calibri" pitchFamily="34" charset="0"/>
                      </a:endParaRPr>
                    </a:p>
                  </a:txBody>
                  <a:tcPr marL="0" marR="0" marT="0" marB="0" anchor="ctr" horzOverflow="overflow"/>
                </a:tc>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600" u="none" strike="noStrike" cap="none" normalizeH="0" baseline="0" dirty="0">
                          <a:ln>
                            <a:noFill/>
                          </a:ln>
                          <a:effectLst/>
                          <a:latin typeface="Calibri" pitchFamily="34" charset="0"/>
                        </a:rPr>
                        <a:t>12 mesi, con possibile rinnovo per ulteriori 12 mesi</a:t>
                      </a:r>
                      <a:endParaRPr kumimoji="0" lang="it-IT" sz="1600" b="0" i="0" u="none" strike="noStrike" cap="none" normalizeH="0" baseline="0" dirty="0">
                        <a:ln>
                          <a:noFill/>
                        </a:ln>
                        <a:solidFill>
                          <a:schemeClr val="tx1"/>
                        </a:solidFill>
                        <a:effectLst/>
                        <a:latin typeface="Calibri" pitchFamily="34" charset="0"/>
                      </a:endParaRPr>
                    </a:p>
                  </a:txBody>
                  <a:tcPr marL="0" marR="0" marT="0" marB="0" anchor="ctr" horzOverflow="overflow"/>
                </a:tc>
                <a:extLst>
                  <a:ext uri="{0D108BD9-81ED-4DB2-BD59-A6C34878D82A}">
                    <a16:rowId xmlns:a16="http://schemas.microsoft.com/office/drawing/2014/main" val="10005"/>
                  </a:ext>
                </a:extLst>
              </a:tr>
              <a:tr h="530225">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600" u="none" strike="noStrike" cap="none" normalizeH="0" baseline="0" dirty="0">
                          <a:ln>
                            <a:noFill/>
                          </a:ln>
                          <a:effectLst/>
                          <a:latin typeface="Calibri" pitchFamily="34" charset="0"/>
                        </a:rPr>
                        <a:t>Durata </a:t>
                      </a:r>
                      <a:r>
                        <a:rPr kumimoji="0" lang="it-IT" sz="1600" u="none" strike="noStrike" cap="none" normalizeH="0" baseline="0" dirty="0" err="1">
                          <a:ln>
                            <a:noFill/>
                          </a:ln>
                          <a:effectLst/>
                          <a:latin typeface="Calibri" pitchFamily="34" charset="0"/>
                        </a:rPr>
                        <a:t>OdF</a:t>
                      </a:r>
                      <a:endParaRPr kumimoji="0" lang="it-IT" sz="1600" b="1" i="0" u="none" strike="noStrike" cap="none" normalizeH="0" baseline="0" dirty="0">
                        <a:ln>
                          <a:noFill/>
                        </a:ln>
                        <a:solidFill>
                          <a:schemeClr val="tx1"/>
                        </a:solidFill>
                        <a:effectLst/>
                        <a:latin typeface="Calibri" pitchFamily="34" charset="0"/>
                      </a:endParaRPr>
                    </a:p>
                  </a:txBody>
                  <a:tcPr marL="0" marR="0" marT="0" marB="0" anchor="ctr" horzOverflow="overflow"/>
                </a:tc>
                <a:tc>
                  <a:txBody>
                    <a:bodyPr/>
                    <a:lstStyle/>
                    <a:p>
                      <a:pPr marL="93663" marR="0" lvl="0" indent="0" algn="l" defTabSz="330200" rtl="0" eaLnBrk="0" fontAlgn="base" latinLnBrk="0" hangingPunct="0">
                        <a:lnSpc>
                          <a:spcPct val="100000"/>
                        </a:lnSpc>
                        <a:spcBef>
                          <a:spcPct val="20000"/>
                        </a:spcBef>
                        <a:spcAft>
                          <a:spcPct val="0"/>
                        </a:spcAft>
                        <a:buClr>
                          <a:srgbClr val="CC0000"/>
                        </a:buClr>
                        <a:buSzTx/>
                        <a:buFontTx/>
                        <a:buNone/>
                        <a:tabLst/>
                      </a:pPr>
                      <a:r>
                        <a:rPr kumimoji="0" lang="it-IT" sz="1600" u="none" strike="noStrike" cap="none" normalizeH="0" baseline="0" dirty="0">
                          <a:ln>
                            <a:noFill/>
                          </a:ln>
                          <a:effectLst/>
                          <a:latin typeface="Calibri" pitchFamily="34" charset="0"/>
                        </a:rPr>
                        <a:t>60 mesi dalla data di emissione dell’</a:t>
                      </a:r>
                      <a:r>
                        <a:rPr kumimoji="0" lang="it-IT" sz="1600" u="none" strike="noStrike" cap="none" normalizeH="0" baseline="0" dirty="0" err="1">
                          <a:ln>
                            <a:noFill/>
                          </a:ln>
                          <a:effectLst/>
                          <a:latin typeface="Calibri" pitchFamily="34" charset="0"/>
                        </a:rPr>
                        <a:t>OdF</a:t>
                      </a:r>
                      <a:endParaRPr kumimoji="0" lang="it-IT" sz="1600" b="0" i="0" u="none" strike="noStrike" cap="none" normalizeH="0" baseline="0" dirty="0">
                        <a:ln>
                          <a:noFill/>
                        </a:ln>
                        <a:solidFill>
                          <a:schemeClr val="tx1"/>
                        </a:solidFill>
                        <a:effectLst/>
                        <a:latin typeface="Calibri" pitchFamily="34" charset="0"/>
                      </a:endParaRPr>
                    </a:p>
                  </a:txBody>
                  <a:tcPr marL="0" marR="0" marT="0" marB="0" anchor="ctr" horzOverflow="overflow"/>
                </a:tc>
                <a:extLst>
                  <a:ext uri="{0D108BD9-81ED-4DB2-BD59-A6C34878D82A}">
                    <a16:rowId xmlns:a16="http://schemas.microsoft.com/office/drawing/2014/main" val="10006"/>
                  </a:ext>
                </a:extLst>
              </a:tr>
            </a:tbl>
          </a:graphicData>
        </a:graphic>
      </p:graphicFrame>
      <p:sp>
        <p:nvSpPr>
          <p:cNvPr id="4" name="Segnaposto piè di pagina 3">
            <a:extLst>
              <a:ext uri="{FF2B5EF4-FFF2-40B4-BE49-F238E27FC236}">
                <a16:creationId xmlns:a16="http://schemas.microsoft.com/office/drawing/2014/main" id="{FCA18B04-5CF5-4293-BF2D-FF73627A5E67}"/>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CEC3231A-B657-4B72-B11A-650202C6E322}"/>
              </a:ext>
            </a:extLst>
          </p:cNvPr>
          <p:cNvSpPr>
            <a:spLocks noGrp="1"/>
          </p:cNvSpPr>
          <p:nvPr>
            <p:ph type="sldNum" sz="quarter" idx="12"/>
          </p:nvPr>
        </p:nvSpPr>
        <p:spPr/>
        <p:txBody>
          <a:bodyPr/>
          <a:lstStyle/>
          <a:p>
            <a:pPr>
              <a:defRPr/>
            </a:pPr>
            <a:fld id="{ADA9E5D6-2353-424F-BBF0-DC73B0EB90C2}" type="slidenum">
              <a:rPr lang="it-IT" altLang="it-IT" smtClean="0"/>
              <a:pPr>
                <a:defRPr/>
              </a:pPr>
              <a:t>23</a:t>
            </a:fld>
            <a:endParaRPr lang="it-IT" alt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0CC73D19-11C8-4E0E-B464-B0315AEE3CE8}"/>
              </a:ext>
            </a:extLst>
          </p:cNvPr>
          <p:cNvSpPr/>
          <p:nvPr/>
        </p:nvSpPr>
        <p:spPr>
          <a:xfrm>
            <a:off x="1100138" y="908050"/>
            <a:ext cx="8712044" cy="4154984"/>
          </a:xfrm>
          <a:prstGeom prst="rect">
            <a:avLst/>
          </a:prstGeom>
        </p:spPr>
        <p:txBody>
          <a:bodyPr>
            <a:spAutoFit/>
          </a:bodyPr>
          <a:lstStyle/>
          <a:p>
            <a:pPr algn="just">
              <a:spcAft>
                <a:spcPts val="0"/>
              </a:spcAft>
              <a:defRPr/>
            </a:pPr>
            <a:r>
              <a:rPr lang="it-IT" sz="2200" dirty="0">
                <a:latin typeface="Calibri" panose="020F0502020204030204" pitchFamily="34" charset="0"/>
              </a:rPr>
              <a:t>Il presente materiale, suscettibile di variazioni anche sostanziali nella stesura finale della documentazione di gara, sarà messo a disposizione sul portale dell’Agenzia Intercent-ER al seguente indirizzo: </a:t>
            </a:r>
            <a:r>
              <a:rPr lang="it-IT" sz="2200" dirty="0">
                <a:latin typeface="Calibri" panose="020F0502020204030204" pitchFamily="34" charset="0"/>
                <a:hlinkClick r:id="rId2"/>
              </a:rPr>
              <a:t>http://intercenter.regione.emilia-romagna.it</a:t>
            </a:r>
            <a:r>
              <a:rPr lang="it-IT" sz="2200" dirty="0">
                <a:latin typeface="Calibri" panose="020F0502020204030204" pitchFamily="34" charset="0"/>
              </a:rPr>
              <a:t> </a:t>
            </a:r>
          </a:p>
          <a:p>
            <a:pPr algn="just">
              <a:spcAft>
                <a:spcPts val="0"/>
              </a:spcAft>
              <a:defRPr/>
            </a:pPr>
            <a:r>
              <a:rPr lang="it-IT" sz="2200" dirty="0">
                <a:latin typeface="Calibri" panose="020F0502020204030204" pitchFamily="34" charset="0"/>
              </a:rPr>
              <a:t> </a:t>
            </a:r>
          </a:p>
          <a:p>
            <a:pPr algn="just">
              <a:spcAft>
                <a:spcPts val="0"/>
              </a:spcAft>
              <a:defRPr/>
            </a:pPr>
            <a:r>
              <a:rPr lang="it-IT" sz="2200" dirty="0">
                <a:latin typeface="Calibri" panose="020F0502020204030204" pitchFamily="34" charset="0"/>
              </a:rPr>
              <a:t>Eventuali osservazioni in merito al materiale pubblicato dovranno essere inviate all’indirizzo </a:t>
            </a:r>
            <a:r>
              <a:rPr lang="it-IT" sz="2200" dirty="0">
                <a:latin typeface="Calibri" panose="020F0502020204030204" pitchFamily="34" charset="0"/>
                <a:hlinkClick r:id="rId3"/>
              </a:rPr>
              <a:t>Intercenter@Regione.Emilia-Romagna.it</a:t>
            </a:r>
            <a:r>
              <a:rPr lang="it-IT" sz="2200" dirty="0">
                <a:latin typeface="Calibri" panose="020F0502020204030204" pitchFamily="34" charset="0"/>
              </a:rPr>
              <a:t>  entro e non oltre il giorno: 16 settembre 2019</a:t>
            </a:r>
          </a:p>
          <a:p>
            <a:pPr algn="just">
              <a:spcAft>
                <a:spcPts val="0"/>
              </a:spcAft>
              <a:defRPr/>
            </a:pPr>
            <a:r>
              <a:rPr lang="it-IT" sz="2200" dirty="0">
                <a:latin typeface="Calibri" panose="020F0502020204030204" pitchFamily="34" charset="0"/>
              </a:rPr>
              <a:t> </a:t>
            </a:r>
          </a:p>
          <a:p>
            <a:pPr algn="just">
              <a:spcAft>
                <a:spcPts val="0"/>
              </a:spcAft>
              <a:defRPr/>
            </a:pPr>
            <a:r>
              <a:rPr lang="it-IT" sz="2200" dirty="0">
                <a:latin typeface="Calibri" panose="020F0502020204030204" pitchFamily="34" charset="0"/>
              </a:rPr>
              <a:t>L’esito della presente consultazione non è in alcun modo vincolante per l’Agenzia Intercent-ER, che si riserva la più ampia discrezionalità rispetto alle decisioni da adottare</a:t>
            </a:r>
          </a:p>
        </p:txBody>
      </p:sp>
      <p:sp>
        <p:nvSpPr>
          <p:cNvPr id="3" name="CasellaDiTesto 3">
            <a:extLst>
              <a:ext uri="{FF2B5EF4-FFF2-40B4-BE49-F238E27FC236}">
                <a16:creationId xmlns:a16="http://schemas.microsoft.com/office/drawing/2014/main" id="{66C28E13-ECFD-41F1-9517-A296840AF917}"/>
              </a:ext>
            </a:extLst>
          </p:cNvPr>
          <p:cNvSpPr txBox="1">
            <a:spLocks noChangeArrowheads="1"/>
          </p:cNvSpPr>
          <p:nvPr/>
        </p:nvSpPr>
        <p:spPr bwMode="auto">
          <a:xfrm>
            <a:off x="1387253" y="143401"/>
            <a:ext cx="77759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450"/>
              </a:spcBef>
              <a:buClr>
                <a:srgbClr val="000000"/>
              </a:buClr>
              <a:buSzPct val="100000"/>
              <a:buFont typeface="Times New Roman" panose="02020603050405020304" pitchFamily="18" charset="0"/>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defRPr sz="1600">
                <a:solidFill>
                  <a:srgbClr val="000000"/>
                </a:solidFill>
                <a:latin typeface="Trebuchet MS" panose="020B0603020202020204" pitchFamily="34" charset="0"/>
                <a:ea typeface="Microsoft YaHei" panose="020B0503020204020204" pitchFamily="34" charset="-122"/>
              </a:defRPr>
            </a:lvl9pPr>
          </a:lstStyle>
          <a:p>
            <a:pPr algn="r">
              <a:spcBef>
                <a:spcPts val="600"/>
              </a:spcBef>
              <a:buClr>
                <a:srgbClr val="CC0000"/>
              </a:buClr>
              <a:buSzPct val="70000"/>
            </a:pPr>
            <a:r>
              <a:rPr lang="it-IT" altLang="it-IT" sz="2400" b="1" dirty="0">
                <a:solidFill>
                  <a:schemeClr val="bg1"/>
                </a:solidFill>
                <a:latin typeface="Calibri" panose="020F0502020204030204" pitchFamily="34" charset="0"/>
                <a:cs typeface="Times New Roman" panose="02020603050405020304" pitchFamily="18" charset="0"/>
              </a:rPr>
              <a:t>Incontro con i Fornitori</a:t>
            </a:r>
          </a:p>
        </p:txBody>
      </p:sp>
      <p:sp>
        <p:nvSpPr>
          <p:cNvPr id="6" name="Segnaposto piè di pagina 5">
            <a:extLst>
              <a:ext uri="{FF2B5EF4-FFF2-40B4-BE49-F238E27FC236}">
                <a16:creationId xmlns:a16="http://schemas.microsoft.com/office/drawing/2014/main" id="{E7C26206-2E84-4C4F-9C6D-2BB21691AD50}"/>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a16="http://schemas.microsoft.com/office/drawing/2014/main" id="{507F29BE-4CE5-47FE-92BD-BBEB5E6749C6}"/>
              </a:ext>
            </a:extLst>
          </p:cNvPr>
          <p:cNvSpPr>
            <a:spLocks noGrp="1"/>
          </p:cNvSpPr>
          <p:nvPr>
            <p:ph type="sldNum" sz="quarter" idx="12"/>
          </p:nvPr>
        </p:nvSpPr>
        <p:spPr/>
        <p:txBody>
          <a:bodyPr/>
          <a:lstStyle/>
          <a:p>
            <a:pPr>
              <a:defRPr/>
            </a:pPr>
            <a:fld id="{ADA9E5D6-2353-424F-BBF0-DC73B0EB90C2}" type="slidenum">
              <a:rPr lang="it-IT" altLang="it-IT" smtClean="0"/>
              <a:pPr>
                <a:defRPr/>
              </a:pPr>
              <a:t>24</a:t>
            </a:fld>
            <a:endParaRPr lang="it-IT" alt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3112C4-1D26-4C3B-A73F-B36568BC8B16}"/>
              </a:ext>
            </a:extLst>
          </p:cNvPr>
          <p:cNvSpPr>
            <a:spLocks noGrp="1"/>
          </p:cNvSpPr>
          <p:nvPr>
            <p:ph type="title"/>
          </p:nvPr>
        </p:nvSpPr>
        <p:spPr>
          <a:xfrm>
            <a:off x="681037" y="365125"/>
            <a:ext cx="4047659" cy="1212315"/>
          </a:xfrm>
        </p:spPr>
        <p:txBody>
          <a:bodyPr anchor="b">
            <a:normAutofit/>
          </a:bodyPr>
          <a:lstStyle/>
          <a:p>
            <a:r>
              <a:rPr lang="it-IT" sz="3600" b="1">
                <a:latin typeface="Calibri" panose="020F0502020204030204" pitchFamily="34" charset="0"/>
                <a:ea typeface="+mn-ea"/>
                <a:cs typeface="+mn-cs"/>
              </a:rPr>
              <a:t>Premesse</a:t>
            </a:r>
          </a:p>
        </p:txBody>
      </p:sp>
      <p:cxnSp>
        <p:nvCxnSpPr>
          <p:cNvPr id="28" name="Straight Connector 9">
            <a:extLst>
              <a:ext uri="{FF2B5EF4-FFF2-40B4-BE49-F238E27FC236}">
                <a16:creationId xmlns:a16="http://schemas.microsoft.com/office/drawing/2014/main" id="{B2D13A27-BA7B-4AC1-BAF1-72B1496204F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9635" y="1701532"/>
            <a:ext cx="371475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E84248B9-9EEE-4DEB-AA77-65097790F7BC}"/>
              </a:ext>
            </a:extLst>
          </p:cNvPr>
          <p:cNvSpPr>
            <a:spLocks noGrp="1"/>
          </p:cNvSpPr>
          <p:nvPr>
            <p:ph idx="1"/>
          </p:nvPr>
        </p:nvSpPr>
        <p:spPr>
          <a:xfrm>
            <a:off x="681037" y="1863969"/>
            <a:ext cx="4047659" cy="4312994"/>
          </a:xfrm>
        </p:spPr>
        <p:txBody>
          <a:bodyPr>
            <a:noAutofit/>
          </a:bodyPr>
          <a:lstStyle/>
          <a:p>
            <a:pPr marL="0" indent="0" algn="just">
              <a:spcBef>
                <a:spcPts val="0"/>
              </a:spcBef>
              <a:spcAft>
                <a:spcPts val="600"/>
              </a:spcAft>
              <a:buNone/>
            </a:pPr>
            <a:r>
              <a:rPr lang="it-IT" altLang="it-IT" sz="2400" dirty="0">
                <a:ea typeface="ＭＳ Ｐゴシック" panose="020B0600070205080204" pitchFamily="34" charset="-128"/>
              </a:rPr>
              <a:t>Come nella precedente edizione di gara, il </a:t>
            </a:r>
            <a:r>
              <a:rPr lang="it-IT" altLang="it-IT" sz="2400" dirty="0" err="1">
                <a:ea typeface="ＭＳ Ｐゴシック" panose="020B0600070205080204" pitchFamily="34" charset="-128"/>
              </a:rPr>
              <a:t>GdL</a:t>
            </a:r>
            <a:r>
              <a:rPr lang="it-IT" altLang="it-IT" sz="2400" dirty="0">
                <a:ea typeface="ＭＳ Ｐゴシック" panose="020B0600070205080204" pitchFamily="34" charset="-128"/>
              </a:rPr>
              <a:t> si è orientato verso i sistemi di prelievo e trasporto in soluzione liquida che consentono di effettuare HPV test e citologia sullo stesso campione, evitando quindi di dover gestire due campioni distinti e collegati fra loro con possibili rischi di errata identificazione del Paziente. </a:t>
            </a:r>
            <a:endParaRPr lang="it-IT" sz="2400" dirty="0">
              <a:ea typeface="ＭＳ Ｐゴシック" panose="020B0600070205080204" pitchFamily="34" charset="-128"/>
            </a:endParaRPr>
          </a:p>
        </p:txBody>
      </p:sp>
      <p:sp>
        <p:nvSpPr>
          <p:cNvPr id="29" name="Rectangle 11">
            <a:extLst>
              <a:ext uri="{FF2B5EF4-FFF2-40B4-BE49-F238E27FC236}">
                <a16:creationId xmlns:a16="http://schemas.microsoft.com/office/drawing/2014/main" id="{11313EAB-AFBD-44FC-B96C-9C9A7416E5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53000" y="0"/>
            <a:ext cx="4953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13">
            <a:extLst>
              <a:ext uri="{FF2B5EF4-FFF2-40B4-BE49-F238E27FC236}">
                <a16:creationId xmlns:a16="http://schemas.microsoft.com/office/drawing/2014/main" id="{EA279C60-B3AB-4994-BBA4-00CB99B2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0550" y="485775"/>
            <a:ext cx="1790117" cy="286279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3">
            <a:extLst>
              <a:ext uri="{FF2B5EF4-FFF2-40B4-BE49-F238E27FC236}">
                <a16:creationId xmlns:a16="http://schemas.microsoft.com/office/drawing/2014/main" id="{2EE31394-51A7-4262-90AA-0608CA6DAD08}"/>
              </a:ext>
            </a:extLst>
          </p:cNvPr>
          <p:cNvPicPr>
            <a:picLocks noChangeAspect="1"/>
          </p:cNvPicPr>
          <p:nvPr/>
        </p:nvPicPr>
        <p:blipFill>
          <a:blip r:embed="rId2"/>
          <a:stretch>
            <a:fillRect/>
          </a:stretch>
        </p:blipFill>
        <p:spPr>
          <a:xfrm>
            <a:off x="5456459" y="977888"/>
            <a:ext cx="1530477" cy="1874053"/>
          </a:xfrm>
          <a:prstGeom prst="rect">
            <a:avLst/>
          </a:prstGeom>
        </p:spPr>
      </p:pic>
      <p:sp>
        <p:nvSpPr>
          <p:cNvPr id="31" name="Rectangle 15">
            <a:extLst>
              <a:ext uri="{FF2B5EF4-FFF2-40B4-BE49-F238E27FC236}">
                <a16:creationId xmlns:a16="http://schemas.microsoft.com/office/drawing/2014/main" id="{480C5C28-3276-4497-8BC1-366BAD074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268762" y="481265"/>
            <a:ext cx="1797939" cy="1880508"/>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17">
            <a:extLst>
              <a:ext uri="{FF2B5EF4-FFF2-40B4-BE49-F238E27FC236}">
                <a16:creationId xmlns:a16="http://schemas.microsoft.com/office/drawing/2014/main" id="{5256CDE3-F9C5-4283-AD5F-6148D5AD8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22728" y="3509435"/>
            <a:ext cx="1797939" cy="2857076"/>
          </a:xfrm>
          <a:prstGeom prst="rect">
            <a:avLst/>
          </a:prstGeom>
          <a:solidFill>
            <a:srgbClr val="0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9">
            <a:extLst>
              <a:ext uri="{FF2B5EF4-FFF2-40B4-BE49-F238E27FC236}">
                <a16:creationId xmlns:a16="http://schemas.microsoft.com/office/drawing/2014/main" id="{F79976EB-B5B0-40FD-ABF3-AD6041BA5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6643" y="2514599"/>
            <a:ext cx="2261906" cy="385191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magine 4">
            <a:extLst>
              <a:ext uri="{FF2B5EF4-FFF2-40B4-BE49-F238E27FC236}">
                <a16:creationId xmlns:a16="http://schemas.microsoft.com/office/drawing/2014/main" id="{B2B44C89-C761-4144-AB18-EE4B03087352}"/>
              </a:ext>
            </a:extLst>
          </p:cNvPr>
          <p:cNvPicPr>
            <a:picLocks noChangeAspect="1"/>
          </p:cNvPicPr>
          <p:nvPr/>
        </p:nvPicPr>
        <p:blipFill>
          <a:blip r:embed="rId3"/>
          <a:stretch>
            <a:fillRect/>
          </a:stretch>
        </p:blipFill>
        <p:spPr>
          <a:xfrm>
            <a:off x="7398328" y="2834242"/>
            <a:ext cx="1998535" cy="3191209"/>
          </a:xfrm>
          <a:prstGeom prst="rect">
            <a:avLst/>
          </a:prstGeom>
        </p:spPr>
      </p:pic>
      <p:sp>
        <p:nvSpPr>
          <p:cNvPr id="8" name="Segnaposto piè di pagina 7">
            <a:extLst>
              <a:ext uri="{FF2B5EF4-FFF2-40B4-BE49-F238E27FC236}">
                <a16:creationId xmlns:a16="http://schemas.microsoft.com/office/drawing/2014/main" id="{C80A41D7-676C-46BF-A8C7-31360B1A783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23B36FE8-F5AB-42AB-8D40-B39946533C21}"/>
              </a:ext>
            </a:extLst>
          </p:cNvPr>
          <p:cNvSpPr>
            <a:spLocks noGrp="1"/>
          </p:cNvSpPr>
          <p:nvPr>
            <p:ph type="sldNum" sz="quarter" idx="12"/>
          </p:nvPr>
        </p:nvSpPr>
        <p:spPr/>
        <p:txBody>
          <a:bodyPr/>
          <a:lstStyle/>
          <a:p>
            <a:pPr>
              <a:defRPr/>
            </a:pPr>
            <a:fld id="{C2C0A681-0E58-48C6-83A1-8147913A0A7E}" type="slidenum">
              <a:rPr lang="it-IT" altLang="it-IT" smtClean="0"/>
              <a:pPr>
                <a:defRPr/>
              </a:pPr>
              <a:t>3</a:t>
            </a:fld>
            <a:endParaRPr lang="it-IT" altLang="it-IT"/>
          </a:p>
        </p:txBody>
      </p:sp>
    </p:spTree>
    <p:extLst>
      <p:ext uri="{BB962C8B-B14F-4D97-AF65-F5344CB8AC3E}">
        <p14:creationId xmlns:p14="http://schemas.microsoft.com/office/powerpoint/2010/main" val="4076342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668461-C83F-4796-8420-A0E9004F1FE6}"/>
              </a:ext>
            </a:extLst>
          </p:cNvPr>
          <p:cNvSpPr>
            <a:spLocks noGrp="1"/>
          </p:cNvSpPr>
          <p:nvPr>
            <p:ph type="title"/>
          </p:nvPr>
        </p:nvSpPr>
        <p:spPr>
          <a:xfrm>
            <a:off x="2309541" y="365128"/>
            <a:ext cx="7417933" cy="235764"/>
          </a:xfrm>
        </p:spPr>
        <p:txBody>
          <a:bodyPr>
            <a:normAutofit fontScale="90000"/>
          </a:bodyPr>
          <a:lstStyle/>
          <a:p>
            <a:pPr algn="r"/>
            <a:r>
              <a:rPr lang="it-IT" sz="2300" b="1" dirty="0">
                <a:solidFill>
                  <a:schemeClr val="bg1"/>
                </a:solidFill>
                <a:latin typeface="Calibri" panose="020F0502020204030204" pitchFamily="34" charset="0"/>
                <a:ea typeface="+mn-ea"/>
                <a:cs typeface="+mn-cs"/>
              </a:rPr>
              <a:t>Premesse</a:t>
            </a:r>
          </a:p>
        </p:txBody>
      </p:sp>
      <p:sp>
        <p:nvSpPr>
          <p:cNvPr id="3" name="Segnaposto contenuto 2">
            <a:extLst>
              <a:ext uri="{FF2B5EF4-FFF2-40B4-BE49-F238E27FC236}">
                <a16:creationId xmlns:a16="http://schemas.microsoft.com/office/drawing/2014/main" id="{B262448C-0C43-4665-AAC5-D1F588AB5748}"/>
              </a:ext>
            </a:extLst>
          </p:cNvPr>
          <p:cNvSpPr>
            <a:spLocks noGrp="1"/>
          </p:cNvSpPr>
          <p:nvPr>
            <p:ph idx="1"/>
          </p:nvPr>
        </p:nvSpPr>
        <p:spPr>
          <a:xfrm>
            <a:off x="1072924" y="1067980"/>
            <a:ext cx="8543925" cy="551814"/>
          </a:xfrm>
        </p:spPr>
        <p:txBody>
          <a:bodyPr/>
          <a:lstStyle/>
          <a:p>
            <a:pPr marL="0" indent="0">
              <a:buNone/>
            </a:pPr>
            <a:r>
              <a:rPr lang="it-IT" altLang="it-IT" b="1" dirty="0">
                <a:ea typeface="ＭＳ Ｐゴシック" panose="020B0600070205080204" pitchFamily="34" charset="-128"/>
              </a:rPr>
              <a:t>Mappatura compatibilità con sistemi di trasporto</a:t>
            </a:r>
          </a:p>
          <a:p>
            <a:endParaRPr lang="it-IT" dirty="0"/>
          </a:p>
        </p:txBody>
      </p:sp>
      <p:graphicFrame>
        <p:nvGraphicFramePr>
          <p:cNvPr id="5" name="Group 50">
            <a:extLst>
              <a:ext uri="{FF2B5EF4-FFF2-40B4-BE49-F238E27FC236}">
                <a16:creationId xmlns:a16="http://schemas.microsoft.com/office/drawing/2014/main" id="{2B81E395-DEA4-4610-9461-A6D73A72F36F}"/>
              </a:ext>
            </a:extLst>
          </p:cNvPr>
          <p:cNvGraphicFramePr>
            <a:graphicFrameLocks/>
          </p:cNvGraphicFramePr>
          <p:nvPr>
            <p:extLst>
              <p:ext uri="{D42A27DB-BD31-4B8C-83A1-F6EECF244321}">
                <p14:modId xmlns:p14="http://schemas.microsoft.com/office/powerpoint/2010/main" val="3194181207"/>
              </p:ext>
            </p:extLst>
          </p:nvPr>
        </p:nvGraphicFramePr>
        <p:xfrm>
          <a:off x="1065213" y="1844675"/>
          <a:ext cx="8002587" cy="3802063"/>
        </p:xfrm>
        <a:graphic>
          <a:graphicData uri="http://schemas.openxmlformats.org/drawingml/2006/table">
            <a:tbl>
              <a:tblPr/>
              <a:tblGrid>
                <a:gridCol w="2016125">
                  <a:extLst>
                    <a:ext uri="{9D8B030D-6E8A-4147-A177-3AD203B41FA5}">
                      <a16:colId xmlns:a16="http://schemas.microsoft.com/office/drawing/2014/main" val="1266788285"/>
                    </a:ext>
                  </a:extLst>
                </a:gridCol>
                <a:gridCol w="5986462">
                  <a:extLst>
                    <a:ext uri="{9D8B030D-6E8A-4147-A177-3AD203B41FA5}">
                      <a16:colId xmlns:a16="http://schemas.microsoft.com/office/drawing/2014/main" val="487125149"/>
                    </a:ext>
                  </a:extLst>
                </a:gridCol>
              </a:tblGrid>
              <a:tr h="532972">
                <a:tc>
                  <a:txBody>
                    <a:bodyPr/>
                    <a:lstStyle>
                      <a:lvl1pPr indent="14288"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14288" algn="l" defTabSz="914400" rtl="0" eaLnBrk="1" fontAlgn="base" latinLnBrk="0" hangingPunct="1">
                        <a:lnSpc>
                          <a:spcPct val="115000"/>
                        </a:lnSpc>
                        <a:spcBef>
                          <a:spcPct val="0"/>
                        </a:spcBef>
                        <a:spcAft>
                          <a:spcPct val="0"/>
                        </a:spcAft>
                        <a:buClrTx/>
                        <a:buSzTx/>
                        <a:buFontTx/>
                        <a:buNone/>
                        <a:tabLst/>
                      </a:pPr>
                      <a:r>
                        <a:rPr kumimoji="0" lang="it-IT" altLang="it-IT" sz="1600" b="1" i="0" u="none" strike="noStrike" cap="none" normalizeH="0" baseline="0" dirty="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rPr>
                        <a:t>Ditta</a:t>
                      </a:r>
                    </a:p>
                    <a:p>
                      <a:pPr marL="0" marR="0" lvl="0" indent="14288" algn="l" defTabSz="914400" rtl="0" eaLnBrk="1" fontAlgn="base" latinLnBrk="0" hangingPunct="1">
                        <a:lnSpc>
                          <a:spcPct val="115000"/>
                        </a:lnSpc>
                        <a:spcBef>
                          <a:spcPct val="0"/>
                        </a:spcBef>
                        <a:spcAft>
                          <a:spcPct val="0"/>
                        </a:spcAft>
                        <a:buClrTx/>
                        <a:buSzTx/>
                        <a:buFontTx/>
                        <a:buNone/>
                        <a:tabLst/>
                      </a:pPr>
                      <a:endParaRPr kumimoji="0" lang="it-IT" altLang="it-IT" sz="1600" b="1" i="0" u="none" strike="noStrike" cap="none" normalizeH="0" baseline="0" dirty="0">
                        <a:ln>
                          <a:noFill/>
                        </a:ln>
                        <a:solidFill>
                          <a:schemeClr val="bg1"/>
                        </a:solidFill>
                        <a:effectLst/>
                        <a:latin typeface="Verdana" panose="020B0604030504040204" pitchFamily="34" charset="0"/>
                        <a:ea typeface="ＭＳ Ｐゴシック" panose="020B0600070205080204" pitchFamily="34" charset="-128"/>
                        <a:cs typeface="Arial" panose="020B0604020202020204" pitchFamily="34" charset="0"/>
                      </a:endParaRPr>
                    </a:p>
                  </a:txBody>
                  <a:tcPr marL="68580" marR="68580" marT="0" marB="0" horzOverflow="overflow">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6600"/>
                    </a:solidFill>
                  </a:tcPr>
                </a:tc>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it-IT" altLang="it-IT" sz="1600" b="1" i="0" u="none" strike="noStrike" cap="none" normalizeH="0" baseline="0" dirty="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rPr>
                        <a:t>Sistema di prelievo e trasporto </a:t>
                      </a:r>
                      <a:endParaRPr kumimoji="0" lang="it-IT" altLang="it-IT" sz="1600" b="1" i="0" u="none" strike="noStrike" cap="none" normalizeH="0" baseline="0" dirty="0">
                        <a:ln>
                          <a:noFill/>
                        </a:ln>
                        <a:solidFill>
                          <a:schemeClr val="bg1"/>
                        </a:solidFill>
                        <a:effectLst/>
                        <a:latin typeface="Verdana" panose="020B0604030504040204" pitchFamily="34" charset="0"/>
                        <a:ea typeface="ＭＳ Ｐゴシック" panose="020B0600070205080204" pitchFamily="34" charset="-128"/>
                        <a:cs typeface="Arial" panose="020B0604020202020204" pitchFamily="34" charset="0"/>
                      </a:endParaRPr>
                    </a:p>
                  </a:txBody>
                  <a:tcPr marL="68580" marR="68580" marT="0" marB="0" horzOverflow="overflow">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006600"/>
                    </a:solidFill>
                  </a:tcPr>
                </a:tc>
                <a:extLst>
                  <a:ext uri="{0D108BD9-81ED-4DB2-BD59-A6C34878D82A}">
                    <a16:rowId xmlns:a16="http://schemas.microsoft.com/office/drawing/2014/main" val="2670785294"/>
                  </a:ext>
                </a:extLst>
              </a:tr>
              <a:tr h="401698">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Hologic</a:t>
                      </a:r>
                      <a:endParaRPr kumimoji="0" lang="it-IT" altLang="it-IT" sz="1400" b="0" i="0" u="none" strike="noStrike" cap="none" normalizeH="0" baseline="0">
                        <a:ln>
                          <a:noFill/>
                        </a:ln>
                        <a:solidFill>
                          <a:schemeClr val="tx1"/>
                        </a:solidFill>
                        <a:effectLst/>
                        <a:latin typeface="Verdana" panose="020B0604030504040204" pitchFamily="34" charset="0"/>
                        <a:ea typeface="ＭＳ Ｐゴシック" panose="020B0600070205080204" pitchFamily="34" charset="-128"/>
                        <a:cs typeface="Arial" panose="020B0604020202020204" pitchFamily="34" charset="0"/>
                      </a:endParaRPr>
                    </a:p>
                  </a:txBody>
                  <a:tcPr marL="68580" marR="68580" marT="0" marB="0" horzOverflow="overflow">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Sistema validato per THIN PREP  </a:t>
                      </a:r>
                      <a:endParaRPr kumimoji="0" lang="it-IT" altLang="it-IT" sz="14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34" charset="-128"/>
                        <a:cs typeface="Arial" panose="020B0604020202020204" pitchFamily="34" charset="0"/>
                      </a:endParaRPr>
                    </a:p>
                  </a:txBody>
                  <a:tcPr marL="68580" marR="68580" marT="0" marB="0" horzOverflow="overflow">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289267582"/>
                  </a:ext>
                </a:extLst>
              </a:tr>
              <a:tr h="398523">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BD</a:t>
                      </a:r>
                      <a:endParaRPr kumimoji="0" lang="it-IT" altLang="it-IT" sz="1400" b="0" i="0" u="none" strike="noStrike" cap="none" normalizeH="0" baseline="0">
                        <a:ln>
                          <a:noFill/>
                        </a:ln>
                        <a:solidFill>
                          <a:schemeClr val="tx1"/>
                        </a:solidFill>
                        <a:effectLst/>
                        <a:latin typeface="Verdana" panose="020B0604030504040204" pitchFamily="34" charset="0"/>
                        <a:ea typeface="ＭＳ Ｐゴシック" panose="020B0600070205080204" pitchFamily="34" charset="-128"/>
                        <a:cs typeface="Arial" panose="020B0604020202020204" pitchFamily="34" charset="0"/>
                      </a:endParaRPr>
                    </a:p>
                  </a:txBody>
                  <a:tcPr marL="68580" marR="68580" marT="0" marB="0" horzOverflow="overflow">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34" charset="-128"/>
                          <a:cs typeface="Arial" panose="020B0604020202020204" pitchFamily="34" charset="0"/>
                        </a:rPr>
                        <a:t>Sistema validato per SUREPATH</a:t>
                      </a:r>
                    </a:p>
                  </a:txBody>
                  <a:tcPr marL="68580" marR="68580" marT="0" marB="0" horzOverflow="overflow">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74568427"/>
                  </a:ext>
                </a:extLst>
              </a:tr>
              <a:tr h="469907">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Roche Diagnostic</a:t>
                      </a:r>
                      <a:endParaRPr kumimoji="0" lang="it-IT" altLang="it-IT" sz="1400" b="0" i="0" u="none" strike="noStrike" cap="none" normalizeH="0" baseline="0">
                        <a:ln>
                          <a:noFill/>
                        </a:ln>
                        <a:solidFill>
                          <a:schemeClr val="tx1"/>
                        </a:solidFill>
                        <a:effectLst/>
                        <a:latin typeface="Verdana" panose="020B0604030504040204" pitchFamily="34" charset="0"/>
                        <a:ea typeface="ＭＳ Ｐゴシック" panose="020B0600070205080204" pitchFamily="34" charset="-128"/>
                        <a:cs typeface="Arial" panose="020B0604020202020204" pitchFamily="34" charset="0"/>
                      </a:endParaRPr>
                    </a:p>
                  </a:txBody>
                  <a:tcPr marL="68580" marR="68580" marT="0" marB="0" horzOverflow="overflow">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Sistema validato per THIN PREP e </a:t>
                      </a:r>
                      <a:r>
                        <a:rPr kumimoji="0" lang="it-IT" altLang="it-IT" sz="1400" b="0" i="0" u="none" strike="noStrike" cap="none" normalizeH="0" baseline="0">
                          <a:ln>
                            <a:noFill/>
                          </a:ln>
                          <a:solidFill>
                            <a:schemeClr val="tx1"/>
                          </a:solidFill>
                          <a:effectLst/>
                          <a:latin typeface="Verdana" panose="020B0604030504040204" pitchFamily="34" charset="0"/>
                          <a:ea typeface="ＭＳ Ｐゴシック" panose="020B0600070205080204" pitchFamily="34" charset="-128"/>
                          <a:cs typeface="Arial" panose="020B0604020202020204" pitchFamily="34" charset="0"/>
                        </a:rPr>
                        <a:t>SUREPATH</a:t>
                      </a:r>
                    </a:p>
                    <a:p>
                      <a:pPr marL="0" marR="0" lvl="0" indent="0" algn="just" defTabSz="914400" rtl="0" eaLnBrk="1" fontAlgn="base" latinLnBrk="0" hangingPunct="1">
                        <a:lnSpc>
                          <a:spcPct val="115000"/>
                        </a:lnSpc>
                        <a:spcBef>
                          <a:spcPct val="0"/>
                        </a:spcBef>
                        <a:spcAft>
                          <a:spcPct val="0"/>
                        </a:spcAft>
                        <a:buClrTx/>
                        <a:buSzTx/>
                        <a:buFontTx/>
                        <a:buNone/>
                        <a:tabLst/>
                      </a:pPr>
                      <a:endParaRPr kumimoji="0" lang="it-IT" alt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68580" marR="68580" marT="0" marB="0" horzOverflow="overflow">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62527761"/>
                  </a:ext>
                </a:extLst>
              </a:tr>
              <a:tr h="396934">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Qiagen</a:t>
                      </a:r>
                      <a:endParaRPr kumimoji="0" lang="it-IT" altLang="it-IT" sz="1400" b="0" i="0" u="none" strike="noStrike" cap="none" normalizeH="0" baseline="0">
                        <a:ln>
                          <a:noFill/>
                        </a:ln>
                        <a:solidFill>
                          <a:schemeClr val="tx1"/>
                        </a:solidFill>
                        <a:effectLst/>
                        <a:latin typeface="Verdana" panose="020B0604030504040204" pitchFamily="34" charset="0"/>
                        <a:ea typeface="ＭＳ Ｐゴシック" panose="020B0600070205080204" pitchFamily="34" charset="-128"/>
                        <a:cs typeface="Arial" panose="020B0604020202020204" pitchFamily="34" charset="0"/>
                      </a:endParaRPr>
                    </a:p>
                  </a:txBody>
                  <a:tcPr marL="68580" marR="68580" marT="0" marB="0" horzOverflow="overflow">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Sistema validato per THIN PREP e </a:t>
                      </a:r>
                      <a:r>
                        <a:rPr kumimoji="0" lang="it-IT" altLang="it-IT" sz="14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34" charset="-128"/>
                          <a:cs typeface="Arial" panose="020B0604020202020204" pitchFamily="34" charset="0"/>
                        </a:rPr>
                        <a:t>SUREPATH </a:t>
                      </a:r>
                    </a:p>
                  </a:txBody>
                  <a:tcPr marL="68580" marR="68580" marT="0" marB="0" horzOverflow="overflow">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4611172"/>
                  </a:ext>
                </a:extLst>
              </a:tr>
              <a:tr h="398523">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Abbott</a:t>
                      </a:r>
                      <a:endParaRPr kumimoji="0" lang="it-IT" altLang="it-IT" sz="1400" b="0" i="0" u="none" strike="noStrike" cap="none" normalizeH="0" baseline="0">
                        <a:ln>
                          <a:noFill/>
                        </a:ln>
                        <a:solidFill>
                          <a:schemeClr val="tx1"/>
                        </a:solidFill>
                        <a:effectLst/>
                        <a:latin typeface="Verdana" panose="020B0604030504040204" pitchFamily="34" charset="0"/>
                        <a:ea typeface="ＭＳ Ｐゴシック" panose="020B0600070205080204" pitchFamily="34" charset="-128"/>
                        <a:cs typeface="Arial" panose="020B0604020202020204" pitchFamily="34" charset="0"/>
                      </a:endParaRPr>
                    </a:p>
                  </a:txBody>
                  <a:tcPr marL="68580" marR="68580" marT="0" marB="0" horzOverflow="overflow">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Sistema validato per THIN PREP e </a:t>
                      </a:r>
                      <a:r>
                        <a:rPr kumimoji="0" lang="it-IT" altLang="it-IT" sz="1400" b="0" i="0" u="none" strike="noStrike" cap="none" normalizeH="0" baseline="0">
                          <a:ln>
                            <a:noFill/>
                          </a:ln>
                          <a:solidFill>
                            <a:schemeClr val="tx1"/>
                          </a:solidFill>
                          <a:effectLst/>
                          <a:latin typeface="Verdana" panose="020B0604030504040204" pitchFamily="34" charset="0"/>
                          <a:ea typeface="ＭＳ Ｐゴシック" panose="020B0600070205080204" pitchFamily="34" charset="-128"/>
                          <a:cs typeface="Arial" panose="020B0604020202020204" pitchFamily="34" charset="0"/>
                        </a:rPr>
                        <a:t>SUREPATH</a:t>
                      </a:r>
                    </a:p>
                  </a:txBody>
                  <a:tcPr marL="68580" marR="68580" marT="0" marB="0" horzOverflow="overflow">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49609609"/>
                  </a:ext>
                </a:extLst>
              </a:tr>
              <a:tr h="403285">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Cephaid</a:t>
                      </a:r>
                      <a:endParaRPr kumimoji="0" lang="it-IT" altLang="it-IT" sz="1400" b="0" i="0" u="none" strike="noStrike" cap="none" normalizeH="0" baseline="0">
                        <a:ln>
                          <a:noFill/>
                        </a:ln>
                        <a:solidFill>
                          <a:schemeClr val="tx1"/>
                        </a:solidFill>
                        <a:effectLst/>
                        <a:latin typeface="Verdana" panose="020B0604030504040204" pitchFamily="34" charset="0"/>
                        <a:ea typeface="ＭＳ Ｐゴシック" panose="020B0600070205080204" pitchFamily="34" charset="-128"/>
                        <a:cs typeface="Arial" panose="020B0604020202020204" pitchFamily="34" charset="0"/>
                      </a:endParaRPr>
                    </a:p>
                  </a:txBody>
                  <a:tcPr marL="68580" marR="68580" marT="0" marB="0" horzOverflow="overflow">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Sistema validato per THIN PREP </a:t>
                      </a:r>
                      <a:endParaRPr kumimoji="0" lang="it-IT" altLang="it-IT" sz="1400" b="0" i="0" u="none" strike="noStrike" cap="none" normalizeH="0" baseline="0">
                        <a:ln>
                          <a:noFill/>
                        </a:ln>
                        <a:solidFill>
                          <a:schemeClr val="tx1"/>
                        </a:solidFill>
                        <a:effectLst/>
                        <a:latin typeface="Verdana" panose="020B0604030504040204" pitchFamily="34" charset="0"/>
                        <a:ea typeface="ＭＳ Ｐゴシック" panose="020B0600070205080204" pitchFamily="34" charset="-128"/>
                        <a:cs typeface="Arial" panose="020B0604020202020204" pitchFamily="34" charset="0"/>
                      </a:endParaRPr>
                    </a:p>
                  </a:txBody>
                  <a:tcPr marL="68580" marR="68580" marT="0" marB="0" horzOverflow="overflow">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38169504"/>
                  </a:ext>
                </a:extLst>
              </a:tr>
              <a:tr h="398523">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a:ln>
                            <a:noFill/>
                          </a:ln>
                          <a:solidFill>
                            <a:schemeClr val="tx1"/>
                          </a:solidFill>
                          <a:effectLst/>
                          <a:latin typeface="Verdana" panose="020B0604030504040204" pitchFamily="34" charset="0"/>
                          <a:ea typeface="ＭＳ Ｐゴシック" panose="020B0600070205080204" pitchFamily="34" charset="-128"/>
                          <a:cs typeface="Arial" panose="020B0604020202020204" pitchFamily="34" charset="0"/>
                        </a:rPr>
                        <a:t>BIO RAD</a:t>
                      </a:r>
                    </a:p>
                  </a:txBody>
                  <a:tcPr marL="68580" marR="68580" marT="0" marB="0" horzOverflow="overflow">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it-IT" altLang="it-IT"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Sistema validato per THIN PREP e per un loro sistema di trasporto</a:t>
                      </a:r>
                      <a:endParaRPr kumimoji="0" lang="it-IT" altLang="it-IT" sz="1400" b="0" i="0" u="none" strike="noStrike" cap="none" normalizeH="0" baseline="0">
                        <a:ln>
                          <a:noFill/>
                        </a:ln>
                        <a:solidFill>
                          <a:schemeClr val="tx1"/>
                        </a:solidFill>
                        <a:effectLst/>
                        <a:latin typeface="Verdana" panose="020B0604030504040204" pitchFamily="34" charset="0"/>
                        <a:ea typeface="ＭＳ Ｐゴシック" panose="020B0600070205080204" pitchFamily="34" charset="-128"/>
                        <a:cs typeface="Arial" panose="020B0604020202020204" pitchFamily="34" charset="0"/>
                      </a:endParaRPr>
                    </a:p>
                  </a:txBody>
                  <a:tcPr marL="68580" marR="68580" marT="0" marB="0" horzOverflow="overflow">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69238680"/>
                  </a:ext>
                </a:extLst>
              </a:tr>
              <a:tr h="401698">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34" charset="-128"/>
                        <a:cs typeface="Arial" panose="020B0604020202020204" pitchFamily="34" charset="0"/>
                      </a:endParaRPr>
                    </a:p>
                  </a:txBody>
                  <a:tcPr marL="68580" marR="68580" marT="0" marB="0" horzOverflow="overflow">
                    <a:lnL w="12700" cap="flat" cmpd="sng" algn="ctr">
                      <a:solidFill>
                        <a:schemeClr val="accent2"/>
                      </a:solidFill>
                      <a:prstDash val="solid"/>
                      <a:round/>
                      <a:headEnd type="none" w="med" len="med"/>
                      <a:tailEnd type="none" w="med" len="me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CC0000"/>
                        </a:buClr>
                        <a:defRPr sz="1600">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buClr>
                          <a:srgbClr val="CC0000"/>
                        </a:buClr>
                        <a:buSzPct val="55000"/>
                        <a:buFont typeface="Wingdings" panose="05000000000000000000" pitchFamily="2" charset="2"/>
                        <a:defRPr sz="1600">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3pPr>
                      <a:lvl4pPr marL="16002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4pPr>
                      <a:lvl5pPr marL="2057400" indent="-228600" eaLnBrk="0" hangingPunct="0">
                        <a:spcBef>
                          <a:spcPct val="20000"/>
                        </a:spcBef>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SzPct val="70000"/>
                        <a:buFont typeface="Wingdings" panose="05000000000000000000" pitchFamily="2" charset="2"/>
                        <a:defRPr sz="1400">
                          <a:solidFill>
                            <a:schemeClr val="tx1"/>
                          </a:solidFill>
                          <a:latin typeface="Trebuchet MS" panose="020B0603020202020204" pitchFamily="34" charset="0"/>
                          <a:ea typeface="ＭＳ Ｐゴシック"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34" charset="-128"/>
                        <a:cs typeface="Arial" panose="020B0604020202020204" pitchFamily="34" charset="0"/>
                      </a:endParaRPr>
                    </a:p>
                  </a:txBody>
                  <a:tcPr marL="68580" marR="68580" marT="0" marB="0" horzOverflow="overflow">
                    <a:lnL>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16898331"/>
                  </a:ext>
                </a:extLst>
              </a:tr>
            </a:tbl>
          </a:graphicData>
        </a:graphic>
      </p:graphicFrame>
      <p:sp>
        <p:nvSpPr>
          <p:cNvPr id="7" name="Segnaposto piè di pagina 6">
            <a:extLst>
              <a:ext uri="{FF2B5EF4-FFF2-40B4-BE49-F238E27FC236}">
                <a16:creationId xmlns:a16="http://schemas.microsoft.com/office/drawing/2014/main" id="{B284EF4E-19B3-4237-9EB6-0355CAFB385A}"/>
              </a:ext>
            </a:extLst>
          </p:cNvPr>
          <p:cNvSpPr>
            <a:spLocks noGrp="1"/>
          </p:cNvSpPr>
          <p:nvPr>
            <p:ph type="ftr" sz="quarter" idx="11"/>
          </p:nvPr>
        </p:nvSpPr>
        <p:spPr/>
        <p:txBody>
          <a:bodyPr/>
          <a:lstStyle/>
          <a:p>
            <a:endParaRPr lang="it-IT"/>
          </a:p>
        </p:txBody>
      </p:sp>
      <p:sp>
        <p:nvSpPr>
          <p:cNvPr id="8" name="Segnaposto numero diapositiva 7">
            <a:extLst>
              <a:ext uri="{FF2B5EF4-FFF2-40B4-BE49-F238E27FC236}">
                <a16:creationId xmlns:a16="http://schemas.microsoft.com/office/drawing/2014/main" id="{E7F97A56-09FE-47A1-B8FC-2E31217EBEFF}"/>
              </a:ext>
            </a:extLst>
          </p:cNvPr>
          <p:cNvSpPr>
            <a:spLocks noGrp="1"/>
          </p:cNvSpPr>
          <p:nvPr>
            <p:ph type="sldNum" sz="quarter" idx="12"/>
          </p:nvPr>
        </p:nvSpPr>
        <p:spPr/>
        <p:txBody>
          <a:bodyPr/>
          <a:lstStyle/>
          <a:p>
            <a:pPr>
              <a:defRPr/>
            </a:pPr>
            <a:fld id="{C2C0A681-0E58-48C6-83A1-8147913A0A7E}" type="slidenum">
              <a:rPr lang="it-IT" altLang="it-IT" smtClean="0"/>
              <a:pPr>
                <a:defRPr/>
              </a:pPr>
              <a:t>4</a:t>
            </a:fld>
            <a:endParaRPr lang="it-IT" altLang="it-IT"/>
          </a:p>
        </p:txBody>
      </p:sp>
    </p:spTree>
    <p:extLst>
      <p:ext uri="{BB962C8B-B14F-4D97-AF65-F5344CB8AC3E}">
        <p14:creationId xmlns:p14="http://schemas.microsoft.com/office/powerpoint/2010/main" val="410374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a:extLst>
              <a:ext uri="{FF2B5EF4-FFF2-40B4-BE49-F238E27FC236}">
                <a16:creationId xmlns:a16="http://schemas.microsoft.com/office/drawing/2014/main" id="{90884DCB-BDE8-4362-862C-FE5C7C54BAE4}"/>
              </a:ext>
            </a:extLst>
          </p:cNvPr>
          <p:cNvSpPr txBox="1">
            <a:spLocks noChangeArrowheads="1"/>
          </p:cNvSpPr>
          <p:nvPr/>
        </p:nvSpPr>
        <p:spPr bwMode="auto">
          <a:xfrm>
            <a:off x="3934783" y="6511431"/>
            <a:ext cx="2060245" cy="2507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6" tIns="46793" rIns="89986" bIns="46793"/>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lgn="ctr">
              <a:spcBef>
                <a:spcPct val="0"/>
              </a:spcBef>
              <a:buClrTx/>
              <a:buSzPct val="70000"/>
              <a:buFontTx/>
              <a:buNone/>
            </a:pPr>
            <a:endParaRPr lang="it-IT" altLang="it-IT" b="1" dirty="0">
              <a:latin typeface="Arial" panose="020B0604020202020204" pitchFamily="34" charset="0"/>
              <a:cs typeface="Arial" panose="020B0604020202020204" pitchFamily="34" charset="0"/>
            </a:endParaRPr>
          </a:p>
        </p:txBody>
      </p:sp>
      <p:sp>
        <p:nvSpPr>
          <p:cNvPr id="17411" name="Text Box 2">
            <a:extLst>
              <a:ext uri="{FF2B5EF4-FFF2-40B4-BE49-F238E27FC236}">
                <a16:creationId xmlns:a16="http://schemas.microsoft.com/office/drawing/2014/main" id="{6BDE5D75-8B1F-4810-B98F-A72B015E94DA}"/>
              </a:ext>
            </a:extLst>
          </p:cNvPr>
          <p:cNvSpPr txBox="1">
            <a:spLocks noChangeArrowheads="1"/>
          </p:cNvSpPr>
          <p:nvPr/>
        </p:nvSpPr>
        <p:spPr bwMode="auto">
          <a:xfrm>
            <a:off x="560298" y="1197333"/>
            <a:ext cx="7253713" cy="25332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3" tIns="46793" rIns="45713" bIns="46793">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eaLnBrk="1" hangingPunct="1">
              <a:spcBef>
                <a:spcPct val="0"/>
              </a:spcBef>
              <a:buClrTx/>
              <a:buFontTx/>
              <a:buNone/>
            </a:pPr>
            <a:r>
              <a:rPr lang="it-IT" altLang="it-IT" sz="2000">
                <a:latin typeface="Verdana" panose="020B0604030504040204" pitchFamily="34" charset="0"/>
                <a:cs typeface="Arial" panose="020B0604020202020204" pitchFamily="34" charset="0"/>
              </a:rPr>
              <a:t>Premessa</a:t>
            </a:r>
          </a:p>
          <a:p>
            <a:pPr eaLnBrk="1" hangingPunct="1">
              <a:spcBef>
                <a:spcPct val="0"/>
              </a:spcBef>
              <a:buClrTx/>
              <a:buFontTx/>
              <a:buNone/>
            </a:pPr>
            <a:endParaRPr lang="it-IT" altLang="it-IT" sz="2000">
              <a:latin typeface="Verdana" panose="020B0604030504040204" pitchFamily="34" charset="0"/>
              <a:cs typeface="Arial" panose="020B0604020202020204" pitchFamily="34" charset="0"/>
            </a:endParaRPr>
          </a:p>
          <a:p>
            <a:pPr eaLnBrk="1" hangingPunct="1">
              <a:spcBef>
                <a:spcPct val="0"/>
              </a:spcBef>
              <a:buClrTx/>
              <a:buFontTx/>
              <a:buNone/>
            </a:pPr>
            <a:r>
              <a:rPr lang="it-IT" altLang="it-IT" sz="2000">
                <a:latin typeface="Verdana" panose="020B0604030504040204" pitchFamily="34" charset="0"/>
                <a:cs typeface="Arial" panose="020B0604020202020204" pitchFamily="34" charset="0"/>
              </a:rPr>
              <a:t>Analisi della domanda</a:t>
            </a:r>
          </a:p>
          <a:p>
            <a:pPr eaLnBrk="1" hangingPunct="1">
              <a:spcBef>
                <a:spcPct val="0"/>
              </a:spcBef>
              <a:buClrTx/>
              <a:buFontTx/>
              <a:buNone/>
            </a:pPr>
            <a:endParaRPr lang="it-IT" altLang="it-IT" sz="2000">
              <a:latin typeface="Verdana" panose="020B0604030504040204" pitchFamily="34" charset="0"/>
              <a:cs typeface="Arial" panose="020B0604020202020204" pitchFamily="34" charset="0"/>
            </a:endParaRPr>
          </a:p>
          <a:p>
            <a:pPr eaLnBrk="1" hangingPunct="1">
              <a:spcBef>
                <a:spcPct val="0"/>
              </a:spcBef>
              <a:buClrTx/>
              <a:buFontTx/>
              <a:buNone/>
            </a:pPr>
            <a:r>
              <a:rPr lang="it-IT" altLang="it-IT" sz="2000">
                <a:latin typeface="Verdana" panose="020B0604030504040204" pitchFamily="34" charset="0"/>
                <a:cs typeface="Arial" panose="020B0604020202020204" pitchFamily="34" charset="0"/>
              </a:rPr>
              <a:t>Analisi dell’offerta</a:t>
            </a:r>
          </a:p>
          <a:p>
            <a:pPr eaLnBrk="1" hangingPunct="1">
              <a:spcBef>
                <a:spcPct val="0"/>
              </a:spcBef>
              <a:buClrTx/>
              <a:buFontTx/>
              <a:buNone/>
            </a:pPr>
            <a:endParaRPr lang="it-IT" altLang="it-IT" sz="2000">
              <a:latin typeface="Verdana" panose="020B0604030504040204" pitchFamily="34" charset="0"/>
              <a:cs typeface="Arial" panose="020B0604020202020204" pitchFamily="34" charset="0"/>
            </a:endParaRPr>
          </a:p>
          <a:p>
            <a:pPr eaLnBrk="1" hangingPunct="1">
              <a:spcBef>
                <a:spcPct val="0"/>
              </a:spcBef>
              <a:buClrTx/>
              <a:buFontTx/>
              <a:buNone/>
            </a:pPr>
            <a:r>
              <a:rPr lang="it-IT" altLang="it-IT" sz="2000">
                <a:latin typeface="Verdana" panose="020B0604030504040204" pitchFamily="34" charset="0"/>
                <a:cs typeface="Arial" panose="020B0604020202020204" pitchFamily="34" charset="0"/>
              </a:rPr>
              <a:t>Strategia di gara</a:t>
            </a:r>
          </a:p>
          <a:p>
            <a:pPr eaLnBrk="1" hangingPunct="1">
              <a:spcBef>
                <a:spcPct val="0"/>
              </a:spcBef>
              <a:buClrTx/>
              <a:buFontTx/>
              <a:buNone/>
            </a:pPr>
            <a:endParaRPr lang="en-GB" altLang="it-IT" sz="2000">
              <a:latin typeface="Verdana" panose="020B0604030504040204" pitchFamily="34" charset="0"/>
              <a:cs typeface="Arial" panose="020B0604020202020204" pitchFamily="34" charset="0"/>
            </a:endParaRPr>
          </a:p>
        </p:txBody>
      </p:sp>
      <p:sp>
        <p:nvSpPr>
          <p:cNvPr id="17412" name="Rectangle 3">
            <a:extLst>
              <a:ext uri="{FF2B5EF4-FFF2-40B4-BE49-F238E27FC236}">
                <a16:creationId xmlns:a16="http://schemas.microsoft.com/office/drawing/2014/main" id="{DBF9276B-AF12-4E86-9277-4C6934CDC8E7}"/>
              </a:ext>
            </a:extLst>
          </p:cNvPr>
          <p:cNvSpPr>
            <a:spLocks noChangeArrowheads="1"/>
          </p:cNvSpPr>
          <p:nvPr/>
        </p:nvSpPr>
        <p:spPr bwMode="auto">
          <a:xfrm>
            <a:off x="488872" y="1557638"/>
            <a:ext cx="7098162" cy="720610"/>
          </a:xfrm>
          <a:prstGeom prst="rect">
            <a:avLst/>
          </a:prstGeom>
          <a:noFill/>
          <a:ln w="9360" cap="sq">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4" name="Segnaposto piè di pagina 3">
            <a:extLst>
              <a:ext uri="{FF2B5EF4-FFF2-40B4-BE49-F238E27FC236}">
                <a16:creationId xmlns:a16="http://schemas.microsoft.com/office/drawing/2014/main" id="{5C1CE7C6-AE3D-4E9D-B7CD-B02170B2F905}"/>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E01F479A-3DB6-422B-8CAB-76DDF6DC7854}"/>
              </a:ext>
            </a:extLst>
          </p:cNvPr>
          <p:cNvSpPr>
            <a:spLocks noGrp="1"/>
          </p:cNvSpPr>
          <p:nvPr>
            <p:ph type="sldNum" sz="quarter" idx="12"/>
          </p:nvPr>
        </p:nvSpPr>
        <p:spPr/>
        <p:txBody>
          <a:bodyPr/>
          <a:lstStyle/>
          <a:p>
            <a:pPr>
              <a:defRPr/>
            </a:pPr>
            <a:fld id="{ADA9E5D6-2353-424F-BBF0-DC73B0EB90C2}" type="slidenum">
              <a:rPr lang="it-IT" altLang="it-IT" smtClean="0"/>
              <a:pPr>
                <a:defRPr/>
              </a:pPr>
              <a:t>5</a:t>
            </a:fld>
            <a:endParaRPr lang="it-IT" altLang="it-IT"/>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3112C4-1D26-4C3B-A73F-B36568BC8B16}"/>
              </a:ext>
            </a:extLst>
          </p:cNvPr>
          <p:cNvSpPr>
            <a:spLocks noGrp="1"/>
          </p:cNvSpPr>
          <p:nvPr>
            <p:ph type="title"/>
          </p:nvPr>
        </p:nvSpPr>
        <p:spPr>
          <a:xfrm>
            <a:off x="1224246" y="208230"/>
            <a:ext cx="8543925" cy="389300"/>
          </a:xfrm>
        </p:spPr>
        <p:txBody>
          <a:bodyPr>
            <a:normAutofit/>
          </a:bodyPr>
          <a:lstStyle/>
          <a:p>
            <a:pPr algn="r"/>
            <a:r>
              <a:rPr lang="it-IT" sz="1900" b="1" dirty="0">
                <a:solidFill>
                  <a:schemeClr val="bg1"/>
                </a:solidFill>
                <a:latin typeface="Calibri" panose="020F0502020204030204" pitchFamily="34" charset="0"/>
                <a:ea typeface="+mn-ea"/>
                <a:cs typeface="+mn-cs"/>
              </a:rPr>
              <a:t>Oggetto della presente edizione</a:t>
            </a:r>
          </a:p>
        </p:txBody>
      </p:sp>
      <p:sp>
        <p:nvSpPr>
          <p:cNvPr id="3" name="Segnaposto contenuto 2">
            <a:extLst>
              <a:ext uri="{FF2B5EF4-FFF2-40B4-BE49-F238E27FC236}">
                <a16:creationId xmlns:a16="http://schemas.microsoft.com/office/drawing/2014/main" id="{E84248B9-9EEE-4DEB-AA77-65097790F7BC}"/>
              </a:ext>
            </a:extLst>
          </p:cNvPr>
          <p:cNvSpPr>
            <a:spLocks noGrp="1"/>
          </p:cNvSpPr>
          <p:nvPr>
            <p:ph idx="1"/>
          </p:nvPr>
        </p:nvSpPr>
        <p:spPr>
          <a:xfrm>
            <a:off x="907460" y="913695"/>
            <a:ext cx="8543925" cy="5373893"/>
          </a:xfrm>
        </p:spPr>
        <p:txBody>
          <a:bodyPr>
            <a:normAutofit fontScale="25000" lnSpcReduction="20000"/>
          </a:bodyPr>
          <a:lstStyle/>
          <a:p>
            <a:pPr algn="just">
              <a:spcBef>
                <a:spcPct val="50000"/>
              </a:spcBef>
              <a:buNone/>
            </a:pPr>
            <a:r>
              <a:rPr lang="it-IT" altLang="it-IT" sz="5600" dirty="0">
                <a:latin typeface="Tahoma" panose="020B0604030504040204" pitchFamily="34" charset="0"/>
                <a:ea typeface="Tahoma" panose="020B0604030504040204" pitchFamily="34" charset="0"/>
                <a:cs typeface="Tahoma" panose="020B0604030504040204" pitchFamily="34" charset="0"/>
              </a:rPr>
              <a:t> </a:t>
            </a:r>
            <a:r>
              <a:rPr lang="it-IT" altLang="it-IT" sz="7200" dirty="0">
                <a:latin typeface="Calibri" panose="020F0502020204030204" pitchFamily="34" charset="0"/>
                <a:ea typeface="Tahoma" panose="020B0604030504040204" pitchFamily="34" charset="0"/>
                <a:cs typeface="Calibri" panose="020F0502020204030204" pitchFamily="34" charset="0"/>
              </a:rPr>
              <a:t>La presente strategia è riferita in particolare alla prima procedura di gara che ha ad oggetto la fornitura di:</a:t>
            </a:r>
          </a:p>
          <a:p>
            <a:pPr lvl="0"/>
            <a:r>
              <a:rPr lang="it-IT" sz="7200" dirty="0">
                <a:latin typeface="Calibri" panose="020F0502020204030204" pitchFamily="34" charset="0"/>
                <a:ea typeface="Tahoma" panose="020B0604030504040204" pitchFamily="34" charset="0"/>
                <a:cs typeface="Calibri" panose="020F0502020204030204" pitchFamily="34" charset="0"/>
              </a:rPr>
              <a:t>dispositivi per il prelievo dei campioni cervicali, che dovranno essere raccolti in soluzione liquida di trasporto;</a:t>
            </a:r>
          </a:p>
          <a:p>
            <a:pPr lvl="0"/>
            <a:r>
              <a:rPr lang="it-IT" sz="7200" dirty="0">
                <a:latin typeface="Calibri" panose="020F0502020204030204" pitchFamily="34" charset="0"/>
                <a:ea typeface="Tahoma" panose="020B0604030504040204" pitchFamily="34" charset="0"/>
                <a:cs typeface="Calibri" panose="020F0502020204030204" pitchFamily="34" charset="0"/>
              </a:rPr>
              <a:t>vetrini per la citologia da allestire a partire dai sistemi di prelievo del punto precedente;</a:t>
            </a:r>
          </a:p>
          <a:p>
            <a:pPr lvl="0"/>
            <a:r>
              <a:rPr lang="it-IT" sz="7200" dirty="0">
                <a:latin typeface="Calibri" panose="020F0502020204030204" pitchFamily="34" charset="0"/>
                <a:ea typeface="Tahoma" panose="020B0604030504040204" pitchFamily="34" charset="0"/>
                <a:cs typeface="Calibri" panose="020F0502020204030204" pitchFamily="34" charset="0"/>
              </a:rPr>
              <a:t>fornitura, in service:</a:t>
            </a:r>
          </a:p>
          <a:p>
            <a:pPr marL="442913" indent="-171450" algn="just">
              <a:buFont typeface="Wingdings" panose="05000000000000000000" pitchFamily="2" charset="2"/>
              <a:buChar char="Ø"/>
              <a:tabLst>
                <a:tab pos="361950" algn="l"/>
                <a:tab pos="442913" algn="l"/>
                <a:tab pos="533400" algn="l"/>
              </a:tabLst>
            </a:pPr>
            <a:r>
              <a:rPr lang="it-IT" sz="7200" dirty="0">
                <a:latin typeface="Calibri" panose="020F0502020204030204" pitchFamily="34" charset="0"/>
                <a:ea typeface="Tahoma" panose="020B0604030504040204" pitchFamily="34" charset="0"/>
                <a:cs typeface="Calibri" panose="020F0502020204030204" pitchFamily="34" charset="0"/>
              </a:rPr>
              <a:t>	di tre sistemi per la preparazione automatica</a:t>
            </a:r>
            <a:r>
              <a:rPr lang="it-IT" sz="7200" i="1" dirty="0">
                <a:latin typeface="Calibri" panose="020F0502020204030204" pitchFamily="34" charset="0"/>
                <a:ea typeface="Tahoma" panose="020B0604030504040204" pitchFamily="34" charset="0"/>
                <a:cs typeface="Calibri" panose="020F0502020204030204" pitchFamily="34" charset="0"/>
              </a:rPr>
              <a:t> </a:t>
            </a:r>
            <a:r>
              <a:rPr lang="it-IT" sz="7200" dirty="0">
                <a:latin typeface="Calibri" panose="020F0502020204030204" pitchFamily="34" charset="0"/>
                <a:ea typeface="Tahoma" panose="020B0604030504040204" pitchFamily="34" charset="0"/>
                <a:cs typeface="Calibri" panose="020F0502020204030204" pitchFamily="34" charset="0"/>
              </a:rPr>
              <a:t>di vetrini di citologia della cervice uterina a partire dal prelievo in fase liquida e dei relativi materiali di consumo;</a:t>
            </a:r>
          </a:p>
          <a:p>
            <a:pPr marL="442913" indent="-171450" algn="just">
              <a:buFont typeface="Wingdings" panose="05000000000000000000" pitchFamily="2" charset="2"/>
              <a:buChar char="Ø"/>
              <a:tabLst>
                <a:tab pos="361950" algn="l"/>
                <a:tab pos="442913" algn="l"/>
                <a:tab pos="533400" algn="l"/>
              </a:tabLst>
            </a:pPr>
            <a:r>
              <a:rPr lang="it-IT" sz="7200" dirty="0">
                <a:latin typeface="Calibri" panose="020F0502020204030204" pitchFamily="34" charset="0"/>
                <a:ea typeface="Tahoma" panose="020B0604030504040204" pitchFamily="34" charset="0"/>
                <a:cs typeface="Calibri" panose="020F0502020204030204" pitchFamily="34" charset="0"/>
              </a:rPr>
              <a:t>di tre sistemi di colorazione dei vetrini, inclusi reagenti e consumabili;</a:t>
            </a:r>
          </a:p>
          <a:p>
            <a:pPr marL="442913" indent="-171450" algn="just">
              <a:buFont typeface="Wingdings" panose="05000000000000000000" pitchFamily="2" charset="2"/>
              <a:buChar char="Ø"/>
              <a:tabLst>
                <a:tab pos="361950" algn="l"/>
                <a:tab pos="442913" algn="l"/>
                <a:tab pos="533400" algn="l"/>
              </a:tabLst>
            </a:pPr>
            <a:r>
              <a:rPr lang="it-IT" sz="7200" dirty="0">
                <a:latin typeface="Calibri" panose="020F0502020204030204" pitchFamily="34" charset="0"/>
                <a:ea typeface="Tahoma" panose="020B0604030504040204" pitchFamily="34" charset="0"/>
                <a:cs typeface="Calibri" panose="020F0502020204030204" pitchFamily="34" charset="0"/>
              </a:rPr>
              <a:t>accessori e quant’altro occorrente per la corretta effettuazione delle prestazioni richieste;</a:t>
            </a:r>
          </a:p>
          <a:p>
            <a:pPr marL="442913" indent="-171450" algn="just">
              <a:buFont typeface="Wingdings" panose="05000000000000000000" pitchFamily="2" charset="2"/>
              <a:buChar char="Ø"/>
              <a:tabLst>
                <a:tab pos="361950" algn="l"/>
                <a:tab pos="442913" algn="l"/>
                <a:tab pos="533400" algn="l"/>
              </a:tabLst>
            </a:pPr>
            <a:r>
              <a:rPr lang="it-IT" sz="7200" dirty="0">
                <a:latin typeface="Calibri" panose="020F0502020204030204" pitchFamily="34" charset="0"/>
                <a:ea typeface="Tahoma" panose="020B0604030504040204" pitchFamily="34" charset="0"/>
                <a:cs typeface="Calibri" panose="020F0502020204030204" pitchFamily="34" charset="0"/>
              </a:rPr>
              <a:t>sistema di lettura computer assistita dei vetrini, a supporto dei tre centri, corredato di tutti gli accessori necessari al buon funzionamento, con servizio di assistenza tecnica “</a:t>
            </a:r>
            <a:r>
              <a:rPr lang="it-IT" sz="7200" i="1" dirty="0">
                <a:latin typeface="Calibri" panose="020F0502020204030204" pitchFamily="34" charset="0"/>
                <a:ea typeface="Tahoma" panose="020B0604030504040204" pitchFamily="34" charset="0"/>
                <a:cs typeface="Calibri" panose="020F0502020204030204" pitchFamily="34" charset="0"/>
              </a:rPr>
              <a:t>full risk</a:t>
            </a:r>
            <a:r>
              <a:rPr lang="it-IT" sz="7200" dirty="0">
                <a:latin typeface="Calibri" panose="020F0502020204030204" pitchFamily="34" charset="0"/>
                <a:ea typeface="Tahoma" panose="020B0604030504040204" pitchFamily="34" charset="0"/>
                <a:cs typeface="Calibri" panose="020F0502020204030204" pitchFamily="34" charset="0"/>
              </a:rPr>
              <a:t>” idoneo a garantirne la funzionalità, la piena efficienza, la sicurezza, comprensivo dei necessari aggiornamenti per tutta la durata della fornitura, con le seguenti caratteristiche:</a:t>
            </a:r>
          </a:p>
          <a:p>
            <a:pPr marL="625475" lvl="0" indent="-182563">
              <a:tabLst>
                <a:tab pos="533400" algn="l"/>
              </a:tabLst>
            </a:pPr>
            <a:r>
              <a:rPr lang="it-IT" sz="7200" dirty="0">
                <a:latin typeface="Calibri" panose="020F0502020204030204" pitchFamily="34" charset="0"/>
                <a:ea typeface="Tahoma" panose="020B0604030504040204" pitchFamily="34" charset="0"/>
                <a:cs typeface="Calibri" panose="020F0502020204030204" pitchFamily="34" charset="0"/>
              </a:rPr>
              <a:t>  sistema di scanner;</a:t>
            </a:r>
          </a:p>
          <a:p>
            <a:pPr marL="625475" lvl="0" indent="-182563">
              <a:tabLst>
                <a:tab pos="533400" algn="l"/>
              </a:tabLst>
            </a:pPr>
            <a:r>
              <a:rPr lang="it-IT" sz="7200" dirty="0">
                <a:latin typeface="Calibri" panose="020F0502020204030204" pitchFamily="34" charset="0"/>
                <a:ea typeface="Tahoma" panose="020B0604030504040204" pitchFamily="34" charset="0"/>
                <a:cs typeface="Calibri" panose="020F0502020204030204" pitchFamily="34" charset="0"/>
              </a:rPr>
              <a:t>  software per identificazione dei campi più significativi (FOV field of </a:t>
            </a:r>
            <a:r>
              <a:rPr lang="it-IT" sz="7200" dirty="0" err="1">
                <a:latin typeface="Calibri" panose="020F0502020204030204" pitchFamily="34" charset="0"/>
                <a:ea typeface="Tahoma" panose="020B0604030504040204" pitchFamily="34" charset="0"/>
                <a:cs typeface="Calibri" panose="020F0502020204030204" pitchFamily="34" charset="0"/>
              </a:rPr>
              <a:t>view</a:t>
            </a:r>
            <a:r>
              <a:rPr lang="it-IT" sz="7200" dirty="0">
                <a:latin typeface="Calibri" panose="020F0502020204030204" pitchFamily="34" charset="0"/>
                <a:ea typeface="Tahoma" panose="020B0604030504040204" pitchFamily="34" charset="0"/>
                <a:cs typeface="Calibri" panose="020F0502020204030204" pitchFamily="34" charset="0"/>
              </a:rPr>
              <a:t>);</a:t>
            </a:r>
          </a:p>
          <a:p>
            <a:pPr marL="625475" indent="-182563">
              <a:tabLst>
                <a:tab pos="533400" algn="l"/>
              </a:tabLst>
            </a:pPr>
            <a:r>
              <a:rPr lang="it-IT" sz="7200" dirty="0">
                <a:latin typeface="Calibri" panose="020F0502020204030204" pitchFamily="34" charset="0"/>
                <a:ea typeface="Tahoma" panose="020B0604030504040204" pitchFamily="34" charset="0"/>
                <a:cs typeface="Calibri" panose="020F0502020204030204" pitchFamily="34" charset="0"/>
              </a:rPr>
              <a:t>  stazioni di revisione dei vetrini</a:t>
            </a:r>
            <a:endParaRPr lang="it-IT" altLang="it-IT" sz="7200" b="1" dirty="0">
              <a:latin typeface="Calibri" panose="020F0502020204030204" pitchFamily="34" charset="0"/>
              <a:ea typeface="Tahoma" panose="020B0604030504040204" pitchFamily="34" charset="0"/>
              <a:cs typeface="Calibri" panose="020F0502020204030204" pitchFamily="34" charset="0"/>
            </a:endParaRPr>
          </a:p>
          <a:p>
            <a:pPr algn="just">
              <a:spcBef>
                <a:spcPct val="50000"/>
              </a:spcBef>
              <a:buNone/>
            </a:pPr>
            <a:endParaRPr lang="it-IT" sz="2400" dirty="0">
              <a:latin typeface="Tahoma" panose="020B0604030504040204" pitchFamily="34" charset="0"/>
              <a:ea typeface="ＭＳ Ｐゴシック" panose="020B0600070205080204" pitchFamily="34" charset="-128"/>
            </a:endParaRPr>
          </a:p>
        </p:txBody>
      </p:sp>
      <p:sp>
        <p:nvSpPr>
          <p:cNvPr id="6" name="Segnaposto piè di pagina 5">
            <a:extLst>
              <a:ext uri="{FF2B5EF4-FFF2-40B4-BE49-F238E27FC236}">
                <a16:creationId xmlns:a16="http://schemas.microsoft.com/office/drawing/2014/main" id="{70D26984-3899-452D-AE7B-6237BB63397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350F0E2-9A56-45B4-8B1A-16B2ABDB56EF}"/>
              </a:ext>
            </a:extLst>
          </p:cNvPr>
          <p:cNvSpPr>
            <a:spLocks noGrp="1"/>
          </p:cNvSpPr>
          <p:nvPr>
            <p:ph type="sldNum" sz="quarter" idx="12"/>
          </p:nvPr>
        </p:nvSpPr>
        <p:spPr/>
        <p:txBody>
          <a:bodyPr/>
          <a:lstStyle/>
          <a:p>
            <a:pPr>
              <a:defRPr/>
            </a:pPr>
            <a:fld id="{C2C0A681-0E58-48C6-83A1-8147913A0A7E}" type="slidenum">
              <a:rPr lang="it-IT" altLang="it-IT" smtClean="0"/>
              <a:pPr>
                <a:defRPr/>
              </a:pPr>
              <a:t>6</a:t>
            </a:fld>
            <a:endParaRPr lang="it-IT" altLang="it-IT"/>
          </a:p>
        </p:txBody>
      </p:sp>
    </p:spTree>
    <p:extLst>
      <p:ext uri="{BB962C8B-B14F-4D97-AF65-F5344CB8AC3E}">
        <p14:creationId xmlns:p14="http://schemas.microsoft.com/office/powerpoint/2010/main" val="1984034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E74950-8172-4AB7-8ACD-FEA1567CAB0B}"/>
              </a:ext>
            </a:extLst>
          </p:cNvPr>
          <p:cNvSpPr>
            <a:spLocks noGrp="1"/>
          </p:cNvSpPr>
          <p:nvPr>
            <p:ph type="title"/>
          </p:nvPr>
        </p:nvSpPr>
        <p:spPr>
          <a:xfrm>
            <a:off x="1273221" y="95161"/>
            <a:ext cx="8543925" cy="585876"/>
          </a:xfrm>
        </p:spPr>
        <p:txBody>
          <a:bodyPr>
            <a:normAutofit/>
          </a:bodyPr>
          <a:lstStyle/>
          <a:p>
            <a:pPr algn="r"/>
            <a:r>
              <a:rPr lang="it-IT" sz="2300" b="1" dirty="0">
                <a:solidFill>
                  <a:schemeClr val="bg1"/>
                </a:solidFill>
                <a:latin typeface="Calibri" panose="020F0502020204030204" pitchFamily="34" charset="0"/>
                <a:ea typeface="+mn-ea"/>
                <a:cs typeface="+mn-cs"/>
              </a:rPr>
              <a:t>Analisi delle quantità in gara 1/2</a:t>
            </a:r>
          </a:p>
        </p:txBody>
      </p:sp>
      <p:sp>
        <p:nvSpPr>
          <p:cNvPr id="8" name="Segnaposto contenuto 7">
            <a:extLst>
              <a:ext uri="{FF2B5EF4-FFF2-40B4-BE49-F238E27FC236}">
                <a16:creationId xmlns:a16="http://schemas.microsoft.com/office/drawing/2014/main" id="{E547A092-9A92-4F20-A1A0-D4A9FF1358B4}"/>
              </a:ext>
            </a:extLst>
          </p:cNvPr>
          <p:cNvSpPr>
            <a:spLocks noGrp="1"/>
          </p:cNvSpPr>
          <p:nvPr>
            <p:ph idx="1"/>
          </p:nvPr>
        </p:nvSpPr>
        <p:spPr>
          <a:xfrm>
            <a:off x="749405" y="1253331"/>
            <a:ext cx="8543925" cy="4788546"/>
          </a:xfrm>
        </p:spPr>
        <p:txBody>
          <a:bodyPr>
            <a:normAutofit fontScale="92500" lnSpcReduction="10000"/>
          </a:bodyPr>
          <a:lstStyle/>
          <a:p>
            <a:pPr marL="0" indent="0">
              <a:buNone/>
            </a:pPr>
            <a:r>
              <a:rPr lang="it-IT" dirty="0"/>
              <a:t>Le quantità indicative previste in gara per il periodo di validità degli Ordinativi di Fornitura (60 mesi) sono le seguenti:</a:t>
            </a:r>
          </a:p>
          <a:p>
            <a:pPr>
              <a:buFont typeface="Wingdings" panose="05000000000000000000" pitchFamily="2" charset="2"/>
              <a:buChar char="q"/>
            </a:pPr>
            <a:r>
              <a:rPr lang="it-IT" dirty="0"/>
              <a:t> numero dei dispositivi di prelievo e trasporto circa 960.000;</a:t>
            </a:r>
          </a:p>
          <a:p>
            <a:pPr>
              <a:buFont typeface="Wingdings" panose="05000000000000000000" pitchFamily="2" charset="2"/>
              <a:buChar char="q"/>
            </a:pPr>
            <a:r>
              <a:rPr lang="it-IT" dirty="0"/>
              <a:t> numero di vetrini circa 200.000;</a:t>
            </a:r>
          </a:p>
          <a:p>
            <a:pPr>
              <a:buFont typeface="Wingdings" panose="05000000000000000000" pitchFamily="2" charset="2"/>
              <a:buChar char="q"/>
            </a:pPr>
            <a:r>
              <a:rPr lang="it-IT" dirty="0"/>
              <a:t>I sistemi richiesti per la preparazione automatica e la  colorazione dei vetrini di citologia sono 3 (tre), da installarsi: </a:t>
            </a:r>
          </a:p>
          <a:p>
            <a:pPr lvl="2">
              <a:buBlip>
                <a:blip r:embed="rId2">
                  <a:extLst>
                    <a:ext uri="{96DAC541-7B7A-43D3-8B79-37D633B846F1}">
                      <asvg:svgBlip xmlns:asvg="http://schemas.microsoft.com/office/drawing/2016/SVG/main" r:embed="rId3"/>
                    </a:ext>
                  </a:extLst>
                </a:blip>
              </a:buBlip>
            </a:pPr>
            <a:r>
              <a:rPr lang="it-IT" sz="2800" dirty="0"/>
              <a:t>Centro Servizi di Pievesestina dell’AUSL della Romagna;</a:t>
            </a:r>
          </a:p>
          <a:p>
            <a:pPr lvl="2">
              <a:buBlip>
                <a:blip r:embed="rId2">
                  <a:extLst>
                    <a:ext uri="{96DAC541-7B7A-43D3-8B79-37D633B846F1}">
                      <asvg:svgBlip xmlns:asvg="http://schemas.microsoft.com/office/drawing/2016/SVG/main" r:embed="rId3"/>
                    </a:ext>
                  </a:extLst>
                </a:blip>
              </a:buBlip>
            </a:pPr>
            <a:r>
              <a:rPr lang="it-IT" sz="2800" dirty="0"/>
              <a:t>Struttura semplice interdipartimentale, Centro di citologia </a:t>
            </a:r>
            <a:r>
              <a:rPr lang="it-IT" sz="2800" dirty="0" err="1"/>
              <a:t>cervico</a:t>
            </a:r>
            <a:r>
              <a:rPr lang="it-IT" sz="2800" dirty="0"/>
              <a:t>-vaginale di Screening dei tumori del collo dell’utero, Azienda USL-IRCCS di Reggio Emilia;</a:t>
            </a:r>
          </a:p>
          <a:p>
            <a:pPr lvl="2">
              <a:buBlip>
                <a:blip r:embed="rId2">
                  <a:extLst>
                    <a:ext uri="{96DAC541-7B7A-43D3-8B79-37D633B846F1}">
                      <asvg:svgBlip xmlns:asvg="http://schemas.microsoft.com/office/drawing/2016/SVG/main" r:embed="rId3"/>
                    </a:ext>
                  </a:extLst>
                </a:blip>
              </a:buBlip>
            </a:pPr>
            <a:r>
              <a:rPr lang="it-IT" sz="2800" dirty="0"/>
              <a:t>U.O. Anatomia Patologica dell’Azienda Ospedaliero Universitaria di Ferrara.</a:t>
            </a:r>
          </a:p>
          <a:p>
            <a:endParaRPr lang="it-IT" dirty="0"/>
          </a:p>
          <a:p>
            <a:endParaRPr lang="it-IT" dirty="0"/>
          </a:p>
        </p:txBody>
      </p:sp>
      <p:sp>
        <p:nvSpPr>
          <p:cNvPr id="5" name="Segnaposto piè di pagina 4">
            <a:extLst>
              <a:ext uri="{FF2B5EF4-FFF2-40B4-BE49-F238E27FC236}">
                <a16:creationId xmlns:a16="http://schemas.microsoft.com/office/drawing/2014/main" id="{AE0FAB6E-104B-47F1-9AFC-874E377011C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A8A546A-29E3-4237-A758-5D316CB39EE6}"/>
              </a:ext>
            </a:extLst>
          </p:cNvPr>
          <p:cNvSpPr>
            <a:spLocks noGrp="1"/>
          </p:cNvSpPr>
          <p:nvPr>
            <p:ph type="sldNum" sz="quarter" idx="12"/>
          </p:nvPr>
        </p:nvSpPr>
        <p:spPr/>
        <p:txBody>
          <a:bodyPr/>
          <a:lstStyle/>
          <a:p>
            <a:pPr>
              <a:defRPr/>
            </a:pPr>
            <a:fld id="{C2C0A681-0E58-48C6-83A1-8147913A0A7E}" type="slidenum">
              <a:rPr lang="it-IT" altLang="it-IT" smtClean="0"/>
              <a:pPr>
                <a:defRPr/>
              </a:pPr>
              <a:t>7</a:t>
            </a:fld>
            <a:endParaRPr lang="it-IT" altLang="it-IT"/>
          </a:p>
        </p:txBody>
      </p:sp>
    </p:spTree>
    <p:extLst>
      <p:ext uri="{BB962C8B-B14F-4D97-AF65-F5344CB8AC3E}">
        <p14:creationId xmlns:p14="http://schemas.microsoft.com/office/powerpoint/2010/main" val="3127256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9FEABA-8687-447B-87BA-13236587894E}"/>
              </a:ext>
            </a:extLst>
          </p:cNvPr>
          <p:cNvSpPr>
            <a:spLocks noGrp="1"/>
          </p:cNvSpPr>
          <p:nvPr>
            <p:ph type="title"/>
          </p:nvPr>
        </p:nvSpPr>
        <p:spPr>
          <a:xfrm>
            <a:off x="681038" y="136523"/>
            <a:ext cx="8543925" cy="544515"/>
          </a:xfrm>
        </p:spPr>
        <p:txBody>
          <a:bodyPr>
            <a:normAutofit/>
          </a:bodyPr>
          <a:lstStyle/>
          <a:p>
            <a:pPr algn="r"/>
            <a:r>
              <a:rPr lang="it-IT" sz="2400" b="1" dirty="0">
                <a:solidFill>
                  <a:schemeClr val="bg1"/>
                </a:solidFill>
                <a:latin typeface="Calibri" panose="020F0502020204030204" pitchFamily="34" charset="0"/>
              </a:rPr>
              <a:t>Analisi delle quantità in gara 2/2</a:t>
            </a:r>
            <a:endParaRPr lang="it-IT" sz="2400" dirty="0"/>
          </a:p>
        </p:txBody>
      </p:sp>
      <p:graphicFrame>
        <p:nvGraphicFramePr>
          <p:cNvPr id="6" name="Segnaposto contenuto 5">
            <a:extLst>
              <a:ext uri="{FF2B5EF4-FFF2-40B4-BE49-F238E27FC236}">
                <a16:creationId xmlns:a16="http://schemas.microsoft.com/office/drawing/2014/main" id="{DF6F2993-6269-4F0C-BFB3-3BB4C08C5853}"/>
              </a:ext>
            </a:extLst>
          </p:cNvPr>
          <p:cNvGraphicFramePr>
            <a:graphicFrameLocks noGrp="1"/>
          </p:cNvGraphicFramePr>
          <p:nvPr>
            <p:ph idx="1"/>
            <p:extLst>
              <p:ext uri="{D42A27DB-BD31-4B8C-83A1-F6EECF244321}">
                <p14:modId xmlns:p14="http://schemas.microsoft.com/office/powerpoint/2010/main" val="1815697235"/>
              </p:ext>
            </p:extLst>
          </p:nvPr>
        </p:nvGraphicFramePr>
        <p:xfrm>
          <a:off x="1210491" y="844732"/>
          <a:ext cx="7709263" cy="5511620"/>
        </p:xfrm>
        <a:graphic>
          <a:graphicData uri="http://schemas.openxmlformats.org/drawingml/2006/table">
            <a:tbl>
              <a:tblPr/>
              <a:tblGrid>
                <a:gridCol w="665385">
                  <a:extLst>
                    <a:ext uri="{9D8B030D-6E8A-4147-A177-3AD203B41FA5}">
                      <a16:colId xmlns:a16="http://schemas.microsoft.com/office/drawing/2014/main" val="621250343"/>
                    </a:ext>
                  </a:extLst>
                </a:gridCol>
                <a:gridCol w="6014090">
                  <a:extLst>
                    <a:ext uri="{9D8B030D-6E8A-4147-A177-3AD203B41FA5}">
                      <a16:colId xmlns:a16="http://schemas.microsoft.com/office/drawing/2014/main" val="3950490661"/>
                    </a:ext>
                  </a:extLst>
                </a:gridCol>
                <a:gridCol w="1029788">
                  <a:extLst>
                    <a:ext uri="{9D8B030D-6E8A-4147-A177-3AD203B41FA5}">
                      <a16:colId xmlns:a16="http://schemas.microsoft.com/office/drawing/2014/main" val="1264843158"/>
                    </a:ext>
                  </a:extLst>
                </a:gridCol>
              </a:tblGrid>
              <a:tr h="363980">
                <a:tc>
                  <a:txBody>
                    <a:bodyPr/>
                    <a:lstStyle/>
                    <a:p>
                      <a:pPr algn="ctr" fontAlgn="ctr"/>
                      <a:r>
                        <a:rPr lang="it-IT" sz="1000" b="1" i="0" u="none" strike="noStrike" dirty="0">
                          <a:solidFill>
                            <a:srgbClr val="000000"/>
                          </a:solidFill>
                          <a:effectLst/>
                          <a:latin typeface="Times New Roman" panose="02020603050405020304" pitchFamily="18" charset="0"/>
                        </a:rPr>
                        <a:t>ID</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fontAlgn="ctr"/>
                      <a:r>
                        <a:rPr lang="it-IT" sz="1000" b="1" i="0" u="none" strike="noStrike" dirty="0">
                          <a:solidFill>
                            <a:srgbClr val="000000"/>
                          </a:solidFill>
                          <a:effectLst/>
                          <a:latin typeface="Times New Roman" panose="02020603050405020304" pitchFamily="18" charset="0"/>
                        </a:rPr>
                        <a:t>Descrizione</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fontAlgn="ctr"/>
                      <a:r>
                        <a:rPr lang="it-IT" sz="1000" b="1" i="0" u="none" strike="noStrike" dirty="0">
                          <a:solidFill>
                            <a:srgbClr val="000000"/>
                          </a:solidFill>
                          <a:effectLst/>
                          <a:latin typeface="Times New Roman" panose="02020603050405020304" pitchFamily="18" charset="0"/>
                        </a:rPr>
                        <a:t>Numero mesi presunti/pezzi</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788493922"/>
                  </a:ext>
                </a:extLst>
              </a:tr>
              <a:tr h="575575">
                <a:tc>
                  <a:txBody>
                    <a:bodyPr/>
                    <a:lstStyle/>
                    <a:p>
                      <a:pPr algn="ctr" fontAlgn="ctr"/>
                      <a:r>
                        <a:rPr lang="it-IT" sz="1000" b="1" i="0" u="none" strike="noStrike" dirty="0">
                          <a:solidFill>
                            <a:srgbClr val="000000"/>
                          </a:solidFill>
                          <a:effectLst/>
                          <a:latin typeface="Times New Roman" panose="02020603050405020304" pitchFamily="18" charset="0"/>
                        </a:rPr>
                        <a:t>1</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it-IT" sz="1000" b="1" i="0" u="none" strike="noStrike" dirty="0">
                          <a:solidFill>
                            <a:srgbClr val="000000"/>
                          </a:solidFill>
                          <a:effectLst/>
                          <a:latin typeface="Times New Roman" panose="02020603050405020304" pitchFamily="18" charset="0"/>
                        </a:rPr>
                        <a:t>Noleggio del sistema offerto (AVEN - AUSL RE) (che garantisca una produttività massima di 150 preparati citologici al giorno)</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000" b="1" i="0" u="none" strike="noStrike" dirty="0">
                          <a:solidFill>
                            <a:srgbClr val="000000"/>
                          </a:solidFill>
                          <a:effectLst/>
                          <a:latin typeface="Times New Roman" panose="02020603050405020304" pitchFamily="18" charset="0"/>
                        </a:rPr>
                        <a:t>60 mesi</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804483"/>
                  </a:ext>
                </a:extLst>
              </a:tr>
              <a:tr h="528995">
                <a:tc>
                  <a:txBody>
                    <a:bodyPr/>
                    <a:lstStyle/>
                    <a:p>
                      <a:pPr algn="ctr" fontAlgn="ctr"/>
                      <a:r>
                        <a:rPr lang="it-IT" sz="1000" b="1" i="0" u="none" strike="noStrike">
                          <a:solidFill>
                            <a:srgbClr val="000000"/>
                          </a:solidFill>
                          <a:effectLst/>
                          <a:latin typeface="Times New Roman" panose="02020603050405020304" pitchFamily="18" charset="0"/>
                        </a:rPr>
                        <a:t>2</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it-IT" sz="1000" b="1" i="0" u="none" strike="noStrike" dirty="0">
                          <a:solidFill>
                            <a:srgbClr val="000000"/>
                          </a:solidFill>
                          <a:effectLst/>
                          <a:latin typeface="Times New Roman" panose="02020603050405020304" pitchFamily="18" charset="0"/>
                        </a:rPr>
                        <a:t>Noleggio del sistema offerto (AUSL della Romagna) (che garantisca una produttività massima di 100 preparati citologici al giorno)</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000" b="1" i="0" u="none" strike="noStrike" dirty="0">
                          <a:solidFill>
                            <a:srgbClr val="000000"/>
                          </a:solidFill>
                          <a:effectLst/>
                          <a:latin typeface="Times New Roman" panose="02020603050405020304" pitchFamily="18" charset="0"/>
                        </a:rPr>
                        <a:t>60 mesi</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3577493"/>
                  </a:ext>
                </a:extLst>
              </a:tr>
              <a:tr h="481622">
                <a:tc>
                  <a:txBody>
                    <a:bodyPr/>
                    <a:lstStyle/>
                    <a:p>
                      <a:pPr algn="ctr" fontAlgn="ctr"/>
                      <a:r>
                        <a:rPr lang="it-IT" sz="1000" b="1" i="0" u="none" strike="noStrike">
                          <a:solidFill>
                            <a:srgbClr val="000000"/>
                          </a:solidFill>
                          <a:effectLst/>
                          <a:latin typeface="Times New Roman" panose="02020603050405020304" pitchFamily="18" charset="0"/>
                        </a:rPr>
                        <a:t>3</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it-IT" sz="1000" b="1" i="0" u="none" strike="noStrike" dirty="0">
                          <a:solidFill>
                            <a:srgbClr val="000000"/>
                          </a:solidFill>
                          <a:effectLst/>
                          <a:latin typeface="Times New Roman" panose="02020603050405020304" pitchFamily="18" charset="0"/>
                        </a:rPr>
                        <a:t>Noleggio del sistema offerto (AVEC – AO FERRARA) (che garantisca una produttività massima di 120 preparati citologici al giorno)</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000" b="1" i="0" u="none" strike="noStrike" dirty="0">
                          <a:solidFill>
                            <a:srgbClr val="000000"/>
                          </a:solidFill>
                          <a:effectLst/>
                          <a:latin typeface="Times New Roman" panose="02020603050405020304" pitchFamily="18" charset="0"/>
                        </a:rPr>
                        <a:t>60 mesi</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7974394"/>
                  </a:ext>
                </a:extLst>
              </a:tr>
              <a:tr h="434249">
                <a:tc>
                  <a:txBody>
                    <a:bodyPr/>
                    <a:lstStyle/>
                    <a:p>
                      <a:pPr algn="ctr" fontAlgn="ctr"/>
                      <a:r>
                        <a:rPr lang="it-IT" sz="1000" b="1" i="0" u="none" strike="noStrike">
                          <a:solidFill>
                            <a:srgbClr val="000000"/>
                          </a:solidFill>
                          <a:effectLst/>
                          <a:latin typeface="Times New Roman" panose="02020603050405020304" pitchFamily="18" charset="0"/>
                        </a:rPr>
                        <a:t>4</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it-IT" sz="1000" b="1" i="0" u="none" strike="noStrike" dirty="0">
                          <a:solidFill>
                            <a:srgbClr val="000000"/>
                          </a:solidFill>
                          <a:effectLst/>
                          <a:latin typeface="Times New Roman" panose="02020603050405020304" pitchFamily="18" charset="0"/>
                        </a:rPr>
                        <a:t>Noleggio per </a:t>
                      </a:r>
                      <a:r>
                        <a:rPr lang="it-IT" sz="1000" b="1" i="0" u="none" strike="noStrike" dirty="0" err="1">
                          <a:solidFill>
                            <a:srgbClr val="000000"/>
                          </a:solidFill>
                          <a:effectLst/>
                          <a:latin typeface="Times New Roman" panose="02020603050405020304" pitchFamily="18" charset="0"/>
                        </a:rPr>
                        <a:t>coloratore</a:t>
                      </a:r>
                      <a:r>
                        <a:rPr lang="it-IT" sz="1000" b="1" i="0" u="none" strike="noStrike" dirty="0">
                          <a:solidFill>
                            <a:srgbClr val="000000"/>
                          </a:solidFill>
                          <a:effectLst/>
                          <a:latin typeface="Times New Roman" panose="02020603050405020304" pitchFamily="18" charset="0"/>
                        </a:rPr>
                        <a:t> offerto (AVEN - AUSL RE)</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000" b="1" i="0" u="none" strike="noStrike" dirty="0">
                          <a:solidFill>
                            <a:srgbClr val="000000"/>
                          </a:solidFill>
                          <a:effectLst/>
                          <a:latin typeface="Times New Roman" panose="02020603050405020304" pitchFamily="18" charset="0"/>
                        </a:rPr>
                        <a:t>60 mesi</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6759909"/>
                  </a:ext>
                </a:extLst>
              </a:tr>
              <a:tr h="480734">
                <a:tc>
                  <a:txBody>
                    <a:bodyPr/>
                    <a:lstStyle/>
                    <a:p>
                      <a:pPr algn="ctr" fontAlgn="ctr"/>
                      <a:r>
                        <a:rPr lang="it-IT" sz="1000" b="1" i="0" u="none" strike="noStrike">
                          <a:solidFill>
                            <a:srgbClr val="000000"/>
                          </a:solidFill>
                          <a:effectLst/>
                          <a:latin typeface="Times New Roman" panose="02020603050405020304" pitchFamily="18" charset="0"/>
                        </a:rPr>
                        <a:t>5</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it-IT" sz="1000" b="1" i="0" u="none" strike="noStrike">
                          <a:solidFill>
                            <a:srgbClr val="000000"/>
                          </a:solidFill>
                          <a:effectLst/>
                          <a:latin typeface="Times New Roman" panose="02020603050405020304" pitchFamily="18" charset="0"/>
                        </a:rPr>
                        <a:t>Noleggio per coloratore offerto (AUSL della Romagna)</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000" b="1" i="0" u="none" strike="noStrike" dirty="0">
                          <a:solidFill>
                            <a:srgbClr val="000000"/>
                          </a:solidFill>
                          <a:effectLst/>
                          <a:latin typeface="Times New Roman" panose="02020603050405020304" pitchFamily="18" charset="0"/>
                        </a:rPr>
                        <a:t>60 mesi</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7351256"/>
                  </a:ext>
                </a:extLst>
              </a:tr>
              <a:tr h="441813">
                <a:tc>
                  <a:txBody>
                    <a:bodyPr/>
                    <a:lstStyle/>
                    <a:p>
                      <a:pPr algn="ctr" fontAlgn="ctr"/>
                      <a:r>
                        <a:rPr lang="it-IT" sz="1000" b="1" i="0" u="none" strike="noStrike">
                          <a:solidFill>
                            <a:srgbClr val="000000"/>
                          </a:solidFill>
                          <a:effectLst/>
                          <a:latin typeface="Times New Roman" panose="02020603050405020304" pitchFamily="18" charset="0"/>
                        </a:rPr>
                        <a:t>6</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it-IT" sz="1000" b="1" i="0" u="none" strike="noStrike" dirty="0">
                          <a:solidFill>
                            <a:srgbClr val="000000"/>
                          </a:solidFill>
                          <a:effectLst/>
                          <a:latin typeface="Times New Roman" panose="02020603050405020304" pitchFamily="18" charset="0"/>
                        </a:rPr>
                        <a:t>Noleggio per </a:t>
                      </a:r>
                      <a:r>
                        <a:rPr lang="it-IT" sz="1000" b="1" i="0" u="none" strike="noStrike" dirty="0" err="1">
                          <a:solidFill>
                            <a:srgbClr val="000000"/>
                          </a:solidFill>
                          <a:effectLst/>
                          <a:latin typeface="Times New Roman" panose="02020603050405020304" pitchFamily="18" charset="0"/>
                        </a:rPr>
                        <a:t>coloratore</a:t>
                      </a:r>
                      <a:r>
                        <a:rPr lang="it-IT" sz="1000" b="1" i="0" u="none" strike="noStrike" dirty="0">
                          <a:solidFill>
                            <a:srgbClr val="000000"/>
                          </a:solidFill>
                          <a:effectLst/>
                          <a:latin typeface="Times New Roman" panose="02020603050405020304" pitchFamily="18" charset="0"/>
                        </a:rPr>
                        <a:t> offerto (AVEC – AO FERRARA)</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000" b="1" i="0" u="none" strike="noStrike" dirty="0">
                          <a:solidFill>
                            <a:srgbClr val="000000"/>
                          </a:solidFill>
                          <a:effectLst/>
                          <a:latin typeface="Times New Roman" panose="02020603050405020304" pitchFamily="18" charset="0"/>
                        </a:rPr>
                        <a:t>60 mesi</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0577249"/>
                  </a:ext>
                </a:extLst>
              </a:tr>
              <a:tr h="491814">
                <a:tc>
                  <a:txBody>
                    <a:bodyPr/>
                    <a:lstStyle/>
                    <a:p>
                      <a:pPr algn="ctr" fontAlgn="ctr"/>
                      <a:r>
                        <a:rPr lang="it-IT" sz="1000" b="1" i="0" u="none" strike="noStrike">
                          <a:solidFill>
                            <a:srgbClr val="000000"/>
                          </a:solidFill>
                          <a:effectLst/>
                          <a:latin typeface="Times New Roman" panose="02020603050405020304" pitchFamily="18" charset="0"/>
                        </a:rPr>
                        <a:t>7</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it-IT" sz="1000" b="1" i="0" u="none" strike="noStrike">
                          <a:solidFill>
                            <a:srgbClr val="000000"/>
                          </a:solidFill>
                          <a:effectLst/>
                          <a:latin typeface="Times New Roman" panose="02020603050405020304" pitchFamily="18" charset="0"/>
                        </a:rPr>
                        <a:t>Noleggio workstation con adeguato sistema di scanner (minimo 3 per centro) </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000" b="1" i="0" u="none" strike="noStrike" dirty="0">
                          <a:solidFill>
                            <a:srgbClr val="000000"/>
                          </a:solidFill>
                          <a:effectLst/>
                          <a:latin typeface="Times New Roman" panose="02020603050405020304" pitchFamily="18" charset="0"/>
                        </a:rPr>
                        <a:t>540 mesi</a:t>
                      </a:r>
                    </a:p>
                    <a:p>
                      <a:pPr algn="ctr" fontAlgn="ctr"/>
                      <a:r>
                        <a:rPr lang="it-IT" sz="1000" b="1" i="0" u="none" strike="noStrike" dirty="0">
                          <a:solidFill>
                            <a:srgbClr val="000000"/>
                          </a:solidFill>
                          <a:effectLst/>
                          <a:latin typeface="Times New Roman" panose="02020603050405020304" pitchFamily="18" charset="0"/>
                        </a:rPr>
                        <a:t>(Valore relativo ai 9 richiesti)</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4887291"/>
                  </a:ext>
                </a:extLst>
              </a:tr>
              <a:tr h="389492">
                <a:tc>
                  <a:txBody>
                    <a:bodyPr/>
                    <a:lstStyle/>
                    <a:p>
                      <a:pPr algn="ctr" fontAlgn="ctr"/>
                      <a:r>
                        <a:rPr lang="it-IT" sz="1000" b="1" i="0" u="none" strike="noStrike">
                          <a:solidFill>
                            <a:srgbClr val="000000"/>
                          </a:solidFill>
                          <a:effectLst/>
                          <a:latin typeface="Times New Roman" panose="02020603050405020304" pitchFamily="18" charset="0"/>
                        </a:rPr>
                        <a:t>8</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it-IT" sz="1000" b="1" i="0" u="none" strike="noStrike" dirty="0">
                          <a:solidFill>
                            <a:srgbClr val="000000"/>
                          </a:solidFill>
                          <a:effectLst/>
                          <a:latin typeface="Times New Roman" panose="02020603050405020304" pitchFamily="18" charset="0"/>
                        </a:rPr>
                        <a:t>DISPOSITIVI PER IL PRELIEVO (spatola e/o spazzolino)</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000" b="1" i="0" u="none" strike="noStrike" dirty="0">
                          <a:solidFill>
                            <a:srgbClr val="000000"/>
                          </a:solidFill>
                          <a:effectLst/>
                          <a:latin typeface="Times New Roman" panose="02020603050405020304" pitchFamily="18" charset="0"/>
                        </a:rPr>
                        <a:t>960.000 pezzi</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5550837"/>
                  </a:ext>
                </a:extLst>
              </a:tr>
              <a:tr h="402924">
                <a:tc>
                  <a:txBody>
                    <a:bodyPr/>
                    <a:lstStyle/>
                    <a:p>
                      <a:pPr algn="ctr" fontAlgn="ctr"/>
                      <a:r>
                        <a:rPr lang="it-IT" sz="1000" b="1" i="0" u="none" strike="noStrike">
                          <a:solidFill>
                            <a:srgbClr val="000000"/>
                          </a:solidFill>
                          <a:effectLst/>
                          <a:latin typeface="Times New Roman" panose="02020603050405020304" pitchFamily="18" charset="0"/>
                        </a:rPr>
                        <a:t>9</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it-IT" sz="1000" b="1" i="0" u="none" strike="noStrike" dirty="0">
                          <a:solidFill>
                            <a:srgbClr val="000000"/>
                          </a:solidFill>
                          <a:effectLst/>
                          <a:latin typeface="Times New Roman" panose="02020603050405020304" pitchFamily="18" charset="0"/>
                        </a:rPr>
                        <a:t>FIALE IN SOLUZIONE LIQUIDA DI TRASPORTO</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000" b="1" i="0" u="none" strike="noStrike" dirty="0">
                          <a:solidFill>
                            <a:srgbClr val="000000"/>
                          </a:solidFill>
                          <a:effectLst/>
                          <a:latin typeface="Times New Roman" panose="02020603050405020304" pitchFamily="18" charset="0"/>
                        </a:rPr>
                        <a:t>960.000 pezzi</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4858711"/>
                  </a:ext>
                </a:extLst>
              </a:tr>
              <a:tr h="399268">
                <a:tc>
                  <a:txBody>
                    <a:bodyPr/>
                    <a:lstStyle/>
                    <a:p>
                      <a:pPr algn="ctr" fontAlgn="ctr"/>
                      <a:r>
                        <a:rPr lang="it-IT" sz="1000" b="1" i="0" u="none" strike="noStrike">
                          <a:solidFill>
                            <a:srgbClr val="000000"/>
                          </a:solidFill>
                          <a:effectLst/>
                          <a:latin typeface="Times New Roman" panose="02020603050405020304" pitchFamily="18" charset="0"/>
                        </a:rPr>
                        <a:t>10</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it-IT" sz="1000" b="1" i="0" u="none" strike="noStrike" dirty="0">
                          <a:solidFill>
                            <a:srgbClr val="000000"/>
                          </a:solidFill>
                          <a:effectLst/>
                          <a:latin typeface="Times New Roman" panose="02020603050405020304" pitchFamily="18" charset="0"/>
                        </a:rPr>
                        <a:t>VETRINI per citologia generale comprensivi di  eventuali FILTRI CITOLOGICI</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000" b="1" i="0" u="none" strike="noStrike" dirty="0">
                          <a:solidFill>
                            <a:srgbClr val="000000"/>
                          </a:solidFill>
                          <a:effectLst/>
                          <a:latin typeface="Times New Roman" panose="02020603050405020304" pitchFamily="18" charset="0"/>
                        </a:rPr>
                        <a:t>200.000 pezzi</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63054"/>
                  </a:ext>
                </a:extLst>
              </a:tr>
              <a:tr h="521154">
                <a:tc>
                  <a:txBody>
                    <a:bodyPr/>
                    <a:lstStyle/>
                    <a:p>
                      <a:pPr algn="ctr" fontAlgn="ctr"/>
                      <a:r>
                        <a:rPr lang="it-IT" sz="1000" b="1" i="0" u="none" strike="noStrike">
                          <a:solidFill>
                            <a:srgbClr val="000000"/>
                          </a:solidFill>
                          <a:effectLst/>
                          <a:latin typeface="Times New Roman" panose="02020603050405020304" pitchFamily="18" charset="0"/>
                        </a:rPr>
                        <a:t>11</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it-IT" sz="1000" b="1" i="0" u="none" strike="noStrike" dirty="0">
                          <a:solidFill>
                            <a:srgbClr val="000000"/>
                          </a:solidFill>
                          <a:effectLst/>
                          <a:latin typeface="Times New Roman" panose="02020603050405020304" pitchFamily="18" charset="0"/>
                        </a:rPr>
                        <a:t>Numero di vetrini da colorare</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000" b="1" i="0" u="none" strike="noStrike" dirty="0">
                          <a:solidFill>
                            <a:srgbClr val="000000"/>
                          </a:solidFill>
                          <a:effectLst/>
                          <a:latin typeface="Times New Roman" panose="02020603050405020304" pitchFamily="18" charset="0"/>
                        </a:rPr>
                        <a:t>200.000 pezzi</a:t>
                      </a:r>
                    </a:p>
                  </a:txBody>
                  <a:tcPr marL="9407" marR="9407" marT="94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408391"/>
                  </a:ext>
                </a:extLst>
              </a:tr>
            </a:tbl>
          </a:graphicData>
        </a:graphic>
      </p:graphicFrame>
      <p:sp>
        <p:nvSpPr>
          <p:cNvPr id="4" name="Segnaposto piè di pagina 3">
            <a:extLst>
              <a:ext uri="{FF2B5EF4-FFF2-40B4-BE49-F238E27FC236}">
                <a16:creationId xmlns:a16="http://schemas.microsoft.com/office/drawing/2014/main" id="{61F72D44-76D9-4299-A6D0-83A2840DC23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B5032B2-8AFF-464F-B23F-47B7FAC16E1B}"/>
              </a:ext>
            </a:extLst>
          </p:cNvPr>
          <p:cNvSpPr>
            <a:spLocks noGrp="1"/>
          </p:cNvSpPr>
          <p:nvPr>
            <p:ph type="sldNum" sz="quarter" idx="12"/>
          </p:nvPr>
        </p:nvSpPr>
        <p:spPr/>
        <p:txBody>
          <a:bodyPr/>
          <a:lstStyle/>
          <a:p>
            <a:pPr>
              <a:defRPr/>
            </a:pPr>
            <a:fld id="{C2C0A681-0E58-48C6-83A1-8147913A0A7E}" type="slidenum">
              <a:rPr lang="it-IT" altLang="it-IT" smtClean="0"/>
              <a:pPr>
                <a:defRPr/>
              </a:pPr>
              <a:t>8</a:t>
            </a:fld>
            <a:endParaRPr lang="it-IT" altLang="it-IT"/>
          </a:p>
        </p:txBody>
      </p:sp>
    </p:spTree>
    <p:extLst>
      <p:ext uri="{BB962C8B-B14F-4D97-AF65-F5344CB8AC3E}">
        <p14:creationId xmlns:p14="http://schemas.microsoft.com/office/powerpoint/2010/main" val="3681440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C14D99-1B2C-4196-AB18-245F728BF0E6}"/>
              </a:ext>
            </a:extLst>
          </p:cNvPr>
          <p:cNvSpPr>
            <a:spLocks noGrp="1"/>
          </p:cNvSpPr>
          <p:nvPr>
            <p:ph type="title"/>
          </p:nvPr>
        </p:nvSpPr>
        <p:spPr>
          <a:xfrm>
            <a:off x="1429975" y="367529"/>
            <a:ext cx="8543925" cy="627016"/>
          </a:xfrm>
        </p:spPr>
        <p:txBody>
          <a:bodyPr>
            <a:normAutofit fontScale="90000"/>
          </a:bodyPr>
          <a:lstStyle/>
          <a:p>
            <a:r>
              <a:rPr lang="it-IT" sz="2600" b="1" cap="all" dirty="0">
                <a:solidFill>
                  <a:schemeClr val="bg1"/>
                </a:solidFill>
                <a:latin typeface="+mn-lt"/>
              </a:rPr>
              <a:t>Caratteristiche tecniche minime dei DISPOSITIVI di prelievo E DEI MEZZI DI TRASPORTO</a:t>
            </a:r>
            <a:br>
              <a:rPr lang="it-IT" b="1" cap="all" dirty="0"/>
            </a:br>
            <a:endParaRPr lang="it-IT" dirty="0"/>
          </a:p>
        </p:txBody>
      </p:sp>
      <p:sp>
        <p:nvSpPr>
          <p:cNvPr id="3" name="Segnaposto contenuto 2">
            <a:extLst>
              <a:ext uri="{FF2B5EF4-FFF2-40B4-BE49-F238E27FC236}">
                <a16:creationId xmlns:a16="http://schemas.microsoft.com/office/drawing/2014/main" id="{2A7E55B6-4CFD-4EDB-98E7-38E287D14D57}"/>
              </a:ext>
            </a:extLst>
          </p:cNvPr>
          <p:cNvSpPr>
            <a:spLocks noGrp="1"/>
          </p:cNvSpPr>
          <p:nvPr>
            <p:ph idx="1"/>
          </p:nvPr>
        </p:nvSpPr>
        <p:spPr>
          <a:xfrm>
            <a:off x="1064215" y="1085396"/>
            <a:ext cx="8543925" cy="5158649"/>
          </a:xfrm>
        </p:spPr>
        <p:txBody>
          <a:bodyPr>
            <a:noAutofit/>
          </a:bodyPr>
          <a:lstStyle/>
          <a:p>
            <a:pPr algn="just"/>
            <a:r>
              <a:rPr lang="it-IT" sz="1600" dirty="0"/>
              <a:t>Dispositivi per il prelievo dei campioni cervicali, che dovranno essere raccolti in soluzione liquida di trasporto, </a:t>
            </a:r>
            <a:r>
              <a:rPr lang="it-IT" sz="1600" u="sng" dirty="0"/>
              <a:t>il cui uso sia validato per effettuazione di test di determinazione dell’HPV DNA su almeno tre sistemi diagnostici tra quelli conformi alle le regole di C. </a:t>
            </a:r>
            <a:r>
              <a:rPr lang="it-IT" sz="1600" u="sng" dirty="0" err="1"/>
              <a:t>Meijer</a:t>
            </a:r>
            <a:r>
              <a:rPr lang="it-IT" sz="1600" u="sng" dirty="0"/>
              <a:t> (Int. J Cancer 2009; 124: 516-520) come da raccomandazione riportata nel rapporto italiano di </a:t>
            </a:r>
            <a:r>
              <a:rPr lang="it-IT" sz="1600" u="sng" dirty="0" err="1"/>
              <a:t>Health</a:t>
            </a:r>
            <a:r>
              <a:rPr lang="it-IT" sz="1600" u="sng" dirty="0"/>
              <a:t> Technology </a:t>
            </a:r>
            <a:r>
              <a:rPr lang="it-IT" sz="1600" u="sng" dirty="0" err="1"/>
              <a:t>Assessment</a:t>
            </a:r>
            <a:r>
              <a:rPr lang="it-IT" sz="1600" u="sng" dirty="0"/>
              <a:t> del 2012. I dispositivi devono inoltre garantire la marcatura CE IVD del flusso diagnostico complessivo dal prelievo all’HPV DNA test all’eventuale indagine citologica per ogni sistema diagnostico per i quali sono validati</a:t>
            </a:r>
            <a:endParaRPr lang="it-IT" sz="1600" dirty="0"/>
          </a:p>
          <a:p>
            <a:pPr algn="just"/>
            <a:r>
              <a:rPr lang="it-IT" sz="1600" dirty="0"/>
              <a:t>I sistemi di prelievo e trasporto devono essere idonei a garantire l’effettuazione del HPV DNA test e del test citologico con le seguenti caratteristiche:</a:t>
            </a:r>
          </a:p>
          <a:p>
            <a:pPr lvl="1" algn="just">
              <a:buFont typeface="Wingdings" panose="05000000000000000000" pitchFamily="2" charset="2"/>
              <a:buChar char="v"/>
            </a:pPr>
            <a:r>
              <a:rPr lang="it-IT" sz="1600" dirty="0"/>
              <a:t>permettere di eseguire il test HPV DNA e successivamente il test citologico e viceversa;</a:t>
            </a:r>
          </a:p>
          <a:p>
            <a:pPr lvl="1" algn="just">
              <a:buFont typeface="Wingdings" panose="05000000000000000000" pitchFamily="2" charset="2"/>
              <a:buChar char="v"/>
            </a:pPr>
            <a:r>
              <a:rPr lang="it-IT" sz="1600" dirty="0"/>
              <a:t>poter eseguire entrambe le determinazioni sul materiale biologico compreso in un unico contenitore di trasporto;</a:t>
            </a:r>
          </a:p>
          <a:p>
            <a:pPr lvl="1" algn="just">
              <a:buFont typeface="Wingdings" panose="05000000000000000000" pitchFamily="2" charset="2"/>
              <a:buChar char="v"/>
            </a:pPr>
            <a:r>
              <a:rPr lang="it-IT" sz="1600" dirty="0"/>
              <a:t>garantire un corretto prelievo di cellule </a:t>
            </a:r>
            <a:r>
              <a:rPr lang="it-IT" sz="1600" dirty="0" err="1"/>
              <a:t>eso</a:t>
            </a:r>
            <a:r>
              <a:rPr lang="it-IT" sz="1600" dirty="0"/>
              <a:t> ed </a:t>
            </a:r>
            <a:r>
              <a:rPr lang="it-IT" sz="1600" dirty="0" err="1"/>
              <a:t>endo</a:t>
            </a:r>
            <a:r>
              <a:rPr lang="it-IT" sz="1600" dirty="0"/>
              <a:t>-cervicali. In caso in cui il prodotto offerto presenti restrizioni all’impiego in gravidanza, dovrà essere fornito un prodotto con le medesime caratteristiche, specifico per le donne gravide. In tal caso il confezionamento minimo di vendita del prodotto non dovrà essere superiore a 25 pz.;</a:t>
            </a:r>
          </a:p>
          <a:p>
            <a:pPr lvl="1" algn="just">
              <a:buFont typeface="Wingdings" panose="05000000000000000000" pitchFamily="2" charset="2"/>
              <a:buChar char="v"/>
            </a:pPr>
            <a:r>
              <a:rPr lang="it-IT" sz="1600" dirty="0"/>
              <a:t>garantire la corretta conservazione del campione senza necessità di refrigerazione per almeno 4 settimane a temperatura ambiente;</a:t>
            </a:r>
          </a:p>
          <a:p>
            <a:pPr lvl="1" algn="just">
              <a:buFont typeface="Wingdings" panose="05000000000000000000" pitchFamily="2" charset="2"/>
              <a:buChar char="v"/>
            </a:pPr>
            <a:r>
              <a:rPr lang="it-IT" sz="1600" dirty="0"/>
              <a:t>scadenza non inferiore a 18 mesi </a:t>
            </a:r>
          </a:p>
        </p:txBody>
      </p:sp>
      <p:sp>
        <p:nvSpPr>
          <p:cNvPr id="6" name="Segnaposto piè di pagina 5">
            <a:extLst>
              <a:ext uri="{FF2B5EF4-FFF2-40B4-BE49-F238E27FC236}">
                <a16:creationId xmlns:a16="http://schemas.microsoft.com/office/drawing/2014/main" id="{55FF1360-C1E1-4452-A5FA-55237F51D9C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275FB4D-B127-4979-9761-01309D6722FA}"/>
              </a:ext>
            </a:extLst>
          </p:cNvPr>
          <p:cNvSpPr>
            <a:spLocks noGrp="1"/>
          </p:cNvSpPr>
          <p:nvPr>
            <p:ph type="sldNum" sz="quarter" idx="12"/>
          </p:nvPr>
        </p:nvSpPr>
        <p:spPr/>
        <p:txBody>
          <a:bodyPr/>
          <a:lstStyle/>
          <a:p>
            <a:pPr>
              <a:defRPr/>
            </a:pPr>
            <a:fld id="{C2C0A681-0E58-48C6-83A1-8147913A0A7E}" type="slidenum">
              <a:rPr lang="it-IT" altLang="it-IT" smtClean="0"/>
              <a:pPr>
                <a:defRPr/>
              </a:pPr>
              <a:t>9</a:t>
            </a:fld>
            <a:endParaRPr lang="it-IT" altLang="it-IT"/>
          </a:p>
        </p:txBody>
      </p:sp>
    </p:spTree>
    <p:extLst>
      <p:ext uri="{BB962C8B-B14F-4D97-AF65-F5344CB8AC3E}">
        <p14:creationId xmlns:p14="http://schemas.microsoft.com/office/powerpoint/2010/main" val="23721839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REATEDBY" val="KMASlideWizard"/>
</p:tagLst>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3FCA2DA59C51BC478C314F46024762A1" ma:contentTypeVersion="1" ma:contentTypeDescription="Creare un nuovo documento." ma:contentTypeScope="" ma:versionID="5471c81b026a8df40124ea87fec97d30">
  <xsd:schema xmlns:xsd="http://www.w3.org/2001/XMLSchema" xmlns:xs="http://www.w3.org/2001/XMLSchema" xmlns:p="http://schemas.microsoft.com/office/2006/metadata/properties" xmlns:ns2="ffdb714f-33ee-4986-b0aa-04d033e125af" targetNamespace="http://schemas.microsoft.com/office/2006/metadata/properties" ma:root="true" ma:fieldsID="e3788a6f10918a4e93f74efe2465678e" ns2:_="">
    <xsd:import namespace="ffdb714f-33ee-4986-b0aa-04d033e125a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db714f-33ee-4986-b0aa-04d033e125af" elementFormDefault="qualified">
    <xsd:import namespace="http://schemas.microsoft.com/office/2006/documentManagement/types"/>
    <xsd:import namespace="http://schemas.microsoft.com/office/infopath/2007/PartnerControls"/>
    <xsd:element name="SharedWithUsers" ma:index="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CC7A30-0670-41F9-8A5C-DB56AB922FF3}">
  <ds:schemaRefs>
    <ds:schemaRef ds:uri="http://schemas.microsoft.com/sharepoint/v3/contenttype/forms"/>
  </ds:schemaRefs>
</ds:datastoreItem>
</file>

<file path=customXml/itemProps2.xml><?xml version="1.0" encoding="utf-8"?>
<ds:datastoreItem xmlns:ds="http://schemas.openxmlformats.org/officeDocument/2006/customXml" ds:itemID="{205C8C66-9368-4EDD-AFE9-0D67987AEE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db714f-33ee-4986-b0aa-04d033e125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7745353-0566-45D9-90D0-80013C60AED1}">
  <ds:schemaRefs>
    <ds:schemaRef ds:uri="http://schemas.microsoft.com/office/2006/documentManagement/types"/>
    <ds:schemaRef ds:uri="http://schemas.microsoft.com/office/2006/metadata/properties"/>
    <ds:schemaRef ds:uri="ffdb714f-33ee-4986-b0aa-04d033e125af"/>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30252</TotalTime>
  <Words>2841</Words>
  <Application>Microsoft Office PowerPoint</Application>
  <PresentationFormat>A4 (21x29,7 cm)</PresentationFormat>
  <Paragraphs>368</Paragraphs>
  <Slides>24</Slides>
  <Notes>9</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24</vt:i4>
      </vt:variant>
    </vt:vector>
  </HeadingPairs>
  <TitlesOfParts>
    <vt:vector size="33" baseType="lpstr">
      <vt:lpstr>Arial</vt:lpstr>
      <vt:lpstr>Calibri</vt:lpstr>
      <vt:lpstr>Calibri Light</vt:lpstr>
      <vt:lpstr>Tahoma</vt:lpstr>
      <vt:lpstr>Times New Roman</vt:lpstr>
      <vt:lpstr>Trebuchet MS</vt:lpstr>
      <vt:lpstr>Verdana</vt:lpstr>
      <vt:lpstr>Wingdings</vt:lpstr>
      <vt:lpstr>Office Theme</vt:lpstr>
      <vt:lpstr>Presentazione standard di PowerPoint</vt:lpstr>
      <vt:lpstr>Presentazione standard di PowerPoint</vt:lpstr>
      <vt:lpstr>Premesse</vt:lpstr>
      <vt:lpstr>Premesse</vt:lpstr>
      <vt:lpstr>Presentazione standard di PowerPoint</vt:lpstr>
      <vt:lpstr>Oggetto della presente edizione</vt:lpstr>
      <vt:lpstr>Analisi delle quantità in gara 1/2</vt:lpstr>
      <vt:lpstr>Analisi delle quantità in gara 2/2</vt:lpstr>
      <vt:lpstr>Caratteristiche tecniche minime dei DISPOSITIVI di prelievo E DEI MEZZI DI TRASPORTO </vt:lpstr>
      <vt:lpstr>Caratteristiche tecniche minime deI SISTEMI per la preparazione automatica di vetrini di citologia </vt:lpstr>
      <vt:lpstr>Produttività minima richiesta </vt:lpstr>
      <vt:lpstr>CARATTERISTICHE DEL SISTEMA DI COLORAZIONE </vt:lpstr>
      <vt:lpstr>CARATTERISTICHE DEL SISTEMA DI LETTURA COMPUTER ASSISTITA</vt:lpstr>
      <vt:lpstr>Presentazione standard di PowerPoint</vt:lpstr>
      <vt:lpstr>Assetto del mercato</vt:lpstr>
      <vt:lpstr>Tempificazione</vt:lpstr>
      <vt:lpstr>Presentazione standard di PowerPoint</vt:lpstr>
      <vt:lpstr>Oggetto della precedente edizione</vt:lpstr>
      <vt:lpstr>Sintesi prima edizione 2/2</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GPSC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Sottotitolo</dc:title>
  <dc:creator>GPSC</dc:creator>
  <cp:lastModifiedBy>Albonico Gianluca</cp:lastModifiedBy>
  <cp:revision>1997</cp:revision>
  <cp:lastPrinted>2018-12-14T13:16:53Z</cp:lastPrinted>
  <dcterms:created xsi:type="dcterms:W3CDTF">2004-12-01T15:14:09Z</dcterms:created>
  <dcterms:modified xsi:type="dcterms:W3CDTF">2019-09-06T10:09:54Z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e">
    <vt:lpwstr>&lt;1.0&gt;</vt:lpwstr>
  </property>
  <property fmtid="{D5CDD505-2E9C-101B-9397-08002B2CF9AE}" pid="3" name="Argomento">
    <vt:lpwstr>Modello standard per presentazioni SIGMA TER</vt:lpwstr>
  </property>
  <property fmtid="{D5CDD505-2E9C-101B-9397-08002B2CF9AE}" pid="4" name="Metodologia">
    <vt:lpwstr>Miro</vt:lpwstr>
  </property>
  <property fmtid="{D5CDD505-2E9C-101B-9397-08002B2CF9AE}" pid="5" name="ContentTypeId">
    <vt:lpwstr>0x0101003FCA2DA59C51BC478C314F46024762A1</vt:lpwstr>
  </property>
</Properties>
</file>