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8" r:id="rId5"/>
  </p:sldMasterIdLst>
  <p:notesMasterIdLst>
    <p:notesMasterId r:id="rId16"/>
  </p:notesMasterIdLst>
  <p:handoutMasterIdLst>
    <p:handoutMasterId r:id="rId17"/>
  </p:handoutMasterIdLst>
  <p:sldIdLst>
    <p:sldId id="299" r:id="rId6"/>
    <p:sldId id="296" r:id="rId7"/>
    <p:sldId id="309" r:id="rId8"/>
    <p:sldId id="259" r:id="rId9"/>
    <p:sldId id="302" r:id="rId10"/>
    <p:sldId id="303" r:id="rId11"/>
    <p:sldId id="304" r:id="rId12"/>
    <p:sldId id="305" r:id="rId13"/>
    <p:sldId id="306" r:id="rId14"/>
    <p:sldId id="307" r:id="rId15"/>
  </p:sldIdLst>
  <p:sldSz cx="9901238" cy="685800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037"/>
    <a:srgbClr val="E0001A"/>
    <a:srgbClr val="002846"/>
    <a:srgbClr val="162C58"/>
    <a:srgbClr val="1162A4"/>
    <a:srgbClr val="1772AE"/>
    <a:srgbClr val="1F6BA7"/>
    <a:srgbClr val="11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31" autoAdjust="0"/>
  </p:normalViewPr>
  <p:slideViewPr>
    <p:cSldViewPr showGuides="1">
      <p:cViewPr varScale="1">
        <p:scale>
          <a:sx n="70" d="100"/>
          <a:sy n="70" d="100"/>
        </p:scale>
        <p:origin x="-1338" y="-90"/>
      </p:cViewPr>
      <p:guideLst>
        <p:guide orient="horz" pos="391"/>
        <p:guide pos="6016"/>
        <p:guide pos="2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8115942028986"/>
          <c:y val="5.7446808510638298E-2"/>
          <c:w val="0.63043478260869568"/>
          <c:h val="0.7617021276595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38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82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25382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 w="25382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82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505050"/>
              </a:solidFill>
              <a:ln w="25382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AFAFAF"/>
              </a:solidFill>
              <a:ln w="25382">
                <a:noFill/>
              </a:ln>
            </c:spPr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17632"/>
        <c:axId val="145277312"/>
      </c:barChart>
      <c:catAx>
        <c:axId val="141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99" b="0" i="0" u="none" strike="noStrike" baseline="0"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</a:defRPr>
            </a:pPr>
            <a:endParaRPr lang="it-IT"/>
          </a:p>
        </c:txPr>
        <c:crossAx val="145277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277312"/>
        <c:scaling>
          <c:orientation val="minMax"/>
        </c:scaling>
        <c:delete val="0"/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199" b="0" i="0" u="none" strike="noStrike" baseline="0"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</a:defRPr>
            </a:pPr>
            <a:endParaRPr lang="it-IT"/>
          </a:p>
        </c:txPr>
        <c:crossAx val="141317632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615"/>
          <c:y val="0.22340425531914893"/>
          <c:w val="0.20048309178743962"/>
          <c:h val="0.42765957446808511"/>
        </c:manualLayout>
      </c:layout>
      <c:overlay val="0"/>
      <c:spPr>
        <a:noFill/>
        <a:ln w="25382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Franklin Gothic Medium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A4C9978-B848-487D-8B4F-90036EF2A83F}" type="datetimeFigureOut">
              <a:rPr lang="it-IT"/>
              <a:pPr>
                <a:defRPr/>
              </a:pPr>
              <a:t>04/11/2014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B6535F2-8CD0-4E1B-932D-E5E759D87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6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23BC7C1-7B12-442B-B575-B11D2E2D9797}" type="datetimeFigureOut">
              <a:rPr lang="it-IT"/>
              <a:pPr>
                <a:defRPr/>
              </a:pPr>
              <a:t>04/11/2014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F68B0C4-46EF-40A7-A43D-3EEC0A54AB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0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eaLnBrk="1" hangingPunct="1"/>
            <a:fld id="{9245D5BA-365E-4C41-BC52-F181F34AC4FD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it-I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4088" y="685800"/>
            <a:ext cx="4949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u="sng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49120-CFC6-4CB3-8E52-23C878CE49D7}" type="slidenum">
              <a:rPr lang="it-IT" smtClean="0">
                <a:latin typeface="Arial" charset="0"/>
                <a:cs typeface="Arial" charset="0"/>
              </a:rPr>
              <a:pPr/>
              <a:t>5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u="sng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7CDB5-B2D8-4881-B680-ABF4C5E066CD}" type="slidenum">
              <a:rPr lang="it-IT" smtClean="0">
                <a:latin typeface="Arial" charset="0"/>
                <a:cs typeface="Arial" charset="0"/>
              </a:rPr>
              <a:pPr/>
              <a:t>6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u="sng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9FEF6-252C-47E7-9849-06A130246DCB}" type="slidenum">
              <a:rPr lang="it-IT" smtClean="0">
                <a:latin typeface="Arial" charset="0"/>
                <a:cs typeface="Arial" charset="0"/>
              </a:rPr>
              <a:pPr/>
              <a:t>7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u="sng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1742A-10A9-4E38-8AE6-B9B2FAFE406C}" type="slidenum">
              <a:rPr lang="it-IT" smtClean="0">
                <a:latin typeface="Arial" charset="0"/>
                <a:cs typeface="Arial" charset="0"/>
              </a:rPr>
              <a:pPr/>
              <a:t>8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i="1" u="sng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C01AE-60A6-4FAD-95AF-D403F6C571F3}" type="slidenum">
              <a:rPr lang="it-IT" smtClean="0">
                <a:latin typeface="Arial" charset="0"/>
                <a:cs typeface="Arial" charset="0"/>
              </a:rPr>
              <a:pPr/>
              <a:t>9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PowerPoint_97-20035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Presentazione_di_Microsoft_PowerPoint_97-20036.ppt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PowerPoint_97-2003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PowerPoint_97-20032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PowerPoint_97-20033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PowerPoint_97-20034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19380" y="360000"/>
            <a:ext cx="9160594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19379" y="952501"/>
            <a:ext cx="9150050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6" name="Presentazione" r:id="rId3" imgW="0" imgH="0" progId="PowerPoint.Show.8">
                  <p:embed/>
                </p:oleObj>
              </mc:Choice>
              <mc:Fallback>
                <p:oleObj name="Presentazione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174116" y="6453188"/>
            <a:ext cx="452087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923428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7" name="Presentazione" r:id="rId5" imgW="0" imgH="0" progId="PowerPoint.Show.8">
                  <p:embed/>
                </p:oleObj>
              </mc:Choice>
              <mc:Fallback>
                <p:oleObj name="Presentazione"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5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91" y="360000"/>
            <a:ext cx="9121612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24533" y="947739"/>
            <a:ext cx="9158645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 dirty="0" smtClean="0"/>
              <a:t>Fare clic sull'icona per inserire una tabella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31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82016" y="-7200"/>
            <a:ext cx="9160594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82016" y="692697"/>
            <a:ext cx="8186063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48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1238" cy="68580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82016" y="692697"/>
            <a:ext cx="8186063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31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19380" y="360000"/>
            <a:ext cx="9160594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  <p:sp>
        <p:nvSpPr>
          <p:cNvPr id="7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3" y="4581128"/>
            <a:ext cx="6430802" cy="936104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Questa slide è da utilizzarsi in caso di compresenza dei loghi Telecom Italia e TIM; l’impostazione prevede inoltre l’ulteriore presenza di un terzo logo, in alto a dx. Questa posizione specifica è destinata ai loghi di Aziende Partner, Enti di Certificazione, etc. </a:t>
            </a:r>
            <a:endParaRPr lang="it-IT" dirty="0"/>
          </a:p>
        </p:txBody>
      </p:sp>
      <p:pic>
        <p:nvPicPr>
          <p:cNvPr id="8" name="Immagine 7" descr="TIM-Logo 3D_20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3" y="5940368"/>
            <a:ext cx="1761510" cy="1150068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8226403" y="418775"/>
            <a:ext cx="1325510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1987715" y="6351588"/>
            <a:ext cx="0" cy="2603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 userDrawn="1"/>
        </p:nvSpPr>
        <p:spPr>
          <a:xfrm>
            <a:off x="8267853" y="562792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cs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2601" y="6381750"/>
            <a:ext cx="1091543" cy="331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EA8D-66EE-45D1-BBDE-F3315A6502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1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marchio_telecom_col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99" y="5937251"/>
            <a:ext cx="163817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816300" y="514800"/>
            <a:ext cx="771020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798833" y="2332800"/>
            <a:ext cx="7748300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3"/>
                </a:solidFill>
                <a:latin typeface="Franklin Gothic Medium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811787" y="2780928"/>
            <a:ext cx="7991157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816300" y="764704"/>
            <a:ext cx="771020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816300" y="1016768"/>
            <a:ext cx="771020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816820" y="5085185"/>
            <a:ext cx="467775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816820" y="4838401"/>
            <a:ext cx="467775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25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344684" y="2954338"/>
            <a:ext cx="1211870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E0001A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98720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9379" y="1362252"/>
            <a:ext cx="9150050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9380" y="360000"/>
            <a:ext cx="9160594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31947" y="773057"/>
            <a:ext cx="10076654" cy="339837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4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46726" y="294904"/>
            <a:ext cx="9158645" cy="5798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01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Presentazione" r:id="rId3" imgW="0" imgH="0" progId="PowerPoint.Show.8">
                  <p:embed/>
                </p:oleObj>
              </mc:Choice>
              <mc:Fallback>
                <p:oleObj name="Presentazione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9174116" y="6453188"/>
            <a:ext cx="452087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1 7"/>
          <p:cNvCxnSpPr/>
          <p:nvPr/>
        </p:nvCxnSpPr>
        <p:spPr>
          <a:xfrm>
            <a:off x="923428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181" y="360002"/>
            <a:ext cx="10076653" cy="3599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2065" y="1000343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802065" y="2277694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2065" y="2526094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802065" y="2800273"/>
            <a:ext cx="8575875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802065" y="1288375"/>
            <a:ext cx="857587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802065" y="1542326"/>
            <a:ext cx="8575875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802065" y="3574574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802065" y="3862606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802065" y="4116557"/>
            <a:ext cx="8575875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802065" y="4886610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#4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802065" y="5174642"/>
            <a:ext cx="8575875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802065" y="5428593"/>
            <a:ext cx="8575875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  <p:sp>
        <p:nvSpPr>
          <p:cNvPr id="22" name="Segnaposto testo 11"/>
          <p:cNvSpPr>
            <a:spLocks noGrp="1"/>
          </p:cNvSpPr>
          <p:nvPr>
            <p:ph type="body" sz="quarter" idx="39" hasCustomPrompt="1"/>
          </p:nvPr>
        </p:nvSpPr>
        <p:spPr>
          <a:xfrm>
            <a:off x="6354100" y="2132856"/>
            <a:ext cx="3040044" cy="2736304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Nella slide Agenda l’inserimento dei contenuti avviene in una struttura costituita dal Titolo dell’Argomento, eventuale sottotitolo e dettaglio in modalità elenco puntato.</a:t>
            </a:r>
            <a:br>
              <a:rPr lang="it-IT" dirty="0" smtClean="0"/>
            </a:br>
            <a:r>
              <a:rPr lang="it-IT" dirty="0" smtClean="0"/>
              <a:t>Nel caso di una sequenza di Argomenti, è opportuno dare evidenza all’Argomento oggetto delle slide a seguire variando in Grigio (RGB 131-131-131) il colore degli altri Argomenti in agenda.</a:t>
            </a:r>
            <a:br>
              <a:rPr lang="it-IT" dirty="0" smtClean="0"/>
            </a:br>
            <a:r>
              <a:rPr lang="it-IT" dirty="0" smtClean="0"/>
              <a:t>Infine l’icona “freccia” abbinata all’utilizzo del colore, evidenzia ulteriormente il punto di avanzamento all’interno delle sequenza di Argomenti.</a:t>
            </a:r>
          </a:p>
        </p:txBody>
      </p:sp>
    </p:spTree>
    <p:extLst>
      <p:ext uri="{BB962C8B-B14F-4D97-AF65-F5344CB8AC3E}">
        <p14:creationId xmlns:p14="http://schemas.microsoft.com/office/powerpoint/2010/main" val="242429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Presentazione" r:id="rId3" imgW="0" imgH="0" progId="PowerPoint.Show.8">
                  <p:embed/>
                </p:oleObj>
              </mc:Choice>
              <mc:Fallback>
                <p:oleObj name="Presentazione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7"/>
            <a:ext cx="99012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57788" y="967281"/>
            <a:ext cx="8888713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Argomento #1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 smtClean="0"/>
              <a:t>Argomento #2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 smtClean="0"/>
              <a:t>Argomento #3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lvl="0"/>
            <a:endParaRPr lang="it-IT" dirty="0" smtClean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26181" y="360002"/>
            <a:ext cx="10076653" cy="3599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7" name="Picture 9" descr="marchio_telecom_color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testo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54100" y="2132856"/>
            <a:ext cx="3040044" cy="1224136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Questa slide presenta una seconda modalità semplificata di impostazione dell’Agenda.</a:t>
            </a:r>
            <a:br>
              <a:rPr lang="it-IT" dirty="0" smtClean="0"/>
            </a:br>
            <a:r>
              <a:rPr lang="it-IT" dirty="0" smtClean="0"/>
              <a:t>Può essere utilizzata in presenza di minori contenuti o per un’impostazione più schematica della pagina.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8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5848" y="360000"/>
            <a:ext cx="9160594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6117" y="953839"/>
            <a:ext cx="9160594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  <p:sp>
        <p:nvSpPr>
          <p:cNvPr id="8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3" y="4581128"/>
            <a:ext cx="7095376" cy="864096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si ottiene impostando "Elenchi puntati e numerati&gt;Personalizza"; poi sotto “Carattere” scegliere “</a:t>
            </a:r>
            <a:r>
              <a:rPr lang="it-IT" dirty="0" err="1" smtClean="0"/>
              <a:t>Webdings</a:t>
            </a:r>
            <a:r>
              <a:rPr lang="it-IT" dirty="0" smtClean="0"/>
              <a:t>” e selezionare la forma a freccia, successivamente impostare il colore Rosso (RGB 224-0-26) e la dimensione al 100%.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422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0690" y="360000"/>
            <a:ext cx="9160594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56877" y="971202"/>
            <a:ext cx="9082623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4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8" name="Presentazione" r:id="rId3" imgW="0" imgH="0" progId="PowerPoint.Show.8">
                  <p:embed/>
                </p:oleObj>
              </mc:Choice>
              <mc:Fallback>
                <p:oleObj name="Presentazione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174116" y="6453188"/>
            <a:ext cx="452087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7"/>
          <p:cNvCxnSpPr/>
          <p:nvPr/>
        </p:nvCxnSpPr>
        <p:spPr>
          <a:xfrm>
            <a:off x="923428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376" y="360000"/>
            <a:ext cx="9160594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29691" y="1690631"/>
            <a:ext cx="448931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28823" y="1690631"/>
            <a:ext cx="4473302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29690" y="956624"/>
            <a:ext cx="4522328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928026" y="951860"/>
            <a:ext cx="4522328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911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650207" y="1397000"/>
          <a:ext cx="660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6" name="Presentazione" r:id="rId3" imgW="0" imgH="0" progId="PowerPoint.Show.8">
                  <p:embed/>
                </p:oleObj>
              </mc:Choice>
              <mc:Fallback>
                <p:oleObj name="Presentazione"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07" y="1397000"/>
                        <a:ext cx="660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9174116" y="6453188"/>
            <a:ext cx="452087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923428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87741"/>
              </p:ext>
            </p:extLst>
          </p:nvPr>
        </p:nvGraphicFramePr>
        <p:xfrm>
          <a:off x="395362" y="1607592"/>
          <a:ext cx="4419459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376" y="360000"/>
            <a:ext cx="9160594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852628" y="1690631"/>
            <a:ext cx="4489318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29690" y="956624"/>
            <a:ext cx="4522328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923661" y="951860"/>
            <a:ext cx="4522328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5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669" y="360363"/>
            <a:ext cx="916036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Franklin </a:t>
            </a:r>
            <a:r>
              <a:rPr lang="it-IT" dirty="0" err="1" smtClean="0"/>
              <a:t>Gothic</a:t>
            </a:r>
            <a:r>
              <a:rPr lang="it-IT" dirty="0" smtClean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9174116" y="6453188"/>
            <a:ext cx="452087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8" name="Picture 9" descr="marchio_telecom_col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" y="6359525"/>
            <a:ext cx="142158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923428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728" y="942975"/>
            <a:ext cx="9150051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3078667" y="6303964"/>
            <a:ext cx="616077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 smtClean="0"/>
              <a:t>E2e Mobile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078667" y="6448426"/>
            <a:ext cx="616077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 smtClean="0"/>
              <a:t>Lucilla Actis, B.OG.P&amp;P.PM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91" r:id="rId4"/>
    <p:sldLayoutId id="2147483992" r:id="rId5"/>
    <p:sldLayoutId id="2147483987" r:id="rId6"/>
    <p:sldLayoutId id="2147483988" r:id="rId7"/>
    <p:sldLayoutId id="2147483993" r:id="rId8"/>
    <p:sldLayoutId id="2147483994" r:id="rId9"/>
    <p:sldLayoutId id="2147483995" r:id="rId10"/>
    <p:sldLayoutId id="2147483989" r:id="rId11"/>
    <p:sldLayoutId id="2147483990" r:id="rId12"/>
    <p:sldLayoutId id="2147483998" r:id="rId13"/>
    <p:sldLayoutId id="2147483999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/>
          <a:ea typeface="MS PGothic" panose="020B0600070205080204" pitchFamily="34" charset="-128"/>
          <a:cs typeface="Franklin Gothic Medium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1"/>
            <a:ext cx="99012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823822" y="2353976"/>
            <a:ext cx="7749094" cy="43872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ea typeface="+mj-ea"/>
                <a:cs typeface="+mj-cs"/>
              </a:rPr>
              <a:t>Processo </a:t>
            </a:r>
            <a:r>
              <a:rPr lang="it-IT" dirty="0">
                <a:ea typeface="+mj-ea"/>
                <a:cs typeface="+mj-cs"/>
              </a:rPr>
              <a:t>di </a:t>
            </a:r>
            <a:r>
              <a:rPr lang="it-IT" dirty="0" smtClean="0">
                <a:ea typeface="+mj-ea"/>
                <a:cs typeface="+mj-cs"/>
              </a:rPr>
              <a:t>Registrazione portali: </a:t>
            </a:r>
            <a:br>
              <a:rPr lang="it-IT" dirty="0" smtClean="0">
                <a:ea typeface="+mj-ea"/>
                <a:cs typeface="+mj-cs"/>
              </a:rPr>
            </a:br>
            <a:r>
              <a:rPr lang="it-IT" dirty="0" smtClean="0">
                <a:ea typeface="+mj-ea"/>
                <a:cs typeface="+mj-cs"/>
              </a:rPr>
              <a:t>MyCompany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18" name="Segnaposto testo 3"/>
          <p:cNvSpPr>
            <a:spLocks noGrp="1"/>
          </p:cNvSpPr>
          <p:nvPr>
            <p:ph type="body" sz="quarter" idx="11"/>
          </p:nvPr>
        </p:nvSpPr>
        <p:spPr bwMode="auto">
          <a:xfrm>
            <a:off x="1815684" y="514350"/>
            <a:ext cx="7709558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>
                <a:latin typeface="Arial" charset="0"/>
                <a:cs typeface="Arial" charset="0"/>
              </a:rPr>
              <a:t>GRUPPO TELECOM ITALIA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1816944" y="1016000"/>
            <a:ext cx="7709558" cy="325438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ea typeface="+mn-ea"/>
                <a:cs typeface="+mn-cs"/>
              </a:rPr>
              <a:t>Ottobre  2014</a:t>
            </a:r>
            <a:endParaRPr lang="it-IT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266" y="1341439"/>
            <a:ext cx="4871547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698" name="Rectangle 78"/>
          <p:cNvSpPr>
            <a:spLocks noChangeArrowheads="1"/>
          </p:cNvSpPr>
          <p:nvPr/>
        </p:nvSpPr>
        <p:spPr bwMode="auto">
          <a:xfrm>
            <a:off x="271597" y="648468"/>
            <a:ext cx="9629642" cy="5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sz="1400" b="1" dirty="0" smtClean="0">
                <a:latin typeface="Calibri" pitchFamily="34" charset="0"/>
                <a:sym typeface="Wingdings" pitchFamily="2" charset="2"/>
              </a:rPr>
              <a:t>Mittente</a:t>
            </a:r>
            <a:r>
              <a:rPr lang="it-IT" sz="1400" b="1" dirty="0">
                <a:latin typeface="Calibri" pitchFamily="34" charset="0"/>
                <a:sym typeface="Wingdings" pitchFamily="2" charset="2"/>
              </a:rPr>
              <a:t>:  AreaClientiBusiness@telecomitalia.it</a:t>
            </a:r>
          </a:p>
          <a:p>
            <a:r>
              <a:rPr lang="it-IT" sz="1400" b="1" dirty="0">
                <a:latin typeface="Calibri" pitchFamily="34" charset="0"/>
                <a:sym typeface="Wingdings" pitchFamily="2" charset="2"/>
              </a:rPr>
              <a:t>Oggetto: Impresa Semplice (oppure </a:t>
            </a:r>
            <a:r>
              <a:rPr lang="it-IT" sz="1400" b="1" dirty="0" err="1">
                <a:latin typeface="Calibri" pitchFamily="34" charset="0"/>
                <a:sym typeface="Wingdings" pitchFamily="2" charset="2"/>
              </a:rPr>
              <a:t>MyCompany</a:t>
            </a:r>
            <a:r>
              <a:rPr lang="it-IT" sz="1400" b="1" dirty="0">
                <a:latin typeface="Calibri" pitchFamily="34" charset="0"/>
                <a:sym typeface="Wingdings" pitchFamily="2" charset="2"/>
              </a:rPr>
              <a:t> ) - Area Clienti Business - Riepilogo Dati di Registrazione</a:t>
            </a:r>
            <a:endParaRPr lang="it-IT" sz="1400" b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3342" y="3789784"/>
            <a:ext cx="2416865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2407305" y="3934248"/>
            <a:ext cx="225528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FAC SIMILE</a:t>
            </a:r>
          </a:p>
          <a:p>
            <a:r>
              <a:rPr lang="it-IT" dirty="0"/>
              <a:t>e-mail di riepilogo</a:t>
            </a:r>
          </a:p>
          <a:p>
            <a:r>
              <a:rPr lang="it-IT" dirty="0" smtClean="0"/>
              <a:t>MYCOMPANY</a:t>
            </a:r>
            <a:endParaRPr lang="it-IT" dirty="0"/>
          </a:p>
        </p:txBody>
      </p:sp>
      <p:sp>
        <p:nvSpPr>
          <p:cNvPr id="21" name="Rettangolo 21"/>
          <p:cNvSpPr>
            <a:spLocks noChangeArrowheads="1"/>
          </p:cNvSpPr>
          <p:nvPr/>
        </p:nvSpPr>
        <p:spPr bwMode="auto">
          <a:xfrm>
            <a:off x="1998291" y="1412875"/>
            <a:ext cx="2480467" cy="14097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Nell’email di riepilogo  verranno </a:t>
            </a:r>
            <a:r>
              <a:rPr lang="it-IT" sz="1000" dirty="0" smtClean="0">
                <a:latin typeface="+mj-lt"/>
              </a:rPr>
              <a:t>riportati </a:t>
            </a:r>
            <a:r>
              <a:rPr lang="it-IT" sz="1000" dirty="0">
                <a:latin typeface="+mj-lt"/>
              </a:rPr>
              <a:t>i dati personali inseriti dal Cliente e le username e password per l’accesso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>
              <a:defRPr/>
            </a:pPr>
            <a:endParaRPr lang="it-IT" sz="1000" dirty="0">
              <a:latin typeface="+mj-lt"/>
            </a:endParaRPr>
          </a:p>
        </p:txBody>
      </p:sp>
      <p:sp>
        <p:nvSpPr>
          <p:cNvPr id="20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350669" y="199673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E-mail di riepilogo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2700"/>
              </a:lnSpc>
              <a:defRPr sz="2600" baseline="0">
                <a:solidFill>
                  <a:srgbClr val="E0001A"/>
                </a:solidFill>
                <a:latin typeface="Franklin Gothic Medium" pitchFamily="34" charset="0"/>
                <a:cs typeface="Franklin Gothic Medium" pitchFamily="34" charset="0"/>
              </a:defRPr>
            </a:lvl1pPr>
            <a:lvl2pPr eaLnBrk="1" hangingPunct="1"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eaLnBrk="1" hangingPunct="1"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3pPr>
            <a:lvl4pPr eaLnBrk="1" hangingPunct="1"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 eaLnBrk="1" hangingPunct="1"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5" name="Segnaposto contenuto 1"/>
          <p:cNvSpPr>
            <a:spLocks noGrp="1"/>
          </p:cNvSpPr>
          <p:nvPr>
            <p:ph sz="half" idx="2"/>
          </p:nvPr>
        </p:nvSpPr>
        <p:spPr>
          <a:xfrm>
            <a:off x="270099" y="1124744"/>
            <a:ext cx="9293129" cy="4896544"/>
          </a:xfrm>
        </p:spPr>
        <p:txBody>
          <a:bodyPr/>
          <a:lstStyle/>
          <a:p>
            <a:r>
              <a:rPr lang="it-IT" dirty="0"/>
              <a:t>Registrazione 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1 «Il primo passo»</a:t>
            </a:r>
            <a:r>
              <a:rPr lang="it-IT" dirty="0"/>
              <a:t>			</a:t>
            </a:r>
            <a:r>
              <a:rPr lang="it-IT" dirty="0" smtClean="0"/>
              <a:t>… </a:t>
            </a:r>
            <a:r>
              <a:rPr lang="it-IT" dirty="0"/>
              <a:t>pag. </a:t>
            </a:r>
            <a:r>
              <a:rPr lang="it-IT" dirty="0" smtClean="0"/>
              <a:t>3</a:t>
            </a:r>
            <a:endParaRPr lang="it-IT" dirty="0" smtClean="0"/>
          </a:p>
          <a:p>
            <a:r>
              <a:rPr lang="it-IT" dirty="0" smtClean="0"/>
              <a:t>Registrazione </a:t>
            </a:r>
            <a:r>
              <a:rPr lang="it-IT" dirty="0"/>
              <a:t>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2 «I </a:t>
            </a:r>
            <a:r>
              <a:rPr lang="it-IT" dirty="0"/>
              <a:t>tuoi Dati</a:t>
            </a:r>
            <a:r>
              <a:rPr lang="it-IT" dirty="0" smtClean="0"/>
              <a:t>»</a:t>
            </a:r>
            <a:r>
              <a:rPr lang="it-IT" dirty="0"/>
              <a:t>	</a:t>
            </a:r>
            <a:r>
              <a:rPr lang="it-IT" dirty="0" smtClean="0"/>
              <a:t>			… </a:t>
            </a:r>
            <a:r>
              <a:rPr lang="it-IT" dirty="0"/>
              <a:t>pag. </a:t>
            </a:r>
            <a:r>
              <a:rPr lang="it-IT" dirty="0"/>
              <a:t>4</a:t>
            </a:r>
          </a:p>
          <a:p>
            <a:r>
              <a:rPr lang="it-IT" dirty="0"/>
              <a:t>Registrazione 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/>
              <a:t>3 </a:t>
            </a:r>
            <a:r>
              <a:rPr lang="it-IT" dirty="0"/>
              <a:t>«Conferma i tuoi dati – Indirizzo e-mail</a:t>
            </a:r>
            <a:r>
              <a:rPr lang="it-IT" dirty="0"/>
              <a:t>»	… </a:t>
            </a:r>
            <a:r>
              <a:rPr lang="it-IT" dirty="0"/>
              <a:t>pag. </a:t>
            </a:r>
            <a:r>
              <a:rPr lang="it-IT" dirty="0"/>
              <a:t>5</a:t>
            </a:r>
            <a:endParaRPr lang="it-IT" dirty="0"/>
          </a:p>
          <a:p>
            <a:r>
              <a:rPr lang="it-IT" dirty="0"/>
              <a:t>Registrazione 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4 </a:t>
            </a:r>
            <a:r>
              <a:rPr lang="it-IT" dirty="0"/>
              <a:t>«Conferma i tuoi dati – Cellulare</a:t>
            </a:r>
            <a:r>
              <a:rPr lang="it-IT" dirty="0"/>
              <a:t>»		… </a:t>
            </a:r>
            <a:r>
              <a:rPr lang="it-IT" dirty="0"/>
              <a:t>pag. </a:t>
            </a:r>
            <a:r>
              <a:rPr lang="it-IT" dirty="0"/>
              <a:t>6</a:t>
            </a:r>
            <a:endParaRPr lang="it-IT" dirty="0"/>
          </a:p>
          <a:p>
            <a:r>
              <a:rPr lang="it-IT" dirty="0"/>
              <a:t>Registrazione 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5 </a:t>
            </a:r>
            <a:r>
              <a:rPr lang="it-IT" dirty="0"/>
              <a:t>«Dati dell’Azienda</a:t>
            </a:r>
            <a:r>
              <a:rPr lang="it-IT" dirty="0"/>
              <a:t>»			… </a:t>
            </a:r>
            <a:r>
              <a:rPr lang="it-IT" dirty="0"/>
              <a:t>pag. </a:t>
            </a:r>
            <a:r>
              <a:rPr lang="it-IT" dirty="0"/>
              <a:t>7</a:t>
            </a:r>
            <a:endParaRPr lang="it-IT" dirty="0"/>
          </a:p>
          <a:p>
            <a:r>
              <a:rPr lang="it-IT" dirty="0"/>
              <a:t>Registrazione ai portali: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smtClean="0"/>
              <a:t>6 </a:t>
            </a:r>
            <a:r>
              <a:rPr lang="it-IT" dirty="0"/>
              <a:t>«Credenziali di accesso</a:t>
            </a:r>
            <a:r>
              <a:rPr lang="it-IT" dirty="0"/>
              <a:t>»</a:t>
            </a:r>
            <a:r>
              <a:rPr lang="it-IT" dirty="0"/>
              <a:t>	</a:t>
            </a:r>
            <a:r>
              <a:rPr lang="it-IT" dirty="0"/>
              <a:t>		… </a:t>
            </a:r>
            <a:r>
              <a:rPr lang="it-IT" dirty="0"/>
              <a:t>pag. </a:t>
            </a:r>
            <a:r>
              <a:rPr lang="it-IT" dirty="0"/>
              <a:t>8</a:t>
            </a:r>
            <a:endParaRPr lang="it-IT" dirty="0"/>
          </a:p>
          <a:p>
            <a:r>
              <a:rPr lang="it-IT" dirty="0"/>
              <a:t>Registrazione ai portali: Fine registrazione e determinazione del </a:t>
            </a:r>
            <a:r>
              <a:rPr lang="it-IT" dirty="0"/>
              <a:t>profilo	… </a:t>
            </a:r>
            <a:r>
              <a:rPr lang="it-IT" dirty="0"/>
              <a:t>pag. </a:t>
            </a:r>
            <a:r>
              <a:rPr lang="it-IT" dirty="0"/>
              <a:t>9</a:t>
            </a:r>
            <a:endParaRPr lang="it-IT" dirty="0"/>
          </a:p>
          <a:p>
            <a:r>
              <a:rPr lang="it-IT" dirty="0"/>
              <a:t>Registrazione ai portali: E-mail di </a:t>
            </a:r>
            <a:r>
              <a:rPr lang="it-IT" dirty="0"/>
              <a:t>riepilogo				… pag.10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>
                <a:latin typeface="Franklin Gothic Medium" pitchFamily="34" charset="0"/>
              </a:rPr>
              <a:t>Registrazione ai portali: </a:t>
            </a:r>
            <a:r>
              <a:rPr lang="it-IT" sz="1800" dirty="0" err="1" smtClean="0">
                <a:latin typeface="Franklin Gothic Medium" pitchFamily="34" charset="0"/>
              </a:rPr>
              <a:t>Step</a:t>
            </a:r>
            <a:r>
              <a:rPr lang="it-IT" sz="1800" dirty="0" smtClean="0">
                <a:latin typeface="Franklin Gothic Medium" pitchFamily="34" charset="0"/>
              </a:rPr>
              <a:t> 1 </a:t>
            </a:r>
            <a:r>
              <a:rPr lang="it-IT" sz="1800" dirty="0">
                <a:latin typeface="Franklin Gothic Medium" pitchFamily="34" charset="0"/>
              </a:rPr>
              <a:t>« </a:t>
            </a:r>
            <a:r>
              <a:rPr lang="it-IT" sz="1800" kern="1200" dirty="0" smtClean="0">
                <a:latin typeface="Franklin Gothic Medium" pitchFamily="34" charset="0"/>
                <a:cs typeface="+mn-cs"/>
              </a:rPr>
              <a:t>Il </a:t>
            </a:r>
            <a:r>
              <a:rPr lang="it-IT" sz="1800" kern="1200" dirty="0">
                <a:latin typeface="Franklin Gothic Medium" pitchFamily="34" charset="0"/>
                <a:cs typeface="+mn-cs"/>
              </a:rPr>
              <a:t>primo </a:t>
            </a:r>
            <a:r>
              <a:rPr lang="it-IT" sz="1800" kern="1200" dirty="0" smtClean="0">
                <a:latin typeface="Franklin Gothic Medium" pitchFamily="34" charset="0"/>
                <a:cs typeface="+mn-cs"/>
              </a:rPr>
              <a:t>passo</a:t>
            </a:r>
            <a:r>
              <a:rPr lang="it-IT" sz="1800" dirty="0">
                <a:latin typeface="Franklin Gothic Medium" pitchFamily="34" charset="0"/>
              </a:rPr>
              <a:t> »</a:t>
            </a:r>
            <a:endParaRPr lang="it-IT" sz="1800" kern="1200" dirty="0">
              <a:latin typeface="Franklin Gothic Medium" pitchFamily="34" charset="0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37"/>
          </p:nvPr>
        </p:nvSpPr>
        <p:spPr>
          <a:xfrm>
            <a:off x="6743311" y="3573016"/>
            <a:ext cx="3133023" cy="1656184"/>
          </a:xfrm>
        </p:spPr>
        <p:txBody>
          <a:bodyPr/>
          <a:lstStyle/>
          <a:p>
            <a:pPr algn="ctr"/>
            <a:r>
              <a:rPr lang="it-IT" sz="2800" dirty="0" smtClean="0"/>
              <a:t>Clicca su  «Effettua registrazione»</a:t>
            </a:r>
            <a:endParaRPr lang="it-IT" sz="2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3" y="908720"/>
            <a:ext cx="6483207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 txBox="1">
            <a:spLocks/>
          </p:cNvSpPr>
          <p:nvPr/>
        </p:nvSpPr>
        <p:spPr bwMode="auto">
          <a:xfrm>
            <a:off x="350669" y="293688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 err="1" smtClean="0">
                <a:solidFill>
                  <a:srgbClr val="E0001A"/>
                </a:solidFill>
                <a:latin typeface="Franklin Gothic Medium" pitchFamily="34" charset="0"/>
              </a:rPr>
              <a:t>Step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2 «I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tuoi Dati»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/>
          <a:srcRect t="9874"/>
          <a:stretch/>
        </p:blipFill>
        <p:spPr bwMode="auto">
          <a:xfrm>
            <a:off x="194244" y="1420217"/>
            <a:ext cx="6838042" cy="37369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21" name="Rettangolo 21"/>
          <p:cNvSpPr>
            <a:spLocks noChangeArrowheads="1"/>
          </p:cNvSpPr>
          <p:nvPr/>
        </p:nvSpPr>
        <p:spPr bwMode="auto">
          <a:xfrm>
            <a:off x="7149176" y="1420218"/>
            <a:ext cx="2480466" cy="309562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Inserisci i tuoi </a:t>
            </a:r>
            <a:r>
              <a:rPr lang="it-IT" sz="1000" b="1" dirty="0">
                <a:latin typeface="+mj-lt"/>
              </a:rPr>
              <a:t>Dati Personali: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Nome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Cognome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Cellulare  (necessario per recuperare, all'occorrenza, le </a:t>
            </a:r>
            <a:r>
              <a:rPr lang="it-IT" sz="1000" dirty="0" smtClean="0">
                <a:latin typeface="+mj-lt"/>
              </a:rPr>
              <a:t>credenziali </a:t>
            </a:r>
            <a:r>
              <a:rPr lang="it-IT" sz="1000" dirty="0">
                <a:latin typeface="+mj-lt"/>
              </a:rPr>
              <a:t>di accesso quali username e  password). </a:t>
            </a:r>
            <a:r>
              <a:rPr lang="it-IT" sz="1000" dirty="0" smtClean="0">
                <a:latin typeface="+mj-lt"/>
              </a:rPr>
              <a:t>E’' </a:t>
            </a:r>
            <a:r>
              <a:rPr lang="it-IT" sz="1000" dirty="0">
                <a:latin typeface="+mj-lt"/>
              </a:rPr>
              <a:t>possibile utilizzare solo numeri di cellulare nazionali.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Indirizzo email valido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CF Personale (</a:t>
            </a:r>
            <a:r>
              <a:rPr lang="it-IT" sz="1000" i="1" dirty="0">
                <a:latin typeface="+mj-lt"/>
              </a:rPr>
              <a:t>NON AZIENDA, </a:t>
            </a:r>
            <a:r>
              <a:rPr lang="it-IT" sz="1000" dirty="0">
                <a:latin typeface="+mj-lt"/>
              </a:rPr>
              <a:t>che </a:t>
            </a:r>
            <a:r>
              <a:rPr lang="it-IT" sz="1000" dirty="0" smtClean="0">
                <a:latin typeface="+mj-lt"/>
              </a:rPr>
              <a:t>sarà </a:t>
            </a:r>
            <a:r>
              <a:rPr lang="it-IT" sz="1000" dirty="0">
                <a:latin typeface="+mj-lt"/>
              </a:rPr>
              <a:t>invece chiesto successivamente )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Newsletter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Codice Grafico</a:t>
            </a:r>
          </a:p>
          <a:p>
            <a:pPr>
              <a:defRPr/>
            </a:pPr>
            <a:endParaRPr lang="it-IT" sz="1000" dirty="0">
              <a:latin typeface="+mj-lt"/>
            </a:endParaRPr>
          </a:p>
          <a:p>
            <a:pPr>
              <a:defRPr/>
            </a:pPr>
            <a:r>
              <a:rPr lang="it-IT" sz="1000" dirty="0">
                <a:latin typeface="+mj-lt"/>
              </a:rPr>
              <a:t>N.B. Il click su procedi </a:t>
            </a:r>
            <a:r>
              <a:rPr lang="it-IT" sz="1000" dirty="0" smtClean="0">
                <a:latin typeface="+mj-lt"/>
              </a:rPr>
              <a:t>scatena i </a:t>
            </a:r>
            <a:r>
              <a:rPr lang="it-IT" sz="1000" dirty="0">
                <a:latin typeface="+mj-lt"/>
              </a:rPr>
              <a:t>processi di certificazione email </a:t>
            </a:r>
            <a:r>
              <a:rPr lang="it-IT" sz="1000" dirty="0" smtClean="0">
                <a:latin typeface="+mj-lt"/>
              </a:rPr>
              <a:t>e </a:t>
            </a:r>
            <a:r>
              <a:rPr lang="it-IT" sz="1000" dirty="0">
                <a:latin typeface="+mj-lt"/>
              </a:rPr>
              <a:t>numero di cellulare</a:t>
            </a:r>
          </a:p>
          <a:p>
            <a:pPr lvl="1">
              <a:defRPr/>
            </a:pPr>
            <a:endParaRPr lang="it-IT" sz="10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540" y="1564680"/>
            <a:ext cx="6097168" cy="2232025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487" y="3861345"/>
            <a:ext cx="4629172" cy="225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Rettangolo 21"/>
          <p:cNvSpPr>
            <a:spLocks noChangeArrowheads="1"/>
          </p:cNvSpPr>
          <p:nvPr/>
        </p:nvSpPr>
        <p:spPr bwMode="auto">
          <a:xfrm>
            <a:off x="7119953" y="692696"/>
            <a:ext cx="2480467" cy="29622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Per proseguire con la registrazione, </a:t>
            </a:r>
            <a:r>
              <a:rPr lang="it-IT" sz="1000" dirty="0" smtClean="0">
                <a:latin typeface="+mj-lt"/>
              </a:rPr>
              <a:t>si clicca </a:t>
            </a:r>
            <a:r>
              <a:rPr lang="it-IT" sz="1000" dirty="0">
                <a:latin typeface="+mj-lt"/>
              </a:rPr>
              <a:t>sul link «CONFERMA MAIL» che </a:t>
            </a:r>
            <a:r>
              <a:rPr lang="it-IT" sz="1000" dirty="0" smtClean="0">
                <a:latin typeface="+mj-lt"/>
              </a:rPr>
              <a:t>si trova </a:t>
            </a:r>
            <a:r>
              <a:rPr lang="it-IT" sz="1000" dirty="0">
                <a:latin typeface="+mj-lt"/>
              </a:rPr>
              <a:t>nell’email ricevuta all’indirizzo di posta  </a:t>
            </a:r>
            <a:r>
              <a:rPr lang="it-IT" sz="1000" dirty="0" smtClean="0">
                <a:latin typeface="+mj-lt"/>
              </a:rPr>
              <a:t>inserito </a:t>
            </a: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Inoltre </a:t>
            </a:r>
            <a:r>
              <a:rPr lang="it-IT" sz="1000" dirty="0" smtClean="0">
                <a:latin typeface="+mj-lt"/>
              </a:rPr>
              <a:t>è possibile:</a:t>
            </a:r>
            <a:endParaRPr lang="it-IT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Richiedere nuovamente l’invio dell’email di conferma se non ricevuta </a:t>
            </a:r>
            <a:endParaRPr lang="it-IT" sz="1000" dirty="0">
              <a:latin typeface="+mj-lt"/>
              <a:sym typeface="Wingdings" panose="05000000000000000000" pitchFamily="2" charset="2"/>
            </a:endParaRPr>
          </a:p>
          <a:p>
            <a:pPr marL="228600" indent="-22860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  <a:sym typeface="Wingdings" panose="05000000000000000000" pitchFamily="2" charset="2"/>
              </a:rPr>
              <a:t>Modificare l’indirizzo email precedentemente inserito con un altro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45" y="692696"/>
            <a:ext cx="6721153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62702" y="1226095"/>
            <a:ext cx="6097168" cy="128905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6363" y="4581500"/>
            <a:ext cx="1559102" cy="6477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54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67" name="TextBox 3"/>
          <p:cNvSpPr txBox="1">
            <a:spLocks noChangeArrowheads="1"/>
          </p:cNvSpPr>
          <p:nvPr/>
        </p:nvSpPr>
        <p:spPr bwMode="auto">
          <a:xfrm>
            <a:off x="2646363" y="4581501"/>
            <a:ext cx="1716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FAC SIMILE </a:t>
            </a:r>
          </a:p>
          <a:p>
            <a:pPr algn="ctr"/>
            <a:r>
              <a:rPr lang="it-IT" sz="1200" dirty="0"/>
              <a:t>e-mail di conferma</a:t>
            </a:r>
          </a:p>
          <a:p>
            <a:pPr algn="ctr"/>
            <a:r>
              <a:rPr lang="it-IT" sz="1200" dirty="0" smtClean="0"/>
              <a:t>MYCOMPANY</a:t>
            </a:r>
            <a:endParaRPr lang="it-IT" sz="1200" dirty="0"/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350669" y="293688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 err="1" smtClean="0">
                <a:solidFill>
                  <a:srgbClr val="E0001A"/>
                </a:solidFill>
                <a:latin typeface="Franklin Gothic Medium" pitchFamily="34" charset="0"/>
              </a:rPr>
              <a:t>Step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3 </a:t>
            </a:r>
            <a:r>
              <a:rPr lang="it-IT" dirty="0">
                <a:solidFill>
                  <a:srgbClr val="E0001A"/>
                </a:solidFill>
                <a:latin typeface="Franklin Gothic Medium" pitchFamily="34" charset="0"/>
              </a:rPr>
              <a:t>«Conferma i tuoi dati – Indirizzo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e-mail»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  <p:sp>
        <p:nvSpPr>
          <p:cNvPr id="22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6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21"/>
          <p:cNvSpPr>
            <a:spLocks noChangeArrowheads="1"/>
          </p:cNvSpPr>
          <p:nvPr/>
        </p:nvSpPr>
        <p:spPr bwMode="auto">
          <a:xfrm>
            <a:off x="7149176" y="1754237"/>
            <a:ext cx="2480466" cy="26828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 smtClean="0">
                <a:latin typeface="+mj-lt"/>
              </a:rPr>
              <a:t>Inserimento del </a:t>
            </a:r>
            <a:r>
              <a:rPr lang="it-IT" sz="1000" dirty="0">
                <a:latin typeface="+mj-lt"/>
              </a:rPr>
              <a:t>codice ricevuto tramite sms sul </a:t>
            </a:r>
            <a:r>
              <a:rPr lang="it-IT" sz="1000" dirty="0" smtClean="0">
                <a:latin typeface="+mj-lt"/>
              </a:rPr>
              <a:t>numero </a:t>
            </a:r>
            <a:r>
              <a:rPr lang="it-IT" sz="1000" dirty="0">
                <a:latin typeface="+mj-lt"/>
              </a:rPr>
              <a:t>di </a:t>
            </a:r>
            <a:r>
              <a:rPr lang="it-IT" sz="1000" dirty="0" smtClean="0">
                <a:latin typeface="+mj-lt"/>
              </a:rPr>
              <a:t>cellulare inserito</a:t>
            </a: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Inoltre </a:t>
            </a:r>
            <a:r>
              <a:rPr lang="it-IT" sz="1000" dirty="0" smtClean="0">
                <a:latin typeface="+mj-lt"/>
              </a:rPr>
              <a:t>è possibile:</a:t>
            </a:r>
            <a:endParaRPr lang="it-IT" sz="1000" dirty="0">
              <a:latin typeface="+mj-lt"/>
            </a:endParaRPr>
          </a:p>
          <a:p>
            <a:pPr marL="228600" indent="-22860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Chiedere nuovamente l’invio del sms se non ancora ricevuto</a:t>
            </a:r>
          </a:p>
          <a:p>
            <a:pPr marL="228600" indent="-228600">
              <a:buFont typeface="Wingdings" panose="05000000000000000000" pitchFamily="2" charset="2"/>
              <a:buChar char="ü"/>
              <a:defRPr/>
            </a:pPr>
            <a:r>
              <a:rPr lang="it-IT" sz="1000" dirty="0">
                <a:latin typeface="+mj-lt"/>
              </a:rPr>
              <a:t>Modificare il numero di  cellulare precedentemente inserito con un altro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90" y="1754237"/>
            <a:ext cx="6715997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62702" y="2278111"/>
            <a:ext cx="6097168" cy="128905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350669" y="293688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 err="1" smtClean="0">
                <a:solidFill>
                  <a:srgbClr val="E0001A"/>
                </a:solidFill>
                <a:latin typeface="Franklin Gothic Medium" pitchFamily="34" charset="0"/>
              </a:rPr>
              <a:t>Step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4 </a:t>
            </a:r>
            <a:r>
              <a:rPr lang="it-IT" dirty="0">
                <a:solidFill>
                  <a:srgbClr val="E0001A"/>
                </a:solidFill>
                <a:latin typeface="Franklin Gothic Medium" pitchFamily="34" charset="0"/>
              </a:rPr>
              <a:t>«Conferma i tuoi dati –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Cellulare»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  <p:sp>
        <p:nvSpPr>
          <p:cNvPr id="16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7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21"/>
          <p:cNvSpPr>
            <a:spLocks noChangeArrowheads="1"/>
          </p:cNvSpPr>
          <p:nvPr/>
        </p:nvSpPr>
        <p:spPr bwMode="auto">
          <a:xfrm>
            <a:off x="7149176" y="1339851"/>
            <a:ext cx="2480466" cy="3744913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charset="0"/>
              <a:buChar char="•"/>
            </a:pPr>
            <a:r>
              <a:rPr lang="it-IT" sz="1000" dirty="0" smtClean="0">
                <a:latin typeface="Arial" charset="0"/>
              </a:rPr>
              <a:t>Inserire il </a:t>
            </a:r>
            <a:r>
              <a:rPr lang="it-IT" sz="1000" dirty="0">
                <a:latin typeface="Arial" charset="0"/>
              </a:rPr>
              <a:t>dato azienda  </a:t>
            </a:r>
            <a:r>
              <a:rPr lang="it-IT" sz="1000" dirty="0" smtClean="0">
                <a:latin typeface="Arial" charset="0"/>
              </a:rPr>
              <a:t>che identifica l’attività : </a:t>
            </a:r>
            <a:r>
              <a:rPr lang="it-IT" sz="1000" dirty="0">
                <a:latin typeface="Arial" charset="0"/>
              </a:rPr>
              <a:t>CF Azienda o la P.IVA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000" dirty="0" smtClean="0">
                <a:latin typeface="Arial" charset="0"/>
              </a:rPr>
              <a:t>In caso </a:t>
            </a:r>
            <a:r>
              <a:rPr lang="it-IT" sz="1000" dirty="0">
                <a:latin typeface="Arial" charset="0"/>
              </a:rPr>
              <a:t>di persone fisiche il CF Azienda coincide con quello personale (</a:t>
            </a:r>
            <a:r>
              <a:rPr lang="it-IT" sz="1000" b="1" dirty="0">
                <a:latin typeface="Arial" charset="0"/>
              </a:rPr>
              <a:t>per i soli clienti Business</a:t>
            </a:r>
            <a:r>
              <a:rPr lang="it-IT" sz="1000" dirty="0">
                <a:latin typeface="Arial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endParaRPr lang="it-IT" sz="1000" dirty="0">
              <a:latin typeface="Arial" charset="0"/>
            </a:endParaRPr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244" y="1196975"/>
            <a:ext cx="6569884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83630" y="2133601"/>
            <a:ext cx="6459870" cy="1439863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r>
              <a:rPr lang="it-IT" dirty="0" smtClean="0">
                <a:solidFill>
                  <a:schemeClr val="accent6"/>
                </a:solidFill>
              </a:rPr>
              <a:t>B</a:t>
            </a:r>
            <a:endParaRPr lang="it-IT" dirty="0"/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350669" y="293688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 err="1" smtClean="0">
                <a:solidFill>
                  <a:srgbClr val="E0001A"/>
                </a:solidFill>
                <a:latin typeface="Franklin Gothic Medium" pitchFamily="34" charset="0"/>
              </a:rPr>
              <a:t>Step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5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«Dati dell’Azienda»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21"/>
          <p:cNvSpPr>
            <a:spLocks noChangeArrowheads="1"/>
          </p:cNvSpPr>
          <p:nvPr/>
        </p:nvSpPr>
        <p:spPr bwMode="auto">
          <a:xfrm>
            <a:off x="7149176" y="692150"/>
            <a:ext cx="2480466" cy="47529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 smtClean="0">
                <a:latin typeface="+mj-lt"/>
              </a:rPr>
              <a:t>Scegliere </a:t>
            </a:r>
            <a:r>
              <a:rPr lang="it-IT" sz="1000" dirty="0">
                <a:latin typeface="+mj-lt"/>
              </a:rPr>
              <a:t>la </a:t>
            </a:r>
            <a:r>
              <a:rPr lang="it-IT" sz="1000" dirty="0" smtClean="0">
                <a:latin typeface="+mj-lt"/>
              </a:rPr>
              <a:t>username </a:t>
            </a:r>
            <a:r>
              <a:rPr lang="it-IT" sz="1000" dirty="0">
                <a:latin typeface="+mj-lt"/>
              </a:rPr>
              <a:t>e la password per accedere all’area clienti ed </a:t>
            </a:r>
            <a:r>
              <a:rPr lang="it-IT" sz="1000" dirty="0" smtClean="0">
                <a:latin typeface="+mj-lt"/>
              </a:rPr>
              <a:t>accettare </a:t>
            </a:r>
            <a:r>
              <a:rPr lang="it-IT" sz="1000" dirty="0">
                <a:latin typeface="+mj-lt"/>
              </a:rPr>
              <a:t>le condizioni generali di registrazione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Se non </a:t>
            </a:r>
            <a:r>
              <a:rPr lang="it-IT" sz="1000" dirty="0" smtClean="0">
                <a:latin typeface="+mj-lt"/>
              </a:rPr>
              <a:t>si vuole utilizzare </a:t>
            </a:r>
            <a:r>
              <a:rPr lang="it-IT" sz="1000" dirty="0">
                <a:latin typeface="+mj-lt"/>
              </a:rPr>
              <a:t>come username la </a:t>
            </a:r>
            <a:r>
              <a:rPr lang="it-IT" sz="1000" dirty="0" smtClean="0">
                <a:latin typeface="+mj-lt"/>
              </a:rPr>
              <a:t>email</a:t>
            </a:r>
            <a:r>
              <a:rPr lang="it-IT" sz="1000" dirty="0">
                <a:latin typeface="+mj-lt"/>
              </a:rPr>
              <a:t>, </a:t>
            </a:r>
            <a:r>
              <a:rPr lang="it-IT" sz="1000" dirty="0" smtClean="0">
                <a:latin typeface="+mj-lt"/>
              </a:rPr>
              <a:t>si puoi </a:t>
            </a:r>
            <a:r>
              <a:rPr lang="it-IT" sz="1000" dirty="0">
                <a:latin typeface="+mj-lt"/>
              </a:rPr>
              <a:t>scegliere un’altra </a:t>
            </a:r>
            <a:r>
              <a:rPr lang="it-IT" sz="1000" dirty="0" smtClean="0">
                <a:latin typeface="+mj-lt"/>
              </a:rPr>
              <a:t>ricordandosi </a:t>
            </a:r>
            <a:r>
              <a:rPr lang="it-IT" sz="1000" dirty="0">
                <a:latin typeface="+mj-lt"/>
              </a:rPr>
              <a:t>che deve essere composta da almeno 6 caratteri</a:t>
            </a:r>
          </a:p>
          <a:p>
            <a:pPr>
              <a:defRPr/>
            </a:pPr>
            <a:r>
              <a:rPr lang="it-IT" sz="1000" dirty="0">
                <a:latin typeface="+mj-lt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Nel caso in cui la </a:t>
            </a:r>
            <a:r>
              <a:rPr lang="it-IT" sz="1000" dirty="0" err="1">
                <a:latin typeface="+mj-lt"/>
              </a:rPr>
              <a:t>user</a:t>
            </a:r>
            <a:r>
              <a:rPr lang="it-IT" sz="1000" dirty="0">
                <a:latin typeface="+mj-lt"/>
              </a:rPr>
              <a:t> </a:t>
            </a:r>
            <a:r>
              <a:rPr lang="it-IT" sz="1000" dirty="0" smtClean="0">
                <a:latin typeface="+mj-lt"/>
              </a:rPr>
              <a:t> </a:t>
            </a:r>
            <a:r>
              <a:rPr lang="it-IT" sz="1000" dirty="0">
                <a:latin typeface="+mj-lt"/>
              </a:rPr>
              <a:t>scelta non fosse disponibile, </a:t>
            </a:r>
            <a:r>
              <a:rPr lang="it-IT" sz="1000" dirty="0" smtClean="0">
                <a:latin typeface="+mj-lt"/>
              </a:rPr>
              <a:t>è possibile selezionarne </a:t>
            </a:r>
            <a:r>
              <a:rPr lang="it-IT" sz="1000" dirty="0">
                <a:latin typeface="+mj-lt"/>
              </a:rPr>
              <a:t>una tra quelle proposte nel box di supporto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latin typeface="+mj-lt"/>
              </a:rPr>
              <a:t>La Password deve avere una lunghezza compresa tra 8 e 16 caratteri. </a:t>
            </a:r>
            <a:r>
              <a:rPr lang="it-IT" sz="1000" dirty="0" smtClean="0">
                <a:latin typeface="+mj-lt"/>
              </a:rPr>
              <a:t>E’ possibile seguire </a:t>
            </a:r>
            <a:r>
              <a:rPr lang="it-IT" sz="1000" dirty="0">
                <a:latin typeface="+mj-lt"/>
              </a:rPr>
              <a:t>le linee guida che appariranno durante la compilazione per ottenere una password più affidabile.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  <a:p>
            <a:pPr>
              <a:defRPr/>
            </a:pPr>
            <a:r>
              <a:rPr lang="it-IT" sz="1000" dirty="0">
                <a:latin typeface="+mj-lt"/>
              </a:rPr>
              <a:t>N.B. All’interno del «Cosa ti serve per Proseguire» se  l’azienda precedentemente identificata da CF o  P.IVA  ha linee con TI, verrà visualizzata anche la ragione sociale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latin typeface="+mj-lt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 l="6161" r="10135"/>
          <a:stretch>
            <a:fillRect/>
          </a:stretch>
        </p:blipFill>
        <p:spPr bwMode="auto">
          <a:xfrm>
            <a:off x="409113" y="701675"/>
            <a:ext cx="6568166" cy="452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07095" y="2636839"/>
            <a:ext cx="6392830" cy="1728787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539787" y="3376613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2205F7"/>
                </a:solidFill>
              </a:rPr>
              <a:t>(*)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107045" y="3716338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2205F7"/>
                </a:solidFill>
              </a:rPr>
              <a:t>(*)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07095" y="5516564"/>
            <a:ext cx="6942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2205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(*) per il portale MYC tali link saranno generici e non rimanderanno al Club IS</a:t>
            </a:r>
          </a:p>
        </p:txBody>
      </p:sp>
      <p:sp>
        <p:nvSpPr>
          <p:cNvPr id="18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350669" y="293688"/>
            <a:ext cx="9158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 err="1" smtClean="0">
                <a:solidFill>
                  <a:srgbClr val="E0001A"/>
                </a:solidFill>
                <a:latin typeface="Franklin Gothic Medium" pitchFamily="34" charset="0"/>
              </a:rPr>
              <a:t>Step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6 </a:t>
            </a:r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«Credenziali di accesso»</a:t>
            </a:r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21"/>
          <p:cNvSpPr>
            <a:spLocks noChangeArrowheads="1"/>
          </p:cNvSpPr>
          <p:nvPr/>
        </p:nvSpPr>
        <p:spPr bwMode="auto">
          <a:xfrm>
            <a:off x="7211058" y="1017588"/>
            <a:ext cx="2480466" cy="4716462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171450" indent="-171450">
              <a:buFont typeface="Arial" charset="0"/>
              <a:buChar char="•"/>
            </a:pPr>
            <a:endParaRPr lang="it-IT" sz="1000" dirty="0">
              <a:latin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1000" dirty="0">
                <a:latin typeface="Arial" charset="0"/>
              </a:rPr>
              <a:t>La parte superiore della pagina, contiene il riepilogo dei dati di registrazione.</a:t>
            </a:r>
          </a:p>
          <a:p>
            <a:pPr marL="171450" indent="-171450">
              <a:buFont typeface="Arial" charset="0"/>
              <a:buChar char="•"/>
            </a:pPr>
            <a:endParaRPr lang="it-IT" sz="1000" dirty="0">
              <a:latin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1000" dirty="0" smtClean="0">
                <a:latin typeface="Arial" charset="0"/>
              </a:rPr>
              <a:t>Il Cliente riceverà </a:t>
            </a:r>
            <a:r>
              <a:rPr lang="it-IT" sz="1000" dirty="0">
                <a:latin typeface="Arial" charset="0"/>
              </a:rPr>
              <a:t>il riepilogo dei dati da </a:t>
            </a:r>
            <a:r>
              <a:rPr lang="it-IT" sz="1000" dirty="0" smtClean="0">
                <a:latin typeface="Arial" charset="0"/>
              </a:rPr>
              <a:t>inseriti </a:t>
            </a:r>
            <a:r>
              <a:rPr lang="it-IT" sz="1000" dirty="0">
                <a:latin typeface="Arial" charset="0"/>
              </a:rPr>
              <a:t>via email, </a:t>
            </a:r>
            <a:r>
              <a:rPr lang="it-IT" sz="1000" dirty="0" smtClean="0">
                <a:latin typeface="Arial" charset="0"/>
              </a:rPr>
              <a:t>e se preferisce </a:t>
            </a:r>
            <a:r>
              <a:rPr lang="it-IT" sz="1000" dirty="0">
                <a:latin typeface="Arial" charset="0"/>
              </a:rPr>
              <a:t>puoi anche stamparli  cliccando sull’apposita icona.</a:t>
            </a:r>
          </a:p>
          <a:p>
            <a:pPr marL="171450" indent="-171450"/>
            <a:endParaRPr lang="it-IT" sz="1000" dirty="0">
              <a:latin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1000" dirty="0" smtClean="0">
                <a:latin typeface="Arial" charset="0"/>
              </a:rPr>
              <a:t>Completare </a:t>
            </a:r>
            <a:r>
              <a:rPr lang="it-IT" sz="1000" dirty="0">
                <a:latin typeface="Arial" charset="0"/>
              </a:rPr>
              <a:t>subito la tua registrazione per decidere quali </a:t>
            </a:r>
            <a:r>
              <a:rPr lang="it-IT" sz="1000" i="1" dirty="0">
                <a:latin typeface="Arial" charset="0"/>
              </a:rPr>
              <a:t>informazioni</a:t>
            </a:r>
            <a:r>
              <a:rPr lang="it-IT" sz="1000" dirty="0">
                <a:latin typeface="Arial" charset="0"/>
              </a:rPr>
              <a:t> gestire nella </a:t>
            </a:r>
            <a:r>
              <a:rPr lang="it-IT" sz="1000" dirty="0" smtClean="0">
                <a:latin typeface="Arial" charset="0"/>
              </a:rPr>
              <a:t>propria Area </a:t>
            </a:r>
            <a:r>
              <a:rPr lang="it-IT" sz="1000" dirty="0">
                <a:latin typeface="Arial" charset="0"/>
              </a:rPr>
              <a:t>Cliente (le </a:t>
            </a:r>
            <a:r>
              <a:rPr lang="it-IT" sz="1000" dirty="0" smtClean="0">
                <a:latin typeface="Arial" charset="0"/>
              </a:rPr>
              <a:t>linee </a:t>
            </a:r>
            <a:r>
              <a:rPr lang="it-IT" sz="1000" dirty="0">
                <a:latin typeface="Arial" charset="0"/>
              </a:rPr>
              <a:t>mobili o le </a:t>
            </a:r>
            <a:r>
              <a:rPr lang="it-IT" sz="1000" dirty="0" smtClean="0">
                <a:latin typeface="Arial" charset="0"/>
              </a:rPr>
              <a:t>linee </a:t>
            </a:r>
            <a:r>
              <a:rPr lang="it-IT" sz="1000" dirty="0">
                <a:latin typeface="Arial" charset="0"/>
              </a:rPr>
              <a:t>fisse)</a:t>
            </a:r>
          </a:p>
          <a:p>
            <a:pPr marL="171450" indent="-171450"/>
            <a:endParaRPr lang="it-IT" sz="1000" i="1" dirty="0">
              <a:solidFill>
                <a:srgbClr val="FF0000"/>
              </a:solidFill>
              <a:latin typeface="Arial" charset="0"/>
            </a:endParaRPr>
          </a:p>
          <a:p>
            <a:pPr marL="171450" indent="-171450"/>
            <a:endParaRPr lang="it-IT" sz="1000" dirty="0">
              <a:latin typeface="Arial" charset="0"/>
            </a:endParaRPr>
          </a:p>
          <a:p>
            <a:pPr marL="171450" indent="-171450"/>
            <a:r>
              <a:rPr lang="it-IT" sz="1000" dirty="0">
                <a:latin typeface="Arial" charset="0"/>
              </a:rPr>
              <a:t>N.B. A seconda della consistenza del Cliente (dipendente dal CF Azienda) verranno  visualizzate le opportune </a:t>
            </a:r>
            <a:r>
              <a:rPr lang="it-IT" sz="1000" dirty="0" err="1">
                <a:latin typeface="Arial" charset="0"/>
              </a:rPr>
              <a:t>form</a:t>
            </a:r>
            <a:r>
              <a:rPr lang="it-IT" sz="1000" dirty="0">
                <a:latin typeface="Arial" charset="0"/>
              </a:rPr>
              <a:t> di inserimento dei dati necessari alla profilatura: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000" dirty="0">
                <a:latin typeface="Arial" charset="0"/>
              </a:rPr>
              <a:t>Numero di cellulare per visualizzare il riepilogo consumi e gestire se referente i contratti mobili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000" dirty="0">
                <a:latin typeface="Arial" charset="0"/>
              </a:rPr>
              <a:t>Numero di uno degli ultimi 6 conti TI per gestire le linee fisse</a:t>
            </a:r>
          </a:p>
          <a:p>
            <a:pPr marL="171450" indent="-171450">
              <a:buFont typeface="Wingdings" pitchFamily="2" charset="2"/>
              <a:buChar char="ü"/>
            </a:pPr>
            <a:endParaRPr lang="it-IT" sz="1000" dirty="0">
              <a:latin typeface="Arial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it-IT" sz="1000" b="1" dirty="0">
                <a:latin typeface="Arial" charset="0"/>
              </a:rPr>
              <a:t>Tali dati saranno </a:t>
            </a:r>
            <a:r>
              <a:rPr lang="it-IT" sz="1000" b="1" dirty="0" err="1">
                <a:latin typeface="Arial" charset="0"/>
              </a:rPr>
              <a:t>obblicatori</a:t>
            </a:r>
            <a:r>
              <a:rPr lang="it-IT" sz="1000" b="1" dirty="0">
                <a:latin typeface="Arial" charset="0"/>
              </a:rPr>
              <a:t> in caso di registrazione MYC</a:t>
            </a:r>
          </a:p>
          <a:p>
            <a:pPr marL="171450" indent="-171450">
              <a:buFont typeface="Arial" charset="0"/>
              <a:buChar char="•"/>
            </a:pPr>
            <a:endParaRPr lang="it-IT" sz="1000" dirty="0">
              <a:latin typeface="Arial" charset="0"/>
            </a:endParaRPr>
          </a:p>
          <a:p>
            <a:pPr marL="171450" indent="-171450"/>
            <a:endParaRPr lang="it-IT" sz="1000" dirty="0">
              <a:latin typeface="Arial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 t="13831"/>
          <a:stretch>
            <a:fillRect/>
          </a:stretch>
        </p:blipFill>
        <p:spPr bwMode="auto">
          <a:xfrm>
            <a:off x="75635" y="3106738"/>
            <a:ext cx="692571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/>
          <a:srcRect l="14368" t="18729" r="14851" b="39517"/>
          <a:stretch>
            <a:fillRect/>
          </a:stretch>
        </p:blipFill>
        <p:spPr bwMode="auto">
          <a:xfrm>
            <a:off x="75635" y="1017589"/>
            <a:ext cx="692571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635" y="1017588"/>
            <a:ext cx="6925710" cy="514826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283630" y="1700214"/>
            <a:ext cx="6459870" cy="936625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283630" y="2817814"/>
            <a:ext cx="6459870" cy="2339975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Segnaposto data 1"/>
          <p:cNvSpPr txBox="1">
            <a:spLocks/>
          </p:cNvSpPr>
          <p:nvPr/>
        </p:nvSpPr>
        <p:spPr>
          <a:xfrm>
            <a:off x="3510459" y="6303963"/>
            <a:ext cx="5689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PORTALI: Processo di Registrazione </a:t>
            </a:r>
            <a:r>
              <a:rPr lang="it-IT" dirty="0" smtClean="0"/>
              <a:t>unificato</a:t>
            </a:r>
          </a:p>
          <a:p>
            <a:pPr>
              <a:defRPr/>
            </a:pPr>
            <a:endParaRPr lang="it-IT" dirty="0">
              <a:solidFill>
                <a:schemeClr val="accent6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350669" y="293688"/>
            <a:ext cx="91586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it-IT" dirty="0" smtClean="0">
                <a:solidFill>
                  <a:srgbClr val="E0001A"/>
                </a:solidFill>
                <a:latin typeface="Franklin Gothic Medium" pitchFamily="34" charset="0"/>
              </a:rPr>
              <a:t>Registrazione ai portali: </a:t>
            </a:r>
            <a:r>
              <a:rPr lang="it-IT" dirty="0">
                <a:solidFill>
                  <a:srgbClr val="E0001A"/>
                </a:solidFill>
                <a:latin typeface="Franklin Gothic Medium" pitchFamily="34" charset="0"/>
              </a:rPr>
              <a:t>Fine registrazione e determinazione del profilo</a:t>
            </a:r>
          </a:p>
          <a:p>
            <a:pPr defTabSz="914400" eaLnBrk="1" hangingPunct="1"/>
            <a:endParaRPr lang="it-IT" dirty="0">
              <a:solidFill>
                <a:srgbClr val="E0001A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odello_280714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zione - test 2003 def ver.2" id="{20BE75C7-FD95-4A70-834C-3100434E8EA5}" vid="{07390C74-135A-4C1D-81ED-7B1B9047014C}"/>
    </a:ext>
  </a:extLst>
</a:theme>
</file>

<file path=ppt/theme/theme2.xml><?xml version="1.0" encoding="utf-8"?>
<a:theme xmlns:a="http://schemas.openxmlformats.org/drawingml/2006/main" name="Template TI 2014 - Cover &amp; Chiusura">
  <a:themeElements>
    <a:clrScheme name="TI-Colors">
      <a:dk1>
        <a:srgbClr val="002846"/>
      </a:dk1>
      <a:lt1>
        <a:srgbClr val="1162A4"/>
      </a:lt1>
      <a:dk2>
        <a:srgbClr val="E0001A"/>
      </a:dk2>
      <a:lt2>
        <a:srgbClr val="838383"/>
      </a:lt2>
      <a:accent1>
        <a:srgbClr val="002846"/>
      </a:accent1>
      <a:accent2>
        <a:srgbClr val="1162A4"/>
      </a:accent2>
      <a:accent3>
        <a:srgbClr val="E0001A"/>
      </a:accent3>
      <a:accent4>
        <a:srgbClr val="838383"/>
      </a:accent4>
      <a:accent5>
        <a:srgbClr val="5C7F92"/>
      </a:accent5>
      <a:accent6>
        <a:srgbClr val="FFFFFF"/>
      </a:accent6>
      <a:hlink>
        <a:srgbClr val="7D78A9"/>
      </a:hlink>
      <a:folHlink>
        <a:srgbClr val="675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zione - test 2003 def ver.2" id="{20BE75C7-FD95-4A70-834C-3100434E8EA5}" vid="{21710469-42F5-4768-A0F1-8AF9C92EE892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3ED114B13A194CA9648BDD94E1CB8C" ma:contentTypeVersion="0" ma:contentTypeDescription="Creare un nuovo documento." ma:contentTypeScope="" ma:versionID="1c7e6694402dfe043f0ca3b87a6ea9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28CF02-EA8E-43D9-87F3-B463D7D96D96}"/>
</file>

<file path=customXml/itemProps2.xml><?xml version="1.0" encoding="utf-8"?>
<ds:datastoreItem xmlns:ds="http://schemas.openxmlformats.org/officeDocument/2006/customXml" ds:itemID="{69557599-015D-4192-BE8B-DC44534DCAB2}"/>
</file>

<file path=customXml/itemProps3.xml><?xml version="1.0" encoding="utf-8"?>
<ds:datastoreItem xmlns:ds="http://schemas.openxmlformats.org/officeDocument/2006/customXml" ds:itemID="{07015D2C-2247-471A-9AA2-610497EC3213}"/>
</file>

<file path=docProps/app.xml><?xml version="1.0" encoding="utf-8"?>
<Properties xmlns="http://schemas.openxmlformats.org/officeDocument/2006/extended-properties" xmlns:vt="http://schemas.openxmlformats.org/officeDocument/2006/docPropsVTypes">
  <Template>PPT_Modello_280714</Template>
  <TotalTime>1596</TotalTime>
  <Words>660</Words>
  <Application>Microsoft Office PowerPoint</Application>
  <PresentationFormat>Personalizzato</PresentationFormat>
  <Paragraphs>95</Paragraphs>
  <Slides>10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PPT_Modello_280714</vt:lpstr>
      <vt:lpstr>Template TI 2014 - Cover &amp; Chiusura</vt:lpstr>
      <vt:lpstr>Presentazione</vt:lpstr>
      <vt:lpstr>Processo di Registrazione portali:  MyCompany</vt:lpstr>
      <vt:lpstr>Indice</vt:lpstr>
      <vt:lpstr>Registrazione ai portali: Step 1 « Il primo passo 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Franklin Gothic Medium cp30</dc:title>
  <dc:creator>admin</dc:creator>
  <cp:lastModifiedBy>Bersani Andrea</cp:lastModifiedBy>
  <cp:revision>180</cp:revision>
  <dcterms:created xsi:type="dcterms:W3CDTF">2014-07-28T05:06:05Z</dcterms:created>
  <dcterms:modified xsi:type="dcterms:W3CDTF">2014-11-04T10:18:12Z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0x0101003C3ED114B13A194CA9648BDD94E1CB8C</vt:lpwstr>
  </property>
</Properties>
</file>